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81" autoAdjust="0"/>
  </p:normalViewPr>
  <p:slideViewPr>
    <p:cSldViewPr snapToGrid="0">
      <p:cViewPr varScale="1">
        <p:scale>
          <a:sx n="85" d="100"/>
          <a:sy n="85" d="100"/>
        </p:scale>
        <p:origin x="1452"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 type of error resulting form the fact 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63933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p:txBody>
          <a:bodyPr/>
          <a:lstStyle/>
          <a:p>
            <a:r>
              <a:rPr lang="en-US" dirty="0"/>
              <a:t>Bonus Question (Extra Credit)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p:txBody>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0524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p:txBody>
          <a:bodyPr/>
          <a:lstStyle/>
          <a:p>
            <a:r>
              <a:rPr lang="en-US" dirty="0" err="1"/>
              <a:t>Counterbiasing</a:t>
            </a:r>
            <a:r>
              <a:rPr lang="en-US" dirty="0"/>
              <a:t> Statement</a:t>
            </a:r>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p:txBody>
          <a:bodyPr/>
          <a:lstStyle/>
          <a:p>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Tree>
    <p:extLst>
      <p:ext uri="{BB962C8B-B14F-4D97-AF65-F5344CB8AC3E}">
        <p14:creationId xmlns:p14="http://schemas.microsoft.com/office/powerpoint/2010/main" val="147019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p:txBody>
          <a:bodyPr/>
          <a:lstStyle/>
          <a:p>
            <a:r>
              <a:rPr lang="en-US" dirty="0"/>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p:txBody>
          <a:bodyPr/>
          <a:lstStyle/>
          <a:p>
            <a:r>
              <a:rPr lang="en-US" dirty="0"/>
              <a:t>Open-Ended Questions vs. Closed-Ended Questions </a:t>
            </a:r>
          </a:p>
        </p:txBody>
      </p:sp>
    </p:spTree>
    <p:extLst>
      <p:ext uri="{BB962C8B-B14F-4D97-AF65-F5344CB8AC3E}">
        <p14:creationId xmlns:p14="http://schemas.microsoft.com/office/powerpoint/2010/main" val="145960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p:txBody>
          <a:bodyPr/>
          <a:lstStyle/>
          <a:p>
            <a:r>
              <a:rPr lang="en-US" dirty="0"/>
              <a:t>Open-Ended Questions</a:t>
            </a:r>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41" y="1872489"/>
            <a:ext cx="7692517" cy="46203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9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p:txBody>
          <a:bodyPr/>
          <a:lstStyle/>
          <a:p>
            <a:r>
              <a:rPr lang="en-US" dirty="0"/>
              <a:t>Closed-Ended Questions</a:t>
            </a:r>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85900"/>
            <a:ext cx="8229600" cy="38862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10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p:txBody>
          <a:bodyPr/>
          <a:lstStyle/>
          <a:p>
            <a:r>
              <a:rPr lang="en-US" dirty="0"/>
              <a:t>Close-Ended Questions</a:t>
            </a:r>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p:txBody>
          <a:bodyPr/>
          <a:lstStyle/>
          <a:p>
            <a:r>
              <a:rPr lang="en-US" dirty="0"/>
              <a:t>With closed-ended questions, the response categories must be exhaustive; all reasonable responses must be included </a:t>
            </a:r>
          </a:p>
          <a:p>
            <a:r>
              <a:rPr lang="en-US" dirty="0"/>
              <a:t>In addition, response categories must be mutually-exclusive, except in special cases where more than one answer is acceptable (e.g., check all that apply)</a:t>
            </a:r>
          </a:p>
        </p:txBody>
      </p:sp>
    </p:spTree>
    <p:extLst>
      <p:ext uri="{BB962C8B-B14F-4D97-AF65-F5344CB8AC3E}">
        <p14:creationId xmlns:p14="http://schemas.microsoft.com/office/powerpoint/2010/main" val="363497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p:txBody>
          <a:bodyPr/>
          <a:lstStyle/>
          <a:p>
            <a:r>
              <a:rPr lang="en-US" dirty="0"/>
              <a:t>Response Order Bias</a:t>
            </a:r>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p:txBody>
          <a:bodyPr/>
          <a:lstStyle/>
          <a:p>
            <a:r>
              <a:rPr lang="en-US" dirty="0"/>
              <a:t>Response Order Bias </a:t>
            </a:r>
          </a:p>
          <a:p>
            <a:pPr lvl="1"/>
            <a:r>
              <a:rPr lang="en-US" dirty="0"/>
              <a:t>An error that occurs when the response to a question is influenced by the order in which the alternatives are presented </a:t>
            </a:r>
          </a:p>
        </p:txBody>
      </p:sp>
    </p:spTree>
    <p:extLst>
      <p:ext uri="{BB962C8B-B14F-4D97-AF65-F5344CB8AC3E}">
        <p14:creationId xmlns:p14="http://schemas.microsoft.com/office/powerpoint/2010/main" val="306978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172178"/>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Tree>
    <p:extLst>
      <p:ext uri="{BB962C8B-B14F-4D97-AF65-F5344CB8AC3E}">
        <p14:creationId xmlns:p14="http://schemas.microsoft.com/office/powerpoint/2010/main" val="317473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p:txBody>
          <a:bodyPr/>
          <a:lstStyle/>
          <a:p>
            <a:r>
              <a:rPr lang="en-US" dirty="0"/>
              <a:t>Step 5: Determine Wording of Each Question</a:t>
            </a:r>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p:txBody>
          <a:bodyPr/>
          <a:lstStyle/>
          <a:p>
            <a:r>
              <a:rPr lang="en-US" dirty="0"/>
              <a:t>Use simple words </a:t>
            </a:r>
          </a:p>
          <a:p>
            <a:pPr lvl="1"/>
            <a:r>
              <a:rPr lang="en-US" dirty="0"/>
              <a:t>Language used should be driven by the ability level of the population; err on the side of simplicity </a:t>
            </a:r>
          </a:p>
          <a:p>
            <a:r>
              <a:rPr lang="en-US" dirty="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33041" y="2378415"/>
            <a:ext cx="7399933" cy="41144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5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Tree>
    <p:extLst>
      <p:ext uri="{BB962C8B-B14F-4D97-AF65-F5344CB8AC3E}">
        <p14:creationId xmlns:p14="http://schemas.microsoft.com/office/powerpoint/2010/main" val="65940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Define telescoping error and recall loss and explain how they affect a respondent’s ability to answer questions accurately </a:t>
            </a:r>
          </a:p>
          <a:p>
            <a:pPr marL="514350" indent="-514350">
              <a:buFont typeface="+mj-lt"/>
              <a:buAutoNum type="arabicPeriod"/>
            </a:pPr>
            <a:r>
              <a:rPr lang="en-US" dirty="0"/>
              <a:t>List some techniques that researchers use to secure respondents’ cooperation in answering sensitive questions</a:t>
            </a:r>
          </a:p>
          <a:p>
            <a:pPr marL="514350" indent="-514350">
              <a:buFont typeface="+mj-lt"/>
              <a:buAutoNum type="arabicPeriod"/>
            </a:pPr>
            <a:r>
              <a:rPr lang="en-US" dirty="0"/>
              <a:t>List some of the primary rules researchers should keep in mind in trying to develop bias-free questions </a:t>
            </a:r>
          </a:p>
          <a:p>
            <a:pPr marL="514350" indent="-514350">
              <a:buFont typeface="+mj-lt"/>
              <a:buAutoNum type="arabicPeriod"/>
            </a:pPr>
            <a:r>
              <a:rPr lang="en-US" dirty="0"/>
              <a:t>Explain what the funnel approach to question sequencing is </a:t>
            </a:r>
          </a:p>
          <a:p>
            <a:pPr marL="514350" indent="-514350">
              <a:buFont typeface="+mj-lt"/>
              <a:buAutoNum type="arabicPeriod"/>
            </a:pPr>
            <a:r>
              <a:rPr lang="en-US" dirty="0"/>
              <a:t>Explain what a branching question is and discuss when it is used </a:t>
            </a:r>
          </a:p>
          <a:p>
            <a:pPr marL="514350" indent="-514350">
              <a:buFont typeface="+mj-lt"/>
              <a:buAutoNum type="arabicPeriod"/>
            </a:pPr>
            <a:r>
              <a:rPr lang="en-US" dirty="0"/>
              <a:t>Explain the difference between target information and classification information and tell which should be asked first in a questionnaire </a:t>
            </a:r>
          </a:p>
          <a:p>
            <a:pPr marL="514350" indent="-514350">
              <a:buFont typeface="+mj-lt"/>
              <a:buAutoNum type="arabicPeriod"/>
            </a:pPr>
            <a:r>
              <a:rPr lang="en-US" dirty="0"/>
              <a:t>Explain the role of pretesting int eh questionnaire development process</a:t>
            </a:r>
          </a:p>
        </p:txBody>
      </p:sp>
    </p:spTree>
    <p:extLst>
      <p:ext uri="{BB962C8B-B14F-4D97-AF65-F5344CB8AC3E}">
        <p14:creationId xmlns:p14="http://schemas.microsoft.com/office/powerpoint/2010/main" val="256947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p:txBody>
          <a:bodyPr/>
          <a:lstStyle/>
          <a:p>
            <a:r>
              <a:rPr lang="en-US" dirty="0"/>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p:txBody>
          <a:bodyPr/>
          <a:lstStyle/>
          <a:p>
            <a:r>
              <a:rPr lang="en-US" dirty="0"/>
              <a:t>Avoid Leading Questions</a:t>
            </a:r>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681551"/>
            <a:ext cx="8229600" cy="14948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1335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p:txBody>
          <a:bodyPr/>
          <a:lstStyle/>
          <a:p>
            <a:r>
              <a:rPr lang="en-US" dirty="0"/>
              <a:t>REMINDER: No Advocacy Research</a:t>
            </a:r>
          </a:p>
        </p:txBody>
      </p:sp>
      <p:sp>
        <p:nvSpPr>
          <p:cNvPr id="3" name="Content Placeholder 2">
            <a:extLst>
              <a:ext uri="{FF2B5EF4-FFF2-40B4-BE49-F238E27FC236}">
                <a16:creationId xmlns:a16="http://schemas.microsoft.com/office/drawing/2014/main" id="{31D696EF-EBF0-435D-9860-647548D05598}"/>
              </a:ext>
            </a:extLst>
          </p:cNvPr>
          <p:cNvSpPr>
            <a:spLocks noGrp="1"/>
          </p:cNvSpPr>
          <p:nvPr>
            <p:ph idx="1"/>
          </p:nvPr>
        </p:nvSpPr>
        <p:spPr/>
        <p:txBody>
          <a:bodyPr/>
          <a:lstStyle/>
          <a:p>
            <a:r>
              <a:rPr lang="en-US" dirty="0"/>
              <a:t>Reputable media outlets provide </a:t>
            </a:r>
          </a:p>
          <a:p>
            <a:pPr lvl="1"/>
            <a:r>
              <a:rPr lang="en-US" dirty="0"/>
              <a:t>(a) the actual questions</a:t>
            </a:r>
          </a:p>
          <a:p>
            <a:pPr lvl="1"/>
            <a:r>
              <a:rPr lang="en-US" dirty="0"/>
              <a:t>(b) a description of the study </a:t>
            </a:r>
          </a:p>
          <a:p>
            <a:pPr lvl="1"/>
            <a:r>
              <a:rPr lang="en-US" dirty="0"/>
              <a:t>© information about he sample </a:t>
            </a:r>
          </a:p>
        </p:txBody>
      </p:sp>
    </p:spTree>
    <p:extLst>
      <p:ext uri="{BB962C8B-B14F-4D97-AF65-F5344CB8AC3E}">
        <p14:creationId xmlns:p14="http://schemas.microsoft.com/office/powerpoint/2010/main" val="317416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p:txBody>
          <a:bodyPr/>
          <a:lstStyle/>
          <a:p>
            <a:r>
              <a:rPr lang="en-US" dirty="0"/>
              <a:t>Words that Might Signal Leading Questions</a:t>
            </a:r>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p:txBody>
          <a:bodyPr/>
          <a:lstStyle/>
          <a:p>
            <a:r>
              <a:rPr lang="en-US" dirty="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dirty="0"/>
          </a:p>
        </p:txBody>
      </p:sp>
    </p:spTree>
    <p:extLst>
      <p:ext uri="{BB962C8B-B14F-4D97-AF65-F5344CB8AC3E}">
        <p14:creationId xmlns:p14="http://schemas.microsoft.com/office/powerpoint/2010/main" val="78755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Tree>
    <p:extLst>
      <p:ext uri="{BB962C8B-B14F-4D97-AF65-F5344CB8AC3E}">
        <p14:creationId xmlns:p14="http://schemas.microsoft.com/office/powerpoint/2010/main" val="2970659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253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4712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Assumed Consequences </a:t>
            </a:r>
          </a:p>
          <a:p>
            <a:pPr lvl="1"/>
            <a:r>
              <a:rPr lang="en-US" dirty="0"/>
              <a:t>When a question is not framed to clearly state the consequences and thus generates different responses from individuals who assume different consequences </a:t>
            </a:r>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52" y="2733852"/>
            <a:ext cx="6841186"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a:extLst>
              <a:ext uri="{FF2B5EF4-FFF2-40B4-BE49-F238E27FC236}">
                <a16:creationId xmlns:a16="http://schemas.microsoft.com/office/drawing/2014/main" id="{A4377EB9-83CD-4059-B640-EB9489FA3554}"/>
              </a:ext>
            </a:extLst>
          </p:cNvPr>
          <p:cNvSpPr>
            <a:spLocks noGrp="1"/>
          </p:cNvSpPr>
          <p:nvPr/>
        </p:nvSpPr>
        <p:spPr bwMode="auto">
          <a:xfrm>
            <a:off x="7885348" y="32554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6" name="Content Placeholder 4">
            <a:extLst>
              <a:ext uri="{FF2B5EF4-FFF2-40B4-BE49-F238E27FC236}">
                <a16:creationId xmlns:a16="http://schemas.microsoft.com/office/drawing/2014/main" id="{80760827-FBCD-4AB5-96B4-E90780958B9C}"/>
              </a:ext>
            </a:extLst>
          </p:cNvPr>
          <p:cNvSpPr>
            <a:spLocks noGrp="1"/>
          </p:cNvSpPr>
          <p:nvPr/>
        </p:nvSpPr>
        <p:spPr bwMode="auto">
          <a:xfrm>
            <a:off x="7803266" y="51720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350600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Generalizations and Estimates</a:t>
            </a:r>
          </a:p>
          <a:p>
            <a:r>
              <a:rPr lang="en-US" dirty="0"/>
              <a:t>Questions should always be asked in specific, rather than general terms</a:t>
            </a:r>
          </a:p>
          <a:p>
            <a:r>
              <a:rPr lang="en-US" dirty="0"/>
              <a:t>When asking about the frequency of behaviors (e.g., shopping, purchase) use an appropriate item frame that doesn’t force respondents to make estimates </a:t>
            </a:r>
          </a:p>
        </p:txBody>
      </p:sp>
    </p:spTree>
    <p:extLst>
      <p:ext uri="{BB962C8B-B14F-4D97-AF65-F5344CB8AC3E}">
        <p14:creationId xmlns:p14="http://schemas.microsoft.com/office/powerpoint/2010/main" val="301367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Tree>
    <p:extLst>
      <p:ext uri="{BB962C8B-B14F-4D97-AF65-F5344CB8AC3E}">
        <p14:creationId xmlns:p14="http://schemas.microsoft.com/office/powerpoint/2010/main" val="141254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5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p:txBody>
          <a:bodyPr/>
          <a:lstStyle/>
          <a:p>
            <a:r>
              <a:rPr lang="en-US" dirty="0"/>
              <a:t>Developing the Data Collection Form</a:t>
            </a:r>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72219"/>
            <a:ext cx="8229600" cy="462065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959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p:txBody>
          <a:bodyPr/>
          <a:lstStyle/>
          <a:p>
            <a:r>
              <a:rPr lang="en-US" dirty="0"/>
              <a:t>Step 7: Determine Question Sequence</a:t>
            </a:r>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p:txBody>
          <a:bodyPr/>
          <a:lstStyle/>
          <a:p>
            <a:r>
              <a:rPr lang="en-US" dirty="0"/>
              <a:t>Use simple and interesting opening questions</a:t>
            </a:r>
          </a:p>
          <a:p>
            <a:r>
              <a:rPr lang="en-US" dirty="0"/>
              <a:t>Use the funnel approach </a:t>
            </a:r>
          </a:p>
          <a:p>
            <a:pPr lvl="1"/>
            <a:r>
              <a:rPr lang="en-US" dirty="0"/>
              <a:t>State with broad questions and progressively narrow the scope </a:t>
            </a:r>
          </a:p>
          <a:p>
            <a:pPr lvl="1"/>
            <a:r>
              <a:rPr lang="en-US" dirty="0"/>
              <a:t>Question Order bias: the tendency for earlier questions on a questionnaire to influence respondents’ answers to later questions </a:t>
            </a:r>
          </a:p>
          <a:p>
            <a:r>
              <a:rPr lang="en-US" dirty="0"/>
              <a:t>Design branching questions with care </a:t>
            </a:r>
          </a:p>
          <a:p>
            <a:pPr lvl="1"/>
            <a:r>
              <a:rPr lang="en-US"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323" y="2652890"/>
            <a:ext cx="3549310" cy="383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29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p:txBody>
          <a:bodyPr/>
          <a:lstStyle/>
          <a:p>
            <a:r>
              <a:rPr lang="en-US" dirty="0"/>
              <a:t>Step 7: Determine Question Sequence</a:t>
            </a:r>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p:txBody>
          <a:bodyPr/>
          <a:lstStyle/>
          <a:p>
            <a:r>
              <a:rPr lang="en-US" dirty="0"/>
              <a:t>Ask for classification information last </a:t>
            </a:r>
          </a:p>
          <a:p>
            <a:pPr lvl="1"/>
            <a:r>
              <a:rPr lang="en-US" dirty="0"/>
              <a:t>Target info: The basic info that addresses the subject of the study </a:t>
            </a:r>
          </a:p>
          <a:p>
            <a:pPr lvl="1"/>
            <a:r>
              <a:rPr lang="en-US" dirty="0"/>
              <a:t>Classification info: Information used to classify respondents, typically for demographic breakdowns </a:t>
            </a:r>
          </a:p>
          <a:p>
            <a:r>
              <a:rPr lang="en-US" dirty="0"/>
              <a:t>Place difficult or sensitive questions late in the questionnaire</a:t>
            </a:r>
          </a:p>
        </p:txBody>
      </p:sp>
    </p:spTree>
    <p:extLst>
      <p:ext uri="{BB962C8B-B14F-4D97-AF65-F5344CB8AC3E}">
        <p14:creationId xmlns:p14="http://schemas.microsoft.com/office/powerpoint/2010/main" val="815604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Tree>
    <p:extLst>
      <p:ext uri="{BB962C8B-B14F-4D97-AF65-F5344CB8AC3E}">
        <p14:creationId xmlns:p14="http://schemas.microsoft.com/office/powerpoint/2010/main" val="615995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p:txBody>
          <a:bodyPr/>
          <a:lstStyle/>
          <a:p>
            <a:r>
              <a:rPr lang="en-US" dirty="0"/>
              <a:t>Step 9: Develop Recruiting Message or Script</a:t>
            </a:r>
          </a:p>
        </p:txBody>
      </p:sp>
      <p:sp>
        <p:nvSpPr>
          <p:cNvPr id="3" name="Content Placeholder 2">
            <a:extLst>
              <a:ext uri="{FF2B5EF4-FFF2-40B4-BE49-F238E27FC236}">
                <a16:creationId xmlns:a16="http://schemas.microsoft.com/office/drawing/2014/main" id="{EE741E4A-07F5-4783-91DA-F9756B518DB7}"/>
              </a:ext>
            </a:extLst>
          </p:cNvPr>
          <p:cNvSpPr>
            <a:spLocks noGrp="1"/>
          </p:cNvSpPr>
          <p:nvPr>
            <p:ph idx="1"/>
          </p:nvPr>
        </p:nvSpPr>
        <p:spPr/>
        <p:txBody>
          <a:bodyPr/>
          <a:lstStyle/>
          <a:p>
            <a:r>
              <a:rPr lang="en-US" dirty="0"/>
              <a:t>Good cover letters and scripts are NOT written </a:t>
            </a:r>
            <a:r>
              <a:rPr lang="en-US" dirty="0" err="1"/>
              <a:t>ina</a:t>
            </a:r>
            <a:r>
              <a:rPr lang="en-US" dirty="0"/>
              <a:t>  hurry </a:t>
            </a:r>
          </a:p>
          <a:p>
            <a:r>
              <a:rPr lang="en-US" dirty="0"/>
              <a:t>The usually things to include </a:t>
            </a:r>
          </a:p>
          <a:p>
            <a:pPr lvl="1"/>
            <a:r>
              <a:rPr lang="en-US" dirty="0"/>
              <a:t>Who you are </a:t>
            </a:r>
          </a:p>
          <a:p>
            <a:pPr lvl="1"/>
            <a:r>
              <a:rPr lang="en-US" dirty="0"/>
              <a:t>Why you are contacting them </a:t>
            </a:r>
          </a:p>
          <a:p>
            <a:pPr lvl="1"/>
            <a:r>
              <a:rPr lang="en-US" dirty="0"/>
              <a:t>Promise of anonymity or confidentiality </a:t>
            </a:r>
          </a:p>
          <a:p>
            <a:pPr lvl="1"/>
            <a:r>
              <a:rPr lang="en-US" dirty="0"/>
              <a:t>The request for help </a:t>
            </a:r>
          </a:p>
          <a:p>
            <a:pPr lvl="1"/>
            <a:r>
              <a:rPr lang="en-US" dirty="0"/>
              <a:t>How long it will take </a:t>
            </a:r>
          </a:p>
          <a:p>
            <a:pPr lvl="1"/>
            <a:r>
              <a:rPr lang="en-US" dirty="0"/>
              <a:t>Any incentives</a:t>
            </a:r>
          </a:p>
        </p:txBody>
      </p:sp>
    </p:spTree>
    <p:extLst>
      <p:ext uri="{BB962C8B-B14F-4D97-AF65-F5344CB8AC3E}">
        <p14:creationId xmlns:p14="http://schemas.microsoft.com/office/powerpoint/2010/main" val="403186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p:txBody>
          <a:bodyPr/>
          <a:lstStyle/>
          <a:p>
            <a:r>
              <a:rPr lang="en-US" dirty="0"/>
              <a:t>Step 10: Reexamine step 1-9, Pretest </a:t>
            </a:r>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p:txBody>
          <a:bodyPr/>
          <a:lstStyle/>
          <a:p>
            <a:r>
              <a:rPr lang="en-US" dirty="0"/>
              <a:t>Developing a questionnaire is a VERY difficult process. It normally requires several revisions of the data collection form </a:t>
            </a:r>
          </a:p>
          <a:p>
            <a:pPr lvl="1"/>
            <a:r>
              <a:rPr lang="en-US" dirty="0"/>
              <a:t>Pretest: Use of a questionnaire (or observation form) on a trial basis in a small pilot study to determine how well the questionnaire (or observation form) works </a:t>
            </a:r>
          </a:p>
          <a:p>
            <a:r>
              <a:rPr lang="en-US" dirty="0"/>
              <a:t>The real test of a questionnaire is how it performs under actual conditions of data collection </a:t>
            </a:r>
          </a:p>
          <a:p>
            <a:r>
              <a:rPr lang="en-US" dirty="0"/>
              <a:t>Data collection should NEVER begin until you have pretested – and probably revised again –the questionnaire </a:t>
            </a:r>
          </a:p>
        </p:txBody>
      </p:sp>
    </p:spTree>
    <p:extLst>
      <p:ext uri="{BB962C8B-B14F-4D97-AF65-F5344CB8AC3E}">
        <p14:creationId xmlns:p14="http://schemas.microsoft.com/office/powerpoint/2010/main" val="3949699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p:txBody>
          <a:bodyPr/>
          <a:lstStyle/>
          <a:p>
            <a:r>
              <a:rPr lang="en-US" dirty="0"/>
              <a:t>Observation Forms</a:t>
            </a:r>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p:txBody>
          <a:bodyPr/>
          <a:lstStyle/>
          <a:p>
            <a:r>
              <a:rPr lang="en-US" dirty="0"/>
              <a:t>Decisions about … </a:t>
            </a:r>
          </a:p>
          <a:p>
            <a:pPr lvl="1"/>
            <a:r>
              <a:rPr lang="en-US" dirty="0"/>
              <a:t>WHO should be observed?</a:t>
            </a:r>
          </a:p>
          <a:p>
            <a:pPr lvl="1"/>
            <a:r>
              <a:rPr lang="en-US" dirty="0"/>
              <a:t>What aspects should be reported? </a:t>
            </a:r>
          </a:p>
          <a:p>
            <a:pPr lvl="1"/>
            <a:r>
              <a:rPr lang="en-US" dirty="0"/>
              <a:t>WHERE should the observation be made? </a:t>
            </a:r>
          </a:p>
          <a:p>
            <a:pPr lvl="1"/>
            <a:r>
              <a:rPr lang="en-US" dirty="0"/>
              <a:t>WHEN should the observation be made?</a:t>
            </a:r>
          </a:p>
        </p:txBody>
      </p:sp>
    </p:spTree>
    <p:extLst>
      <p:ext uri="{BB962C8B-B14F-4D97-AF65-F5344CB8AC3E}">
        <p14:creationId xmlns:p14="http://schemas.microsoft.com/office/powerpoint/2010/main" val="271988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p:txBody>
          <a:bodyPr/>
          <a:lstStyle/>
          <a:p>
            <a:r>
              <a:rPr lang="en-US" dirty="0"/>
              <a:t>Step 1: Specify what info is needed</a:t>
            </a:r>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p:txBody>
          <a:bodyPr/>
          <a:lstStyle/>
          <a:p>
            <a:r>
              <a:rPr lang="en-US" dirty="0"/>
              <a:t>The first step should be relatively easy, assuming that the researchers have done a good job at earlier stages in the research process </a:t>
            </a:r>
          </a:p>
          <a:p>
            <a:r>
              <a:rPr lang="en-US" dirty="0"/>
              <a:t>Hypotheses, dummy tables, etc., make it clear what information is needed</a:t>
            </a:r>
          </a:p>
        </p:txBody>
      </p:sp>
    </p:spTree>
    <p:extLst>
      <p:ext uri="{BB962C8B-B14F-4D97-AF65-F5344CB8AC3E}">
        <p14:creationId xmlns:p14="http://schemas.microsoft.com/office/powerpoint/2010/main" val="32542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Tree>
    <p:extLst>
      <p:ext uri="{BB962C8B-B14F-4D97-AF65-F5344CB8AC3E}">
        <p14:creationId xmlns:p14="http://schemas.microsoft.com/office/powerpoint/2010/main" val="37301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p:txBody>
          <a:bodyPr/>
          <a:lstStyle/>
          <a:p>
            <a:r>
              <a:rPr lang="en-US" dirty="0"/>
              <a:t>Step 3: Determine Content of Individual Questions </a:t>
            </a:r>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p:txBody>
          <a:bodyPr>
            <a:normAutofit lnSpcReduction="10000"/>
          </a:bodyPr>
          <a:lstStyle/>
          <a:p>
            <a:r>
              <a:rPr lang="en-US" dirty="0"/>
              <a:t>Some key issues: </a:t>
            </a:r>
          </a:p>
          <a:p>
            <a:pPr lvl="1"/>
            <a:r>
              <a:rPr lang="en-US" dirty="0"/>
              <a:t>Is the question necessary?</a:t>
            </a:r>
          </a:p>
          <a:p>
            <a:pPr lvl="1"/>
            <a:r>
              <a:rPr lang="en-US" dirty="0"/>
              <a:t>Are several questions needed instead of one? </a:t>
            </a:r>
          </a:p>
          <a:p>
            <a:pPr lvl="1"/>
            <a:r>
              <a:rPr lang="en-US" dirty="0"/>
              <a:t>Do respondents have the necessary information? </a:t>
            </a:r>
          </a:p>
          <a:p>
            <a:pPr lvl="1"/>
            <a:r>
              <a:rPr lang="en-US" dirty="0"/>
              <a:t>Will respondents give the information?</a:t>
            </a:r>
          </a:p>
          <a:p>
            <a:r>
              <a:rPr lang="en-US" dirty="0"/>
              <a:t>Filter Question: </a:t>
            </a:r>
          </a:p>
          <a:p>
            <a:pPr lvl="1"/>
            <a:r>
              <a:rPr lang="en-US" dirty="0"/>
              <a:t>Do you do the grocery shopping for your family?</a:t>
            </a:r>
          </a:p>
          <a:p>
            <a:pPr lvl="1"/>
            <a:r>
              <a:rPr lang="en-US" dirty="0"/>
              <a:t>Have you eaten at Mickey’s restaurant, located …, within the past 6 months?</a:t>
            </a:r>
          </a:p>
          <a:p>
            <a:pPr lvl="1"/>
            <a:r>
              <a:rPr lang="en-US" dirty="0"/>
              <a:t>Did you vote in the last presidential election? </a:t>
            </a:r>
          </a:p>
          <a:p>
            <a:r>
              <a:rPr lang="en-US" dirty="0"/>
              <a:t>Telescoping error</a:t>
            </a:r>
          </a:p>
          <a:p>
            <a:r>
              <a:rPr lang="en-US" dirty="0"/>
              <a:t>Recall loss</a:t>
            </a:r>
          </a:p>
        </p:txBody>
      </p:sp>
    </p:spTree>
    <p:extLst>
      <p:ext uri="{BB962C8B-B14F-4D97-AF65-F5344CB8AC3E}">
        <p14:creationId xmlns:p14="http://schemas.microsoft.com/office/powerpoint/2010/main" val="12000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p:txBody>
          <a:bodyPr/>
          <a:lstStyle/>
          <a:p>
            <a:r>
              <a:rPr lang="en-US" dirty="0"/>
              <a:t>Handling Sensitive Questions</a:t>
            </a:r>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p:txBody>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Tree>
    <p:extLst>
      <p:ext uri="{BB962C8B-B14F-4D97-AF65-F5344CB8AC3E}">
        <p14:creationId xmlns:p14="http://schemas.microsoft.com/office/powerpoint/2010/main" val="99661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p:txBody>
          <a:bodyPr/>
          <a:lstStyle/>
          <a:p>
            <a:r>
              <a:rPr lang="en-US" dirty="0"/>
              <a:t>Example Response Model</a:t>
            </a:r>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p:txBody>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Tree>
    <p:extLst>
      <p:ext uri="{BB962C8B-B14F-4D97-AF65-F5344CB8AC3E}">
        <p14:creationId xmlns:p14="http://schemas.microsoft.com/office/powerpoint/2010/main" val="396648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Tree>
    <p:extLst>
      <p:ext uri="{BB962C8B-B14F-4D97-AF65-F5344CB8AC3E}">
        <p14:creationId xmlns:p14="http://schemas.microsoft.com/office/powerpoint/2010/main" val="1044763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71</TotalTime>
  <Words>1704</Words>
  <Application>Microsoft Office PowerPoint</Application>
  <PresentationFormat>Widescreen</PresentationFormat>
  <Paragraphs>192</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CG Times (WN)</vt:lpstr>
      <vt:lpstr>Franklin Gothic Book</vt:lpstr>
      <vt:lpstr>Office Theme</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be Avoid</vt:lpstr>
      <vt:lpstr>Things to be Avoid</vt:lpstr>
      <vt:lpstr>Things to be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Mike Nguyen</cp:lastModifiedBy>
  <cp:revision>1</cp:revision>
  <dcterms:created xsi:type="dcterms:W3CDTF">2021-08-13T17:02:03Z</dcterms:created>
  <dcterms:modified xsi:type="dcterms:W3CDTF">2021-08-13T18:13:06Z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