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67463" autoAdjust="0"/>
  </p:normalViewPr>
  <p:slideViewPr>
    <p:cSldViewPr snapToGrid="0">
      <p:cViewPr varScale="1">
        <p:scale>
          <a:sx n="110" d="100"/>
          <a:sy n="110" d="100"/>
        </p:scale>
        <p:origin x="492" y="10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8/13/2021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16: Data Preparation for Analysis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2E98-D1C9-48BC-A4A6-22323DCAF1C8}"/>
              </a:ext>
            </a:extLst>
          </p:cNvPr>
          <p:cNvSpPr>
            <a:spLocks noGrp="1"/>
          </p:cNvSpPr>
          <p:nvPr>
            <p:ph type="title"/>
          </p:nvPr>
        </p:nvSpPr>
        <p:spPr/>
        <p:txBody>
          <a:bodyPr/>
          <a:lstStyle/>
          <a:p>
            <a:r>
              <a:rPr lang="en-US" dirty="0"/>
              <a:t>Avery Fitness Center Survey</a:t>
            </a:r>
          </a:p>
        </p:txBody>
      </p:sp>
      <p:pic>
        <p:nvPicPr>
          <p:cNvPr id="4" name="Picture 3" descr="An exhibit shows a survey for Avery Fitness Center. &#10;Text at the beginning of the survey reads, Thank you for taking time to provide important feedback about Avery Fitness Center (AFC). Please answer the following questions. Your candid responses will help us provide better services in the future. No one at AFC will see your specific responses, so please be honest. This is followed by five questions. The first question reads, Which of the following AFC services have you utilized at least once in the last 30 days? (Please check all that apply). This question is followed by a checklist with unchecked boxes. The elements of the checklist are as follows: Weight Training, Classes, Exercise Circuit, Circulation Station, Therapy Pool. The second question reads, Within the past 30 days, approximately how many times have you visited AFC to exercise? This question is followed by a blank line, with text beside it that reads, Times in the last 30 days. The third question reads, During what part of the day have you normally visited AFC? (Please check only one). The words ‘normally’ and ‘one’ are underlined. This question is followed by a checklist with unchecked boxes. The elements of the checklist are as follows: morning, afternoon, evening. The fourth question reads, How did you learn about AFC? (Please check all that apply). This question is followed by a checklist with unchecked boxes. The elements of the checklist are as follows: Recommendation from Doctor, Recommendation from Friend or Acquaintance, Advertising (including Yellow Pages), Heard AFC director speak, Drove by location, Article in Paper, Other. The fifth question reads, How important to you personally is each of the following reasons for participating in AFC programs? (Circle a number on each scale). Below this question are four reasons, namely General Health and Fitness, Social Aspects, Physical Enjoyment, and Specific Medical Concerns, arranged vertically on the left. Beside each reason is a scale showing numbers from 1 to 5, arranged horizontally. The end of the scale with the number 1 represents ‘not at all important,’ while the end of the scale with the number 5 represents ‘very important.’">
            <a:extLst>
              <a:ext uri="{FF2B5EF4-FFF2-40B4-BE49-F238E27FC236}">
                <a16:creationId xmlns:a16="http://schemas.microsoft.com/office/drawing/2014/main" id="{5F9C106E-8C11-47BF-9A5E-F172C0BEDE6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t="4329"/>
          <a:stretch>
            <a:fillRect/>
          </a:stretch>
        </p:blipFill>
        <p:spPr bwMode="auto">
          <a:xfrm>
            <a:off x="2247900" y="1944688"/>
            <a:ext cx="7696200" cy="46640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188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2E98-D1C9-48BC-A4A6-22323DCAF1C8}"/>
              </a:ext>
            </a:extLst>
          </p:cNvPr>
          <p:cNvSpPr>
            <a:spLocks noGrp="1"/>
          </p:cNvSpPr>
          <p:nvPr>
            <p:ph type="title"/>
          </p:nvPr>
        </p:nvSpPr>
        <p:spPr/>
        <p:txBody>
          <a:bodyPr/>
          <a:lstStyle/>
          <a:p>
            <a:r>
              <a:rPr lang="en-US" dirty="0"/>
              <a:t>Avery Fitness Center Survey (cont.)</a:t>
            </a:r>
          </a:p>
        </p:txBody>
      </p:sp>
      <p:pic>
        <p:nvPicPr>
          <p:cNvPr id="5" name="Picture 4" descr="An exhibit shows the continuation of the survey for Avery Fitness Center.&#10;The exhibit shows questions from 6 to 11. The sixth question reads, How likely is it that you would recommend AFC to a friend or colleague? Below this is a scale showing numbers from 0 to 10, arranged horizontally. The end of the scale with the number 0 represents ‘not at all likely,’ the center of the scale with the number 5 represents ‘neutral,’ and the end of the scale with the number 10 represents ‘extremely likely.’ The seventh question reads, What was the original event that caused you to begin using services from AFC? Below this question is a blank line for the answer. The eighth question reads, Current Age. Beside this is a blank line for the answer. The ninth question reads, Gender. Beside this are two unchecked boxes, one labeled male and the other labeled female. The tenth question reads, Highest Level of Education Achieved. Below this is a checklist with unchecked boxes. The elements of the checklist are as follows: Less than High School, High School Degree, Some College, Associates Degree, Four-year College Degree, Advanced Degree. The eleventh question reads, What is your approximate annual household income from all sources, before taxes? (Please check the appropriate category &amp; employment status). Below this are two checklists, each with unchecked boxes. The elements of the first checklist are as follows: $0-15,000, $15,001-30,000, $30,001-45,000, $45,001-60,000, $60,000 -75,000, $75,001-90,000, $90,001-105,000, $105,001-120,000, more than $120,000. The elements of the second checklist are as follows: employed, retired. Text at the end of the survey reads, Thank you!">
            <a:extLst>
              <a:ext uri="{FF2B5EF4-FFF2-40B4-BE49-F238E27FC236}">
                <a16:creationId xmlns:a16="http://schemas.microsoft.com/office/drawing/2014/main" id="{565AAFC3-7432-41A1-8C44-6288EC0BA69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812" y="1690688"/>
            <a:ext cx="8174376" cy="46640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40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41BD-E1C1-4D79-9550-C47033B2106D}"/>
              </a:ext>
            </a:extLst>
          </p:cNvPr>
          <p:cNvSpPr>
            <a:spLocks noGrp="1"/>
          </p:cNvSpPr>
          <p:nvPr>
            <p:ph type="title"/>
          </p:nvPr>
        </p:nvSpPr>
        <p:spPr/>
        <p:txBody>
          <a:bodyPr/>
          <a:lstStyle/>
          <a:p>
            <a:r>
              <a:rPr lang="en-US" dirty="0"/>
              <a:t>Developing a Codebook </a:t>
            </a:r>
          </a:p>
        </p:txBody>
      </p:sp>
      <p:sp>
        <p:nvSpPr>
          <p:cNvPr id="3" name="Content Placeholder 2">
            <a:extLst>
              <a:ext uri="{FF2B5EF4-FFF2-40B4-BE49-F238E27FC236}">
                <a16:creationId xmlns:a16="http://schemas.microsoft.com/office/drawing/2014/main" id="{4697B3CA-5B14-4ACE-B828-DC0851057CCA}"/>
              </a:ext>
            </a:extLst>
          </p:cNvPr>
          <p:cNvSpPr>
            <a:spLocks noGrp="1"/>
          </p:cNvSpPr>
          <p:nvPr>
            <p:ph idx="1"/>
          </p:nvPr>
        </p:nvSpPr>
        <p:spPr/>
        <p:txBody>
          <a:bodyPr/>
          <a:lstStyle/>
          <a:p>
            <a:r>
              <a:rPr lang="en-US" dirty="0"/>
              <a:t>Codebook: A document that contains explicit directions about how data from data collection forms are coded in the data file </a:t>
            </a:r>
          </a:p>
        </p:txBody>
      </p:sp>
    </p:spTree>
    <p:extLst>
      <p:ext uri="{BB962C8B-B14F-4D97-AF65-F5344CB8AC3E}">
        <p14:creationId xmlns:p14="http://schemas.microsoft.com/office/powerpoint/2010/main" val="841515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F7E1-EAD4-4C9A-981F-DDB8280B9441}"/>
              </a:ext>
            </a:extLst>
          </p:cNvPr>
          <p:cNvSpPr>
            <a:spLocks noGrp="1"/>
          </p:cNvSpPr>
          <p:nvPr>
            <p:ph type="title"/>
          </p:nvPr>
        </p:nvSpPr>
        <p:spPr/>
        <p:txBody>
          <a:bodyPr/>
          <a:lstStyle/>
          <a:p>
            <a:r>
              <a:rPr lang="en-US" dirty="0"/>
              <a:t>Codebook Example</a:t>
            </a:r>
          </a:p>
        </p:txBody>
      </p:sp>
      <p:pic>
        <p:nvPicPr>
          <p:cNvPr id="4" name="Picture 3" descr="An exhibit shows the variable names, descriptions, and response options for developing a codebook.&#10;The row-wise data are as follows: ID, Questionnaire identification number; WEIGHT, Utilized weight training in previous 30 days?, 0 equals no 1 equals yes; CLASSES, Utilized classes in previous 30 days?, 0 equals no 1 equals yes; CIRCUIT, Utilized exercise circuit in previous 30 days?, 0 equals no 1 equals yes; STATION, Utilized circulation station in previous 30 days?, 0 equals no 1 equals yes; POOL, Utilized therapy pool in previous 30 days?, 0 equals no 1 equals yes; VISITS, Number of visits to AFC in previous 30 days?, (record number); DAYPART, Normal time to visit AFC?, 1 equals morning, 2 equals afternoon, 3 equals evening; DOCTOR, How learned about AFC? Doctor Rec., 0 equals no 1 equals yes; WOM, How learned about AFC? Friend Rec., 0 equals no 1 equals yes; ADVERT, How learned about AFC? Advertising, 0 equals no 1 equals yes; SPEAKER, How learned about AFC? Heard director speak, 0 equals no 1 equals yes; LOCATION, How learned about AFC? Drove by location, 0 equals no 1 equals yes; ARTICLE, How learned about AFC? Article in newspaper, 0 equals no 1 equals yes; OTHER, How learned about AFC? Other, 0 equals no 1 equals yes; FITNESS, Importance for participation: General Health and Fitness, (1 – 5, “not at all important – very important”); SOCIAL, Social Aspects, SAME; ENJOY, Physical Enjoyment, SAME; MEDICAL, Specific Medical Concerns, SAME.">
            <a:extLst>
              <a:ext uri="{FF2B5EF4-FFF2-40B4-BE49-F238E27FC236}">
                <a16:creationId xmlns:a16="http://schemas.microsoft.com/office/drawing/2014/main" id="{31312AD2-8527-431F-A7A3-62AC18A358C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096963"/>
            <a:ext cx="7620000" cy="46640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848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EF3F-049E-451D-8D32-C9A133EDB003}"/>
              </a:ext>
            </a:extLst>
          </p:cNvPr>
          <p:cNvSpPr>
            <a:spLocks noGrp="1"/>
          </p:cNvSpPr>
          <p:nvPr>
            <p:ph type="title"/>
          </p:nvPr>
        </p:nvSpPr>
        <p:spPr/>
        <p:txBody>
          <a:bodyPr/>
          <a:lstStyle/>
          <a:p>
            <a:r>
              <a:rPr lang="en-US" dirty="0"/>
              <a:t>Codebook Example (cont.)</a:t>
            </a:r>
          </a:p>
        </p:txBody>
      </p:sp>
      <p:pic>
        <p:nvPicPr>
          <p:cNvPr id="4" name="Picture 3" descr="An exhibit shows the continuation of the variable names, descriptions, and response options for developing a codebook.&#10;The row-wise data are as follows: RECOM, How likely to recommend?, (0-10, “not at all likely—extremely likely”); EVENT, What original event caused you to begin AFC? (open ended), 1 equals general health or exercise, 2 equals pool or facilities, 3 equals rehab or specific medical needs, 4 equals social considerations, 5 equals transfer from another center, 6 equals other; AGE, Current Age, (record number); GENDER, Gender, 1 equals male, 2 equals female; EDUCAT, Highest level of education achieved?, 1 equals less than high school, 2 equals high school degree, 3 equals some college, 4 equals associates degree, 5 equals four-year college degree, 6 equals advanced degree; INCOME, Annual household income before taxes, 1 equals $0 — 15,000, 2 equals $15,001 — 30,000, 3 equals $30,001 — 45,000, 4 equals $45,001 — 60,000, 5 equals $60,001 — 75,000, 6 equals $75,001 — 90,000, 7 equals $90,001 — 105,000, 8 equals $105,001 — 120,000, 9 equals more than $120,000; STATUS, Work Status, 1 equals employed, 2 equals retired; REVENUE, Previous year Revenue from Respondent, ($$$ from secondary records). Text at the end of the exhibit reads, MISSING equals ">
            <a:extLst>
              <a:ext uri="{FF2B5EF4-FFF2-40B4-BE49-F238E27FC236}">
                <a16:creationId xmlns:a16="http://schemas.microsoft.com/office/drawing/2014/main" id="{562D90CF-0D23-4941-A011-3D49E602C7DD}"/>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096963"/>
            <a:ext cx="7848599" cy="46640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03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3294-4E8B-4D20-AC46-824A6348F31B}"/>
              </a:ext>
            </a:extLst>
          </p:cNvPr>
          <p:cNvSpPr>
            <a:spLocks noGrp="1"/>
          </p:cNvSpPr>
          <p:nvPr>
            <p:ph type="title"/>
          </p:nvPr>
        </p:nvSpPr>
        <p:spPr/>
        <p:txBody>
          <a:bodyPr/>
          <a:lstStyle/>
          <a:p>
            <a:r>
              <a:rPr lang="en-US" dirty="0"/>
              <a:t>Cleaning the Data</a:t>
            </a:r>
          </a:p>
        </p:txBody>
      </p:sp>
      <p:sp>
        <p:nvSpPr>
          <p:cNvPr id="3" name="Content Placeholder 2">
            <a:extLst>
              <a:ext uri="{FF2B5EF4-FFF2-40B4-BE49-F238E27FC236}">
                <a16:creationId xmlns:a16="http://schemas.microsoft.com/office/drawing/2014/main" id="{F9130318-56B6-49C6-93EB-3E78B7226815}"/>
              </a:ext>
            </a:extLst>
          </p:cNvPr>
          <p:cNvSpPr>
            <a:spLocks noGrp="1"/>
          </p:cNvSpPr>
          <p:nvPr>
            <p:ph idx="1"/>
          </p:nvPr>
        </p:nvSpPr>
        <p:spPr/>
        <p:txBody>
          <a:bodyPr/>
          <a:lstStyle/>
          <a:p>
            <a:r>
              <a:rPr lang="en-US" dirty="0"/>
              <a:t>Blunder: An error that arises during editing, coding, or data entry </a:t>
            </a:r>
          </a:p>
          <a:p>
            <a:pPr lvl="1"/>
            <a:r>
              <a:rPr lang="en-US" dirty="0"/>
              <a:t>Blunders are usually due to researchers carelessness</a:t>
            </a:r>
          </a:p>
          <a:p>
            <a:r>
              <a:rPr lang="en-US" dirty="0"/>
              <a:t>How to identify blunders: </a:t>
            </a:r>
          </a:p>
          <a:p>
            <a:pPr lvl="1"/>
            <a:r>
              <a:rPr lang="en-US" dirty="0"/>
              <a:t>Run frequency analysis on all variables </a:t>
            </a:r>
          </a:p>
          <a:p>
            <a:pPr lvl="1"/>
            <a:r>
              <a:rPr lang="en-US" dirty="0"/>
              <a:t>Check a sample of questionnaires against the data file </a:t>
            </a:r>
          </a:p>
          <a:p>
            <a:pPr lvl="1"/>
            <a:r>
              <a:rPr lang="en-US" dirty="0"/>
              <a:t>Double-entry of data (preferred) </a:t>
            </a:r>
          </a:p>
        </p:txBody>
      </p:sp>
    </p:spTree>
    <p:extLst>
      <p:ext uri="{BB962C8B-B14F-4D97-AF65-F5344CB8AC3E}">
        <p14:creationId xmlns:p14="http://schemas.microsoft.com/office/powerpoint/2010/main" val="2620095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BF4B-A9F2-4A9E-AA4C-A200D71C18DE}"/>
              </a:ext>
            </a:extLst>
          </p:cNvPr>
          <p:cNvSpPr>
            <a:spLocks noGrp="1"/>
          </p:cNvSpPr>
          <p:nvPr>
            <p:ph type="title"/>
          </p:nvPr>
        </p:nvSpPr>
        <p:spPr/>
        <p:txBody>
          <a:bodyPr/>
          <a:lstStyle/>
          <a:p>
            <a:r>
              <a:rPr lang="en-US" dirty="0"/>
              <a:t>Handling Missing Data</a:t>
            </a:r>
          </a:p>
        </p:txBody>
      </p:sp>
      <p:sp>
        <p:nvSpPr>
          <p:cNvPr id="3" name="Content Placeholder 2">
            <a:extLst>
              <a:ext uri="{FF2B5EF4-FFF2-40B4-BE49-F238E27FC236}">
                <a16:creationId xmlns:a16="http://schemas.microsoft.com/office/drawing/2014/main" id="{8F63F0A4-178E-497B-91E8-865DC69896A0}"/>
              </a:ext>
            </a:extLst>
          </p:cNvPr>
          <p:cNvSpPr>
            <a:spLocks noGrp="1"/>
          </p:cNvSpPr>
          <p:nvPr>
            <p:ph idx="1"/>
          </p:nvPr>
        </p:nvSpPr>
        <p:spPr/>
        <p:txBody>
          <a:bodyPr/>
          <a:lstStyle/>
          <a:p>
            <a:r>
              <a:rPr lang="en-US" dirty="0"/>
              <a:t>Item Nonresponse: A source of error that arises when a respondent agrees to an interview but refuses, or is unable, to answer specific questions </a:t>
            </a:r>
          </a:p>
          <a:p>
            <a:pPr lvl="1"/>
            <a:r>
              <a:rPr lang="en-US" dirty="0"/>
              <a:t>If a particular case has a significant amount of item nonresponse, it should probably be eliminated during the editing process </a:t>
            </a:r>
          </a:p>
        </p:txBody>
      </p:sp>
    </p:spTree>
    <p:extLst>
      <p:ext uri="{BB962C8B-B14F-4D97-AF65-F5344CB8AC3E}">
        <p14:creationId xmlns:p14="http://schemas.microsoft.com/office/powerpoint/2010/main" val="1129159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6530-3EFD-496B-896F-50BEFCC865D4}"/>
              </a:ext>
            </a:extLst>
          </p:cNvPr>
          <p:cNvSpPr>
            <a:spLocks noGrp="1"/>
          </p:cNvSpPr>
          <p:nvPr>
            <p:ph type="title"/>
          </p:nvPr>
        </p:nvSpPr>
        <p:spPr/>
        <p:txBody>
          <a:bodyPr/>
          <a:lstStyle/>
          <a:p>
            <a:r>
              <a:rPr lang="en-US" dirty="0"/>
              <a:t>Alternative Strategies for Handling Missing Data</a:t>
            </a:r>
          </a:p>
        </p:txBody>
      </p:sp>
      <p:sp>
        <p:nvSpPr>
          <p:cNvPr id="3" name="Content Placeholder 2">
            <a:extLst>
              <a:ext uri="{FF2B5EF4-FFF2-40B4-BE49-F238E27FC236}">
                <a16:creationId xmlns:a16="http://schemas.microsoft.com/office/drawing/2014/main" id="{7FB9D29E-B99D-4DE3-B1AD-2112DF200CDE}"/>
              </a:ext>
            </a:extLst>
          </p:cNvPr>
          <p:cNvSpPr>
            <a:spLocks noGrp="1"/>
          </p:cNvSpPr>
          <p:nvPr>
            <p:ph idx="1"/>
          </p:nvPr>
        </p:nvSpPr>
        <p:spPr/>
        <p:txBody>
          <a:bodyPr/>
          <a:lstStyle/>
          <a:p>
            <a:r>
              <a:rPr lang="en-US" dirty="0"/>
              <a:t>Eliminate the case with the missing item(s) from all further analyses </a:t>
            </a:r>
          </a:p>
          <a:p>
            <a:r>
              <a:rPr lang="en-US" dirty="0"/>
              <a:t>Eliminate the case with the missing item in analyses using the variable</a:t>
            </a:r>
          </a:p>
          <a:p>
            <a:r>
              <a:rPr lang="en-US" dirty="0"/>
              <a:t>Substitute values for the missing items </a:t>
            </a:r>
          </a:p>
          <a:p>
            <a:r>
              <a:rPr lang="en-US" dirty="0"/>
              <a:t>Contact the respondent again </a:t>
            </a:r>
          </a:p>
        </p:txBody>
      </p:sp>
    </p:spTree>
    <p:extLst>
      <p:ext uri="{BB962C8B-B14F-4D97-AF65-F5344CB8AC3E}">
        <p14:creationId xmlns:p14="http://schemas.microsoft.com/office/powerpoint/2010/main" val="38719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BCC5-D8FD-41CF-8078-E69A1D75749B}"/>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6CACE462-A69F-4BF9-BAE3-23B13FCD4729}"/>
              </a:ext>
            </a:extLst>
          </p:cNvPr>
          <p:cNvSpPr>
            <a:spLocks noGrp="1"/>
          </p:cNvSpPr>
          <p:nvPr>
            <p:ph idx="1"/>
          </p:nvPr>
        </p:nvSpPr>
        <p:spPr/>
        <p:txBody>
          <a:bodyPr/>
          <a:lstStyle/>
          <a:p>
            <a:pPr marL="514350" indent="-514350">
              <a:buFont typeface="+mj-lt"/>
              <a:buAutoNum type="arabicPeriod"/>
            </a:pPr>
            <a:r>
              <a:rPr lang="en-US" dirty="0"/>
              <a:t>Explain the purpose of the editing process </a:t>
            </a:r>
          </a:p>
          <a:p>
            <a:pPr marL="514350" indent="-514350">
              <a:buFont typeface="+mj-lt"/>
              <a:buAutoNum type="arabicPeriod"/>
            </a:pPr>
            <a:r>
              <a:rPr lang="en-US" dirty="0"/>
              <a:t>Define what coding is </a:t>
            </a:r>
          </a:p>
          <a:p>
            <a:pPr marL="514350" indent="-514350">
              <a:buFont typeface="+mj-lt"/>
              <a:buAutoNum type="arabicPeriod"/>
            </a:pPr>
            <a:r>
              <a:rPr lang="en-US" dirty="0"/>
              <a:t>Describe the kinds of information contained in a codebook </a:t>
            </a:r>
          </a:p>
          <a:p>
            <a:pPr marL="514350" indent="-514350">
              <a:buFont typeface="+mj-lt"/>
              <a:buAutoNum type="arabicPeriod"/>
            </a:pPr>
            <a:r>
              <a:rPr lang="en-US" dirty="0"/>
              <a:t>Describe common methods for cleaning the data file </a:t>
            </a:r>
          </a:p>
          <a:p>
            <a:pPr marL="514350" indent="-514350">
              <a:buFont typeface="+mj-lt"/>
              <a:buAutoNum type="arabicPeriod"/>
            </a:pPr>
            <a:r>
              <a:rPr lang="en-US" dirty="0"/>
              <a:t>Discuss options for dealing with missing data in analyses </a:t>
            </a:r>
          </a:p>
        </p:txBody>
      </p:sp>
    </p:spTree>
    <p:extLst>
      <p:ext uri="{BB962C8B-B14F-4D97-AF65-F5344CB8AC3E}">
        <p14:creationId xmlns:p14="http://schemas.microsoft.com/office/powerpoint/2010/main" val="250115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869C-1068-47A8-A2BB-6DAA7E79A652}"/>
              </a:ext>
            </a:extLst>
          </p:cNvPr>
          <p:cNvSpPr>
            <a:spLocks noGrp="1"/>
          </p:cNvSpPr>
          <p:nvPr>
            <p:ph type="title"/>
          </p:nvPr>
        </p:nvSpPr>
        <p:spPr/>
        <p:txBody>
          <a:bodyPr/>
          <a:lstStyle/>
          <a:p>
            <a:r>
              <a:rPr lang="en-US" dirty="0"/>
              <a:t>Primary Tasks in the Editing Process</a:t>
            </a:r>
          </a:p>
        </p:txBody>
      </p:sp>
      <p:sp>
        <p:nvSpPr>
          <p:cNvPr id="3" name="Content Placeholder 2">
            <a:extLst>
              <a:ext uri="{FF2B5EF4-FFF2-40B4-BE49-F238E27FC236}">
                <a16:creationId xmlns:a16="http://schemas.microsoft.com/office/drawing/2014/main" id="{3BEAAE6F-BBC2-414E-B0A3-FDAD1BA342A4}"/>
              </a:ext>
            </a:extLst>
          </p:cNvPr>
          <p:cNvSpPr>
            <a:spLocks noGrp="1"/>
          </p:cNvSpPr>
          <p:nvPr>
            <p:ph idx="1"/>
          </p:nvPr>
        </p:nvSpPr>
        <p:spPr/>
        <p:txBody>
          <a:bodyPr/>
          <a:lstStyle/>
          <a:p>
            <a:r>
              <a:rPr lang="en-US" dirty="0"/>
              <a:t>Editing: the inspection and correction of the data received form each element of the sample (or census)</a:t>
            </a:r>
          </a:p>
          <a:p>
            <a:pPr lvl="1"/>
            <a:r>
              <a:rPr lang="en-US" dirty="0"/>
              <a:t>Convert all responses to consistent units </a:t>
            </a:r>
          </a:p>
          <a:p>
            <a:pPr lvl="1"/>
            <a:r>
              <a:rPr lang="en-US" dirty="0"/>
              <a:t>Assess degree of nonresponse </a:t>
            </a:r>
          </a:p>
          <a:p>
            <a:pPr lvl="1"/>
            <a:r>
              <a:rPr lang="en-US" dirty="0"/>
              <a:t>Where possible check for consistency across responses </a:t>
            </a:r>
          </a:p>
          <a:p>
            <a:pPr lvl="1"/>
            <a:r>
              <a:rPr lang="en-US" dirty="0"/>
              <a:t>Look for evidence that the respondent wasn’t really thinking about his o her answers </a:t>
            </a:r>
          </a:p>
          <a:p>
            <a:pPr lvl="1"/>
            <a:r>
              <a:rPr lang="en-US" dirty="0"/>
              <a:t>Verify that branching questions were followed correctly </a:t>
            </a:r>
          </a:p>
          <a:p>
            <a:pPr lvl="1"/>
            <a:r>
              <a:rPr lang="en-US" dirty="0"/>
              <a:t>Add any needed codes </a:t>
            </a:r>
          </a:p>
        </p:txBody>
      </p:sp>
    </p:spTree>
    <p:extLst>
      <p:ext uri="{BB962C8B-B14F-4D97-AF65-F5344CB8AC3E}">
        <p14:creationId xmlns:p14="http://schemas.microsoft.com/office/powerpoint/2010/main" val="307137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162A-C5C2-4D8F-8449-FCB29951F40C}"/>
              </a:ext>
            </a:extLst>
          </p:cNvPr>
          <p:cNvSpPr>
            <a:spLocks noGrp="1"/>
          </p:cNvSpPr>
          <p:nvPr>
            <p:ph type="title"/>
          </p:nvPr>
        </p:nvSpPr>
        <p:spPr/>
        <p:txBody>
          <a:bodyPr/>
          <a:lstStyle/>
          <a:p>
            <a:r>
              <a:rPr lang="en-US" dirty="0"/>
              <a:t>Coding Closed-Ended Items</a:t>
            </a:r>
          </a:p>
        </p:txBody>
      </p:sp>
      <p:sp>
        <p:nvSpPr>
          <p:cNvPr id="3" name="Content Placeholder 2">
            <a:extLst>
              <a:ext uri="{FF2B5EF4-FFF2-40B4-BE49-F238E27FC236}">
                <a16:creationId xmlns:a16="http://schemas.microsoft.com/office/drawing/2014/main" id="{623FBFA9-EF7A-46FD-8FF8-A1344F392AA4}"/>
              </a:ext>
            </a:extLst>
          </p:cNvPr>
          <p:cNvSpPr>
            <a:spLocks noGrp="1"/>
          </p:cNvSpPr>
          <p:nvPr>
            <p:ph idx="1"/>
          </p:nvPr>
        </p:nvSpPr>
        <p:spPr/>
        <p:txBody>
          <a:bodyPr/>
          <a:lstStyle/>
          <a:p>
            <a:r>
              <a:rPr lang="en-US" dirty="0"/>
              <a:t>Coding: The process of transforming raw data into symbols (usually numbers) </a:t>
            </a:r>
          </a:p>
          <a:p>
            <a:endParaRPr lang="en-US" dirty="0"/>
          </a:p>
        </p:txBody>
      </p:sp>
      <p:pic>
        <p:nvPicPr>
          <p:cNvPr id="4" name="Picture 3" descr="A text box shows a question with empty boxes to be checked below it.&#10; The question reads, What is your overall opinion of Target department stores? Below are seven unchecked boxes arranged horizontally, with the leftmost box representing an unfavorable opinion and the rightmost box representing a favorable opinion. Text below this box reads, Typical coding: 1 2 3 4 5 6 7.">
            <a:extLst>
              <a:ext uri="{FF2B5EF4-FFF2-40B4-BE49-F238E27FC236}">
                <a16:creationId xmlns:a16="http://schemas.microsoft.com/office/drawing/2014/main" id="{9596E533-58B2-4C14-A1A9-48FCB127C86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2523024"/>
            <a:ext cx="7086600" cy="18119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5" name="Content Placeholder 3">
            <a:extLst>
              <a:ext uri="{FF2B5EF4-FFF2-40B4-BE49-F238E27FC236}">
                <a16:creationId xmlns:a16="http://schemas.microsoft.com/office/drawing/2014/main" id="{08FE04BB-5C47-4FB5-A1A2-AA641F6AE010}"/>
              </a:ext>
            </a:extLst>
          </p:cNvPr>
          <p:cNvSpPr>
            <a:spLocks noGrp="1"/>
          </p:cNvSpPr>
          <p:nvPr/>
        </p:nvSpPr>
        <p:spPr bwMode="auto">
          <a:xfrm>
            <a:off x="2247900" y="4836268"/>
            <a:ext cx="76962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3000" b="1" i="1" dirty="0">
                <a:solidFill>
                  <a:schemeClr val="tx2"/>
                </a:solidFill>
              </a:rPr>
              <a:t>(Typical coding:</a:t>
            </a:r>
            <a:r>
              <a:rPr lang="en-US" sz="3000" b="1" dirty="0">
                <a:solidFill>
                  <a:schemeClr val="tx2"/>
                </a:solidFill>
              </a:rPr>
              <a:t>  1     2    3    4   5    6    7 </a:t>
            </a:r>
            <a:r>
              <a:rPr lang="en-US" sz="3000" b="1" i="1" dirty="0">
                <a:solidFill>
                  <a:schemeClr val="tx2"/>
                </a:solidFill>
              </a:rPr>
              <a:t>)</a:t>
            </a:r>
          </a:p>
        </p:txBody>
      </p:sp>
    </p:spTree>
    <p:extLst>
      <p:ext uri="{BB962C8B-B14F-4D97-AF65-F5344CB8AC3E}">
        <p14:creationId xmlns:p14="http://schemas.microsoft.com/office/powerpoint/2010/main" val="389794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7354-1075-4FB2-B6F2-23ECB81BA495}"/>
              </a:ext>
            </a:extLst>
          </p:cNvPr>
          <p:cNvSpPr>
            <a:spLocks noGrp="1"/>
          </p:cNvSpPr>
          <p:nvPr>
            <p:ph type="title"/>
          </p:nvPr>
        </p:nvSpPr>
        <p:spPr/>
        <p:txBody>
          <a:bodyPr/>
          <a:lstStyle/>
          <a:p>
            <a:r>
              <a:rPr lang="en-US" dirty="0"/>
              <a:t>Coding Closed-Ended Items</a:t>
            </a:r>
          </a:p>
        </p:txBody>
      </p:sp>
      <p:sp>
        <p:nvSpPr>
          <p:cNvPr id="4" name="Content Placeholder 2">
            <a:extLst>
              <a:ext uri="{FF2B5EF4-FFF2-40B4-BE49-F238E27FC236}">
                <a16:creationId xmlns:a16="http://schemas.microsoft.com/office/drawing/2014/main" id="{9BFC98CB-D5FC-4C41-A552-8348A9CD6D27}"/>
              </a:ext>
            </a:extLst>
          </p:cNvPr>
          <p:cNvSpPr>
            <a:spLocks noGrp="1"/>
          </p:cNvSpPr>
          <p:nvPr/>
        </p:nvSpPr>
        <p:spPr bwMode="auto">
          <a:xfrm>
            <a:off x="838200" y="1690688"/>
            <a:ext cx="4724400" cy="4663440"/>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eaLnBrk="0" hangingPunct="0">
              <a:spcBef>
                <a:spcPct val="50000"/>
              </a:spcBef>
              <a:buNone/>
              <a:defRPr/>
            </a:pPr>
            <a:r>
              <a:rPr lang="en-US" sz="2600" b="1" dirty="0"/>
              <a:t>How did you learn about Brown Furniture Company? (check all that apply)</a:t>
            </a:r>
          </a:p>
          <a:p>
            <a:pPr marL="457200" indent="-457200" eaLnBrk="0" hangingPunct="0">
              <a:spcBef>
                <a:spcPts val="1800"/>
              </a:spcBef>
              <a:spcAft>
                <a:spcPts val="600"/>
              </a:spcAft>
              <a:buFont typeface="Wingdings" panose="05000000000000000000" pitchFamily="2" charset="2"/>
              <a:buChar char="q"/>
              <a:defRPr/>
            </a:pPr>
            <a:r>
              <a:rPr lang="en-US" sz="2400" b="1" dirty="0"/>
              <a:t>newspaper advertising</a:t>
            </a:r>
          </a:p>
          <a:p>
            <a:pPr marL="457200" indent="-457200" eaLnBrk="0" hangingPunct="0">
              <a:spcBef>
                <a:spcPts val="600"/>
              </a:spcBef>
              <a:spcAft>
                <a:spcPts val="600"/>
              </a:spcAft>
              <a:buFont typeface="Wingdings" panose="05000000000000000000" pitchFamily="2" charset="2"/>
              <a:buChar char="q"/>
              <a:defRPr/>
            </a:pPr>
            <a:r>
              <a:rPr lang="en-US" sz="2400" b="1" dirty="0"/>
              <a:t>radio advertising</a:t>
            </a:r>
          </a:p>
          <a:p>
            <a:pPr marL="457200" indent="-457200" eaLnBrk="0" hangingPunct="0">
              <a:spcBef>
                <a:spcPts val="600"/>
              </a:spcBef>
              <a:spcAft>
                <a:spcPts val="600"/>
              </a:spcAft>
              <a:buFont typeface="Wingdings" panose="05000000000000000000" pitchFamily="2" charset="2"/>
              <a:buChar char="q"/>
              <a:defRPr/>
            </a:pPr>
            <a:r>
              <a:rPr lang="en-US" sz="2400" b="1" dirty="0"/>
              <a:t>billboard advertising</a:t>
            </a:r>
          </a:p>
          <a:p>
            <a:pPr marL="457200" indent="-457200" eaLnBrk="0" hangingPunct="0">
              <a:spcBef>
                <a:spcPts val="600"/>
              </a:spcBef>
              <a:spcAft>
                <a:spcPts val="600"/>
              </a:spcAft>
              <a:buFont typeface="Wingdings" panose="05000000000000000000" pitchFamily="2" charset="2"/>
              <a:buChar char="q"/>
              <a:defRPr/>
            </a:pPr>
            <a:r>
              <a:rPr lang="en-US" sz="2400" b="1" dirty="0"/>
              <a:t>recommended by others</a:t>
            </a:r>
          </a:p>
          <a:p>
            <a:pPr marL="457200" indent="-457200" eaLnBrk="0" hangingPunct="0">
              <a:spcBef>
                <a:spcPts val="600"/>
              </a:spcBef>
              <a:spcAft>
                <a:spcPts val="600"/>
              </a:spcAft>
              <a:buFont typeface="Wingdings" panose="05000000000000000000" pitchFamily="2" charset="2"/>
              <a:buChar char="q"/>
              <a:defRPr/>
            </a:pPr>
            <a:r>
              <a:rPr lang="en-US" sz="2400" b="1" dirty="0"/>
              <a:t>drove by store</a:t>
            </a:r>
          </a:p>
          <a:p>
            <a:pPr marL="457200" indent="-457200" eaLnBrk="0" hangingPunct="0">
              <a:spcBef>
                <a:spcPts val="600"/>
              </a:spcBef>
              <a:spcAft>
                <a:spcPts val="600"/>
              </a:spcAft>
              <a:buFont typeface="Wingdings" panose="05000000000000000000" pitchFamily="2" charset="2"/>
              <a:buChar char="q"/>
              <a:defRPr/>
            </a:pPr>
            <a:r>
              <a:rPr lang="en-US" sz="2400" b="1" dirty="0"/>
              <a:t>other: _______________</a:t>
            </a:r>
          </a:p>
        </p:txBody>
      </p:sp>
      <p:sp>
        <p:nvSpPr>
          <p:cNvPr id="5" name="Content Placeholder 3">
            <a:extLst>
              <a:ext uri="{FF2B5EF4-FFF2-40B4-BE49-F238E27FC236}">
                <a16:creationId xmlns:a16="http://schemas.microsoft.com/office/drawing/2014/main" id="{5BA0FEA8-2C47-460E-9737-439D8F0982D7}"/>
              </a:ext>
            </a:extLst>
          </p:cNvPr>
          <p:cNvSpPr>
            <a:spLocks noGrp="1"/>
          </p:cNvSpPr>
          <p:nvPr/>
        </p:nvSpPr>
        <p:spPr bwMode="auto">
          <a:xfrm>
            <a:off x="6096000" y="2071688"/>
            <a:ext cx="3657600" cy="428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lgn="ctr" eaLnBrk="0" hangingPunct="0">
              <a:spcBef>
                <a:spcPts val="600"/>
              </a:spcBef>
              <a:spcAft>
                <a:spcPts val="600"/>
              </a:spcAft>
              <a:buNone/>
              <a:defRPr/>
            </a:pPr>
            <a:r>
              <a:rPr lang="en-US" sz="2800" b="1" i="1" dirty="0">
                <a:solidFill>
                  <a:schemeClr val="tx2"/>
                </a:solidFill>
              </a:rPr>
              <a:t>TYPICAL CODING:</a:t>
            </a:r>
          </a:p>
          <a:p>
            <a:pPr marL="0" indent="0" algn="ctr" eaLnBrk="0" hangingPunct="0">
              <a:spcBef>
                <a:spcPts val="600"/>
              </a:spcBef>
              <a:spcAft>
                <a:spcPts val="600"/>
              </a:spcAft>
              <a:buNone/>
              <a:defRPr/>
            </a:pPr>
            <a:r>
              <a:rPr lang="en-US" sz="2400" b="1" i="1" dirty="0">
                <a:solidFill>
                  <a:schemeClr val="tx2"/>
                </a:solidFill>
              </a:rPr>
              <a:t>6 different variables</a:t>
            </a:r>
          </a:p>
          <a:p>
            <a:pPr marL="0" indent="0" algn="ctr" eaLnBrk="0" hangingPunct="0">
              <a:spcBef>
                <a:spcPts val="600"/>
              </a:spcBef>
              <a:spcAft>
                <a:spcPts val="600"/>
              </a:spcAft>
              <a:buNone/>
              <a:defRPr/>
            </a:pPr>
            <a:r>
              <a:rPr lang="en-US" sz="2400" b="1" i="1" dirty="0">
                <a:solidFill>
                  <a:schemeClr val="tx2"/>
                </a:solidFill>
              </a:rPr>
              <a:t>(1 if checked; 0 if not)</a:t>
            </a:r>
          </a:p>
          <a:p>
            <a:pPr marL="0" indent="0" algn="ctr" eaLnBrk="0" hangingPunct="0">
              <a:spcBef>
                <a:spcPts val="600"/>
              </a:spcBef>
              <a:spcAft>
                <a:spcPts val="600"/>
              </a:spcAft>
              <a:buNone/>
              <a:defRPr/>
            </a:pPr>
            <a:r>
              <a:rPr lang="en-US" sz="2400" b="1" i="1" dirty="0">
                <a:solidFill>
                  <a:schemeClr val="tx2"/>
                </a:solidFill>
              </a:rPr>
              <a:t>(1 if checked; 0 if not)</a:t>
            </a:r>
          </a:p>
          <a:p>
            <a:pPr marL="0" indent="0" algn="ctr" eaLnBrk="0" hangingPunct="0">
              <a:spcBef>
                <a:spcPts val="600"/>
              </a:spcBef>
              <a:spcAft>
                <a:spcPts val="600"/>
              </a:spcAft>
              <a:buNone/>
              <a:defRPr/>
            </a:pPr>
            <a:r>
              <a:rPr lang="en-US" sz="2400" b="1" i="1" dirty="0">
                <a:solidFill>
                  <a:schemeClr val="tx2"/>
                </a:solidFill>
              </a:rPr>
              <a:t>(1 if checked; 0 if not)</a:t>
            </a:r>
          </a:p>
          <a:p>
            <a:pPr marL="0" indent="0" algn="ctr" eaLnBrk="0" hangingPunct="0">
              <a:spcBef>
                <a:spcPts val="600"/>
              </a:spcBef>
              <a:spcAft>
                <a:spcPts val="600"/>
              </a:spcAft>
              <a:buNone/>
              <a:defRPr/>
            </a:pPr>
            <a:r>
              <a:rPr lang="en-US" sz="2400" b="1" i="1" dirty="0">
                <a:solidFill>
                  <a:schemeClr val="tx2"/>
                </a:solidFill>
              </a:rPr>
              <a:t>(1 if checked; 0 if not)</a:t>
            </a:r>
          </a:p>
          <a:p>
            <a:pPr marL="0" indent="0" algn="ctr" eaLnBrk="0" hangingPunct="0">
              <a:spcBef>
                <a:spcPts val="600"/>
              </a:spcBef>
              <a:spcAft>
                <a:spcPts val="600"/>
              </a:spcAft>
              <a:buNone/>
              <a:defRPr/>
            </a:pPr>
            <a:r>
              <a:rPr lang="en-US" sz="2400" b="1" i="1" dirty="0">
                <a:solidFill>
                  <a:schemeClr val="tx2"/>
                </a:solidFill>
              </a:rPr>
              <a:t>(1 if checked; 0 if not)</a:t>
            </a:r>
          </a:p>
          <a:p>
            <a:pPr marL="0" indent="0" algn="ctr" eaLnBrk="0" hangingPunct="0">
              <a:spcBef>
                <a:spcPts val="600"/>
              </a:spcBef>
              <a:spcAft>
                <a:spcPts val="600"/>
              </a:spcAft>
              <a:buNone/>
              <a:defRPr/>
            </a:pPr>
            <a:r>
              <a:rPr lang="en-US" sz="2400" b="1" i="1" dirty="0">
                <a:solidFill>
                  <a:schemeClr val="tx2"/>
                </a:solidFill>
              </a:rPr>
              <a:t>(1 if checked; 0 if not)</a:t>
            </a:r>
          </a:p>
        </p:txBody>
      </p:sp>
    </p:spTree>
    <p:extLst>
      <p:ext uri="{BB962C8B-B14F-4D97-AF65-F5344CB8AC3E}">
        <p14:creationId xmlns:p14="http://schemas.microsoft.com/office/powerpoint/2010/main" val="88947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6931-F0DC-47FA-836E-3A3232573818}"/>
              </a:ext>
            </a:extLst>
          </p:cNvPr>
          <p:cNvSpPr>
            <a:spLocks noGrp="1"/>
          </p:cNvSpPr>
          <p:nvPr>
            <p:ph type="title"/>
          </p:nvPr>
        </p:nvSpPr>
        <p:spPr/>
        <p:txBody>
          <a:bodyPr/>
          <a:lstStyle/>
          <a:p>
            <a:r>
              <a:rPr lang="en-US" dirty="0"/>
              <a:t>Coding Closed-Ended Items</a:t>
            </a:r>
          </a:p>
        </p:txBody>
      </p:sp>
      <p:sp>
        <p:nvSpPr>
          <p:cNvPr id="3" name="Content Placeholder 2">
            <a:extLst>
              <a:ext uri="{FF2B5EF4-FFF2-40B4-BE49-F238E27FC236}">
                <a16:creationId xmlns:a16="http://schemas.microsoft.com/office/drawing/2014/main" id="{2A0AB46B-80C8-42F0-BC9C-DEDB7F8D0D99}"/>
              </a:ext>
            </a:extLst>
          </p:cNvPr>
          <p:cNvSpPr>
            <a:spLocks noGrp="1"/>
          </p:cNvSpPr>
          <p:nvPr>
            <p:ph idx="1"/>
          </p:nvPr>
        </p:nvSpPr>
        <p:spPr/>
        <p:txBody>
          <a:bodyPr>
            <a:normAutofit lnSpcReduction="10000"/>
          </a:bodyPr>
          <a:lstStyle/>
          <a:p>
            <a:r>
              <a:rPr lang="en-US" dirty="0"/>
              <a:t>Factual open-ended items seeking concrete responses are relatively easy to code</a:t>
            </a:r>
          </a:p>
          <a:p>
            <a:r>
              <a:rPr lang="en-US" dirty="0"/>
              <a:t>Numeric answers are typically recorded as given by the respondent, while other types of responses are given a specific ode number </a:t>
            </a:r>
          </a:p>
          <a:p>
            <a:r>
              <a:rPr lang="en-US" dirty="0"/>
              <a:t>Example</a:t>
            </a:r>
          </a:p>
          <a:p>
            <a:pPr lvl="1"/>
            <a:r>
              <a:rPr lang="en-US" dirty="0"/>
              <a:t>(1): In what year were you born? (code year)</a:t>
            </a:r>
          </a:p>
          <a:p>
            <a:pPr lvl="1"/>
            <a:r>
              <a:rPr lang="en-US" dirty="0"/>
              <a:t>(2): how many times have you eaten at Streeter’s Grill int eh last month? (code number)</a:t>
            </a:r>
          </a:p>
          <a:p>
            <a:pPr lvl="1"/>
            <a:r>
              <a:rPr lang="en-US" dirty="0"/>
              <a:t>(3) Name the first 3 coffee shops located in Tampa that come to mind (code as 3 separate variables; assign numbers to represent each coffee shop mentioned) </a:t>
            </a:r>
          </a:p>
        </p:txBody>
      </p:sp>
    </p:spTree>
    <p:extLst>
      <p:ext uri="{BB962C8B-B14F-4D97-AF65-F5344CB8AC3E}">
        <p14:creationId xmlns:p14="http://schemas.microsoft.com/office/powerpoint/2010/main" val="139716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BD02-6B5C-4895-AB26-16639BFE0C53}"/>
              </a:ext>
            </a:extLst>
          </p:cNvPr>
          <p:cNvSpPr>
            <a:spLocks noGrp="1"/>
          </p:cNvSpPr>
          <p:nvPr>
            <p:ph type="title"/>
          </p:nvPr>
        </p:nvSpPr>
        <p:spPr/>
        <p:txBody>
          <a:bodyPr/>
          <a:lstStyle/>
          <a:p>
            <a:r>
              <a:rPr lang="en-US" dirty="0"/>
              <a:t>Coding Closed-Ended Items</a:t>
            </a:r>
          </a:p>
        </p:txBody>
      </p:sp>
      <p:sp>
        <p:nvSpPr>
          <p:cNvPr id="3" name="Content Placeholder 2">
            <a:extLst>
              <a:ext uri="{FF2B5EF4-FFF2-40B4-BE49-F238E27FC236}">
                <a16:creationId xmlns:a16="http://schemas.microsoft.com/office/drawing/2014/main" id="{48790191-E1CF-43B1-834E-E00609183A13}"/>
              </a:ext>
            </a:extLst>
          </p:cNvPr>
          <p:cNvSpPr>
            <a:spLocks noGrp="1"/>
          </p:cNvSpPr>
          <p:nvPr>
            <p:ph idx="1"/>
          </p:nvPr>
        </p:nvSpPr>
        <p:spPr/>
        <p:txBody>
          <a:bodyPr/>
          <a:lstStyle/>
          <a:p>
            <a:r>
              <a:rPr lang="en-US" dirty="0"/>
              <a:t>Exploratory open-ended items seeking less structured responses are much more difficult to code</a:t>
            </a:r>
          </a:p>
          <a:p>
            <a:r>
              <a:rPr lang="en-US" dirty="0"/>
              <a:t>Example: </a:t>
            </a:r>
          </a:p>
          <a:p>
            <a:pPr lvl="1"/>
            <a:r>
              <a:rPr lang="en-US" dirty="0"/>
              <a:t>In your own words, give us 2 or 3 reasons why you prefer to leave the state after graduation </a:t>
            </a:r>
          </a:p>
        </p:txBody>
      </p:sp>
    </p:spTree>
    <p:extLst>
      <p:ext uri="{BB962C8B-B14F-4D97-AF65-F5344CB8AC3E}">
        <p14:creationId xmlns:p14="http://schemas.microsoft.com/office/powerpoint/2010/main" val="220121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FFA6-EC3E-4576-B7B7-1DEFAB3D98E9}"/>
              </a:ext>
            </a:extLst>
          </p:cNvPr>
          <p:cNvSpPr>
            <a:spLocks noGrp="1"/>
          </p:cNvSpPr>
          <p:nvPr>
            <p:ph type="title"/>
          </p:nvPr>
        </p:nvSpPr>
        <p:spPr/>
        <p:txBody>
          <a:bodyPr/>
          <a:lstStyle/>
          <a:p>
            <a:r>
              <a:rPr lang="en-US" dirty="0"/>
              <a:t>Process for Coding Exploratory Open-Ended Questions</a:t>
            </a:r>
          </a:p>
        </p:txBody>
      </p:sp>
      <p:sp>
        <p:nvSpPr>
          <p:cNvPr id="3" name="Content Placeholder 2">
            <a:extLst>
              <a:ext uri="{FF2B5EF4-FFF2-40B4-BE49-F238E27FC236}">
                <a16:creationId xmlns:a16="http://schemas.microsoft.com/office/drawing/2014/main" id="{095AE8AE-A086-48B8-B4D2-995491254217}"/>
              </a:ext>
            </a:extLst>
          </p:cNvPr>
          <p:cNvSpPr>
            <a:spLocks noGrp="1"/>
          </p:cNvSpPr>
          <p:nvPr>
            <p:ph idx="1"/>
          </p:nvPr>
        </p:nvSpPr>
        <p:spPr/>
        <p:txBody>
          <a:bodyPr/>
          <a:lstStyle/>
          <a:p>
            <a:pPr marL="514350" indent="-514350">
              <a:buFont typeface="+mj-lt"/>
              <a:buAutoNum type="arabicPeriod"/>
            </a:pPr>
            <a:r>
              <a:rPr lang="en-US" dirty="0"/>
              <a:t>Identify usable responses </a:t>
            </a:r>
          </a:p>
          <a:p>
            <a:pPr marL="514350" indent="-514350">
              <a:buFont typeface="+mj-lt"/>
              <a:buAutoNum type="arabicPeriod"/>
            </a:pPr>
            <a:r>
              <a:rPr lang="en-US" dirty="0"/>
              <a:t>Develop categories for responses</a:t>
            </a:r>
          </a:p>
          <a:p>
            <a:pPr marL="514350" indent="-514350">
              <a:buFont typeface="+mj-lt"/>
              <a:buAutoNum type="arabicPeriod"/>
            </a:pPr>
            <a:r>
              <a:rPr lang="en-US" dirty="0"/>
              <a:t>Sort responses into categories, using multiple coders; compare results </a:t>
            </a:r>
          </a:p>
          <a:p>
            <a:pPr marL="514350" indent="-514350">
              <a:buFont typeface="+mj-lt"/>
              <a:buAutoNum type="arabicPeriod"/>
            </a:pPr>
            <a:r>
              <a:rPr lang="en-US" dirty="0"/>
              <a:t>Assess the degree of agreement between coders </a:t>
            </a:r>
          </a:p>
        </p:txBody>
      </p:sp>
    </p:spTree>
    <p:extLst>
      <p:ext uri="{BB962C8B-B14F-4D97-AF65-F5344CB8AC3E}">
        <p14:creationId xmlns:p14="http://schemas.microsoft.com/office/powerpoint/2010/main" val="369673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47C5-E35F-4809-A6AF-B7B2622278CE}"/>
              </a:ext>
            </a:extLst>
          </p:cNvPr>
          <p:cNvSpPr>
            <a:spLocks noGrp="1"/>
          </p:cNvSpPr>
          <p:nvPr>
            <p:ph type="title"/>
          </p:nvPr>
        </p:nvSpPr>
        <p:spPr/>
        <p:txBody>
          <a:bodyPr/>
          <a:lstStyle/>
          <a:p>
            <a:r>
              <a:rPr lang="en-US" dirty="0"/>
              <a:t>Avery Fitness Center Project</a:t>
            </a:r>
          </a:p>
        </p:txBody>
      </p:sp>
      <p:pic>
        <p:nvPicPr>
          <p:cNvPr id="4" name="Picture 3" descr="&quot;An illustration shows the types of data sources of the Avery Fitness Center project. The data sources pointing toward the central idea “AFC Member Number” in clockwise direction are as follows:&#10;Behavioral Data from Phone GPS (Location Software enabled) - Area entered, Date of entry/exit to area, Time of entry/exit to area, Data usage in area&#10;Behavioral Data from Wearable Tech (e.g., Fitbit) (Location Software enabled) – Area entered, Date of entry/exit to area, Time of entry/exit to area, Data usage in area, Steps taken/Stairs climbed, Miles walked/run, Calories burned&#10;Behavioral Data from Facility Entry (Phone ID Card or Key Fob) – Date of entry, Time of entry, Card Vs. scanned entry&#10;Behavioral Data from Accounting Records (Initial and Recurring) – Membership fees paid, Additional fees paid, Type of payment, (cash, credit card, other), Automatic payment enrollment, Payment frequency (per contract), Date payments received, Credits issued, Membership History/ Length of Membership&#10;Behavioral Data from Marketing Records (Initial and Recurring) – Joined via a promotion, Referred a friend or family member, Subscription to AFC newsletter;&#10;Communication Data from Application Form (Initial contact data) – Name, Address, Telephone Number, Alternative Telephone Number, Emergency Contact Information, Email Address, Date of Birth, Gender, Employer, Other Household Member Demo, Initial Type of Membership, Source of Learning about AFC, Date of Application, Staff name, Membership Number&#10;Communication Data from Survey Data Collection (Self-Report data) – Service usage by type (self-report), Importance of various motivations, Net promoter score (recommend), Original event that led to AFC, Education Level, Annual Household Income&quot;&#10;">
            <a:extLst>
              <a:ext uri="{FF2B5EF4-FFF2-40B4-BE49-F238E27FC236}">
                <a16:creationId xmlns:a16="http://schemas.microsoft.com/office/drawing/2014/main" id="{A41E46AF-28E3-46AF-A3EB-B4E4B4C63E6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096963"/>
            <a:ext cx="7543799" cy="46640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3944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57</TotalTime>
  <Words>598</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Franklin Gothic Book</vt:lpstr>
      <vt:lpstr>Wingdings</vt:lpstr>
      <vt:lpstr>Office Theme</vt:lpstr>
      <vt:lpstr>Chapter 16: Data Preparation for Analysis</vt:lpstr>
      <vt:lpstr>Learning Objectives</vt:lpstr>
      <vt:lpstr>Primary Tasks in the Editing Process</vt:lpstr>
      <vt:lpstr>Coding Closed-Ended Items</vt:lpstr>
      <vt:lpstr>Coding Closed-Ended Items</vt:lpstr>
      <vt:lpstr>Coding Closed-Ended Items</vt:lpstr>
      <vt:lpstr>Coding Closed-Ended Items</vt:lpstr>
      <vt:lpstr>Process for Coding Exploratory Open-Ended Questions</vt:lpstr>
      <vt:lpstr>Avery Fitness Center Project</vt:lpstr>
      <vt:lpstr>Avery Fitness Center Survey</vt:lpstr>
      <vt:lpstr>Avery Fitness Center Survey (cont.)</vt:lpstr>
      <vt:lpstr>Developing a Codebook </vt:lpstr>
      <vt:lpstr>Codebook Example</vt:lpstr>
      <vt:lpstr>Codebook Example (cont.)</vt:lpstr>
      <vt:lpstr>Cleaning the Data</vt:lpstr>
      <vt:lpstr>Handling Missing Data</vt:lpstr>
      <vt:lpstr>Alternative Strategies for Handling Missing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Data Preparation for Analysis</dc:title>
  <dc:creator>Mike Nguyen</dc:creator>
  <cp:lastModifiedBy>Mike Nguyen</cp:lastModifiedBy>
  <cp:revision>1</cp:revision>
  <dcterms:created xsi:type="dcterms:W3CDTF">2021-08-13T22:10:46Z</dcterms:created>
  <dcterms:modified xsi:type="dcterms:W3CDTF">2021-08-13T23:07:51Z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