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315" r:id="rId5"/>
    <p:sldId id="316" r:id="rId6"/>
    <p:sldId id="317" r:id="rId7"/>
    <p:sldId id="318" r:id="rId8"/>
    <p:sldId id="319" r:id="rId9"/>
    <p:sldId id="320" r:id="rId10"/>
    <p:sldId id="321" r:id="rId11"/>
    <p:sldId id="322" r:id="rId12"/>
    <p:sldId id="323" r:id="rId13"/>
    <p:sldId id="294" r:id="rId14"/>
    <p:sldId id="295" r:id="rId15"/>
    <p:sldId id="296" r:id="rId16"/>
    <p:sldId id="297" r:id="rId17"/>
    <p:sldId id="298" r:id="rId18"/>
    <p:sldId id="300" r:id="rId19"/>
    <p:sldId id="301" r:id="rId20"/>
    <p:sldId id="302" r:id="rId21"/>
    <p:sldId id="303" r:id="rId22"/>
    <p:sldId id="304" r:id="rId23"/>
    <p:sldId id="326" r:id="rId24"/>
    <p:sldId id="299" r:id="rId25"/>
    <p:sldId id="305" r:id="rId26"/>
    <p:sldId id="306" r:id="rId27"/>
    <p:sldId id="307" r:id="rId28"/>
    <p:sldId id="308" r:id="rId29"/>
    <p:sldId id="309" r:id="rId30"/>
    <p:sldId id="310" r:id="rId31"/>
    <p:sldId id="311" r:id="rId32"/>
    <p:sldId id="325" r:id="rId33"/>
    <p:sldId id="314" r:id="rId34"/>
    <p:sldId id="324" r:id="rId35"/>
    <p:sldId id="312" r:id="rId36"/>
    <p:sldId id="31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939" autoAdjust="0"/>
  </p:normalViewPr>
  <p:slideViewPr>
    <p:cSldViewPr snapToGrid="0">
      <p:cViewPr varScale="1">
        <p:scale>
          <a:sx n="81" d="100"/>
          <a:sy n="81" d="100"/>
        </p:scale>
        <p:origin x="1692"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08255-8B8F-4868-A7A5-0A1A9B86F61B}"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D4655E6C-7A00-433D-8830-3F5531728AC3}">
      <dgm:prSet/>
      <dgm:spPr/>
      <dgm:t>
        <a:bodyPr/>
        <a:lstStyle/>
        <a:p>
          <a:r>
            <a:rPr lang="en-US"/>
            <a:t>Describe the 6 types of error that can enter a study </a:t>
          </a:r>
        </a:p>
      </dgm:t>
    </dgm:pt>
    <dgm:pt modelId="{A1E5D81C-472C-4BD3-B46D-DA358FC2F603}" type="parTrans" cxnId="{0BCA9446-1E3B-49C8-890C-04D3C83FE571}">
      <dgm:prSet/>
      <dgm:spPr/>
      <dgm:t>
        <a:bodyPr/>
        <a:lstStyle/>
        <a:p>
          <a:endParaRPr lang="en-US"/>
        </a:p>
      </dgm:t>
    </dgm:pt>
    <dgm:pt modelId="{B189BBDB-1913-4E91-A6AD-EDFB3487FB75}" type="sibTrans" cxnId="{0BCA9446-1E3B-49C8-890C-04D3C83FE571}">
      <dgm:prSet phldrT="1" phldr="0"/>
      <dgm:spPr/>
      <dgm:t>
        <a:bodyPr/>
        <a:lstStyle/>
        <a:p>
          <a:r>
            <a:rPr lang="en-US"/>
            <a:t>1</a:t>
          </a:r>
        </a:p>
      </dgm:t>
    </dgm:pt>
    <dgm:pt modelId="{A5FC1F47-FBED-41B2-8DD6-985FEAE4853A}">
      <dgm:prSet/>
      <dgm:spPr/>
      <dgm:t>
        <a:bodyPr/>
        <a:lstStyle/>
        <a:p>
          <a:r>
            <a:rPr lang="en-US"/>
            <a:t>Give the general definition for response rate </a:t>
          </a:r>
        </a:p>
      </dgm:t>
    </dgm:pt>
    <dgm:pt modelId="{C9BA6D71-3157-4276-AEFF-C4EC01FB5E96}" type="parTrans" cxnId="{DEC62965-68B8-4A68-A27E-47FE2BCC0990}">
      <dgm:prSet/>
      <dgm:spPr/>
      <dgm:t>
        <a:bodyPr/>
        <a:lstStyle/>
        <a:p>
          <a:endParaRPr lang="en-US"/>
        </a:p>
      </dgm:t>
    </dgm:pt>
    <dgm:pt modelId="{AF71608D-AA4D-4B8A-ABAC-D614E62B19CC}" type="sibTrans" cxnId="{DEC62965-68B8-4A68-A27E-47FE2BCC0990}">
      <dgm:prSet phldrT="2" phldr="0"/>
      <dgm:spPr/>
      <dgm:t>
        <a:bodyPr/>
        <a:lstStyle/>
        <a:p>
          <a:r>
            <a:rPr lang="en-US"/>
            <a:t>2</a:t>
          </a:r>
        </a:p>
      </dgm:t>
    </dgm:pt>
    <dgm:pt modelId="{CB1A217A-82F6-4DCC-B409-8EDA3B609C90}">
      <dgm:prSet/>
      <dgm:spPr/>
      <dgm:t>
        <a:bodyPr/>
        <a:lstStyle/>
        <a:p>
          <a:r>
            <a:rPr lang="en-US"/>
            <a:t>Discuss several ways in which response rates might be improved </a:t>
          </a:r>
        </a:p>
      </dgm:t>
    </dgm:pt>
    <dgm:pt modelId="{96C8C7A8-4AE1-48EB-ADCC-6936260C17D5}" type="parTrans" cxnId="{D5CB2B25-A294-46C1-8378-1476E892EA89}">
      <dgm:prSet/>
      <dgm:spPr/>
      <dgm:t>
        <a:bodyPr/>
        <a:lstStyle/>
        <a:p>
          <a:endParaRPr lang="en-US"/>
        </a:p>
      </dgm:t>
    </dgm:pt>
    <dgm:pt modelId="{A20444F4-7839-45A7-9CA3-8ADB26464D07}" type="sibTrans" cxnId="{D5CB2B25-A294-46C1-8378-1476E892EA89}">
      <dgm:prSet phldrT="3" phldr="0"/>
      <dgm:spPr/>
      <dgm:t>
        <a:bodyPr/>
        <a:lstStyle/>
        <a:p>
          <a:r>
            <a:rPr lang="en-US"/>
            <a:t>3</a:t>
          </a:r>
        </a:p>
      </dgm:t>
    </dgm:pt>
    <dgm:pt modelId="{BE0DF129-2756-468F-B2D1-A4E17ECEDEDD}" type="pres">
      <dgm:prSet presAssocID="{50B08255-8B8F-4868-A7A5-0A1A9B86F61B}" presName="Name0" presStyleCnt="0">
        <dgm:presLayoutVars>
          <dgm:animLvl val="lvl"/>
          <dgm:resizeHandles val="exact"/>
        </dgm:presLayoutVars>
      </dgm:prSet>
      <dgm:spPr/>
    </dgm:pt>
    <dgm:pt modelId="{6566CDB2-5B65-41D3-BAA9-C877EC9A9A7A}" type="pres">
      <dgm:prSet presAssocID="{D4655E6C-7A00-433D-8830-3F5531728AC3}" presName="compositeNode" presStyleCnt="0">
        <dgm:presLayoutVars>
          <dgm:bulletEnabled val="1"/>
        </dgm:presLayoutVars>
      </dgm:prSet>
      <dgm:spPr/>
    </dgm:pt>
    <dgm:pt modelId="{C920D01D-91D4-40F0-8F1B-74FB1A834FE8}" type="pres">
      <dgm:prSet presAssocID="{D4655E6C-7A00-433D-8830-3F5531728AC3}" presName="bgRect" presStyleLbl="bgAccFollowNode1" presStyleIdx="0" presStyleCnt="3"/>
      <dgm:spPr/>
    </dgm:pt>
    <dgm:pt modelId="{E53F9327-A028-4FC0-85A3-4A1622FD9FDD}" type="pres">
      <dgm:prSet presAssocID="{B189BBDB-1913-4E91-A6AD-EDFB3487FB75}" presName="sibTransNodeCircle" presStyleLbl="alignNode1" presStyleIdx="0" presStyleCnt="6">
        <dgm:presLayoutVars>
          <dgm:chMax val="0"/>
          <dgm:bulletEnabled/>
        </dgm:presLayoutVars>
      </dgm:prSet>
      <dgm:spPr/>
    </dgm:pt>
    <dgm:pt modelId="{F995E139-D8B8-4911-90F2-48F596A32F36}" type="pres">
      <dgm:prSet presAssocID="{D4655E6C-7A00-433D-8830-3F5531728AC3}" presName="bottomLine" presStyleLbl="alignNode1" presStyleIdx="1" presStyleCnt="6">
        <dgm:presLayoutVars/>
      </dgm:prSet>
      <dgm:spPr/>
    </dgm:pt>
    <dgm:pt modelId="{11D3EBE4-B1EF-4C52-A6A7-4F66A9094A08}" type="pres">
      <dgm:prSet presAssocID="{D4655E6C-7A00-433D-8830-3F5531728AC3}" presName="nodeText" presStyleLbl="bgAccFollowNode1" presStyleIdx="0" presStyleCnt="3">
        <dgm:presLayoutVars>
          <dgm:bulletEnabled val="1"/>
        </dgm:presLayoutVars>
      </dgm:prSet>
      <dgm:spPr/>
    </dgm:pt>
    <dgm:pt modelId="{285CBB4C-7C74-4271-A34F-E22FFAD8AFFA}" type="pres">
      <dgm:prSet presAssocID="{B189BBDB-1913-4E91-A6AD-EDFB3487FB75}" presName="sibTrans" presStyleCnt="0"/>
      <dgm:spPr/>
    </dgm:pt>
    <dgm:pt modelId="{B131477F-BE91-4EAB-8203-99235796A4BC}" type="pres">
      <dgm:prSet presAssocID="{A5FC1F47-FBED-41B2-8DD6-985FEAE4853A}" presName="compositeNode" presStyleCnt="0">
        <dgm:presLayoutVars>
          <dgm:bulletEnabled val="1"/>
        </dgm:presLayoutVars>
      </dgm:prSet>
      <dgm:spPr/>
    </dgm:pt>
    <dgm:pt modelId="{94811467-3AFE-4BA5-AC1B-F1C7865B130A}" type="pres">
      <dgm:prSet presAssocID="{A5FC1F47-FBED-41B2-8DD6-985FEAE4853A}" presName="bgRect" presStyleLbl="bgAccFollowNode1" presStyleIdx="1" presStyleCnt="3"/>
      <dgm:spPr/>
    </dgm:pt>
    <dgm:pt modelId="{88921ED8-B3FF-4DC3-A02E-4380D8D35FE4}" type="pres">
      <dgm:prSet presAssocID="{AF71608D-AA4D-4B8A-ABAC-D614E62B19CC}" presName="sibTransNodeCircle" presStyleLbl="alignNode1" presStyleIdx="2" presStyleCnt="6">
        <dgm:presLayoutVars>
          <dgm:chMax val="0"/>
          <dgm:bulletEnabled/>
        </dgm:presLayoutVars>
      </dgm:prSet>
      <dgm:spPr/>
    </dgm:pt>
    <dgm:pt modelId="{3E509771-7074-4E5B-A066-D301BCCD9EFD}" type="pres">
      <dgm:prSet presAssocID="{A5FC1F47-FBED-41B2-8DD6-985FEAE4853A}" presName="bottomLine" presStyleLbl="alignNode1" presStyleIdx="3" presStyleCnt="6">
        <dgm:presLayoutVars/>
      </dgm:prSet>
      <dgm:spPr/>
    </dgm:pt>
    <dgm:pt modelId="{6FBA7AFB-AE95-438D-9EDD-AE0E97F56862}" type="pres">
      <dgm:prSet presAssocID="{A5FC1F47-FBED-41B2-8DD6-985FEAE4853A}" presName="nodeText" presStyleLbl="bgAccFollowNode1" presStyleIdx="1" presStyleCnt="3">
        <dgm:presLayoutVars>
          <dgm:bulletEnabled val="1"/>
        </dgm:presLayoutVars>
      </dgm:prSet>
      <dgm:spPr/>
    </dgm:pt>
    <dgm:pt modelId="{68201C1F-5B31-4930-B29C-D3C310D5DD35}" type="pres">
      <dgm:prSet presAssocID="{AF71608D-AA4D-4B8A-ABAC-D614E62B19CC}" presName="sibTrans" presStyleCnt="0"/>
      <dgm:spPr/>
    </dgm:pt>
    <dgm:pt modelId="{7F1FEB3B-9950-4DE3-918B-9E8A54C2A4F1}" type="pres">
      <dgm:prSet presAssocID="{CB1A217A-82F6-4DCC-B409-8EDA3B609C90}" presName="compositeNode" presStyleCnt="0">
        <dgm:presLayoutVars>
          <dgm:bulletEnabled val="1"/>
        </dgm:presLayoutVars>
      </dgm:prSet>
      <dgm:spPr/>
    </dgm:pt>
    <dgm:pt modelId="{B30F4C23-5FBA-4292-95C7-AD555738EA17}" type="pres">
      <dgm:prSet presAssocID="{CB1A217A-82F6-4DCC-B409-8EDA3B609C90}" presName="bgRect" presStyleLbl="bgAccFollowNode1" presStyleIdx="2" presStyleCnt="3"/>
      <dgm:spPr/>
    </dgm:pt>
    <dgm:pt modelId="{A6029355-A622-4BB1-ADB9-C9928459E3DE}" type="pres">
      <dgm:prSet presAssocID="{A20444F4-7839-45A7-9CA3-8ADB26464D07}" presName="sibTransNodeCircle" presStyleLbl="alignNode1" presStyleIdx="4" presStyleCnt="6">
        <dgm:presLayoutVars>
          <dgm:chMax val="0"/>
          <dgm:bulletEnabled/>
        </dgm:presLayoutVars>
      </dgm:prSet>
      <dgm:spPr/>
    </dgm:pt>
    <dgm:pt modelId="{B58E15AE-3D18-4C86-B8EB-C676FEF5E059}" type="pres">
      <dgm:prSet presAssocID="{CB1A217A-82F6-4DCC-B409-8EDA3B609C90}" presName="bottomLine" presStyleLbl="alignNode1" presStyleIdx="5" presStyleCnt="6">
        <dgm:presLayoutVars/>
      </dgm:prSet>
      <dgm:spPr/>
    </dgm:pt>
    <dgm:pt modelId="{8D9DF7C2-7BAD-49BB-935D-4563734A58C2}" type="pres">
      <dgm:prSet presAssocID="{CB1A217A-82F6-4DCC-B409-8EDA3B609C90}" presName="nodeText" presStyleLbl="bgAccFollowNode1" presStyleIdx="2" presStyleCnt="3">
        <dgm:presLayoutVars>
          <dgm:bulletEnabled val="1"/>
        </dgm:presLayoutVars>
      </dgm:prSet>
      <dgm:spPr/>
    </dgm:pt>
  </dgm:ptLst>
  <dgm:cxnLst>
    <dgm:cxn modelId="{D5CB2B25-A294-46C1-8378-1476E892EA89}" srcId="{50B08255-8B8F-4868-A7A5-0A1A9B86F61B}" destId="{CB1A217A-82F6-4DCC-B409-8EDA3B609C90}" srcOrd="2" destOrd="0" parTransId="{96C8C7A8-4AE1-48EB-ADCC-6936260C17D5}" sibTransId="{A20444F4-7839-45A7-9CA3-8ADB26464D07}"/>
    <dgm:cxn modelId="{DEC62965-68B8-4A68-A27E-47FE2BCC0990}" srcId="{50B08255-8B8F-4868-A7A5-0A1A9B86F61B}" destId="{A5FC1F47-FBED-41B2-8DD6-985FEAE4853A}" srcOrd="1" destOrd="0" parTransId="{C9BA6D71-3157-4276-AEFF-C4EC01FB5E96}" sibTransId="{AF71608D-AA4D-4B8A-ABAC-D614E62B19CC}"/>
    <dgm:cxn modelId="{0BCA9446-1E3B-49C8-890C-04D3C83FE571}" srcId="{50B08255-8B8F-4868-A7A5-0A1A9B86F61B}" destId="{D4655E6C-7A00-433D-8830-3F5531728AC3}" srcOrd="0" destOrd="0" parTransId="{A1E5D81C-472C-4BD3-B46D-DA358FC2F603}" sibTransId="{B189BBDB-1913-4E91-A6AD-EDFB3487FB75}"/>
    <dgm:cxn modelId="{1DB4DD4F-51A7-46DA-8F0F-92BEA3C07011}" type="presOf" srcId="{CB1A217A-82F6-4DCC-B409-8EDA3B609C90}" destId="{8D9DF7C2-7BAD-49BB-935D-4563734A58C2}" srcOrd="1" destOrd="0" presId="urn:microsoft.com/office/officeart/2016/7/layout/BasicLinearProcessNumbered"/>
    <dgm:cxn modelId="{C63CA573-B0AA-4241-A20E-618CB4B1666C}" type="presOf" srcId="{A20444F4-7839-45A7-9CA3-8ADB26464D07}" destId="{A6029355-A622-4BB1-ADB9-C9928459E3DE}" srcOrd="0" destOrd="0" presId="urn:microsoft.com/office/officeart/2016/7/layout/BasicLinearProcessNumbered"/>
    <dgm:cxn modelId="{5BB5AC57-05A0-4E23-AF30-5F166DD15928}" type="presOf" srcId="{CB1A217A-82F6-4DCC-B409-8EDA3B609C90}" destId="{B30F4C23-5FBA-4292-95C7-AD555738EA17}" srcOrd="0" destOrd="0" presId="urn:microsoft.com/office/officeart/2016/7/layout/BasicLinearProcessNumbered"/>
    <dgm:cxn modelId="{6FE58989-A062-4B06-A885-B3E6F37C1E8C}" type="presOf" srcId="{A5FC1F47-FBED-41B2-8DD6-985FEAE4853A}" destId="{6FBA7AFB-AE95-438D-9EDD-AE0E97F56862}" srcOrd="1" destOrd="0" presId="urn:microsoft.com/office/officeart/2016/7/layout/BasicLinearProcessNumbered"/>
    <dgm:cxn modelId="{74B693A8-99E8-4598-88E1-91646AB9A1F4}" type="presOf" srcId="{B189BBDB-1913-4E91-A6AD-EDFB3487FB75}" destId="{E53F9327-A028-4FC0-85A3-4A1622FD9FDD}" srcOrd="0" destOrd="0" presId="urn:microsoft.com/office/officeart/2016/7/layout/BasicLinearProcessNumbered"/>
    <dgm:cxn modelId="{B67D77AD-FEE3-4F75-BE50-DC0D8CDEDED2}" type="presOf" srcId="{50B08255-8B8F-4868-A7A5-0A1A9B86F61B}" destId="{BE0DF129-2756-468F-B2D1-A4E17ECEDEDD}" srcOrd="0" destOrd="0" presId="urn:microsoft.com/office/officeart/2016/7/layout/BasicLinearProcessNumbered"/>
    <dgm:cxn modelId="{55A89DAE-B29D-4703-86C4-CB0CEA46EA3B}" type="presOf" srcId="{D4655E6C-7A00-433D-8830-3F5531728AC3}" destId="{11D3EBE4-B1EF-4C52-A6A7-4F66A9094A08}" srcOrd="1" destOrd="0" presId="urn:microsoft.com/office/officeart/2016/7/layout/BasicLinearProcessNumbered"/>
    <dgm:cxn modelId="{A08A2BB9-D968-4EE2-BE63-A8F74453C712}" type="presOf" srcId="{A5FC1F47-FBED-41B2-8DD6-985FEAE4853A}" destId="{94811467-3AFE-4BA5-AC1B-F1C7865B130A}" srcOrd="0" destOrd="0" presId="urn:microsoft.com/office/officeart/2016/7/layout/BasicLinearProcessNumbered"/>
    <dgm:cxn modelId="{B0BD5FD0-F5B2-4F5F-9EAE-D7E5C559D19E}" type="presOf" srcId="{AF71608D-AA4D-4B8A-ABAC-D614E62B19CC}" destId="{88921ED8-B3FF-4DC3-A02E-4380D8D35FE4}" srcOrd="0" destOrd="0" presId="urn:microsoft.com/office/officeart/2016/7/layout/BasicLinearProcessNumbered"/>
    <dgm:cxn modelId="{EB1FA5E0-11CE-4F75-8B19-D6A9FCD385AE}" type="presOf" srcId="{D4655E6C-7A00-433D-8830-3F5531728AC3}" destId="{C920D01D-91D4-40F0-8F1B-74FB1A834FE8}" srcOrd="0" destOrd="0" presId="urn:microsoft.com/office/officeart/2016/7/layout/BasicLinearProcessNumbered"/>
    <dgm:cxn modelId="{1BEC5E04-7138-47F9-B50E-1C1A792525AE}" type="presParOf" srcId="{BE0DF129-2756-468F-B2D1-A4E17ECEDEDD}" destId="{6566CDB2-5B65-41D3-BAA9-C877EC9A9A7A}" srcOrd="0" destOrd="0" presId="urn:microsoft.com/office/officeart/2016/7/layout/BasicLinearProcessNumbered"/>
    <dgm:cxn modelId="{21FDD238-DD3E-46B6-AC62-87F90F52E6D4}" type="presParOf" srcId="{6566CDB2-5B65-41D3-BAA9-C877EC9A9A7A}" destId="{C920D01D-91D4-40F0-8F1B-74FB1A834FE8}" srcOrd="0" destOrd="0" presId="urn:microsoft.com/office/officeart/2016/7/layout/BasicLinearProcessNumbered"/>
    <dgm:cxn modelId="{2A5F4DA5-4971-4525-8300-097C68FB0F35}" type="presParOf" srcId="{6566CDB2-5B65-41D3-BAA9-C877EC9A9A7A}" destId="{E53F9327-A028-4FC0-85A3-4A1622FD9FDD}" srcOrd="1" destOrd="0" presId="urn:microsoft.com/office/officeart/2016/7/layout/BasicLinearProcessNumbered"/>
    <dgm:cxn modelId="{C5E45147-3518-4310-B279-CB357894011B}" type="presParOf" srcId="{6566CDB2-5B65-41D3-BAA9-C877EC9A9A7A}" destId="{F995E139-D8B8-4911-90F2-48F596A32F36}" srcOrd="2" destOrd="0" presId="urn:microsoft.com/office/officeart/2016/7/layout/BasicLinearProcessNumbered"/>
    <dgm:cxn modelId="{49E20980-15A6-4DB7-AE97-C957B757E6A0}" type="presParOf" srcId="{6566CDB2-5B65-41D3-BAA9-C877EC9A9A7A}" destId="{11D3EBE4-B1EF-4C52-A6A7-4F66A9094A08}" srcOrd="3" destOrd="0" presId="urn:microsoft.com/office/officeart/2016/7/layout/BasicLinearProcessNumbered"/>
    <dgm:cxn modelId="{3BF1D1DB-D278-4D97-8C68-EE13D8299DA3}" type="presParOf" srcId="{BE0DF129-2756-468F-B2D1-A4E17ECEDEDD}" destId="{285CBB4C-7C74-4271-A34F-E22FFAD8AFFA}" srcOrd="1" destOrd="0" presId="urn:microsoft.com/office/officeart/2016/7/layout/BasicLinearProcessNumbered"/>
    <dgm:cxn modelId="{FEE1E435-E7A1-4834-8259-D59AF8C22BF1}" type="presParOf" srcId="{BE0DF129-2756-468F-B2D1-A4E17ECEDEDD}" destId="{B131477F-BE91-4EAB-8203-99235796A4BC}" srcOrd="2" destOrd="0" presId="urn:microsoft.com/office/officeart/2016/7/layout/BasicLinearProcessNumbered"/>
    <dgm:cxn modelId="{165897C7-F400-4D35-AF1D-AD769C66CEEB}" type="presParOf" srcId="{B131477F-BE91-4EAB-8203-99235796A4BC}" destId="{94811467-3AFE-4BA5-AC1B-F1C7865B130A}" srcOrd="0" destOrd="0" presId="urn:microsoft.com/office/officeart/2016/7/layout/BasicLinearProcessNumbered"/>
    <dgm:cxn modelId="{63FE6900-DACC-4EF5-8984-E0995584C581}" type="presParOf" srcId="{B131477F-BE91-4EAB-8203-99235796A4BC}" destId="{88921ED8-B3FF-4DC3-A02E-4380D8D35FE4}" srcOrd="1" destOrd="0" presId="urn:microsoft.com/office/officeart/2016/7/layout/BasicLinearProcessNumbered"/>
    <dgm:cxn modelId="{F65179B6-8870-4AE4-A2C5-60003594D124}" type="presParOf" srcId="{B131477F-BE91-4EAB-8203-99235796A4BC}" destId="{3E509771-7074-4E5B-A066-D301BCCD9EFD}" srcOrd="2" destOrd="0" presId="urn:microsoft.com/office/officeart/2016/7/layout/BasicLinearProcessNumbered"/>
    <dgm:cxn modelId="{718FD37E-812A-445B-9F6D-4F3CE3AE31D8}" type="presParOf" srcId="{B131477F-BE91-4EAB-8203-99235796A4BC}" destId="{6FBA7AFB-AE95-438D-9EDD-AE0E97F56862}" srcOrd="3" destOrd="0" presId="urn:microsoft.com/office/officeart/2016/7/layout/BasicLinearProcessNumbered"/>
    <dgm:cxn modelId="{439AB18B-7AC6-4734-8119-FB5227805A2B}" type="presParOf" srcId="{BE0DF129-2756-468F-B2D1-A4E17ECEDEDD}" destId="{68201C1F-5B31-4930-B29C-D3C310D5DD35}" srcOrd="3" destOrd="0" presId="urn:microsoft.com/office/officeart/2016/7/layout/BasicLinearProcessNumbered"/>
    <dgm:cxn modelId="{6BB7F65C-49D3-4A64-A93D-29824BB935CC}" type="presParOf" srcId="{BE0DF129-2756-468F-B2D1-A4E17ECEDEDD}" destId="{7F1FEB3B-9950-4DE3-918B-9E8A54C2A4F1}" srcOrd="4" destOrd="0" presId="urn:microsoft.com/office/officeart/2016/7/layout/BasicLinearProcessNumbered"/>
    <dgm:cxn modelId="{959E4759-EB49-4A56-B66D-F19777780031}" type="presParOf" srcId="{7F1FEB3B-9950-4DE3-918B-9E8A54C2A4F1}" destId="{B30F4C23-5FBA-4292-95C7-AD555738EA17}" srcOrd="0" destOrd="0" presId="urn:microsoft.com/office/officeart/2016/7/layout/BasicLinearProcessNumbered"/>
    <dgm:cxn modelId="{5D709E7E-FA70-4A97-9C01-16BA0D510791}" type="presParOf" srcId="{7F1FEB3B-9950-4DE3-918B-9E8A54C2A4F1}" destId="{A6029355-A622-4BB1-ADB9-C9928459E3DE}" srcOrd="1" destOrd="0" presId="urn:microsoft.com/office/officeart/2016/7/layout/BasicLinearProcessNumbered"/>
    <dgm:cxn modelId="{0AE732E4-3A99-4DCF-AA30-FE44709BAC0F}" type="presParOf" srcId="{7F1FEB3B-9950-4DE3-918B-9E8A54C2A4F1}" destId="{B58E15AE-3D18-4C86-B8EB-C676FEF5E059}" srcOrd="2" destOrd="0" presId="urn:microsoft.com/office/officeart/2016/7/layout/BasicLinearProcessNumbered"/>
    <dgm:cxn modelId="{3300EB68-C2EE-4799-A588-702F3AD0D767}" type="presParOf" srcId="{7F1FEB3B-9950-4DE3-918B-9E8A54C2A4F1}" destId="{8D9DF7C2-7BAD-49BB-935D-4563734A58C2}"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0B148-1CD0-4582-AB9B-E90E2E74B3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68E789-AB62-405E-933E-8AB49B6D561F}">
      <dgm:prSet/>
      <dgm:spPr/>
      <dgm:t>
        <a:bodyPr/>
        <a:lstStyle/>
        <a:p>
          <a:r>
            <a:rPr lang="en-US"/>
            <a:t>Discuss how you plan to sample (online, in-person, phone interview, etc.)</a:t>
          </a:r>
        </a:p>
      </dgm:t>
    </dgm:pt>
    <dgm:pt modelId="{63CBDC8D-437B-468E-BBE3-DA877FAAF25C}" type="parTrans" cxnId="{932ADF9F-770C-4E8C-9D7C-628A3F882F0B}">
      <dgm:prSet/>
      <dgm:spPr/>
      <dgm:t>
        <a:bodyPr/>
        <a:lstStyle/>
        <a:p>
          <a:endParaRPr lang="en-US"/>
        </a:p>
      </dgm:t>
    </dgm:pt>
    <dgm:pt modelId="{B8F8D60C-101E-4C71-9132-5568ED5529A6}" type="sibTrans" cxnId="{932ADF9F-770C-4E8C-9D7C-628A3F882F0B}">
      <dgm:prSet/>
      <dgm:spPr/>
      <dgm:t>
        <a:bodyPr/>
        <a:lstStyle/>
        <a:p>
          <a:endParaRPr lang="en-US"/>
        </a:p>
      </dgm:t>
    </dgm:pt>
    <dgm:pt modelId="{FBB33525-1504-454E-8A4C-690CDE774BF5}">
      <dgm:prSet/>
      <dgm:spPr/>
      <dgm:t>
        <a:bodyPr/>
        <a:lstStyle/>
        <a:p>
          <a:r>
            <a:rPr lang="en-US"/>
            <a:t>Swap your survey with another group to get more feedback on your survey </a:t>
          </a:r>
        </a:p>
      </dgm:t>
    </dgm:pt>
    <dgm:pt modelId="{7BAB5335-74E0-48D0-B863-09BEF342EB88}" type="parTrans" cxnId="{BC76746B-EAFD-4762-9C43-5004E214CA89}">
      <dgm:prSet/>
      <dgm:spPr/>
      <dgm:t>
        <a:bodyPr/>
        <a:lstStyle/>
        <a:p>
          <a:endParaRPr lang="en-US"/>
        </a:p>
      </dgm:t>
    </dgm:pt>
    <dgm:pt modelId="{89ACED4C-A698-4EEB-85F2-A8E14922B3C0}" type="sibTrans" cxnId="{BC76746B-EAFD-4762-9C43-5004E214CA89}">
      <dgm:prSet/>
      <dgm:spPr/>
      <dgm:t>
        <a:bodyPr/>
        <a:lstStyle/>
        <a:p>
          <a:endParaRPr lang="en-US"/>
        </a:p>
      </dgm:t>
    </dgm:pt>
    <dgm:pt modelId="{0F8D175B-A062-4467-96A2-06578FF88DBF}" type="pres">
      <dgm:prSet presAssocID="{D490B148-1CD0-4582-AB9B-E90E2E74B308}" presName="root" presStyleCnt="0">
        <dgm:presLayoutVars>
          <dgm:dir/>
          <dgm:resizeHandles val="exact"/>
        </dgm:presLayoutVars>
      </dgm:prSet>
      <dgm:spPr/>
    </dgm:pt>
    <dgm:pt modelId="{A2E789B8-AD75-4490-8FE8-F93304F70384}" type="pres">
      <dgm:prSet presAssocID="{D768E789-AB62-405E-933E-8AB49B6D561F}" presName="compNode" presStyleCnt="0"/>
      <dgm:spPr/>
    </dgm:pt>
    <dgm:pt modelId="{0B462F43-657B-4E46-8079-E303102408D4}" type="pres">
      <dgm:prSet presAssocID="{D768E789-AB62-405E-933E-8AB49B6D561F}" presName="bgRect" presStyleLbl="bgShp" presStyleIdx="0" presStyleCnt="2"/>
      <dgm:spPr/>
    </dgm:pt>
    <dgm:pt modelId="{CB4BD33E-1DEB-471F-8302-2E9AA6240B28}" type="pres">
      <dgm:prSet presAssocID="{D768E789-AB62-405E-933E-8AB49B6D561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61DC1509-9DA7-4EC3-A6A4-642CC943F628}" type="pres">
      <dgm:prSet presAssocID="{D768E789-AB62-405E-933E-8AB49B6D561F}" presName="spaceRect" presStyleCnt="0"/>
      <dgm:spPr/>
    </dgm:pt>
    <dgm:pt modelId="{9787D8E0-4B50-4D1E-801C-3B768C4F2B32}" type="pres">
      <dgm:prSet presAssocID="{D768E789-AB62-405E-933E-8AB49B6D561F}" presName="parTx" presStyleLbl="revTx" presStyleIdx="0" presStyleCnt="2">
        <dgm:presLayoutVars>
          <dgm:chMax val="0"/>
          <dgm:chPref val="0"/>
        </dgm:presLayoutVars>
      </dgm:prSet>
      <dgm:spPr/>
    </dgm:pt>
    <dgm:pt modelId="{E50CAA98-3A37-47D6-8489-BA88A2B1A37B}" type="pres">
      <dgm:prSet presAssocID="{B8F8D60C-101E-4C71-9132-5568ED5529A6}" presName="sibTrans" presStyleCnt="0"/>
      <dgm:spPr/>
    </dgm:pt>
    <dgm:pt modelId="{A4CB2F25-7D3B-40D8-B78F-CFE63D705FB0}" type="pres">
      <dgm:prSet presAssocID="{FBB33525-1504-454E-8A4C-690CDE774BF5}" presName="compNode" presStyleCnt="0"/>
      <dgm:spPr/>
    </dgm:pt>
    <dgm:pt modelId="{1229CD1B-BD03-4C4E-9B04-E3A911163EA8}" type="pres">
      <dgm:prSet presAssocID="{FBB33525-1504-454E-8A4C-690CDE774BF5}" presName="bgRect" presStyleLbl="bgShp" presStyleIdx="1" presStyleCnt="2"/>
      <dgm:spPr/>
    </dgm:pt>
    <dgm:pt modelId="{53A440CA-E57F-4A03-9F61-D1885253B3D1}" type="pres">
      <dgm:prSet presAssocID="{FBB33525-1504-454E-8A4C-690CDE774BF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C66B326D-6226-4F7C-AB45-C474416BF354}" type="pres">
      <dgm:prSet presAssocID="{FBB33525-1504-454E-8A4C-690CDE774BF5}" presName="spaceRect" presStyleCnt="0"/>
      <dgm:spPr/>
    </dgm:pt>
    <dgm:pt modelId="{D721D676-316B-4C71-8F09-91C62FCFDEB4}" type="pres">
      <dgm:prSet presAssocID="{FBB33525-1504-454E-8A4C-690CDE774BF5}" presName="parTx" presStyleLbl="revTx" presStyleIdx="1" presStyleCnt="2">
        <dgm:presLayoutVars>
          <dgm:chMax val="0"/>
          <dgm:chPref val="0"/>
        </dgm:presLayoutVars>
      </dgm:prSet>
      <dgm:spPr/>
    </dgm:pt>
  </dgm:ptLst>
  <dgm:cxnLst>
    <dgm:cxn modelId="{BC76746B-EAFD-4762-9C43-5004E214CA89}" srcId="{D490B148-1CD0-4582-AB9B-E90E2E74B308}" destId="{FBB33525-1504-454E-8A4C-690CDE774BF5}" srcOrd="1" destOrd="0" parTransId="{7BAB5335-74E0-48D0-B863-09BEF342EB88}" sibTransId="{89ACED4C-A698-4EEB-85F2-A8E14922B3C0}"/>
    <dgm:cxn modelId="{B7515C6E-72F5-41BB-8CDA-82DE1BEC38BB}" type="presOf" srcId="{D768E789-AB62-405E-933E-8AB49B6D561F}" destId="{9787D8E0-4B50-4D1E-801C-3B768C4F2B32}" srcOrd="0" destOrd="0" presId="urn:microsoft.com/office/officeart/2018/2/layout/IconVerticalSolidList"/>
    <dgm:cxn modelId="{7CA9EA78-D3AE-447E-8670-B7B3E27C4FCE}" type="presOf" srcId="{D490B148-1CD0-4582-AB9B-E90E2E74B308}" destId="{0F8D175B-A062-4467-96A2-06578FF88DBF}" srcOrd="0" destOrd="0" presId="urn:microsoft.com/office/officeart/2018/2/layout/IconVerticalSolidList"/>
    <dgm:cxn modelId="{E552FF7B-4A0A-45C2-90E8-3D22CEE6DD28}" type="presOf" srcId="{FBB33525-1504-454E-8A4C-690CDE774BF5}" destId="{D721D676-316B-4C71-8F09-91C62FCFDEB4}" srcOrd="0" destOrd="0" presId="urn:microsoft.com/office/officeart/2018/2/layout/IconVerticalSolidList"/>
    <dgm:cxn modelId="{932ADF9F-770C-4E8C-9D7C-628A3F882F0B}" srcId="{D490B148-1CD0-4582-AB9B-E90E2E74B308}" destId="{D768E789-AB62-405E-933E-8AB49B6D561F}" srcOrd="0" destOrd="0" parTransId="{63CBDC8D-437B-468E-BBE3-DA877FAAF25C}" sibTransId="{B8F8D60C-101E-4C71-9132-5568ED5529A6}"/>
    <dgm:cxn modelId="{24AAEBFB-8692-4A68-8415-3EC4B4540B2E}" type="presParOf" srcId="{0F8D175B-A062-4467-96A2-06578FF88DBF}" destId="{A2E789B8-AD75-4490-8FE8-F93304F70384}" srcOrd="0" destOrd="0" presId="urn:microsoft.com/office/officeart/2018/2/layout/IconVerticalSolidList"/>
    <dgm:cxn modelId="{6E2E3372-A0FA-4352-AE75-0537552FD572}" type="presParOf" srcId="{A2E789B8-AD75-4490-8FE8-F93304F70384}" destId="{0B462F43-657B-4E46-8079-E303102408D4}" srcOrd="0" destOrd="0" presId="urn:microsoft.com/office/officeart/2018/2/layout/IconVerticalSolidList"/>
    <dgm:cxn modelId="{35634DB3-26A7-491D-9DF5-639069F5AB3E}" type="presParOf" srcId="{A2E789B8-AD75-4490-8FE8-F93304F70384}" destId="{CB4BD33E-1DEB-471F-8302-2E9AA6240B28}" srcOrd="1" destOrd="0" presId="urn:microsoft.com/office/officeart/2018/2/layout/IconVerticalSolidList"/>
    <dgm:cxn modelId="{8DE48224-7C99-4EB4-A7CA-E1ADF6023533}" type="presParOf" srcId="{A2E789B8-AD75-4490-8FE8-F93304F70384}" destId="{61DC1509-9DA7-4EC3-A6A4-642CC943F628}" srcOrd="2" destOrd="0" presId="urn:microsoft.com/office/officeart/2018/2/layout/IconVerticalSolidList"/>
    <dgm:cxn modelId="{DABE6C0D-F79C-4E66-BF96-01AFA4F1F858}" type="presParOf" srcId="{A2E789B8-AD75-4490-8FE8-F93304F70384}" destId="{9787D8E0-4B50-4D1E-801C-3B768C4F2B32}" srcOrd="3" destOrd="0" presId="urn:microsoft.com/office/officeart/2018/2/layout/IconVerticalSolidList"/>
    <dgm:cxn modelId="{89794A10-6C31-4996-B932-158FD1042249}" type="presParOf" srcId="{0F8D175B-A062-4467-96A2-06578FF88DBF}" destId="{E50CAA98-3A37-47D6-8489-BA88A2B1A37B}" srcOrd="1" destOrd="0" presId="urn:microsoft.com/office/officeart/2018/2/layout/IconVerticalSolidList"/>
    <dgm:cxn modelId="{CFB94D62-7566-49C9-9C26-FE27586CA6D0}" type="presParOf" srcId="{0F8D175B-A062-4467-96A2-06578FF88DBF}" destId="{A4CB2F25-7D3B-40D8-B78F-CFE63D705FB0}" srcOrd="2" destOrd="0" presId="urn:microsoft.com/office/officeart/2018/2/layout/IconVerticalSolidList"/>
    <dgm:cxn modelId="{6C83CF6E-9018-40D0-894D-7896D047F275}" type="presParOf" srcId="{A4CB2F25-7D3B-40D8-B78F-CFE63D705FB0}" destId="{1229CD1B-BD03-4C4E-9B04-E3A911163EA8}" srcOrd="0" destOrd="0" presId="urn:microsoft.com/office/officeart/2018/2/layout/IconVerticalSolidList"/>
    <dgm:cxn modelId="{C3BE8B3C-1181-4CC0-9D1B-65D0E65273A3}" type="presParOf" srcId="{A4CB2F25-7D3B-40D8-B78F-CFE63D705FB0}" destId="{53A440CA-E57F-4A03-9F61-D1885253B3D1}" srcOrd="1" destOrd="0" presId="urn:microsoft.com/office/officeart/2018/2/layout/IconVerticalSolidList"/>
    <dgm:cxn modelId="{45C4F1E9-B79F-40E6-8823-ABECEA42B153}" type="presParOf" srcId="{A4CB2F25-7D3B-40D8-B78F-CFE63D705FB0}" destId="{C66B326D-6226-4F7C-AB45-C474416BF354}" srcOrd="2" destOrd="0" presId="urn:microsoft.com/office/officeart/2018/2/layout/IconVerticalSolidList"/>
    <dgm:cxn modelId="{DCD8CA46-92C9-4E97-8A49-9CFCFDCD8DED}" type="presParOf" srcId="{A4CB2F25-7D3B-40D8-B78F-CFE63D705FB0}" destId="{D721D676-316B-4C71-8F09-91C62FCFDE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0D01D-91D4-40F0-8F1B-74FB1A834FE8}">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Describe the 6 types of error that can enter a study </a:t>
          </a:r>
        </a:p>
      </dsp:txBody>
      <dsp:txXfrm>
        <a:off x="0" y="1653508"/>
        <a:ext cx="3286125" cy="2610802"/>
      </dsp:txXfrm>
    </dsp:sp>
    <dsp:sp modelId="{E53F9327-A028-4FC0-85A3-4A1622FD9FDD}">
      <dsp:nvSpPr>
        <dsp:cNvPr id="0" name=""/>
        <dsp:cNvSpPr/>
      </dsp:nvSpPr>
      <dsp:spPr>
        <a:xfrm>
          <a:off x="990361" y="435133"/>
          <a:ext cx="1305401" cy="130540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F995E139-D8B8-4911-90F2-48F596A32F36}">
      <dsp:nvSpPr>
        <dsp:cNvPr id="0" name=""/>
        <dsp:cNvSpPr/>
      </dsp:nvSpPr>
      <dsp:spPr>
        <a:xfrm>
          <a:off x="0" y="4351266"/>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811467-3AFE-4BA5-AC1B-F1C7865B130A}">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Give the general definition for response rate </a:t>
          </a:r>
        </a:p>
      </dsp:txBody>
      <dsp:txXfrm>
        <a:off x="3614737" y="1653508"/>
        <a:ext cx="3286125" cy="2610802"/>
      </dsp:txXfrm>
    </dsp:sp>
    <dsp:sp modelId="{88921ED8-B3FF-4DC3-A02E-4380D8D35FE4}">
      <dsp:nvSpPr>
        <dsp:cNvPr id="0" name=""/>
        <dsp:cNvSpPr/>
      </dsp:nvSpPr>
      <dsp:spPr>
        <a:xfrm>
          <a:off x="4605099" y="435133"/>
          <a:ext cx="1305401" cy="1305401"/>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3E509771-7074-4E5B-A066-D301BCCD9EFD}">
      <dsp:nvSpPr>
        <dsp:cNvPr id="0" name=""/>
        <dsp:cNvSpPr/>
      </dsp:nvSpPr>
      <dsp:spPr>
        <a:xfrm>
          <a:off x="3614737" y="4351266"/>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0F4C23-5FBA-4292-95C7-AD555738EA17}">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Discuss several ways in which response rates might be improved </a:t>
          </a:r>
        </a:p>
      </dsp:txBody>
      <dsp:txXfrm>
        <a:off x="7229475" y="1653508"/>
        <a:ext cx="3286125" cy="2610802"/>
      </dsp:txXfrm>
    </dsp:sp>
    <dsp:sp modelId="{A6029355-A622-4BB1-ADB9-C9928459E3DE}">
      <dsp:nvSpPr>
        <dsp:cNvPr id="0" name=""/>
        <dsp:cNvSpPr/>
      </dsp:nvSpPr>
      <dsp:spPr>
        <a:xfrm>
          <a:off x="8219836" y="435133"/>
          <a:ext cx="1305401" cy="1305401"/>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B58E15AE-3D18-4C86-B8EB-C676FEF5E059}">
      <dsp:nvSpPr>
        <dsp:cNvPr id="0" name=""/>
        <dsp:cNvSpPr/>
      </dsp:nvSpPr>
      <dsp:spPr>
        <a:xfrm>
          <a:off x="7229475" y="4351266"/>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62F43-657B-4E46-8079-E303102408D4}">
      <dsp:nvSpPr>
        <dsp:cNvPr id="0" name=""/>
        <dsp:cNvSpPr/>
      </dsp:nvSpPr>
      <dsp:spPr>
        <a:xfrm>
          <a:off x="0" y="908268"/>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BD33E-1DEB-471F-8302-2E9AA6240B28}">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87D8E0-4B50-4D1E-801C-3B768C4F2B32}">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Discuss how you plan to sample (online, in-person, phone interview, etc.)</a:t>
          </a:r>
        </a:p>
      </dsp:txBody>
      <dsp:txXfrm>
        <a:off x="1936708" y="908268"/>
        <a:ext cx="4308556" cy="1676804"/>
      </dsp:txXfrm>
    </dsp:sp>
    <dsp:sp modelId="{1229CD1B-BD03-4C4E-9B04-E3A911163EA8}">
      <dsp:nvSpPr>
        <dsp:cNvPr id="0" name=""/>
        <dsp:cNvSpPr/>
      </dsp:nvSpPr>
      <dsp:spPr>
        <a:xfrm>
          <a:off x="0" y="3004274"/>
          <a:ext cx="6245265" cy="1676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440CA-E57F-4A03-9F61-D1885253B3D1}">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1D676-316B-4C71-8F09-91C62FCFDEB4}">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Swap your survey with another group to get more feedback on your survey </a:t>
          </a:r>
        </a:p>
      </dsp:txBody>
      <dsp:txXfrm>
        <a:off x="1936708" y="3004274"/>
        <a:ext cx="4308556" cy="167680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1/19/2022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05283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methods to assess your nonresponse error </a:t>
            </a:r>
          </a:p>
          <a:p>
            <a:r>
              <a:rPr lang="en-US" dirty="0"/>
              <a:t>First you can contact a sample of nonrespondents, either by phone or personal interviews, or give them extra incentives, and to see why they don’t respond to your attempt. You have to see if it’s random or non-random. </a:t>
            </a:r>
          </a:p>
          <a:p>
            <a:r>
              <a:rPr lang="en-US" dirty="0"/>
              <a:t>If it’s random like they miss it or they delete your email, then you’re good </a:t>
            </a:r>
          </a:p>
          <a:p>
            <a:r>
              <a:rPr lang="en-US" dirty="0"/>
              <a:t>But if it’s non-random because of your study, or the way you create your survey. Then, you have to come back and address it </a:t>
            </a:r>
          </a:p>
          <a:p>
            <a:endParaRPr lang="en-US" dirty="0"/>
          </a:p>
          <a:p>
            <a:r>
              <a:rPr lang="en-US" dirty="0"/>
              <a:t>Another diagnosing method is to compare your respondent demographics against that of your population. So if on key metrics or observables, you can see that you sample resemble the population very much. For example, you have 50% male and 50% female on your sample, or 50% black and 50% white in your sample that resemble that of the population parameters, then you are good </a:t>
            </a:r>
          </a:p>
          <a:p>
            <a:endParaRPr lang="en-US" dirty="0"/>
          </a:p>
          <a:p>
            <a:r>
              <a:rPr lang="en-US" dirty="0"/>
              <a:t>Lastly, you can compare the key statistics of your early respondents and late respondents such as age, gender, occupation, etc. But this method is very controversial even though a lot of journal reviewers might ask you to do this. </a:t>
            </a:r>
          </a:p>
          <a:p>
            <a:endParaRPr lang="en-US" dirty="0"/>
          </a:p>
          <a:p>
            <a:r>
              <a:rPr lang="en-US" dirty="0"/>
              <a:t>When doing research in marketing, we typically do all three of these methods, they are not mutually exclusive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0048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err="1"/>
              <a:t>Weiers</a:t>
            </a:r>
            <a:r>
              <a:rPr lang="en-US" sz="1200" dirty="0"/>
              <a:t> (1988)</a:t>
            </a:r>
          </a:p>
          <a:p>
            <a:endParaRPr lang="en-US" dirty="0"/>
          </a:p>
          <a:p>
            <a:r>
              <a:rPr lang="en-US" dirty="0"/>
              <a:t>This error occurs when … </a:t>
            </a:r>
          </a:p>
          <a:p>
            <a:endParaRPr lang="en-US" dirty="0"/>
          </a:p>
          <a:p>
            <a:r>
              <a:rPr lang="en-US" dirty="0"/>
              <a:t>First we have to consider whether it is conscious or unconscious. </a:t>
            </a:r>
          </a:p>
          <a:p>
            <a:r>
              <a:rPr lang="en-US" dirty="0"/>
              <a:t>If it is unconscious, then does the respondent understand the question?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05363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interviews and phone surveys rely on the accuracy of the interviewer in recording the actual response of the subjects </a:t>
            </a:r>
          </a:p>
          <a:p>
            <a:endParaRPr lang="en-US" dirty="0"/>
          </a:p>
          <a:p>
            <a:r>
              <a:rPr lang="en-US" dirty="0"/>
              <a:t>It’s possible for online data collection systems to experience hardware or software glitches. But a more common issue is that the online survey might be programmed incorrectly by the researcher.</a:t>
            </a:r>
          </a:p>
          <a:p>
            <a:r>
              <a:rPr lang="en-US" dirty="0"/>
              <a:t>But once the mistakes are made, you can’t go back and fix it. Usually, we have to remove those data and collect new ones. </a:t>
            </a:r>
          </a:p>
          <a:p>
            <a:endParaRPr lang="en-US" dirty="0"/>
          </a:p>
          <a:p>
            <a:r>
              <a:rPr lang="en-US" dirty="0"/>
              <a:t>Observational data can also contain recording errors. For example, observers can forget to record, or record incidents incorrectly. </a:t>
            </a:r>
          </a:p>
          <a:p>
            <a:r>
              <a:rPr lang="en-US" dirty="0"/>
              <a:t>Or machines can be mis calibrated or programmed incorrectly. Or sometimes equipment might just malfunction, or power outage or glitch can prevent behaviors from being recorded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429579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error is researcher’s error, or office </a:t>
            </a:r>
            <a:r>
              <a:rPr lang="en-US" dirty="0" err="1"/>
              <a:t>eero</a:t>
            </a:r>
            <a:r>
              <a:rPr lang="en-US" dirty="0"/>
              <a:t>. </a:t>
            </a:r>
          </a:p>
          <a:p>
            <a:r>
              <a:rPr lang="en-US" dirty="0"/>
              <a:t>It’s error due to …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2529372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to the last slide, ask what formula should we use with online survey with eligibility requirement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399313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here are a few tips for increasing response rates on online surveys</a:t>
            </a:r>
          </a:p>
          <a:p>
            <a:endParaRPr lang="en-US" dirty="0"/>
          </a:p>
          <a:p>
            <a:r>
              <a:rPr lang="en-US" dirty="0"/>
              <a:t>Keep in mind, that companies did their research to come up with these tips. </a:t>
            </a:r>
          </a:p>
          <a:p>
            <a:endParaRPr lang="en-US" dirty="0"/>
          </a:p>
          <a:p>
            <a:r>
              <a:rPr lang="en-US" dirty="0"/>
              <a:t>Talk about: </a:t>
            </a:r>
          </a:p>
          <a:p>
            <a:pPr marL="171450" indent="-171450">
              <a:buFont typeface="Arial" panose="020B0604020202020204" pitchFamily="34" charset="0"/>
              <a:buChar char="•"/>
            </a:pPr>
            <a:r>
              <a:rPr lang="en-US" dirty="0"/>
              <a:t>Personal From name </a:t>
            </a:r>
          </a:p>
          <a:p>
            <a:pPr marL="171450" indent="-171450">
              <a:buFont typeface="Arial" panose="020B0604020202020204" pitchFamily="34" charset="0"/>
              <a:buChar char="•"/>
            </a:pPr>
            <a:r>
              <a:rPr lang="en-US" dirty="0"/>
              <a:t>Spam </a:t>
            </a:r>
          </a:p>
          <a:p>
            <a:pPr marL="171450" indent="-171450">
              <a:buFont typeface="Arial" panose="020B0604020202020204" pitchFamily="34" charset="0"/>
              <a:buChar char="•"/>
            </a:pPr>
            <a:r>
              <a:rPr lang="en-US" dirty="0"/>
              <a:t>Incentive (can also personalize)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3914494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602993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more suggestions to improve response rates</a:t>
            </a:r>
          </a:p>
          <a:p>
            <a:r>
              <a:rPr lang="en-US" dirty="0"/>
              <a:t>I just wan to highlight that with surveys that ask about sensitive matter, please remember to guarantee confidentiality or anonymity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540067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today’s discussion </a:t>
            </a:r>
          </a:p>
          <a:p>
            <a:r>
              <a:rPr lang="en-US" dirty="0"/>
              <a:t>Please discuss …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2501758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more about discussion case 6 and the example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404582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variance is higher than population variance. </a:t>
            </a:r>
          </a:p>
          <a:p>
            <a:r>
              <a:rPr lang="en-US" dirty="0"/>
              <a:t>The logic of doing that is to compensate our lack of information about the population data. </a:t>
            </a:r>
          </a:p>
          <a:p>
            <a:endParaRPr lang="en-US" dirty="0"/>
          </a:p>
          <a:p>
            <a:endParaRPr lang="en-US" dirty="0"/>
          </a:p>
          <a:p>
            <a:endParaRPr lang="en-US" dirty="0"/>
          </a:p>
          <a:p>
            <a:r>
              <a:rPr lang="en-US" dirty="0"/>
              <a:t>https://rstudio.cloud/project/2980145</a:t>
            </a:r>
          </a:p>
          <a:p>
            <a:endParaRPr lang="en-US" dirty="0"/>
          </a:p>
          <a:p>
            <a:endParaRPr lang="en-US" dirty="0"/>
          </a:p>
          <a:p>
            <a:r>
              <a:rPr lang="en-US" dirty="0"/>
              <a:t>It is impossible to find out variance of heights in human beings, for our absolute lack of information about heights of all living human beings, not to talk of the future. Even if we take one moderate example, like population data on heights of all the living men in US it is physically possible, but the cost and time involved in this would defeat the purpose of its calculation.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996516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case study, you will help Mediacom decide the best approach to survey their customers. </a:t>
            </a:r>
          </a:p>
          <a:p>
            <a:r>
              <a:rPr lang="en-US" dirty="0"/>
              <a:t>There will be three alternatives presented here. </a:t>
            </a:r>
          </a:p>
          <a:p>
            <a:r>
              <a:rPr lang="en-US" dirty="0"/>
              <a:t>Like discussion case 5, you will have to discuss each alternative, then suggest the best option in your opinion and argue for it. </a:t>
            </a:r>
          </a:p>
          <a:p>
            <a:endParaRPr lang="en-US" dirty="0"/>
          </a:p>
          <a:p>
            <a:r>
              <a:rPr lang="en-US" dirty="0"/>
              <a:t>Please remember to respond to 2 other posts and link your answer to the textbook chapter</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029157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slide</a:t>
            </a:r>
          </a:p>
          <a:p>
            <a:r>
              <a:rPr lang="en-US" dirty="0"/>
              <a:t> </a:t>
            </a:r>
          </a:p>
          <a:p>
            <a:r>
              <a:rPr lang="en-US" dirty="0"/>
              <a:t>You can take it wherever you want. However, I strongly encourage you to come to class with your laptop to take the exam.</a:t>
            </a:r>
          </a:p>
          <a:p>
            <a:r>
              <a:rPr lang="en-US" dirty="0"/>
              <a:t>I will be in class to answer any questions if you have during the exam. But I can’t answer it if you are elsewhere, so keep it in mind. </a:t>
            </a:r>
          </a:p>
          <a:p>
            <a:endParaRPr lang="en-US" dirty="0"/>
          </a:p>
          <a:p>
            <a:r>
              <a:rPr lang="en-US" dirty="0"/>
              <a:t>It will be open from 7: 55 AM to 9:30 AM on October 11</a:t>
            </a:r>
            <a:r>
              <a:rPr lang="en-US" baseline="30000" dirty="0"/>
              <a:t>th</a:t>
            </a:r>
            <a:r>
              <a:rPr lang="en-US" dirty="0"/>
              <a:t>. </a:t>
            </a:r>
          </a:p>
          <a:p>
            <a:endParaRPr lang="en-US" dirty="0"/>
          </a:p>
          <a:p>
            <a:r>
              <a:rPr lang="en-US" dirty="0"/>
              <a:t>Please don’t think that since you are allowed to open your notes, you don’t need to study anything for the first exam. </a:t>
            </a:r>
          </a:p>
          <a:p>
            <a:r>
              <a:rPr lang="en-US" dirty="0"/>
              <a:t>I’d strongly recommend you create your own notes so it can serve as a study opportunity, and you can know exactly where to look for during the exam. </a:t>
            </a:r>
          </a:p>
          <a:p>
            <a:r>
              <a:rPr lang="en-US" dirty="0"/>
              <a:t>Because you can’t start reading your textbook chapters or slides during your exam, you only have limited time, you can only look quickly for the answer in your notes and answer it.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2526928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ucida Grande"/>
              </a:rPr>
              <a:t>This model simulates the distribution of wealth. "The rich get richer and the poor get poorer" is a familiar saying that expresses inequity in the distribution of wealth. In this simulation, we see Pareto's law, in which there are a large number of "poor" or red people, fewer "middle class" or green people, and many fewer "rich" or blue people.</a:t>
            </a:r>
          </a:p>
          <a:p>
            <a:endParaRPr lang="en-US" b="0" i="0" dirty="0">
              <a:solidFill>
                <a:srgbClr val="000000"/>
              </a:solidFill>
              <a:effectLst/>
              <a:latin typeface="Lucida Grande"/>
            </a:endParaRPr>
          </a:p>
          <a:p>
            <a:r>
              <a:rPr lang="en-US" b="0" i="0" dirty="0">
                <a:solidFill>
                  <a:srgbClr val="000000"/>
                </a:solidFill>
                <a:effectLst/>
                <a:latin typeface="Lucida Grande"/>
              </a:rPr>
              <a:t>Pareto was an Italian civil engineer, sociologist, economist, political scientist, and philosopher. He made several important contributions to economics, particularly in the study of income distribution and in the analysis of individuals' choices. He was also responsible for popularizing the use of the term "elite" in social analysis.</a:t>
            </a:r>
          </a:p>
          <a:p>
            <a:endParaRPr lang="en-US" b="0" i="0" dirty="0">
              <a:solidFill>
                <a:srgbClr val="000000"/>
              </a:solidFill>
              <a:effectLst/>
              <a:latin typeface="Lucida Grande"/>
            </a:endParaRPr>
          </a:p>
          <a:p>
            <a:r>
              <a:rPr lang="en-US" dirty="0"/>
              <a:t>The Pareto principle states that for many outcomes, roughly 80% of consequences come from 20% of causes (the “vital few”). Other names for this principle are the 80/20 rule, the law of the vital few, or the principle of factor sparsity.</a:t>
            </a:r>
          </a:p>
          <a:p>
            <a:endParaRPr lang="en-US" dirty="0"/>
          </a:p>
          <a:p>
            <a:pPr algn="l"/>
            <a:r>
              <a:rPr lang="en-US" b="0" i="0" dirty="0">
                <a:solidFill>
                  <a:srgbClr val="000000"/>
                </a:solidFill>
                <a:effectLst/>
                <a:latin typeface="Lucida Grande"/>
              </a:rPr>
              <a:t>Each patch has an amount of grain and a grain capacity (the amount of grain it can grow). </a:t>
            </a:r>
          </a:p>
          <a:p>
            <a:pPr algn="l"/>
            <a:r>
              <a:rPr lang="en-US" b="0" i="0" dirty="0">
                <a:solidFill>
                  <a:srgbClr val="000000"/>
                </a:solidFill>
                <a:effectLst/>
                <a:latin typeface="Lucida Grande"/>
              </a:rPr>
              <a:t>People collect grain from the patches, and eat the grain to survive. How much grain each person accumulates is his or her wealth.</a:t>
            </a: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The model begins with a roughly equal wealth distribution. The people then wander around the landscape gathering as much grain as they can. Each person attempts to move in the direction where the most grain lies. </a:t>
            </a:r>
          </a:p>
          <a:p>
            <a:pPr algn="l"/>
            <a:r>
              <a:rPr lang="en-US" b="0" i="0" dirty="0">
                <a:solidFill>
                  <a:srgbClr val="000000"/>
                </a:solidFill>
                <a:effectLst/>
                <a:latin typeface="Lucida Grande"/>
              </a:rPr>
              <a:t>Each time tick, each person eats a certain amount of grain. This amount is called their metabolism. </a:t>
            </a:r>
          </a:p>
          <a:p>
            <a:pPr algn="l"/>
            <a:r>
              <a:rPr lang="en-US" b="0" i="0" dirty="0">
                <a:solidFill>
                  <a:srgbClr val="000000"/>
                </a:solidFill>
                <a:effectLst/>
                <a:latin typeface="Lucida Grande"/>
              </a:rPr>
              <a:t>People also have a life expectancy. When their lifespan runs out, or they run out of grain, they die and produce a single offspring. The offspring has a random metabolism and a random amount of grain, ranging from the poorest person's amount of grain to the richest person's amount of grain. (There is no inheritance of wealth.)</a:t>
            </a:r>
          </a:p>
          <a:p>
            <a:pPr algn="l"/>
            <a:endParaRPr lang="en-US" b="0" i="0" dirty="0">
              <a:solidFill>
                <a:srgbClr val="000000"/>
              </a:solidFill>
              <a:effectLst/>
              <a:latin typeface="Lucida Grande"/>
            </a:endParaRPr>
          </a:p>
          <a:p>
            <a:r>
              <a:rPr lang="en-US" dirty="0"/>
              <a:t>Things to notice: </a:t>
            </a:r>
          </a:p>
          <a:p>
            <a:pPr algn="l"/>
            <a:r>
              <a:rPr lang="en-US" b="0" i="0" dirty="0">
                <a:solidFill>
                  <a:srgbClr val="000000"/>
                </a:solidFill>
                <a:effectLst/>
                <a:latin typeface="Lucida Grande"/>
              </a:rPr>
              <a:t>Notice the distribution of wealth. Are the classes equal?</a:t>
            </a:r>
          </a:p>
          <a:p>
            <a:pPr algn="l"/>
            <a:r>
              <a:rPr lang="en-US" b="0" i="0" dirty="0">
                <a:solidFill>
                  <a:srgbClr val="000000"/>
                </a:solidFill>
                <a:effectLst/>
                <a:latin typeface="Lucida Grande"/>
              </a:rPr>
              <a:t>This model usually demonstrates Pareto's Law, in which most of the people are poor, fewer are middle class, and very few are rich. Why does this happen?</a:t>
            </a:r>
          </a:p>
          <a:p>
            <a:pPr algn="l"/>
            <a:r>
              <a:rPr lang="en-US" b="0" i="0" dirty="0">
                <a:solidFill>
                  <a:srgbClr val="000000"/>
                </a:solidFill>
                <a:effectLst/>
                <a:latin typeface="Lucida Grande"/>
              </a:rPr>
              <a:t>Do poor families seem to stay poor? What about the rich and the middle class people?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065440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rather short, but it can greatly aid you in your data collection process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92201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6 types of errors that can enter into your sample result that prevent you from seeing the truth, which is whatever you want to measure with the survey</a:t>
            </a:r>
          </a:p>
          <a:p>
            <a:r>
              <a:rPr lang="en-US" dirty="0"/>
              <a:t>They are …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34105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one is sampling error </a:t>
            </a:r>
          </a:p>
          <a:p>
            <a:r>
              <a:rPr lang="en-US" dirty="0"/>
              <a:t>So we talked a little about this error in the last class. </a:t>
            </a:r>
          </a:p>
          <a:p>
            <a:r>
              <a:rPr lang="en-US" dirty="0"/>
              <a:t>If you can recall, we draw sample from a population </a:t>
            </a:r>
          </a:p>
          <a:p>
            <a:r>
              <a:rPr lang="en-US" dirty="0"/>
              <a:t>With probability sampling, we can easily handle this type of error from formulas</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70959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of error is noncoverage error </a:t>
            </a:r>
          </a:p>
          <a:p>
            <a:r>
              <a:rPr lang="en-US" dirty="0"/>
              <a:t>This error arises because of failure to include qualified elements of the defined population in the sampling frame </a:t>
            </a:r>
          </a:p>
          <a:p>
            <a:endParaRPr lang="en-US" dirty="0"/>
          </a:p>
          <a:p>
            <a:r>
              <a:rPr lang="en-US" dirty="0"/>
              <a:t>When conducting your survey, you have to first decide your sampling frame right, but you might forget some aspects of you population, or you might exclude a group of people that are supposed to be in your sample as well. </a:t>
            </a:r>
          </a:p>
          <a:p>
            <a:r>
              <a:rPr lang="en-US" dirty="0"/>
              <a:t>For example, you want to survey the US population as a whole, but somehow your survey systematic miss naturalized US citizens, in which case, your sample would not be representative of the whole population right?</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650043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type of error is nonresponse error. </a:t>
            </a:r>
          </a:p>
          <a:p>
            <a:r>
              <a:rPr lang="en-US" dirty="0"/>
              <a:t>This type of error is usually encountered in any communication –based project. </a:t>
            </a:r>
          </a:p>
          <a:p>
            <a:endParaRPr lang="en-US" dirty="0"/>
          </a:p>
          <a:p>
            <a:r>
              <a:rPr lang="en-US" dirty="0"/>
              <a:t>It’s the error from failing to obtain … </a:t>
            </a:r>
          </a:p>
          <a:p>
            <a:endParaRPr lang="en-US" dirty="0"/>
          </a:p>
          <a:p>
            <a:r>
              <a:rPr lang="en-US" dirty="0"/>
              <a:t>It’s a potential problem, because it can create systematic difference between those who respond, and those who do not respond. </a:t>
            </a:r>
          </a:p>
          <a:p>
            <a:endParaRPr lang="en-US" dirty="0"/>
          </a:p>
          <a:p>
            <a:r>
              <a:rPr lang="en-US" dirty="0"/>
              <a:t>We will also cover the methods to assess and counter this method. But there is no fool-proof  plan against this type of error (or at least with our current state-of-the-art)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019548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you want to assess the success of Mizzou’s graduates based on their annual salaries within 5 years after graduation.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970138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better to work hard at generating responses from a smaller sampling pool than to start with a much larger sampling pool and ignore potential nonresponse error, even if the resulting sample size is smaller </a:t>
            </a:r>
          </a:p>
          <a:p>
            <a:r>
              <a:rPr lang="en-US" dirty="0"/>
              <a:t>Pay attention to the response rates delivered by different online panel companies. The completion rate is not the same thing as the overall response rate! </a:t>
            </a:r>
          </a:p>
          <a:p>
            <a:endParaRPr lang="en-US" dirty="0"/>
          </a:p>
          <a:p>
            <a:r>
              <a:rPr lang="en-US" dirty="0"/>
              <a:t>For example. if 1000 persons were asked to take part in a survey, 100 of them accepted and 90 actually completed questionnaire then response rate is 10% (RR=100/1000) and completion rate is 90% (CR=90/100). Completion rate can provide information about survey instrument - if certain questions are not filled in more often then some other (i.e. have lower completion rate) then they are probably sensitive and if the interviewing is stopped or interrupted after some time then it is likely that survey procedure is exhausting (long questionnaire, for example).</a:t>
            </a:r>
          </a:p>
          <a:p>
            <a:endParaRPr lang="en-US" dirty="0"/>
          </a:p>
          <a:p>
            <a:endParaRPr lang="en-US" dirty="0"/>
          </a:p>
          <a:p>
            <a:r>
              <a:rPr lang="en-US" dirty="0"/>
              <a:t>This bias mostly comes from the fact that people refuse to participate in your study </a:t>
            </a:r>
          </a:p>
          <a:p>
            <a:r>
              <a:rPr lang="en-US" dirty="0"/>
              <a:t>And the rate of refusals depends on many factor. </a:t>
            </a:r>
          </a:p>
          <a:p>
            <a:r>
              <a:rPr lang="en-US" dirty="0"/>
              <a:t>But in practice, personal interviews seem to have the lowest rate of refusals because of the social nature of the contact. </a:t>
            </a:r>
          </a:p>
          <a:p>
            <a:r>
              <a:rPr lang="en-US" dirty="0"/>
              <a:t>A respondent doesn’t run the risk of hurting someone’s feelings by deleting an email message or throwing a mail survey in a trash can , or during phone interview, interviewers can’t use the interpersonal nature of conversations to their advantage. </a:t>
            </a:r>
          </a:p>
          <a:p>
            <a:endParaRPr lang="en-US" dirty="0"/>
          </a:p>
          <a:p>
            <a:r>
              <a:rPr lang="en-US" dirty="0"/>
              <a:t>It’s important that you usually have to make multiple requests. That’s why you might see companies asking for your response multiple times. </a:t>
            </a:r>
          </a:p>
          <a:p>
            <a:endParaRPr lang="en-US" dirty="0"/>
          </a:p>
          <a:p>
            <a:r>
              <a:rPr lang="en-US" dirty="0"/>
              <a:t>Another nonresponse bias can creep in when you do phone interview, which is classified as not-at-homes.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216129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1/19/2022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1/19/2022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1/19/2022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1/19/2022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1/19/2022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1/19/2022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1/19/2022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1/19/2022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1/19/2022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1/19/2022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1/19/2022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1/19/2022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xplorable.com/sampling-erro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Coverage_erro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kotaku.com.au/2009/01/penny_arcade_survey_offers_a_terrifying_glimpse_into_gamer_demographics-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ecampusnews.com/2019/07/29/do-students-need-a-nudge-for-graduation-succes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geocaching.com/geocache/GC68Z0K_not-home" TargetMode="External"/><Relationship Id="rId5" Type="http://schemas.openxmlformats.org/officeDocument/2006/relationships/image" Target="../media/image15.jpg"/><Relationship Id="rId4" Type="http://schemas.openxmlformats.org/officeDocument/2006/relationships/hyperlink" Target="https://www.dreamstime.com/royalty-free-stock-photo-refusal-gesture-image37675815"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lipground.com/call-center-clipart-free.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support.microsoft.com/en-us/office/error-code-0-3-when-installing-office-6d10defa-163b-4e37-b17f-f9984d4e3dad" TargetMode="External"/><Relationship Id="rId5" Type="http://schemas.openxmlformats.org/officeDocument/2006/relationships/image" Target="../media/image18.png"/><Relationship Id="rId4" Type="http://schemas.openxmlformats.org/officeDocument/2006/relationships/hyperlink" Target="https://www.istockphoto.com/vector/error-message-and-puzzled-office-worker-character-gm627391526-111118915"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questionpro.com/blog/increase-survey-response-rates-2/" TargetMode="External"/><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hyperlink" Target="http://www.retently.com/blog/improve-nps-survey-response-rate/" TargetMode="Externa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entrepreneur.com/article/294393" TargetMode="External"/><Relationship Id="rId3" Type="http://schemas.openxmlformats.org/officeDocument/2006/relationships/image" Target="../media/image29.png"/><Relationship Id="rId7"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cnbc.com/2017/02/02/billionaire-warren-buffett-discusses-the-book-that-changed-his-life.html" TargetMode="External"/><Relationship Id="rId5" Type="http://schemas.openxmlformats.org/officeDocument/2006/relationships/image" Target="../media/image30.jpg"/><Relationship Id="rId10" Type="http://schemas.openxmlformats.org/officeDocument/2006/relationships/hyperlink" Target="http://jacobsmedia.com/pareto-power-focus-audience-not-competition/" TargetMode="External"/><Relationship Id="rId4" Type="http://schemas.openxmlformats.org/officeDocument/2006/relationships/hyperlink" Target="https://www.smarteranalyst.com/hedge-funds/worlds-smartest-billionaire-jim-simons-pours-cold-water-advanced-micro-devices-amd-tesla-tsla-stocks/" TargetMode="External"/><Relationship Id="rId9"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studio.cloud/project/298014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38" name="Rectangle 7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D86D4-C136-4805-AED6-4FE0D8B191FB}"/>
              </a:ext>
            </a:extLst>
          </p:cNvPr>
          <p:cNvSpPr>
            <a:spLocks noGrp="1"/>
          </p:cNvSpPr>
          <p:nvPr>
            <p:ph type="ctrTitle"/>
          </p:nvPr>
        </p:nvSpPr>
        <p:spPr>
          <a:xfrm>
            <a:off x="8174735" y="640081"/>
            <a:ext cx="3377183" cy="3708895"/>
          </a:xfrm>
          <a:noFill/>
        </p:spPr>
        <p:txBody>
          <a:bodyPr>
            <a:normAutofit/>
          </a:bodyPr>
          <a:lstStyle/>
          <a:p>
            <a:pPr algn="l"/>
            <a:r>
              <a:rPr lang="en-US" sz="4400">
                <a:solidFill>
                  <a:schemeClr val="bg1"/>
                </a:solidFill>
              </a:rPr>
              <a:t>Happy Monday</a:t>
            </a:r>
          </a:p>
        </p:txBody>
      </p:sp>
      <p:sp>
        <p:nvSpPr>
          <p:cNvPr id="3" name="Subtitle 2">
            <a:extLst>
              <a:ext uri="{FF2B5EF4-FFF2-40B4-BE49-F238E27FC236}">
                <a16:creationId xmlns:a16="http://schemas.microsoft.com/office/drawing/2014/main" id="{0BB0F610-2235-4CF1-A5E9-A69447D3EB2E}"/>
              </a:ext>
            </a:extLst>
          </p:cNvPr>
          <p:cNvSpPr>
            <a:spLocks noGrp="1"/>
          </p:cNvSpPr>
          <p:nvPr>
            <p:ph type="subTitle" idx="1"/>
          </p:nvPr>
        </p:nvSpPr>
        <p:spPr>
          <a:xfrm>
            <a:off x="8174735" y="4571999"/>
            <a:ext cx="3377184" cy="1645921"/>
          </a:xfrm>
          <a:noFill/>
        </p:spPr>
        <p:txBody>
          <a:bodyPr>
            <a:normAutofit/>
          </a:bodyPr>
          <a:lstStyle/>
          <a:p>
            <a:pPr algn="l"/>
            <a:r>
              <a:rPr lang="en-US" sz="2000">
                <a:solidFill>
                  <a:schemeClr val="bg1"/>
                </a:solidFill>
              </a:rPr>
              <a:t>Take your name tag </a:t>
            </a:r>
          </a:p>
          <a:p>
            <a:pPr algn="l"/>
            <a:r>
              <a:rPr lang="en-US" sz="2000">
                <a:solidFill>
                  <a:schemeClr val="bg1"/>
                </a:solidFill>
              </a:rPr>
              <a:t>Check in on iClicker</a:t>
            </a:r>
          </a:p>
        </p:txBody>
      </p:sp>
      <p:pic>
        <p:nvPicPr>
          <p:cNvPr id="1026" name="Picture 2" descr="Monday Meme: memes">
            <a:extLst>
              <a:ext uri="{FF2B5EF4-FFF2-40B4-BE49-F238E27FC236}">
                <a16:creationId xmlns:a16="http://schemas.microsoft.com/office/drawing/2014/main" id="{B83F3AD8-6085-417A-B4CF-3C44601579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4" r="2" b="2"/>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02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7E387-B4E9-42A2-9EC1-3C35FABABB63}"/>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a:t>Chapter 15: Data Collection: Enhancing Response Rates while Limiting Errors</a:t>
            </a:r>
          </a:p>
        </p:txBody>
      </p:sp>
      <p:pic>
        <p:nvPicPr>
          <p:cNvPr id="4" name="Picture 3" descr="Graph on document with pen">
            <a:extLst>
              <a:ext uri="{FF2B5EF4-FFF2-40B4-BE49-F238E27FC236}">
                <a16:creationId xmlns:a16="http://schemas.microsoft.com/office/drawing/2014/main" id="{41810474-F78A-42D6-8198-24F40FE294DC}"/>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82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3E940B-4A32-4A1B-B120-7F35DD6DF5E6}"/>
              </a:ext>
            </a:extLst>
          </p:cNvPr>
          <p:cNvSpPr>
            <a:spLocks noGrp="1"/>
          </p:cNvSpPr>
          <p:nvPr>
            <p:ph type="title"/>
          </p:nvPr>
        </p:nvSpPr>
        <p:spPr>
          <a:xfrm>
            <a:off x="643467" y="321734"/>
            <a:ext cx="10905066" cy="1135737"/>
          </a:xfrm>
        </p:spPr>
        <p:txBody>
          <a:bodyPr>
            <a:normAutofit/>
          </a:bodyPr>
          <a:lstStyle/>
          <a:p>
            <a:r>
              <a:rPr lang="en-US" sz="3600"/>
              <a:t>Learning Objectives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6F52DA9-8609-4499-A73D-4898F41388B8}"/>
              </a:ext>
            </a:extLst>
          </p:cNvPr>
          <p:cNvGraphicFramePr>
            <a:graphicFrameLocks noGrp="1"/>
          </p:cNvGraphicFramePr>
          <p:nvPr>
            <p:ph idx="1"/>
            <p:extLst>
              <p:ext uri="{D42A27DB-BD31-4B8C-83A1-F6EECF244321}">
                <p14:modId xmlns:p14="http://schemas.microsoft.com/office/powerpoint/2010/main" val="17977381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246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A9C9F-2F88-48ED-8964-15C4CC5F02A3}"/>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Six Types of Error</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n illustration shows the following equation: Sample results are equal to Truth plus Sampling Error, Noncoverage Error, Nonresponse Error, Response Error, Recording Error, and Office Error.">
            <a:extLst>
              <a:ext uri="{FF2B5EF4-FFF2-40B4-BE49-F238E27FC236}">
                <a16:creationId xmlns:a16="http://schemas.microsoft.com/office/drawing/2014/main" id="{B527A898-2280-4578-BC40-E4E359D4001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7976" y="2427541"/>
            <a:ext cx="11260948" cy="3997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63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CD814-C7E9-4617-AC9D-697F9B18256F}"/>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Sampling Error</a:t>
            </a:r>
          </a:p>
        </p:txBody>
      </p:sp>
      <p:sp>
        <p:nvSpPr>
          <p:cNvPr id="3" name="Content Placeholder 2">
            <a:extLst>
              <a:ext uri="{FF2B5EF4-FFF2-40B4-BE49-F238E27FC236}">
                <a16:creationId xmlns:a16="http://schemas.microsoft.com/office/drawing/2014/main" id="{BED7344A-1D21-42FE-8EE2-1DD73DF7CE3A}"/>
              </a:ext>
            </a:extLst>
          </p:cNvPr>
          <p:cNvSpPr>
            <a:spLocks noGrp="1"/>
          </p:cNvSpPr>
          <p:nvPr>
            <p:ph idx="1"/>
          </p:nvPr>
        </p:nvSpPr>
        <p:spPr>
          <a:xfrm>
            <a:off x="4699818" y="640082"/>
            <a:ext cx="6848715" cy="2484884"/>
          </a:xfrm>
        </p:spPr>
        <p:txBody>
          <a:bodyPr anchor="ctr">
            <a:normAutofit/>
          </a:bodyPr>
          <a:lstStyle/>
          <a:p>
            <a:pPr marL="0" indent="0">
              <a:buNone/>
            </a:pPr>
            <a:r>
              <a:rPr lang="en-US" sz="1600"/>
              <a:t>The difference between results obtained from a sample and results that would have been obtained had info been gathered from or about every member of the population </a:t>
            </a:r>
          </a:p>
          <a:p>
            <a:pPr lvl="1"/>
            <a:r>
              <a:rPr lang="en-US" sz="1600"/>
              <a:t>Decreased by increasing sample size </a:t>
            </a:r>
          </a:p>
          <a:p>
            <a:pPr lvl="1"/>
            <a:r>
              <a:rPr lang="en-US" sz="1600"/>
              <a:t>Can be estimated (assuming probability sample) </a:t>
            </a:r>
          </a:p>
          <a:p>
            <a:pPr lvl="1"/>
            <a:r>
              <a:rPr lang="en-US" sz="1600"/>
              <a:t>Usually less trouble some than other kinds of error</a:t>
            </a:r>
          </a:p>
          <a:p>
            <a:r>
              <a:rPr lang="en-US" sz="1600"/>
              <a:t>However, sampling error usually isn’t the biggest problem – it’s all the other things that contribute error to a project. </a:t>
            </a:r>
          </a:p>
          <a:p>
            <a:pPr lvl="1"/>
            <a:r>
              <a:rPr lang="en-US" sz="1600"/>
              <a:t>And these other sources of error can’t be accounted for statistically …  </a:t>
            </a:r>
          </a:p>
        </p:txBody>
      </p:sp>
      <p:pic>
        <p:nvPicPr>
          <p:cNvPr id="4" name="Picture 3" descr="Diagram&#10;&#10;Description automatically generated with medium confidence">
            <a:extLst>
              <a:ext uri="{FF2B5EF4-FFF2-40B4-BE49-F238E27FC236}">
                <a16:creationId xmlns:a16="http://schemas.microsoft.com/office/drawing/2014/main" id="{500D554D-E8A9-467A-AB8C-38F6D7167DE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7" y="3880793"/>
            <a:ext cx="6894236" cy="1620145"/>
          </a:xfrm>
          <a:prstGeom prst="rect">
            <a:avLst/>
          </a:prstGeom>
        </p:spPr>
      </p:pic>
    </p:spTree>
    <p:extLst>
      <p:ext uri="{BB962C8B-B14F-4D97-AF65-F5344CB8AC3E}">
        <p14:creationId xmlns:p14="http://schemas.microsoft.com/office/powerpoint/2010/main" val="4249754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648929" y="629266"/>
            <a:ext cx="3505495" cy="1622321"/>
          </a:xfrm>
        </p:spPr>
        <p:txBody>
          <a:bodyPr>
            <a:normAutofit/>
          </a:bodyPr>
          <a:lstStyle/>
          <a:p>
            <a:r>
              <a:rPr lang="en-US"/>
              <a:t>Noncoverage Error</a:t>
            </a:r>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648931" y="2438400"/>
            <a:ext cx="3505494" cy="3785419"/>
          </a:xfrm>
        </p:spPr>
        <p:txBody>
          <a:bodyPr>
            <a:normAutofit/>
          </a:bodyPr>
          <a:lstStyle/>
          <a:p>
            <a:pPr marL="0" indent="0">
              <a:buNone/>
            </a:pPr>
            <a:r>
              <a:rPr lang="en-US" sz="2000"/>
              <a:t>Error that arises because of failure to include qualified elements of the defined population in the sampling frame </a:t>
            </a:r>
          </a:p>
          <a:p>
            <a:pPr lvl="1"/>
            <a:r>
              <a:rPr lang="en-US" sz="2000"/>
              <a:t>Noncoverage error is essentially a sampling frame problem</a:t>
            </a:r>
          </a:p>
        </p:txBody>
      </p:sp>
      <p:sp>
        <p:nvSpPr>
          <p:cNvPr id="21"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 circle&#10;&#10;Description automatically generated">
            <a:extLst>
              <a:ext uri="{FF2B5EF4-FFF2-40B4-BE49-F238E27FC236}">
                <a16:creationId xmlns:a16="http://schemas.microsoft.com/office/drawing/2014/main" id="{7C1A6121-647F-4E3C-A229-04D85694D37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405862" y="1471094"/>
            <a:ext cx="6019331" cy="3912565"/>
          </a:xfrm>
          <a:prstGeom prst="rect">
            <a:avLst/>
          </a:prstGeom>
          <a:effectLst/>
        </p:spPr>
      </p:pic>
      <p:sp>
        <p:nvSpPr>
          <p:cNvPr id="11" name="TextBox 10">
            <a:extLst>
              <a:ext uri="{FF2B5EF4-FFF2-40B4-BE49-F238E27FC236}">
                <a16:creationId xmlns:a16="http://schemas.microsoft.com/office/drawing/2014/main" id="{A57DC803-4E1C-47F9-8DD7-6097B2D77A0F}"/>
              </a:ext>
            </a:extLst>
          </p:cNvPr>
          <p:cNvSpPr txBox="1"/>
          <p:nvPr/>
        </p:nvSpPr>
        <p:spPr>
          <a:xfrm>
            <a:off x="9118151" y="518360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Coverage_erro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08346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4000"/>
              <a:t>Nonresponse Error</a:t>
            </a: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pPr marL="0" indent="0">
              <a:buNone/>
            </a:pPr>
            <a:r>
              <a:rPr lang="en-US" sz="2000" dirty="0"/>
              <a:t>Error from failing to obtain info from some elements of the population that were selected and designated for the sample </a:t>
            </a:r>
          </a:p>
          <a:p>
            <a:r>
              <a:rPr lang="en-US" sz="2000" dirty="0"/>
              <a:t>This is a potential problem that only occurs when those who respond are systematically different in some important ways from those who don’t respond</a:t>
            </a:r>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and person looking at a paper&#10;&#10;Description automatically generated with low confidence">
            <a:extLst>
              <a:ext uri="{FF2B5EF4-FFF2-40B4-BE49-F238E27FC236}">
                <a16:creationId xmlns:a16="http://schemas.microsoft.com/office/drawing/2014/main" id="{02C670F5-0C62-4DE7-96D5-76536CE99F0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727" r="-2" b="-2"/>
          <a:stretch/>
        </p:blipFill>
        <p:spPr>
          <a:xfrm>
            <a:off x="5977788" y="799352"/>
            <a:ext cx="5425410" cy="5259296"/>
          </a:xfrm>
          <a:prstGeom prst="rect">
            <a:avLst/>
          </a:prstGeom>
        </p:spPr>
      </p:pic>
    </p:spTree>
    <p:extLst>
      <p:ext uri="{BB962C8B-B14F-4D97-AF65-F5344CB8AC3E}">
        <p14:creationId xmlns:p14="http://schemas.microsoft.com/office/powerpoint/2010/main" val="3915990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3700"/>
              <a:t>Nonresponse Error - Example</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r>
              <a:rPr lang="en-US" sz="2000" dirty="0"/>
              <a:t>Suppose that a university wanted to assess the success of its graduates, based on their annual salaries, 5 years after graduation </a:t>
            </a:r>
          </a:p>
          <a:p>
            <a:pPr lvl="1"/>
            <a:r>
              <a:rPr lang="en-US" sz="2000" dirty="0"/>
              <a:t>Which graduates are more likely to return a survey? </a:t>
            </a:r>
          </a:p>
          <a:p>
            <a:pPr lvl="2"/>
            <a:r>
              <a:rPr lang="en-US" sz="1600" dirty="0"/>
              <a:t>(Those who are happy with their salaries) </a:t>
            </a:r>
          </a:p>
          <a:p>
            <a:pPr lvl="1"/>
            <a:r>
              <a:rPr lang="en-US" sz="2000" dirty="0"/>
              <a:t>Which graduates are less likely to return a survey? </a:t>
            </a:r>
          </a:p>
          <a:p>
            <a:pPr lvl="2"/>
            <a:r>
              <a:rPr lang="en-US" sz="1600" dirty="0"/>
              <a:t>(those who are not happy with their salaries)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ky, airplane, aircraft, several&#10;&#10;Description automatically generated">
            <a:extLst>
              <a:ext uri="{FF2B5EF4-FFF2-40B4-BE49-F238E27FC236}">
                <a16:creationId xmlns:a16="http://schemas.microsoft.com/office/drawing/2014/main" id="{E4559351-8C1A-447B-A172-52CD9ED6811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5000" r="2471" b="-2"/>
          <a:stretch/>
        </p:blipFill>
        <p:spPr>
          <a:xfrm>
            <a:off x="5977788" y="799352"/>
            <a:ext cx="5425410" cy="5259296"/>
          </a:xfrm>
          <a:prstGeom prst="rect">
            <a:avLst/>
          </a:prstGeom>
        </p:spPr>
      </p:pic>
    </p:spTree>
    <p:extLst>
      <p:ext uri="{BB962C8B-B14F-4D97-AF65-F5344CB8AC3E}">
        <p14:creationId xmlns:p14="http://schemas.microsoft.com/office/powerpoint/2010/main" val="26873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5279408" cy="1128068"/>
          </a:xfrm>
        </p:spPr>
        <p:txBody>
          <a:bodyPr anchor="ctr">
            <a:normAutofit/>
          </a:bodyPr>
          <a:lstStyle/>
          <a:p>
            <a:r>
              <a:rPr lang="en-US" sz="3700"/>
              <a:t>Primary Sources of Nonresponse Error</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5278066" cy="3979585"/>
          </a:xfrm>
        </p:spPr>
        <p:txBody>
          <a:bodyPr anchor="ctr">
            <a:normAutofit/>
          </a:bodyPr>
          <a:lstStyle/>
          <a:p>
            <a:r>
              <a:rPr lang="en-US" sz="2000"/>
              <a:t>Refusals</a:t>
            </a:r>
          </a:p>
          <a:p>
            <a:r>
              <a:rPr lang="en-US" sz="2000"/>
              <a:t>Not-at-Homes</a:t>
            </a:r>
          </a:p>
          <a:p>
            <a:endParaRPr lang="en-US" sz="200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the hand up&#10;&#10;Description automatically generated with medium confidence">
            <a:extLst>
              <a:ext uri="{FF2B5EF4-FFF2-40B4-BE49-F238E27FC236}">
                <a16:creationId xmlns:a16="http://schemas.microsoft.com/office/drawing/2014/main" id="{B363C454-F94E-4490-B4A7-8AF720AD14F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95431" y="581892"/>
            <a:ext cx="3773417"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clipart&#10;&#10;Description automatically generated">
            <a:extLst>
              <a:ext uri="{FF2B5EF4-FFF2-40B4-BE49-F238E27FC236}">
                <a16:creationId xmlns:a16="http://schemas.microsoft.com/office/drawing/2014/main" id="{83259ADE-FFA0-429E-8D68-9F5A578DEAC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21829" y="3707894"/>
            <a:ext cx="2518756" cy="2518756"/>
          </a:xfrm>
          <a:prstGeom prst="rect">
            <a:avLst/>
          </a:prstGeom>
        </p:spPr>
      </p:pic>
    </p:spTree>
    <p:extLst>
      <p:ext uri="{BB962C8B-B14F-4D97-AF65-F5344CB8AC3E}">
        <p14:creationId xmlns:p14="http://schemas.microsoft.com/office/powerpoint/2010/main" val="2252067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589560" y="856180"/>
            <a:ext cx="4560584" cy="1128068"/>
          </a:xfrm>
        </p:spPr>
        <p:txBody>
          <a:bodyPr anchor="ctr">
            <a:normAutofit/>
          </a:bodyPr>
          <a:lstStyle/>
          <a:p>
            <a:r>
              <a:rPr lang="en-US" sz="3100"/>
              <a:t>3 Methods for Diagnosing Nonresponse Error</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590719" y="2330505"/>
            <a:ext cx="4559425" cy="3979585"/>
          </a:xfrm>
        </p:spPr>
        <p:txBody>
          <a:bodyPr anchor="ctr">
            <a:normAutofit/>
          </a:bodyPr>
          <a:lstStyle/>
          <a:p>
            <a:pPr marL="514350" indent="-514350">
              <a:buFont typeface="+mj-lt"/>
              <a:buAutoNum type="arabicPeriod"/>
            </a:pPr>
            <a:r>
              <a:rPr lang="en-US" sz="2000"/>
              <a:t>Contact a sample of nonrespondents </a:t>
            </a:r>
          </a:p>
          <a:p>
            <a:pPr marL="514350" indent="-514350">
              <a:buFont typeface="+mj-lt"/>
              <a:buAutoNum type="arabicPeriod"/>
            </a:pPr>
            <a:r>
              <a:rPr lang="en-US" sz="2000"/>
              <a:t>Compare respondent demographics against known demographics of population </a:t>
            </a:r>
          </a:p>
          <a:p>
            <a:pPr marL="514350" indent="-514350">
              <a:buFont typeface="+mj-lt"/>
              <a:buAutoNum type="arabicPeriod"/>
            </a:pPr>
            <a:r>
              <a:rPr lang="en-US" sz="2000"/>
              <a:t>Conduct an analysis of late responders vs. early responders (this method is very controversial)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5BE70902-D287-4814-AAE5-26F489292D6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4184" r="-2" b="6146"/>
          <a:stretch/>
        </p:blipFill>
        <p:spPr>
          <a:xfrm>
            <a:off x="5977788" y="799352"/>
            <a:ext cx="5425410" cy="5259296"/>
          </a:xfrm>
          <a:prstGeom prst="rect">
            <a:avLst/>
          </a:prstGeom>
        </p:spPr>
      </p:pic>
    </p:spTree>
    <p:extLst>
      <p:ext uri="{BB962C8B-B14F-4D97-AF65-F5344CB8AC3E}">
        <p14:creationId xmlns:p14="http://schemas.microsoft.com/office/powerpoint/2010/main" val="2446576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D5C-EFC3-4076-A17F-090DB7188681}"/>
              </a:ext>
            </a:extLst>
          </p:cNvPr>
          <p:cNvSpPr>
            <a:spLocks noGrp="1"/>
          </p:cNvSpPr>
          <p:nvPr>
            <p:ph type="title"/>
          </p:nvPr>
        </p:nvSpPr>
        <p:spPr>
          <a:xfrm>
            <a:off x="1653363" y="365760"/>
            <a:ext cx="9367203" cy="1188720"/>
          </a:xfrm>
        </p:spPr>
        <p:txBody>
          <a:bodyPr>
            <a:normAutofit/>
          </a:bodyPr>
          <a:lstStyle/>
          <a:p>
            <a:r>
              <a:rPr lang="en-US"/>
              <a:t>Response Error</a:t>
            </a:r>
            <a:endParaRPr lang="en-US" dirty="0"/>
          </a:p>
        </p:txBody>
      </p:sp>
      <p:sp>
        <p:nvSpPr>
          <p:cNvPr id="21"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385CF14-1FFF-40E4-83CD-518486EFAB74}"/>
              </a:ext>
            </a:extLst>
          </p:cNvPr>
          <p:cNvSpPr>
            <a:spLocks noGrp="1"/>
          </p:cNvSpPr>
          <p:nvPr>
            <p:ph idx="1"/>
          </p:nvPr>
        </p:nvSpPr>
        <p:spPr>
          <a:xfrm>
            <a:off x="1653363" y="2176272"/>
            <a:ext cx="9367204" cy="4041648"/>
          </a:xfrm>
        </p:spPr>
        <p:txBody>
          <a:bodyPr anchor="t">
            <a:normAutofit/>
          </a:bodyPr>
          <a:lstStyle/>
          <a:p>
            <a:pPr marL="0" indent="0">
              <a:buNone/>
            </a:pPr>
            <a:r>
              <a:rPr lang="en-US" sz="2400"/>
              <a:t>Error that occurs when an individual provides an inaccurate response, consciously or subconsciously, to a survey item </a:t>
            </a:r>
          </a:p>
          <a:p>
            <a:r>
              <a:rPr lang="en-US" sz="2400"/>
              <a:t>Key considerations: </a:t>
            </a:r>
          </a:p>
          <a:p>
            <a:pPr lvl="1"/>
            <a:r>
              <a:rPr lang="en-US"/>
              <a:t>Does the respondent understand the question? </a:t>
            </a:r>
          </a:p>
          <a:p>
            <a:pPr lvl="1"/>
            <a:r>
              <a:rPr lang="en-US"/>
              <a:t>Does the respondent know the answer to the question?</a:t>
            </a:r>
          </a:p>
          <a:p>
            <a:pPr lvl="1"/>
            <a:r>
              <a:rPr lang="en-US"/>
              <a:t>Is the respondent willing to provide the true answer to the question? </a:t>
            </a:r>
          </a:p>
          <a:p>
            <a:pPr lvl="1"/>
            <a:r>
              <a:rPr lang="en-US"/>
              <a:t>Is the wording of the question or the situation in which it is asked likely to bias the response </a:t>
            </a:r>
            <a:endParaRPr lang="en-US" dirty="0"/>
          </a:p>
        </p:txBody>
      </p:sp>
    </p:spTree>
    <p:extLst>
      <p:ext uri="{BB962C8B-B14F-4D97-AF65-F5344CB8AC3E}">
        <p14:creationId xmlns:p14="http://schemas.microsoft.com/office/powerpoint/2010/main" val="29341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9B6E0-1ED1-4366-B3CC-BAFABA0E9457}"/>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FA9D87-E8B6-4DA4-AC96-C8C452F43032}"/>
              </a:ext>
            </a:extLst>
          </p:cNvPr>
          <p:cNvSpPr>
            <a:spLocks noGrp="1"/>
          </p:cNvSpPr>
          <p:nvPr>
            <p:ph idx="1"/>
          </p:nvPr>
        </p:nvSpPr>
        <p:spPr>
          <a:xfrm>
            <a:off x="4447308" y="591344"/>
            <a:ext cx="6906491" cy="5585619"/>
          </a:xfrm>
        </p:spPr>
        <p:txBody>
          <a:bodyPr anchor="ctr">
            <a:normAutofit/>
          </a:bodyPr>
          <a:lstStyle/>
          <a:p>
            <a:pPr marL="0" indent="0">
              <a:buNone/>
            </a:pPr>
            <a:r>
              <a:rPr lang="en-US" dirty="0"/>
              <a:t>Parameter is characteristic or measure of a sample</a:t>
            </a:r>
          </a:p>
          <a:p>
            <a:pPr marL="514350" indent="-514350">
              <a:buFont typeface="+mj-lt"/>
              <a:buAutoNum type="alphaUcPeriod"/>
            </a:pPr>
            <a:r>
              <a:rPr lang="en-US" dirty="0"/>
              <a:t>True</a:t>
            </a:r>
          </a:p>
          <a:p>
            <a:pPr marL="514350" indent="-514350">
              <a:buFont typeface="+mj-lt"/>
              <a:buAutoNum type="alphaUcPeriod"/>
            </a:pPr>
            <a:r>
              <a:rPr lang="en-US" dirty="0"/>
              <a:t>False</a:t>
            </a:r>
          </a:p>
        </p:txBody>
      </p:sp>
    </p:spTree>
    <p:extLst>
      <p:ext uri="{BB962C8B-B14F-4D97-AF65-F5344CB8AC3E}">
        <p14:creationId xmlns:p14="http://schemas.microsoft.com/office/powerpoint/2010/main" val="4100560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F80E-7DC6-4DBD-836A-1AD8E987B0A0}"/>
              </a:ext>
            </a:extLst>
          </p:cNvPr>
          <p:cNvSpPr>
            <a:spLocks noGrp="1"/>
          </p:cNvSpPr>
          <p:nvPr>
            <p:ph type="title"/>
          </p:nvPr>
        </p:nvSpPr>
        <p:spPr>
          <a:xfrm>
            <a:off x="1653363" y="365760"/>
            <a:ext cx="9367203" cy="1188720"/>
          </a:xfrm>
        </p:spPr>
        <p:txBody>
          <a:bodyPr>
            <a:normAutofit/>
          </a:bodyPr>
          <a:lstStyle/>
          <a:p>
            <a:r>
              <a:rPr lang="en-US" dirty="0"/>
              <a:t>Recording Error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EAD1FC6-1CEC-404C-889D-6CD706B7AFED}"/>
              </a:ext>
            </a:extLst>
          </p:cNvPr>
          <p:cNvSpPr>
            <a:spLocks noGrp="1"/>
          </p:cNvSpPr>
          <p:nvPr>
            <p:ph idx="1"/>
          </p:nvPr>
        </p:nvSpPr>
        <p:spPr>
          <a:xfrm>
            <a:off x="1653363" y="2176272"/>
            <a:ext cx="9367204" cy="4041648"/>
          </a:xfrm>
        </p:spPr>
        <p:txBody>
          <a:bodyPr anchor="t">
            <a:normAutofit/>
          </a:bodyPr>
          <a:lstStyle/>
          <a:p>
            <a:pPr marL="0" indent="0">
              <a:buNone/>
            </a:pPr>
            <a:r>
              <a:rPr lang="en-US" sz="2400"/>
              <a:t>Mistakes made by humans or machines in the process of recording respondents’ communication- or observation-based data </a:t>
            </a:r>
          </a:p>
          <a:p>
            <a:pPr marL="514350" indent="-514350">
              <a:buFont typeface="+mj-lt"/>
              <a:buAutoNum type="arabicPeriod"/>
            </a:pPr>
            <a:r>
              <a:rPr lang="en-US" sz="2400"/>
              <a:t>Communication-based</a:t>
            </a:r>
          </a:p>
          <a:p>
            <a:r>
              <a:rPr lang="en-US" sz="2400"/>
              <a:t>Personal interviews + phone surveys: interviewers</a:t>
            </a:r>
          </a:p>
          <a:p>
            <a:r>
              <a:rPr lang="en-US" sz="2400"/>
              <a:t>Online data collection: Hardware or software </a:t>
            </a:r>
          </a:p>
          <a:p>
            <a:endParaRPr lang="en-US" sz="2400"/>
          </a:p>
          <a:p>
            <a:pPr marL="514350" indent="-514350">
              <a:buFont typeface="+mj-lt"/>
              <a:buAutoNum type="arabicPeriod" startAt="2"/>
            </a:pPr>
            <a:r>
              <a:rPr lang="en-US" sz="2400"/>
              <a:t>Observation-based </a:t>
            </a:r>
          </a:p>
          <a:p>
            <a:r>
              <a:rPr lang="en-US" sz="2400"/>
              <a:t>Human observation: forget, incorrectly </a:t>
            </a:r>
          </a:p>
          <a:p>
            <a:r>
              <a:rPr lang="en-US" sz="2400"/>
              <a:t>Machine: mis-calibrated or programmed incorrectly, malfunctions</a:t>
            </a:r>
          </a:p>
        </p:txBody>
      </p:sp>
    </p:spTree>
    <p:extLst>
      <p:ext uri="{BB962C8B-B14F-4D97-AF65-F5344CB8AC3E}">
        <p14:creationId xmlns:p14="http://schemas.microsoft.com/office/powerpoint/2010/main" val="3665033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25D937C-5EF2-44DF-8750-395F65ABE96D}"/>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Office Error </a:t>
            </a: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6F1691-6B0C-47AB-BC1A-041DBFBB2C4C}"/>
              </a:ext>
            </a:extLst>
          </p:cNvPr>
          <p:cNvSpPr>
            <a:spLocks noGrp="1"/>
          </p:cNvSpPr>
          <p:nvPr>
            <p:ph idx="1"/>
          </p:nvPr>
        </p:nvSpPr>
        <p:spPr>
          <a:xfrm>
            <a:off x="1295400" y="2288833"/>
            <a:ext cx="4800600" cy="3711571"/>
          </a:xfrm>
        </p:spPr>
        <p:txBody>
          <a:bodyPr>
            <a:normAutofit/>
          </a:bodyPr>
          <a:lstStyle/>
          <a:p>
            <a:pPr marL="0" indent="0">
              <a:buNone/>
            </a:pPr>
            <a:r>
              <a:rPr lang="en-US" sz="2000">
                <a:solidFill>
                  <a:schemeClr val="bg1"/>
                </a:solidFill>
              </a:rPr>
              <a:t>Error due to data editing, coding , or analysis errors </a:t>
            </a:r>
          </a:p>
        </p:txBody>
      </p:sp>
      <p:pic>
        <p:nvPicPr>
          <p:cNvPr id="7" name="Picture 6" descr="A picture containing text, container, box, businesscard&#10;&#10;Description automatically generated">
            <a:extLst>
              <a:ext uri="{FF2B5EF4-FFF2-40B4-BE49-F238E27FC236}">
                <a16:creationId xmlns:a16="http://schemas.microsoft.com/office/drawing/2014/main" id="{D5A03D3C-20AC-47F6-B1C9-2E3485697EC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50458" y="369913"/>
            <a:ext cx="2978109" cy="2784532"/>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E0ABECCC-B70A-4559-9DBF-B5719D3B035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38661" y="4024832"/>
            <a:ext cx="3588640" cy="2195402"/>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09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48A8-B9D3-4927-B02B-AAB22AFBD200}"/>
              </a:ext>
            </a:extLst>
          </p:cNvPr>
          <p:cNvSpPr>
            <a:spLocks noGrp="1"/>
          </p:cNvSpPr>
          <p:nvPr>
            <p:ph type="title"/>
          </p:nvPr>
        </p:nvSpPr>
        <p:spPr/>
        <p:txBody>
          <a:bodyPr/>
          <a:lstStyle/>
          <a:p>
            <a:r>
              <a:rPr lang="en-US" dirty="0"/>
              <a:t>Total Error is the Key</a:t>
            </a:r>
          </a:p>
        </p:txBody>
      </p:sp>
      <p:sp>
        <p:nvSpPr>
          <p:cNvPr id="3" name="Content Placeholder 2">
            <a:extLst>
              <a:ext uri="{FF2B5EF4-FFF2-40B4-BE49-F238E27FC236}">
                <a16:creationId xmlns:a16="http://schemas.microsoft.com/office/drawing/2014/main" id="{19C744DA-A322-4FA7-BEA3-A20B8BA96BA5}"/>
              </a:ext>
            </a:extLst>
          </p:cNvPr>
          <p:cNvSpPr>
            <a:spLocks noGrp="1"/>
          </p:cNvSpPr>
          <p:nvPr>
            <p:ph idx="1"/>
          </p:nvPr>
        </p:nvSpPr>
        <p:spPr/>
        <p:txBody>
          <a:bodyPr/>
          <a:lstStyle/>
          <a:p>
            <a:r>
              <a:rPr lang="en-US" dirty="0"/>
              <a:t>The goal is to decrease overall error, not any one source of error</a:t>
            </a:r>
          </a:p>
          <a:p>
            <a:endParaRPr lang="en-US" dirty="0"/>
          </a:p>
        </p:txBody>
      </p:sp>
      <p:pic>
        <p:nvPicPr>
          <p:cNvPr id="4" name="Picture 3" descr="An octagonal icon shows the word ‘stop’ in white and in upper case, against a red background.">
            <a:extLst>
              <a:ext uri="{FF2B5EF4-FFF2-40B4-BE49-F238E27FC236}">
                <a16:creationId xmlns:a16="http://schemas.microsoft.com/office/drawing/2014/main" id="{F6E88BC8-CEBA-4598-BE56-631D9D29E8FA}"/>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8880" y="3002281"/>
            <a:ext cx="2971800" cy="2667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BC560598-74A7-4AFB-AE6E-1B50DEB72560}"/>
              </a:ext>
            </a:extLst>
          </p:cNvPr>
          <p:cNvSpPr>
            <a:spLocks noGrp="1"/>
          </p:cNvSpPr>
          <p:nvPr/>
        </p:nvSpPr>
        <p:spPr bwMode="auto">
          <a:xfrm>
            <a:off x="6126480" y="2697480"/>
            <a:ext cx="37338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3200" dirty="0">
                <a:latin typeface="Times New Roman" panose="02020603050405020304" pitchFamily="18" charset="0"/>
                <a:cs typeface="Times New Roman" panose="02020603050405020304" pitchFamily="18" charset="0"/>
              </a:rPr>
              <a:t>Sampling Error</a:t>
            </a:r>
          </a:p>
          <a:p>
            <a:pPr marL="0" indent="0">
              <a:buNone/>
            </a:pPr>
            <a:r>
              <a:rPr lang="en-US" altLang="en-US" sz="3200" dirty="0">
                <a:latin typeface="Times New Roman" panose="02020603050405020304" pitchFamily="18" charset="0"/>
                <a:cs typeface="Times New Roman" panose="02020603050405020304" pitchFamily="18" charset="0"/>
              </a:rPr>
              <a:t>Noncoverage Error</a:t>
            </a:r>
          </a:p>
          <a:p>
            <a:pPr marL="0" indent="0">
              <a:buNone/>
            </a:pPr>
            <a:r>
              <a:rPr lang="en-US" altLang="en-US" sz="3200" dirty="0">
                <a:latin typeface="Times New Roman" panose="02020603050405020304" pitchFamily="18" charset="0"/>
                <a:cs typeface="Times New Roman" panose="02020603050405020304" pitchFamily="18" charset="0"/>
              </a:rPr>
              <a:t>Nonresponse Error</a:t>
            </a:r>
          </a:p>
          <a:p>
            <a:pPr marL="0" indent="0">
              <a:buNone/>
            </a:pPr>
            <a:r>
              <a:rPr lang="en-US" altLang="en-US" sz="3200" dirty="0">
                <a:latin typeface="Times New Roman" panose="02020603050405020304" pitchFamily="18" charset="0"/>
                <a:cs typeface="Times New Roman" panose="02020603050405020304" pitchFamily="18" charset="0"/>
              </a:rPr>
              <a:t>Response Error</a:t>
            </a:r>
          </a:p>
          <a:p>
            <a:pPr marL="0" indent="0">
              <a:buNone/>
            </a:pPr>
            <a:r>
              <a:rPr lang="en-US" altLang="en-US" sz="3200" dirty="0">
                <a:latin typeface="Times New Roman" panose="02020603050405020304" pitchFamily="18" charset="0"/>
                <a:cs typeface="Times New Roman" panose="02020603050405020304" pitchFamily="18" charset="0"/>
              </a:rPr>
              <a:t>Recording Error</a:t>
            </a:r>
          </a:p>
          <a:p>
            <a:pPr marL="0" indent="0">
              <a:buNone/>
            </a:pPr>
            <a:r>
              <a:rPr lang="en-US" altLang="en-US" sz="3200" dirty="0">
                <a:latin typeface="Times New Roman" panose="02020603050405020304" pitchFamily="18" charset="0"/>
                <a:cs typeface="Times New Roman" panose="02020603050405020304" pitchFamily="18" charset="0"/>
              </a:rPr>
              <a:t>Office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777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normAutofit fontScale="77500" lnSpcReduction="20000"/>
              </a:bodyPr>
              <a:lstStyle/>
              <a:p>
                <a:r>
                  <a:rPr lang="en-US" dirty="0"/>
                  <a:t>The number of completed interviews with responding units divided by the number of eligible responding units in the sample</a:t>
                </a:r>
              </a:p>
              <a:p>
                <a:pPr lvl="1"/>
                <a14:m>
                  <m:oMath xmlns:m="http://schemas.openxmlformats.org/officeDocument/2006/math">
                    <m:r>
                      <a:rPr lang="en-US" b="0" i="1" smtClean="0">
                        <a:latin typeface="Cambria Math" panose="02040503050406030204" pitchFamily="18" charset="0"/>
                      </a:rPr>
                      <m:t>𝑟𝑒𝑠𝑝𝑜𝑛𝑠𝑒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𝑒𝑙𝑖𝑔𝑖𝑏𝑙𝑒</m:t>
                            </m:r>
                            <m:r>
                              <a:rPr lang="en-US" b="0" i="1" smtClean="0">
                                <a:latin typeface="Cambria Math" panose="02040503050406030204" pitchFamily="18" charset="0"/>
                              </a:rPr>
                              <m:t> </m:t>
                            </m:r>
                            <m:r>
                              <a:rPr lang="en-US" b="0" i="1" smtClean="0">
                                <a:latin typeface="Cambria Math" panose="02040503050406030204" pitchFamily="18" charset="0"/>
                              </a:rPr>
                              <m:t>𝑟𝑒𝑠𝑝𝑜𝑛𝑑𝑖𝑛𝑔</m:t>
                            </m:r>
                            <m:r>
                              <a:rPr lang="en-US" b="0" i="1" smtClean="0">
                                <a:latin typeface="Cambria Math" panose="02040503050406030204" pitchFamily="18" charset="0"/>
                              </a:rPr>
                              <m:t> </m:t>
                            </m:r>
                            <m:r>
                              <a:rPr lang="en-US" b="0" i="1" smtClean="0">
                                <a:latin typeface="Cambria Math" panose="02040503050406030204" pitchFamily="18" charset="0"/>
                              </a:rPr>
                              <m:t>𝑢𝑛𝑖𝑡𝑠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e>
                        </m:d>
                      </m:den>
                    </m:f>
                  </m:oMath>
                </a14:m>
                <a:endParaRPr lang="en-US" dirty="0"/>
              </a:p>
              <a:p>
                <a:r>
                  <a:rPr lang="en-US" dirty="0"/>
                  <a:t>Online and Mail Surveys (no eligibility requirement)  </a:t>
                </a:r>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𝑢𝑠𝑎𝑏𝑙𝑒</m:t>
                            </m:r>
                            <m:r>
                              <a:rPr lang="en-US" b="0" i="1" smtClean="0">
                                <a:latin typeface="Cambria Math" panose="02040503050406030204" pitchFamily="18" charset="0"/>
                              </a:rPr>
                              <m:t> </m:t>
                            </m:r>
                            <m:r>
                              <a:rPr lang="en-US" b="0" i="1" smtClean="0">
                                <a:latin typeface="Cambria Math" panose="02040503050406030204" pitchFamily="18" charset="0"/>
                              </a:rPr>
                              <m:t>𝑞𝑢𝑒𝑠𝑡𝑖𝑜𝑛𝑛𝑎𝑖𝑟𝑒𝑠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𝑐𝑜𝑛𝑡𝑎𝑐𝑡𝑠</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𝑎𝑡𝑡𝑒𝑚𝑝𝑡𝑒𝑑</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𝑤𝑟𝑜𝑛𝑔</m:t>
                            </m:r>
                            <m:r>
                              <a:rPr lang="en-US" b="0" i="1" smtClean="0">
                                <a:latin typeface="Cambria Math" panose="02040503050406030204" pitchFamily="18" charset="0"/>
                              </a:rPr>
                              <m:t> </m:t>
                            </m:r>
                            <m:r>
                              <a:rPr lang="en-US" b="0" i="1" smtClean="0">
                                <a:latin typeface="Cambria Math" panose="02040503050406030204" pitchFamily="18" charset="0"/>
                              </a:rPr>
                              <m:t>𝑎𝑑𝑑𝑟𝑒𝑠𝑠𝑒𝑠</m:t>
                            </m:r>
                          </m:e>
                        </m:d>
                      </m:den>
                    </m:f>
                  </m:oMath>
                </a14:m>
                <a:endParaRPr lang="en-US" dirty="0"/>
              </a:p>
              <a:p>
                <a:r>
                  <a:rPr lang="en-US" dirty="0"/>
                  <a:t>Telephone Surveys (no eligibility requirement) </a:t>
                </a:r>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e>
                        </m:d>
                      </m:den>
                    </m:f>
                  </m:oMath>
                </a14:m>
                <a:endParaRPr lang="en-US" dirty="0"/>
              </a:p>
              <a:p>
                <a:r>
                  <a:rPr lang="en-US" dirty="0"/>
                  <a:t>Mail Surveys, Online Surveys, and Telephone Interviews (with eligibility requirement) </a:t>
                </a:r>
              </a:p>
              <a:p>
                <a:pPr lvl="1"/>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𝑖𝑛𝑒𝑙𝑖𝑔𝑖𝑏𝑙𝑒𝑠</m:t>
                            </m:r>
                          </m:e>
                        </m:d>
                      </m:den>
                    </m:f>
                  </m:oMath>
                </a14:m>
                <a:endParaRPr lang="en-US" b="0" dirty="0"/>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𝑐𝑜𝑚𝑝𝑙𝑒𝑡𝑒𝑑</m:t>
                            </m:r>
                            <m:r>
                              <a:rPr lang="en-US" b="0" i="1" smtClean="0">
                                <a:latin typeface="Cambria Math" panose="02040503050406030204" pitchFamily="18" charset="0"/>
                              </a:rPr>
                              <m:t> </m:t>
                            </m:r>
                            <m:r>
                              <a:rPr lang="en-US" b="0" i="1" smtClean="0">
                                <a:latin typeface="Cambria Math" panose="02040503050406030204" pitchFamily="18" charset="0"/>
                              </a:rPr>
                              <m:t>𝑖𝑛𝑡𝑒𝑟𝑣𝑖𝑒𝑤𝑠</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𝑟𝑒𝑓𝑢𝑠𝑎𝑙𝑠</m:t>
                            </m:r>
                            <m:r>
                              <a:rPr lang="en-US" b="0" i="1" smtClean="0">
                                <a:latin typeface="Cambria Math" panose="02040503050406030204" pitchFamily="18" charset="0"/>
                              </a:rPr>
                              <m:t>+</m:t>
                            </m:r>
                            <m:r>
                              <a:rPr lang="en-US" b="0" i="1" smtClean="0">
                                <a:latin typeface="Cambria Math" panose="02040503050406030204" pitchFamily="18" charset="0"/>
                              </a:rPr>
                              <m:t>𝑛𝑢𝑏𝑚𝑒𝑟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m:t>
                            </m:r>
                            <m:r>
                              <a:rPr lang="en-US" b="0" i="1" smtClean="0">
                                <a:latin typeface="Cambria Math" panose="02040503050406030204" pitchFamily="18" charset="0"/>
                              </a:rPr>
                              <m:t>𝑎𝑡</m:t>
                            </m:r>
                            <m:r>
                              <a:rPr lang="en-US" b="0" i="1" smtClean="0">
                                <a:latin typeface="Cambria Math" panose="02040503050406030204" pitchFamily="18" charset="0"/>
                              </a:rPr>
                              <m:t>−</m:t>
                            </m:r>
                            <m:r>
                              <a:rPr lang="en-US" b="0" i="1" smtClean="0">
                                <a:latin typeface="Cambria Math" panose="02040503050406030204" pitchFamily="18" charset="0"/>
                              </a:rPr>
                              <m:t>h𝑜𝑚𝑒𝑠</m:t>
                            </m:r>
                            <m:r>
                              <a:rPr lang="en-US" b="0" i="1" smtClean="0">
                                <a:latin typeface="Cambria Math" panose="02040503050406030204" pitchFamily="18" charset="0"/>
                              </a:rPr>
                              <m:t>)</m:t>
                            </m:r>
                          </m:e>
                        </m:d>
                      </m:den>
                    </m:f>
                  </m:oMath>
                </a14:m>
                <a:endParaRPr lang="en-US" dirty="0"/>
              </a:p>
            </p:txBody>
          </p:sp>
        </mc:Choice>
        <mc:Fallback xmlns="">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3710304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p:txBody>
          <a:bodyPr/>
          <a:lstStyle/>
          <a:p>
            <a:r>
              <a:rPr lang="en-US" dirty="0"/>
              <a:t>Calculating Response Rates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p:txBody>
              <a:bodyPr/>
              <a:lstStyle/>
              <a:p>
                <a:pPr marL="0" indent="0">
                  <a:buNone/>
                </a:pPr>
                <a:r>
                  <a:rPr lang="en-US" dirty="0"/>
                  <a:t>You’ve conducted an online survey, attempting to contact 500 people; the 500 sample elements have been classified as follows:</a:t>
                </a:r>
              </a:p>
              <a:p>
                <a:pPr lvl="1"/>
                <a:r>
                  <a:rPr lang="en-US" dirty="0"/>
                  <a:t>Completed surveys: 250 </a:t>
                </a:r>
              </a:p>
              <a:p>
                <a:pPr lvl="1"/>
                <a:r>
                  <a:rPr lang="en-US" dirty="0"/>
                  <a:t>Refusals: 200 </a:t>
                </a:r>
              </a:p>
              <a:p>
                <a:pPr lvl="1"/>
                <a:r>
                  <a:rPr lang="en-US" dirty="0"/>
                  <a:t>Ineligibles: 50</a:t>
                </a:r>
              </a:p>
              <a:p>
                <a:r>
                  <a:rPr lang="en-US" dirty="0"/>
                  <a:t>What is your response rate? </a:t>
                </a:r>
              </a:p>
              <a:p>
                <a:pPr lvl="1"/>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250+50</m:t>
                        </m:r>
                      </m:den>
                    </m:f>
                    <m:r>
                      <a:rPr lang="en-US" b="0" i="1" smtClean="0">
                        <a:latin typeface="Cambria Math" panose="02040503050406030204" pitchFamily="18" charset="0"/>
                      </a:rPr>
                      <m:t>=83%</m:t>
                    </m:r>
                  </m:oMath>
                </a14:m>
                <a:endParaRPr lang="en-US" dirty="0"/>
              </a:p>
              <a:p>
                <a:pPr lvl="1"/>
                <a14:m>
                  <m:oMath xmlns:m="http://schemas.openxmlformats.org/officeDocument/2006/math">
                    <m:r>
                      <a:rPr lang="en-US" b="0" i="1" smtClean="0">
                        <a:latin typeface="Cambria Math" panose="02040503050406030204" pitchFamily="18" charset="0"/>
                      </a:rPr>
                      <m:t>𝑅𝑅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250+ .83 (200)</m:t>
                        </m:r>
                      </m:den>
                    </m:f>
                    <m:r>
                      <a:rPr lang="en-US" b="0" i="1" smtClean="0">
                        <a:latin typeface="Cambria Math" panose="02040503050406030204" pitchFamily="18" charset="0"/>
                      </a:rPr>
                      <m:t>=60%</m:t>
                    </m:r>
                  </m:oMath>
                </a14:m>
                <a:endParaRPr lang="en-US" dirty="0"/>
              </a:p>
            </p:txBody>
          </p:sp>
        </mc:Choice>
        <mc:Fallback xmlns="">
          <p:sp>
            <p:nvSpPr>
              <p:cNvPr id="3" name="Content Placeholder 2">
                <a:extLst>
                  <a:ext uri="{FF2B5EF4-FFF2-40B4-BE49-F238E27FC236}">
                    <a16:creationId xmlns:a16="http://schemas.microsoft.com/office/drawing/2014/main" id="{BE35E071-DED7-4F56-B383-496062580ED4}"/>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3198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iagram&#10;&#10;Description automatically generated">
            <a:extLst>
              <a:ext uri="{FF2B5EF4-FFF2-40B4-BE49-F238E27FC236}">
                <a16:creationId xmlns:a16="http://schemas.microsoft.com/office/drawing/2014/main" id="{5C878640-18FD-4A7D-A2D2-9F679E38CDC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461"/>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Picture 4" descr="A picture containing text, sign, vector graphics&#10;&#10;Description automatically generated">
            <a:extLst>
              <a:ext uri="{FF2B5EF4-FFF2-40B4-BE49-F238E27FC236}">
                <a16:creationId xmlns:a16="http://schemas.microsoft.com/office/drawing/2014/main" id="{CA33F8C8-3207-4E82-A6D1-59518483650C}"/>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1889" r="4488" b="2"/>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4" name="Freeform: Shape 13">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DA6A4D4-6986-4163-8F7E-4540AAFF277B}"/>
              </a:ext>
            </a:extLst>
          </p:cNvPr>
          <p:cNvSpPr>
            <a:spLocks noGrp="1"/>
          </p:cNvSpPr>
          <p:nvPr>
            <p:ph type="title"/>
          </p:nvPr>
        </p:nvSpPr>
        <p:spPr>
          <a:xfrm>
            <a:off x="448056" y="859536"/>
            <a:ext cx="4832802" cy="1243584"/>
          </a:xfrm>
        </p:spPr>
        <p:txBody>
          <a:bodyPr>
            <a:normAutofit/>
          </a:bodyPr>
          <a:lstStyle/>
          <a:p>
            <a:r>
              <a:rPr lang="en-US" sz="3400"/>
              <a:t>Improving Response Rates </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E35E071-DED7-4F56-B383-496062580ED4}"/>
              </a:ext>
            </a:extLst>
          </p:cNvPr>
          <p:cNvSpPr>
            <a:spLocks noGrp="1"/>
          </p:cNvSpPr>
          <p:nvPr>
            <p:ph idx="1"/>
          </p:nvPr>
        </p:nvSpPr>
        <p:spPr>
          <a:xfrm>
            <a:off x="448056" y="2512611"/>
            <a:ext cx="4832803" cy="3664351"/>
          </a:xfrm>
        </p:spPr>
        <p:txBody>
          <a:bodyPr>
            <a:normAutofit/>
          </a:bodyPr>
          <a:lstStyle/>
          <a:p>
            <a:r>
              <a:rPr lang="en-US" sz="2000"/>
              <a:t>The response rate on a project serves as an indicator of the overall quality of a data collection effort. It also provides insight into the likely influence of nonresponse error on the project </a:t>
            </a:r>
          </a:p>
          <a:p>
            <a:r>
              <a:rPr lang="en-US" sz="2000"/>
              <a:t>Researchers must strive to obtain the highest response rates possible in a given situation </a:t>
            </a:r>
          </a:p>
        </p:txBody>
      </p:sp>
    </p:spTree>
    <p:extLst>
      <p:ext uri="{BB962C8B-B14F-4D97-AF65-F5344CB8AC3E}">
        <p14:creationId xmlns:p14="http://schemas.microsoft.com/office/powerpoint/2010/main" val="3382336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5592504-4D5E-4135-9C41-EEB8E12D5C56}"/>
              </a:ext>
            </a:extLst>
          </p:cNvPr>
          <p:cNvSpPr>
            <a:spLocks noGrp="1"/>
          </p:cNvSpPr>
          <p:nvPr>
            <p:ph type="title"/>
          </p:nvPr>
        </p:nvSpPr>
        <p:spPr>
          <a:xfrm>
            <a:off x="1378425" y="5199797"/>
            <a:ext cx="9435152" cy="789673"/>
          </a:xfrm>
        </p:spPr>
        <p:txBody>
          <a:bodyPr vert="horz" lIns="91440" tIns="45720" rIns="91440" bIns="45720" rtlCol="0" anchor="ctr">
            <a:normAutofit/>
          </a:bodyPr>
          <a:lstStyle/>
          <a:p>
            <a:pPr algn="ctr"/>
            <a:r>
              <a:rPr lang="en-US" sz="4000" kern="1200">
                <a:solidFill>
                  <a:schemeClr val="bg1"/>
                </a:solidFill>
                <a:latin typeface="+mj-lt"/>
                <a:ea typeface="+mj-ea"/>
                <a:cs typeface="+mj-cs"/>
              </a:rPr>
              <a:t>Improving Response Rates </a:t>
            </a:r>
          </a:p>
        </p:txBody>
      </p:sp>
      <p:sp>
        <p:nvSpPr>
          <p:cNvPr id="39" name="Freeform: Shape 3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n exhibit is titled, Tips for Increasing Response Rates on Online Surveys.&#10;The exhibit shows the following tips for recruiting messages on e-mail: Use a personal “From” name; Keep the subject line simple, but interesting; Avoid language that will get caught in spam filters (using all caps, exclamation points, money symbols, “free,” “important message,” and so on); Personalize the message by using recipient's name; Include short, effective message to capture attention containing information about: (a) who you are, (b) purpose of study, (c) request for help, (d) length/time of survey, (e) confidentiality, and (f) incentives; If offering incentives, make them meaningful; Consider timing of e-mail—know your audience; Send reminder e-mails—but no more than two; Pretest the recruiting message.">
            <a:extLst>
              <a:ext uri="{FF2B5EF4-FFF2-40B4-BE49-F238E27FC236}">
                <a16:creationId xmlns:a16="http://schemas.microsoft.com/office/drawing/2014/main" id="{034D2EA9-AE2F-492B-A75B-8D918A32B17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99845" y="626940"/>
            <a:ext cx="9201304" cy="38645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30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FF202144-8BA9-4CA8-915F-5B70350394BA}"/>
              </a:ext>
            </a:extLst>
          </p:cNvPr>
          <p:cNvSpPr>
            <a:spLocks noGrp="1"/>
          </p:cNvSpPr>
          <p:nvPr>
            <p:ph type="title"/>
          </p:nvPr>
        </p:nvSpPr>
        <p:spPr>
          <a:xfrm>
            <a:off x="1378425" y="5199797"/>
            <a:ext cx="9435152" cy="789673"/>
          </a:xfrm>
        </p:spPr>
        <p:txBody>
          <a:bodyPr vert="horz" lIns="91440" tIns="45720" rIns="91440" bIns="45720" rtlCol="0" anchor="ctr">
            <a:normAutofit/>
          </a:bodyPr>
          <a:lstStyle/>
          <a:p>
            <a:pPr algn="ctr"/>
            <a:r>
              <a:rPr lang="en-US" sz="4000" kern="1200">
                <a:solidFill>
                  <a:schemeClr val="bg1"/>
                </a:solidFill>
                <a:latin typeface="+mj-lt"/>
                <a:ea typeface="+mj-ea"/>
                <a:cs typeface="+mj-cs"/>
              </a:rPr>
              <a:t>Improving Response Rates </a:t>
            </a:r>
          </a:p>
        </p:txBody>
      </p:sp>
      <p:sp>
        <p:nvSpPr>
          <p:cNvPr id="32" name="Freeform: Shape 31">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shows the tips for an online survey. &#10;The tips shown are as follows: Keep it as short as possible, including instructions; Optimize the survey for use with mobile phones; Begin with a question likely to engage the respondent's attention; Keep questions as simple as possible; Use visuals/graphics if they help, but don't make the survey complex or difficult to navigate; Remind respondents about incentives, and explain how to obtain them; For long surveys (rarely a good idea), let respondents see progression through the survey and how much remains; Pretest the online survey.">
            <a:extLst>
              <a:ext uri="{FF2B5EF4-FFF2-40B4-BE49-F238E27FC236}">
                <a16:creationId xmlns:a16="http://schemas.microsoft.com/office/drawing/2014/main" id="{CC7EB890-300C-43A3-8149-843D56EDF0A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894820"/>
            <a:ext cx="10914060" cy="33287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332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86DA96-765E-4839-B36C-2D0EE327273B}"/>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Improving Response Rates</a:t>
            </a:r>
          </a:p>
        </p:txBody>
      </p:sp>
      <p:sp>
        <p:nvSpPr>
          <p:cNvPr id="3" name="Content Placeholder 2">
            <a:extLst>
              <a:ext uri="{FF2B5EF4-FFF2-40B4-BE49-F238E27FC236}">
                <a16:creationId xmlns:a16="http://schemas.microsoft.com/office/drawing/2014/main" id="{B13E3DF6-15E8-4D84-BC8F-40B912E3BC5C}"/>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Respondent interest in topic </a:t>
            </a:r>
          </a:p>
          <a:p>
            <a:r>
              <a:rPr lang="en-US" sz="2000">
                <a:solidFill>
                  <a:schemeClr val="tx1">
                    <a:lumMod val="85000"/>
                    <a:lumOff val="15000"/>
                  </a:schemeClr>
                </a:solidFill>
              </a:rPr>
              <a:t>Survey length </a:t>
            </a:r>
          </a:p>
          <a:p>
            <a:r>
              <a:rPr lang="en-US" sz="2000">
                <a:solidFill>
                  <a:schemeClr val="tx1">
                    <a:lumMod val="85000"/>
                    <a:lumOff val="15000"/>
                  </a:schemeClr>
                </a:solidFill>
              </a:rPr>
              <a:t>Guarantee of confidentiality or anonymity </a:t>
            </a:r>
          </a:p>
          <a:p>
            <a:r>
              <a:rPr lang="en-US" sz="2000">
                <a:solidFill>
                  <a:schemeClr val="tx1">
                    <a:lumMod val="85000"/>
                    <a:lumOff val="15000"/>
                  </a:schemeClr>
                </a:solidFill>
              </a:rPr>
              <a:t>Interviewer characteristics and training </a:t>
            </a:r>
          </a:p>
          <a:p>
            <a:r>
              <a:rPr lang="en-US" sz="2000">
                <a:solidFill>
                  <a:schemeClr val="tx1">
                    <a:lumMod val="85000"/>
                    <a:lumOff val="15000"/>
                  </a:schemeClr>
                </a:solidFill>
              </a:rPr>
              <a:t>Personalization </a:t>
            </a:r>
          </a:p>
          <a:p>
            <a:r>
              <a:rPr lang="en-US" sz="2000">
                <a:solidFill>
                  <a:schemeClr val="tx1">
                    <a:lumMod val="85000"/>
                    <a:lumOff val="15000"/>
                  </a:schemeClr>
                </a:solidFill>
              </a:rPr>
              <a:t>Response incentives </a:t>
            </a:r>
          </a:p>
          <a:p>
            <a:r>
              <a:rPr lang="en-US" sz="2000">
                <a:solidFill>
                  <a:schemeClr val="tx1">
                    <a:lumMod val="85000"/>
                    <a:lumOff val="15000"/>
                  </a:schemeClr>
                </a:solidFill>
              </a:rPr>
              <a:t>Follow-up surveys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07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0627A11-34D8-4AD9-93C5-873C31237091}"/>
              </a:ext>
            </a:extLst>
          </p:cNvPr>
          <p:cNvSpPr>
            <a:spLocks noGrp="1"/>
          </p:cNvSpPr>
          <p:nvPr>
            <p:ph type="title"/>
          </p:nvPr>
        </p:nvSpPr>
        <p:spPr>
          <a:xfrm>
            <a:off x="479394" y="1070800"/>
            <a:ext cx="3939688" cy="5583126"/>
          </a:xfrm>
        </p:spPr>
        <p:txBody>
          <a:bodyPr>
            <a:normAutofit/>
          </a:bodyPr>
          <a:lstStyle/>
          <a:p>
            <a:pPr algn="r"/>
            <a:r>
              <a:rPr lang="en-US" sz="6800"/>
              <a:t>15-min group discussion </a:t>
            </a:r>
          </a:p>
        </p:txBody>
      </p:sp>
      <p:cxnSp>
        <p:nvCxnSpPr>
          <p:cNvPr id="14"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01109759-DBBB-4709-A5EB-D782D2FC753F}"/>
              </a:ext>
            </a:extLst>
          </p:cNvPr>
          <p:cNvGraphicFramePr>
            <a:graphicFrameLocks noGrp="1"/>
          </p:cNvGraphicFramePr>
          <p:nvPr>
            <p:ph idx="1"/>
            <p:extLst>
              <p:ext uri="{D42A27DB-BD31-4B8C-83A1-F6EECF244321}">
                <p14:modId xmlns:p14="http://schemas.microsoft.com/office/powerpoint/2010/main" val="350517246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345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965431" y="2438400"/>
            <a:ext cx="6586489" cy="3785419"/>
          </a:xfrm>
        </p:spPr>
        <p:txBody>
          <a:bodyPr>
            <a:normAutofit/>
          </a:bodyPr>
          <a:lstStyle/>
          <a:p>
            <a:pPr marL="0" indent="0">
              <a:buNone/>
            </a:pPr>
            <a:r>
              <a:rPr lang="en-US" sz="2000"/>
              <a:t>Sampling error </a:t>
            </a:r>
          </a:p>
          <a:p>
            <a:pPr marL="514350" indent="-514350">
              <a:buFont typeface="+mj-lt"/>
              <a:buAutoNum type="alphaUcPeriod"/>
            </a:pPr>
            <a:r>
              <a:rPr lang="en-US" sz="2000"/>
              <a:t>Decreases with increasing sample size </a:t>
            </a:r>
          </a:p>
          <a:p>
            <a:pPr marL="514350" indent="-514350">
              <a:buFont typeface="+mj-lt"/>
              <a:buAutoNum type="alphaUcPeriod"/>
            </a:pPr>
            <a:r>
              <a:rPr lang="en-US" sz="2000"/>
              <a:t>Increases with increasing sample size </a:t>
            </a:r>
          </a:p>
          <a:p>
            <a:endParaRPr lang="en-US" sz="2000"/>
          </a:p>
        </p:txBody>
      </p:sp>
      <p:pic>
        <p:nvPicPr>
          <p:cNvPr id="5" name="Picture 4" descr="Many question marks on black background">
            <a:extLst>
              <a:ext uri="{FF2B5EF4-FFF2-40B4-BE49-F238E27FC236}">
                <a16:creationId xmlns:a16="http://schemas.microsoft.com/office/drawing/2014/main" id="{4816A9E2-A96D-45AF-8DD0-C11B5D64B2F8}"/>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654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FDDC-BDED-4BA7-8E0A-40BF6E9B4D22}"/>
              </a:ext>
            </a:extLst>
          </p:cNvPr>
          <p:cNvSpPr>
            <a:spLocks noGrp="1"/>
          </p:cNvSpPr>
          <p:nvPr>
            <p:ph type="title"/>
          </p:nvPr>
        </p:nvSpPr>
        <p:spPr>
          <a:xfrm>
            <a:off x="1653363" y="365760"/>
            <a:ext cx="9367203" cy="1188720"/>
          </a:xfrm>
        </p:spPr>
        <p:txBody>
          <a:bodyPr>
            <a:normAutofit/>
          </a:bodyPr>
          <a:lstStyle/>
          <a:p>
            <a:r>
              <a:rPr lang="en-US"/>
              <a:t>Up Next</a:t>
            </a:r>
            <a:endParaRPr lang="en-US" dirty="0"/>
          </a:p>
        </p:txBody>
      </p:sp>
      <p:sp>
        <p:nvSpPr>
          <p:cNvPr id="16"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B2452B6-00F1-453E-897D-315F5F9DC22B}"/>
              </a:ext>
            </a:extLst>
          </p:cNvPr>
          <p:cNvSpPr>
            <a:spLocks noGrp="1"/>
          </p:cNvSpPr>
          <p:nvPr>
            <p:ph idx="1"/>
          </p:nvPr>
        </p:nvSpPr>
        <p:spPr>
          <a:xfrm>
            <a:off x="1653363" y="2176272"/>
            <a:ext cx="9367204" cy="4041648"/>
          </a:xfrm>
        </p:spPr>
        <p:txBody>
          <a:bodyPr anchor="t">
            <a:normAutofit/>
          </a:bodyPr>
          <a:lstStyle/>
          <a:p>
            <a:r>
              <a:rPr lang="en-US" sz="2400" dirty="0"/>
              <a:t>Sign up for project meeting (no class Wednesday)</a:t>
            </a:r>
          </a:p>
          <a:p>
            <a:r>
              <a:rPr lang="en-US" sz="2400" dirty="0"/>
              <a:t>Assignment 4.5 (update assignment 4)</a:t>
            </a:r>
          </a:p>
          <a:p>
            <a:r>
              <a:rPr lang="en-US" sz="2400" dirty="0"/>
              <a:t>Discussion Case #6</a:t>
            </a:r>
          </a:p>
          <a:p>
            <a:r>
              <a:rPr lang="en-US" sz="2400" dirty="0"/>
              <a:t>Week 7 Quiz</a:t>
            </a:r>
          </a:p>
          <a:p>
            <a:r>
              <a:rPr lang="en-US" sz="2400" dirty="0"/>
              <a:t>First Exam (Monday)</a:t>
            </a:r>
          </a:p>
          <a:p>
            <a:endParaRPr lang="en-US" sz="2400" dirty="0"/>
          </a:p>
        </p:txBody>
      </p:sp>
    </p:spTree>
    <p:extLst>
      <p:ext uri="{BB962C8B-B14F-4D97-AF65-F5344CB8AC3E}">
        <p14:creationId xmlns:p14="http://schemas.microsoft.com/office/powerpoint/2010/main" val="872275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A3CC-301F-44DF-82BE-B3D3368354BA}"/>
              </a:ext>
            </a:extLst>
          </p:cNvPr>
          <p:cNvSpPr>
            <a:spLocks noGrp="1"/>
          </p:cNvSpPr>
          <p:nvPr>
            <p:ph type="title"/>
          </p:nvPr>
        </p:nvSpPr>
        <p:spPr>
          <a:xfrm>
            <a:off x="1653363" y="365760"/>
            <a:ext cx="9367203" cy="1188720"/>
          </a:xfrm>
        </p:spPr>
        <p:txBody>
          <a:bodyPr>
            <a:normAutofit/>
          </a:bodyPr>
          <a:lstStyle/>
          <a:p>
            <a:r>
              <a:rPr lang="en-US"/>
              <a:t>Discussion Case #6</a:t>
            </a:r>
          </a:p>
        </p:txBody>
      </p:sp>
      <p:sp>
        <p:nvSpPr>
          <p:cNvPr id="25" name="Freeform: Shape 2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55AC7D-AC8F-4740-8936-9750AC0FDE26}"/>
              </a:ext>
            </a:extLst>
          </p:cNvPr>
          <p:cNvSpPr>
            <a:spLocks noGrp="1"/>
          </p:cNvSpPr>
          <p:nvPr>
            <p:ph idx="1"/>
          </p:nvPr>
        </p:nvSpPr>
        <p:spPr>
          <a:xfrm>
            <a:off x="1653363" y="2176272"/>
            <a:ext cx="9367204" cy="4041648"/>
          </a:xfrm>
        </p:spPr>
        <p:txBody>
          <a:bodyPr anchor="t">
            <a:normAutofit/>
          </a:bodyPr>
          <a:lstStyle/>
          <a:p>
            <a:pPr marL="0" indent="0">
              <a:buNone/>
            </a:pPr>
            <a:r>
              <a:rPr lang="en-US" sz="1700"/>
              <a:t>Mediacom is in the process of changing its package and pricing structure for cable TV and internet services. It has developed four media packages and wants to assess the relative attractiveness of these four packages in a representative sample of customers and potential customers in Columbia, MO. Their researcher is considering the following sampling procedures.</a:t>
            </a:r>
          </a:p>
          <a:p>
            <a:pPr marL="0" indent="0">
              <a:buNone/>
            </a:pPr>
            <a:endParaRPr lang="en-US" sz="1700"/>
          </a:p>
          <a:p>
            <a:pPr marL="514350" indent="-514350">
              <a:buFont typeface="+mj-lt"/>
              <a:buAutoNum type="arabicPeriod"/>
            </a:pPr>
            <a:r>
              <a:rPr lang="en-US" sz="1700"/>
              <a:t>Include a survey with the monthly billing statement, along with a pre-paid postage reply envelope.</a:t>
            </a:r>
          </a:p>
          <a:p>
            <a:pPr marL="514350" indent="-514350">
              <a:buFont typeface="+mj-lt"/>
              <a:buAutoNum type="arabicPeriod"/>
            </a:pPr>
            <a:r>
              <a:rPr lang="en-US" sz="1700"/>
              <a:t>Do a mall intercept survey at Columbia Mall and survey 500 actual or potential Mediacom customers.</a:t>
            </a:r>
          </a:p>
          <a:p>
            <a:pPr marL="514350" indent="-514350">
              <a:buFont typeface="+mj-lt"/>
              <a:buAutoNum type="arabicPeriod"/>
            </a:pPr>
            <a:r>
              <a:rPr lang="en-US" sz="1700"/>
              <a:t>Conduct an internet survey. Respondents would be paid $2 for completing a survey and would be recruited through banner ads on local newspapers, television, and radio websites.</a:t>
            </a:r>
          </a:p>
          <a:p>
            <a:pPr marL="0" indent="0">
              <a:buNone/>
            </a:pPr>
            <a:r>
              <a:rPr lang="en-US" sz="1700"/>
              <a:t>Discuss how representative of the target population each of these approaches would be. Also, suggest a better option for collecting the data.</a:t>
            </a:r>
          </a:p>
        </p:txBody>
      </p:sp>
    </p:spTree>
    <p:extLst>
      <p:ext uri="{BB962C8B-B14F-4D97-AF65-F5344CB8AC3E}">
        <p14:creationId xmlns:p14="http://schemas.microsoft.com/office/powerpoint/2010/main" val="1820366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3362F-08CE-4842-B79D-F313B8AD291E}"/>
              </a:ext>
            </a:extLst>
          </p:cNvPr>
          <p:cNvSpPr>
            <a:spLocks noGrp="1"/>
          </p:cNvSpPr>
          <p:nvPr>
            <p:ph type="title"/>
          </p:nvPr>
        </p:nvSpPr>
        <p:spPr>
          <a:xfrm>
            <a:off x="808638" y="386930"/>
            <a:ext cx="9236700" cy="1188950"/>
          </a:xfrm>
        </p:spPr>
        <p:txBody>
          <a:bodyPr anchor="b">
            <a:normAutofit/>
          </a:bodyPr>
          <a:lstStyle/>
          <a:p>
            <a:r>
              <a:rPr lang="en-US" sz="5400"/>
              <a:t>First Exam</a:t>
            </a:r>
          </a:p>
        </p:txBody>
      </p:sp>
      <p:grpSp>
        <p:nvGrpSpPr>
          <p:cNvPr id="35"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6"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AB27BD-F71D-43CE-A13B-98993FACBF93}"/>
              </a:ext>
            </a:extLst>
          </p:cNvPr>
          <p:cNvSpPr>
            <a:spLocks noGrp="1"/>
          </p:cNvSpPr>
          <p:nvPr>
            <p:ph idx="1"/>
          </p:nvPr>
        </p:nvSpPr>
        <p:spPr>
          <a:xfrm>
            <a:off x="793660" y="2599509"/>
            <a:ext cx="10143668" cy="3435531"/>
          </a:xfrm>
        </p:spPr>
        <p:txBody>
          <a:bodyPr anchor="ctr">
            <a:normAutofit lnSpcReduction="10000"/>
          </a:bodyPr>
          <a:lstStyle/>
          <a:p>
            <a:r>
              <a:rPr lang="en-US" sz="2400" dirty="0"/>
              <a:t>Chapters 8 to 15, with heavy emphasis on chapters 8, 12, and 15</a:t>
            </a:r>
          </a:p>
          <a:p>
            <a:r>
              <a:rPr lang="en-US" sz="2400" dirty="0"/>
              <a:t>Please review my slides (especially iClicker questions). </a:t>
            </a:r>
          </a:p>
          <a:p>
            <a:r>
              <a:rPr lang="en-US" sz="2400" dirty="0"/>
              <a:t>25 questions (200 points) with 2 extra credit questions (16 points) in </a:t>
            </a:r>
            <a:r>
              <a:rPr lang="en-US" sz="2400" b="1" dirty="0"/>
              <a:t>75 mins</a:t>
            </a:r>
          </a:p>
          <a:p>
            <a:r>
              <a:rPr lang="en-US" sz="2400" dirty="0"/>
              <a:t>Notes are allowed</a:t>
            </a:r>
          </a:p>
          <a:p>
            <a:r>
              <a:rPr lang="en-US" sz="2400" dirty="0"/>
              <a:t>Lockdown Browser is required </a:t>
            </a:r>
          </a:p>
          <a:p>
            <a:r>
              <a:rPr lang="en-US" sz="2400" b="1" dirty="0"/>
              <a:t>1 attempt only </a:t>
            </a:r>
          </a:p>
          <a:p>
            <a:r>
              <a:rPr lang="en-US" sz="2400" dirty="0"/>
              <a:t>Online</a:t>
            </a:r>
          </a:p>
          <a:p>
            <a:r>
              <a:rPr lang="en-US" sz="2400" dirty="0"/>
              <a:t>Open from 7:55 AM to 9:30 AM </a:t>
            </a:r>
          </a:p>
        </p:txBody>
      </p:sp>
    </p:spTree>
    <p:extLst>
      <p:ext uri="{BB962C8B-B14F-4D97-AF65-F5344CB8AC3E}">
        <p14:creationId xmlns:p14="http://schemas.microsoft.com/office/powerpoint/2010/main" val="3738535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7521DD34-C6F2-4402-9A01-962807DB6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3DFD0B-5467-4A1A-A823-320E55B5CAAE}"/>
              </a:ext>
            </a:extLst>
          </p:cNvPr>
          <p:cNvSpPr>
            <a:spLocks noGrp="1"/>
          </p:cNvSpPr>
          <p:nvPr>
            <p:ph type="title"/>
          </p:nvPr>
        </p:nvSpPr>
        <p:spPr>
          <a:xfrm>
            <a:off x="619760" y="764373"/>
            <a:ext cx="5154508" cy="1293028"/>
          </a:xfrm>
        </p:spPr>
        <p:txBody>
          <a:bodyPr>
            <a:normAutofit/>
          </a:bodyPr>
          <a:lstStyle/>
          <a:p>
            <a:r>
              <a:rPr lang="en-US" sz="4000"/>
              <a:t>5-min Snippet Wealth Distribution</a:t>
            </a:r>
          </a:p>
        </p:txBody>
      </p:sp>
      <p:sp>
        <p:nvSpPr>
          <p:cNvPr id="3" name="Content Placeholder 2">
            <a:extLst>
              <a:ext uri="{FF2B5EF4-FFF2-40B4-BE49-F238E27FC236}">
                <a16:creationId xmlns:a16="http://schemas.microsoft.com/office/drawing/2014/main" id="{475ECE66-3B01-4373-849B-7B3559810C0F}"/>
              </a:ext>
            </a:extLst>
          </p:cNvPr>
          <p:cNvSpPr>
            <a:spLocks noGrp="1"/>
          </p:cNvSpPr>
          <p:nvPr>
            <p:ph idx="1"/>
          </p:nvPr>
        </p:nvSpPr>
        <p:spPr>
          <a:xfrm>
            <a:off x="619760" y="2194560"/>
            <a:ext cx="5154507" cy="4024125"/>
          </a:xfrm>
        </p:spPr>
        <p:txBody>
          <a:bodyPr>
            <a:normAutofit/>
          </a:bodyPr>
          <a:lstStyle/>
          <a:p>
            <a:r>
              <a:rPr lang="en-US" sz="2000" dirty="0"/>
              <a:t>Pareto Distribution</a:t>
            </a:r>
          </a:p>
          <a:p>
            <a:endParaRPr lang="en-US" sz="2000" dirty="0"/>
          </a:p>
          <a:p>
            <a:pPr marL="514350" indent="-514350">
              <a:buFont typeface="+mj-lt"/>
              <a:buAutoNum type="arabicPeriod"/>
            </a:pPr>
            <a:r>
              <a:rPr lang="en-US" sz="2000" dirty="0"/>
              <a:t>People wander to gather grains</a:t>
            </a:r>
          </a:p>
          <a:p>
            <a:pPr marL="514350" indent="-514350">
              <a:buFont typeface="+mj-lt"/>
              <a:buAutoNum type="arabicPeriod"/>
            </a:pPr>
            <a:r>
              <a:rPr lang="en-US" sz="2000" dirty="0"/>
              <a:t>Each tick (each time), a person eats aa certain amount of grain (metabolism)</a:t>
            </a:r>
          </a:p>
          <a:p>
            <a:pPr marL="514350" indent="-514350">
              <a:buFont typeface="+mj-lt"/>
              <a:buAutoNum type="arabicPeriod"/>
            </a:pPr>
            <a:r>
              <a:rPr lang="en-US" sz="2000" dirty="0"/>
              <a:t>People have life expectancy (they die either (1) lifespan runs out, or (2) out of grain)</a:t>
            </a:r>
          </a:p>
          <a:p>
            <a:pPr marL="514350" indent="-514350">
              <a:buFont typeface="+mj-lt"/>
              <a:buAutoNum type="arabicPeriod"/>
            </a:pPr>
            <a:r>
              <a:rPr lang="en-US" sz="2000" dirty="0"/>
              <a:t>People do reproduce (offspring has a random metabolism and has a random amount of grain)</a:t>
            </a:r>
          </a:p>
        </p:txBody>
      </p:sp>
      <p:pic>
        <p:nvPicPr>
          <p:cNvPr id="30" name="Picture 29" descr="A picture containing text, person, person, wearing&#10;&#10;Description automatically generated">
            <a:extLst>
              <a:ext uri="{FF2B5EF4-FFF2-40B4-BE49-F238E27FC236}">
                <a16:creationId xmlns:a16="http://schemas.microsoft.com/office/drawing/2014/main" id="{11D7B49F-C80C-466B-8FFF-B244E4C5E3F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0700" r="34661" b="3"/>
          <a:stretch/>
        </p:blipFill>
        <p:spPr>
          <a:xfrm>
            <a:off x="6417731" y="10"/>
            <a:ext cx="3270176" cy="3933487"/>
          </a:xfrm>
          <a:prstGeom prst="rect">
            <a:avLst/>
          </a:prstGeom>
        </p:spPr>
      </p:pic>
      <p:pic>
        <p:nvPicPr>
          <p:cNvPr id="10" name="Picture 9" descr="A person wearing glasses and a suit&#10;&#10;Description automatically generated with medium confidence">
            <a:extLst>
              <a:ext uri="{FF2B5EF4-FFF2-40B4-BE49-F238E27FC236}">
                <a16:creationId xmlns:a16="http://schemas.microsoft.com/office/drawing/2014/main" id="{109ED1C9-8E80-4F6B-B9F6-362F01C258D1}"/>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5589" r="20087" b="-2"/>
          <a:stretch/>
        </p:blipFill>
        <p:spPr>
          <a:xfrm>
            <a:off x="9782174" y="10"/>
            <a:ext cx="2409826" cy="2538238"/>
          </a:xfrm>
          <a:prstGeom prst="rect">
            <a:avLst/>
          </a:prstGeom>
        </p:spPr>
      </p:pic>
      <p:pic>
        <p:nvPicPr>
          <p:cNvPr id="12" name="Picture 11" descr="A person wearing glasses&#10;&#10;Description automatically generated with medium confidence">
            <a:extLst>
              <a:ext uri="{FF2B5EF4-FFF2-40B4-BE49-F238E27FC236}">
                <a16:creationId xmlns:a16="http://schemas.microsoft.com/office/drawing/2014/main" id="{FB91E46A-1A97-4979-BCA9-8DC9079C20FC}"/>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t="6926" r="7" b="11702"/>
          <a:stretch/>
        </p:blipFill>
        <p:spPr>
          <a:xfrm>
            <a:off x="9782176" y="2624474"/>
            <a:ext cx="2409827" cy="1309023"/>
          </a:xfrm>
          <a:prstGeom prst="rect">
            <a:avLst/>
          </a:prstGeom>
        </p:spPr>
      </p:pic>
      <p:pic>
        <p:nvPicPr>
          <p:cNvPr id="6" name="Picture 5" descr="Icon&#10;&#10;Description automatically generated">
            <a:extLst>
              <a:ext uri="{FF2B5EF4-FFF2-40B4-BE49-F238E27FC236}">
                <a16:creationId xmlns:a16="http://schemas.microsoft.com/office/drawing/2014/main" id="{BBDEA05B-1F92-4464-91FA-20957E09BB76}"/>
              </a:ext>
            </a:extLst>
          </p:cNvPr>
          <p:cNvPicPr>
            <a:picLocks noChangeAspect="1"/>
          </p:cNvPicPr>
          <p:nvPr/>
        </p:nvPicPr>
        <p:blipFill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r="6927" b="2"/>
          <a:stretch/>
        </p:blipFill>
        <p:spPr>
          <a:xfrm>
            <a:off x="6417734" y="4019723"/>
            <a:ext cx="5774266" cy="2838276"/>
          </a:xfrm>
          <a:prstGeom prst="rect">
            <a:avLst/>
          </a:prstGeom>
        </p:spPr>
      </p:pic>
    </p:spTree>
    <p:extLst>
      <p:ext uri="{BB962C8B-B14F-4D97-AF65-F5344CB8AC3E}">
        <p14:creationId xmlns:p14="http://schemas.microsoft.com/office/powerpoint/2010/main" val="17135321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965431" y="2438400"/>
            <a:ext cx="6586489" cy="3785419"/>
          </a:xfrm>
        </p:spPr>
        <p:txBody>
          <a:bodyPr>
            <a:normAutofit/>
          </a:bodyPr>
          <a:lstStyle/>
          <a:p>
            <a:pPr marL="0" indent="0">
              <a:buNone/>
            </a:pPr>
            <a:r>
              <a:rPr lang="en-US" sz="2000"/>
              <a:t>Nonprobability sampling allows us to calculate sampling error</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5" name="Picture 4" descr="Question mark on green pastel background">
            <a:extLst>
              <a:ext uri="{FF2B5EF4-FFF2-40B4-BE49-F238E27FC236}">
                <a16:creationId xmlns:a16="http://schemas.microsoft.com/office/drawing/2014/main" id="{AC1379AF-DE4F-46BA-8F65-241167228A8F}"/>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81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4654296" y="329184"/>
            <a:ext cx="6894576" cy="1783080"/>
          </a:xfrm>
        </p:spPr>
        <p:txBody>
          <a:bodyPr anchor="b">
            <a:normAutofit/>
          </a:bodyPr>
          <a:lstStyle/>
          <a:p>
            <a:r>
              <a:rPr lang="en-US" sz="5400"/>
              <a:t>iClicker Question</a:t>
            </a:r>
          </a:p>
        </p:txBody>
      </p:sp>
      <p:pic>
        <p:nvPicPr>
          <p:cNvPr id="5" name="Picture 4" descr="Question mark on green pastel background">
            <a:extLst>
              <a:ext uri="{FF2B5EF4-FFF2-40B4-BE49-F238E27FC236}">
                <a16:creationId xmlns:a16="http://schemas.microsoft.com/office/drawing/2014/main" id="{B1C3675C-39F3-416D-97F2-9B4DE12BCCDB}"/>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4654296" y="2706624"/>
            <a:ext cx="6894576" cy="3483864"/>
          </a:xfrm>
        </p:spPr>
        <p:txBody>
          <a:bodyPr>
            <a:normAutofit/>
          </a:bodyPr>
          <a:lstStyle/>
          <a:p>
            <a:pPr marL="0" indent="0">
              <a:buNone/>
            </a:pPr>
            <a:r>
              <a:rPr lang="en-US" sz="2200"/>
              <a:t>Knowing that you need a sample pool of 500 students to ultimately get about 250 students in your sample, you are in position to draw a systematic sample form the student directory at your university. Further, 10,000 students are listed in the directory </a:t>
            </a:r>
          </a:p>
          <a:p>
            <a:pPr marL="514350" indent="-514350">
              <a:buFont typeface="+mj-lt"/>
              <a:buAutoNum type="alphaUcPeriod"/>
            </a:pPr>
            <a:r>
              <a:rPr lang="en-US" sz="2200"/>
              <a:t>10</a:t>
            </a:r>
          </a:p>
          <a:p>
            <a:pPr marL="514350" indent="-514350">
              <a:buFont typeface="+mj-lt"/>
              <a:buAutoNum type="alphaUcPeriod"/>
            </a:pPr>
            <a:r>
              <a:rPr lang="en-US" sz="2200"/>
              <a:t>15</a:t>
            </a:r>
          </a:p>
          <a:p>
            <a:pPr marL="514350" indent="-514350">
              <a:buFont typeface="+mj-lt"/>
              <a:buAutoNum type="alphaUcPeriod"/>
            </a:pPr>
            <a:r>
              <a:rPr lang="en-US" sz="2200"/>
              <a:t>20</a:t>
            </a:r>
          </a:p>
        </p:txBody>
      </p:sp>
    </p:spTree>
    <p:extLst>
      <p:ext uri="{BB962C8B-B14F-4D97-AF65-F5344CB8AC3E}">
        <p14:creationId xmlns:p14="http://schemas.microsoft.com/office/powerpoint/2010/main" val="342613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37C8-1497-481A-8C44-7145B07DCDD6}"/>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0CBA55-7A17-4092-95F2-F8176A0B4821}"/>
              </a:ext>
            </a:extLst>
          </p:cNvPr>
          <p:cNvSpPr>
            <a:spLocks noGrp="1"/>
          </p:cNvSpPr>
          <p:nvPr>
            <p:ph idx="1"/>
          </p:nvPr>
        </p:nvSpPr>
        <p:spPr>
          <a:xfrm>
            <a:off x="5126418" y="552091"/>
            <a:ext cx="6224335" cy="5431536"/>
          </a:xfrm>
        </p:spPr>
        <p:txBody>
          <a:bodyPr anchor="ctr">
            <a:normAutofit/>
          </a:bodyPr>
          <a:lstStyle/>
          <a:p>
            <a:pPr marL="0" indent="0">
              <a:buNone/>
            </a:pPr>
            <a:r>
              <a:rPr lang="en-US" sz="2200"/>
              <a:t>Stratified sampling requires strata to be </a:t>
            </a:r>
            <a:r>
              <a:rPr lang="en-US" sz="2200" b="1"/>
              <a:t>homogeneous within</a:t>
            </a:r>
            <a:r>
              <a:rPr lang="en-US" sz="2200"/>
              <a:t>, but </a:t>
            </a:r>
            <a:r>
              <a:rPr lang="en-US" sz="2200" b="1"/>
              <a:t>heterogenous between </a:t>
            </a:r>
          </a:p>
          <a:p>
            <a:pPr marL="514350" indent="-514350">
              <a:buFont typeface="+mj-lt"/>
              <a:buAutoNum type="alphaUcPeriod"/>
            </a:pPr>
            <a:r>
              <a:rPr lang="en-US" sz="2200"/>
              <a:t>True</a:t>
            </a:r>
          </a:p>
          <a:p>
            <a:pPr marL="514350" indent="-514350">
              <a:buFont typeface="+mj-lt"/>
              <a:buAutoNum type="alphaUcPeriod"/>
            </a:pPr>
            <a:r>
              <a:rPr lang="en-US" sz="2200"/>
              <a:t>False</a:t>
            </a:r>
          </a:p>
        </p:txBody>
      </p:sp>
    </p:spTree>
    <p:extLst>
      <p:ext uri="{BB962C8B-B14F-4D97-AF65-F5344CB8AC3E}">
        <p14:creationId xmlns:p14="http://schemas.microsoft.com/office/powerpoint/2010/main" val="356044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C316-21F3-466B-B8F9-C52B9E773454}"/>
              </a:ext>
            </a:extLst>
          </p:cNvPr>
          <p:cNvSpPr>
            <a:spLocks noGrp="1"/>
          </p:cNvSpPr>
          <p:nvPr>
            <p:ph type="title"/>
          </p:nvPr>
        </p:nvSpPr>
        <p:spPr/>
        <p:txBody>
          <a:bodyPr/>
          <a:lstStyle/>
          <a:p>
            <a:r>
              <a:rPr lang="en-US" dirty="0"/>
              <a:t>Basics of the Sampling Distribution </a:t>
            </a:r>
          </a:p>
        </p:txBody>
      </p:sp>
      <p:sp>
        <p:nvSpPr>
          <p:cNvPr id="7" name="Content Placeholder 2">
            <a:extLst>
              <a:ext uri="{FF2B5EF4-FFF2-40B4-BE49-F238E27FC236}">
                <a16:creationId xmlns:a16="http://schemas.microsoft.com/office/drawing/2014/main" id="{B569F54E-7D03-496D-82C8-6A4A05E804EA}"/>
              </a:ext>
            </a:extLst>
          </p:cNvPr>
          <p:cNvSpPr>
            <a:spLocks noGrp="1"/>
          </p:cNvSpPr>
          <p:nvPr/>
        </p:nvSpPr>
        <p:spPr bwMode="auto">
          <a:xfrm>
            <a:off x="1664970" y="1646555"/>
            <a:ext cx="4343400" cy="27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600" b="1" dirty="0"/>
              <a:t>EXHIBIT 14A.1 </a:t>
            </a:r>
            <a:r>
              <a:rPr lang="en-US" sz="1600" dirty="0"/>
              <a:t> Population</a:t>
            </a:r>
            <a:endParaRPr lang="el-GR" sz="1600" b="1" dirty="0">
              <a:cs typeface="Arial" pitchFamily="34" charset="0"/>
            </a:endParaRPr>
          </a:p>
        </p:txBody>
      </p:sp>
      <p:pic>
        <p:nvPicPr>
          <p:cNvPr id="8" name="table">
            <a:extLst>
              <a:ext uri="{FF2B5EF4-FFF2-40B4-BE49-F238E27FC236}">
                <a16:creationId xmlns:a16="http://schemas.microsoft.com/office/drawing/2014/main" id="{F87DDC7B-DD4C-4B3F-8F39-1BE9DDD648B1}"/>
              </a:ext>
            </a:extLst>
          </p:cNvPr>
          <p:cNvPicPr>
            <a:picLocks noChangeAspect="1"/>
          </p:cNvPicPr>
          <p:nvPr/>
        </p:nvPicPr>
        <p:blipFill>
          <a:blip r:embed="rId2"/>
          <a:stretch>
            <a:fillRect/>
          </a:stretch>
        </p:blipFill>
        <p:spPr>
          <a:xfrm>
            <a:off x="1664970" y="2073275"/>
            <a:ext cx="4572000" cy="4419600"/>
          </a:xfrm>
          <a:prstGeom prst="rect">
            <a:avLst/>
          </a:prstGeom>
        </p:spPr>
      </p:pic>
      <p:sp>
        <p:nvSpPr>
          <p:cNvPr id="9" name="Content Placeholder 4">
            <a:extLst>
              <a:ext uri="{FF2B5EF4-FFF2-40B4-BE49-F238E27FC236}">
                <a16:creationId xmlns:a16="http://schemas.microsoft.com/office/drawing/2014/main" id="{F4DEB418-6A48-47BD-A15B-08556BDF2DCA}"/>
              </a:ext>
            </a:extLst>
          </p:cNvPr>
          <p:cNvSpPr>
            <a:spLocks noGrp="1"/>
          </p:cNvSpPr>
          <p:nvPr/>
        </p:nvSpPr>
        <p:spPr bwMode="auto">
          <a:xfrm>
            <a:off x="6541770" y="2835275"/>
            <a:ext cx="30480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3200" b="1" dirty="0"/>
              <a:t>Population Mean (</a:t>
            </a:r>
            <a:r>
              <a:rPr lang="el-GR" sz="3200" b="1" i="1" dirty="0">
                <a:cs typeface="Arial" pitchFamily="34" charset="0"/>
              </a:rPr>
              <a:t>μ</a:t>
            </a:r>
            <a:r>
              <a:rPr lang="en-US" sz="3200" b="1" dirty="0">
                <a:cs typeface="Arial" pitchFamily="34" charset="0"/>
              </a:rPr>
              <a:t>) = $9400</a:t>
            </a:r>
            <a:endParaRPr lang="el-GR" sz="3200" b="1" dirty="0">
              <a:cs typeface="Arial" pitchFamily="34" charset="0"/>
            </a:endParaRPr>
          </a:p>
        </p:txBody>
      </p:sp>
    </p:spTree>
    <p:extLst>
      <p:ext uri="{BB962C8B-B14F-4D97-AF65-F5344CB8AC3E}">
        <p14:creationId xmlns:p14="http://schemas.microsoft.com/office/powerpoint/2010/main" val="156787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F0CC-8FD4-4E27-8590-34F71D1E2A44}"/>
              </a:ext>
            </a:extLst>
          </p:cNvPr>
          <p:cNvSpPr>
            <a:spLocks noGrp="1"/>
          </p:cNvSpPr>
          <p:nvPr>
            <p:ph type="title"/>
          </p:nvPr>
        </p:nvSpPr>
        <p:spPr>
          <a:xfrm>
            <a:off x="6739128" y="638089"/>
            <a:ext cx="4818888" cy="1476801"/>
          </a:xfrm>
        </p:spPr>
        <p:txBody>
          <a:bodyPr anchor="b">
            <a:normAutofit/>
          </a:bodyPr>
          <a:lstStyle/>
          <a:p>
            <a:r>
              <a:rPr lang="en-US" sz="4200"/>
              <a:t>Basics of the Sampling Distribution </a:t>
            </a:r>
          </a:p>
        </p:txBody>
      </p:sp>
      <p:pic>
        <p:nvPicPr>
          <p:cNvPr id="4" name="Picture 3" descr="&quot;A flowchart shows several possible samples and their respective errors when estimating the population mean. &#10;The central idea, “Parameter (Population mean income) = 9,400 dollars,” branches out into the following five possible samples and errors: &#10;Sample = 25, Elements = BH, Statistic (sample mean income) = 7,200 dollars, Error: (negative) 2,200 dollars&#10;Sample = 62, Elements = DL, Statistic (sample mean income) = 8,400 dollars, Error: (negative) 1,000 dollars&#10;Sample = 108, Elements = GP, Statistic (sample mean income) = 9,800 dollars, Error: 400 dollars&#10;Sample = 147, Elements = KM, Statistic (sample mean income) = 10,000 dollars, Error: 600 dollars&#10;Sample = 189, Elements = RT, Statistic (sample mean income) = 12,800 dollars, Error: 3,400 dollars&quot;">
            <a:extLst>
              <a:ext uri="{FF2B5EF4-FFF2-40B4-BE49-F238E27FC236}">
                <a16:creationId xmlns:a16="http://schemas.microsoft.com/office/drawing/2014/main" id="{7537AD81-80D0-4A39-B86D-0E7AF72034F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936" y="1197647"/>
            <a:ext cx="5458968" cy="446270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a:extLst>
              <a:ext uri="{FF2B5EF4-FFF2-40B4-BE49-F238E27FC236}">
                <a16:creationId xmlns:a16="http://schemas.microsoft.com/office/drawing/2014/main" id="{DF4ECF3E-863E-402C-9773-515FB527DC99}"/>
              </a:ext>
            </a:extLst>
          </p:cNvPr>
          <p:cNvSpPr>
            <a:spLocks noGrp="1"/>
          </p:cNvSpPr>
          <p:nvPr>
            <p:ph idx="1"/>
          </p:nvPr>
        </p:nvSpPr>
        <p:spPr>
          <a:xfrm>
            <a:off x="6739128" y="2664886"/>
            <a:ext cx="4818888" cy="3550789"/>
          </a:xfrm>
        </p:spPr>
        <p:txBody>
          <a:bodyPr anchor="t">
            <a:normAutofit/>
          </a:bodyPr>
          <a:lstStyle/>
          <a:p>
            <a:r>
              <a:rPr lang="en-US" sz="2200"/>
              <a:t>Derived population</a:t>
            </a:r>
          </a:p>
          <a:p>
            <a:pPr lvl="1"/>
            <a:r>
              <a:rPr lang="en-US" sz="2200"/>
              <a:t>All possible sample that can be drawn from the population under a given sampling plan </a:t>
            </a:r>
          </a:p>
          <a:p>
            <a:pPr lvl="1"/>
            <a:endParaRPr lang="en-US" sz="2200"/>
          </a:p>
        </p:txBody>
      </p:sp>
    </p:spTree>
    <p:extLst>
      <p:ext uri="{BB962C8B-B14F-4D97-AF65-F5344CB8AC3E}">
        <p14:creationId xmlns:p14="http://schemas.microsoft.com/office/powerpoint/2010/main" val="214119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0E5A-103B-4583-A7D6-63B27365EB3C}"/>
              </a:ext>
            </a:extLst>
          </p:cNvPr>
          <p:cNvSpPr>
            <a:spLocks noGrp="1"/>
          </p:cNvSpPr>
          <p:nvPr>
            <p:ph type="title"/>
          </p:nvPr>
        </p:nvSpPr>
        <p:spPr>
          <a:xfrm>
            <a:off x="581647" y="349664"/>
            <a:ext cx="5562868" cy="1638377"/>
          </a:xfrm>
        </p:spPr>
        <p:txBody>
          <a:bodyPr anchor="b">
            <a:normAutofit/>
          </a:bodyPr>
          <a:lstStyle/>
          <a:p>
            <a:r>
              <a:rPr lang="en-US" sz="4800" dirty="0"/>
              <a:t>Basics of the Sampling Distribution</a:t>
            </a:r>
          </a:p>
        </p:txBody>
      </p:sp>
      <p:sp>
        <p:nvSpPr>
          <p:cNvPr id="3" name="Content Placeholder 2">
            <a:extLst>
              <a:ext uri="{FF2B5EF4-FFF2-40B4-BE49-F238E27FC236}">
                <a16:creationId xmlns:a16="http://schemas.microsoft.com/office/drawing/2014/main" id="{68832019-0569-43E9-8CF7-9A87919E037A}"/>
              </a:ext>
            </a:extLst>
          </p:cNvPr>
          <p:cNvSpPr>
            <a:spLocks noGrp="1"/>
          </p:cNvSpPr>
          <p:nvPr>
            <p:ph idx="1"/>
          </p:nvPr>
        </p:nvSpPr>
        <p:spPr>
          <a:xfrm>
            <a:off x="587988" y="2620641"/>
            <a:ext cx="5555425" cy="3023702"/>
          </a:xfrm>
        </p:spPr>
        <p:txBody>
          <a:bodyPr anchor="ctr">
            <a:normAutofit lnSpcReduction="10000"/>
          </a:bodyPr>
          <a:lstStyle/>
          <a:p>
            <a:r>
              <a:rPr lang="en-US" sz="1800" dirty="0"/>
              <a:t>The mean of all possible sample means is equal to the population mean </a:t>
            </a:r>
          </a:p>
          <a:p>
            <a:r>
              <a:rPr lang="en-US" sz="1800" dirty="0"/>
              <a:t>The variance of the sample means is related to the population variance </a:t>
            </a:r>
          </a:p>
          <a:p>
            <a:r>
              <a:rPr lang="en-US" sz="1800" dirty="0"/>
              <a:t>The sampling distribution is mound shaped </a:t>
            </a:r>
          </a:p>
          <a:p>
            <a:pPr lvl="1"/>
            <a:r>
              <a:rPr lang="en-US" sz="1800" dirty="0"/>
              <a:t>Consistent with the Central-Limit Theorem, regardless of the shape of the distribution of the variable in the population, with a sample size of 30, the distribution of sample means becomes normally distributed </a:t>
            </a:r>
          </a:p>
          <a:p>
            <a:r>
              <a:rPr lang="en-US" sz="2200" dirty="0">
                <a:hlinkClick r:id="rId3"/>
              </a:rPr>
              <a:t>Link for visualization </a:t>
            </a:r>
            <a:endParaRPr lang="en-US" sz="2200" dirty="0"/>
          </a:p>
        </p:txBody>
      </p:sp>
      <p:pic>
        <p:nvPicPr>
          <p:cNvPr id="3076" name="Picture 4" descr="Variance (video lessons, formula, examples, solutions)">
            <a:extLst>
              <a:ext uri="{FF2B5EF4-FFF2-40B4-BE49-F238E27FC236}">
                <a16:creationId xmlns:a16="http://schemas.microsoft.com/office/drawing/2014/main" id="{E285EEC6-DE5D-4C05-9A8B-4DB06EFDA2B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33745" y="417768"/>
            <a:ext cx="3961879" cy="26658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entral Limit Theorem In Action. And examples from its practical… | by  Ceren Iyim | Towards Data Science">
            <a:extLst>
              <a:ext uri="{FF2B5EF4-FFF2-40B4-BE49-F238E27FC236}">
                <a16:creationId xmlns:a16="http://schemas.microsoft.com/office/drawing/2014/main" id="{DD26947B-CCBD-42AE-B229-F548CEFD5B2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949163" y="3889974"/>
            <a:ext cx="4731046" cy="238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22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4248</TotalTime>
  <Words>3204</Words>
  <Application>Microsoft Office PowerPoint</Application>
  <PresentationFormat>Widescreen</PresentationFormat>
  <Paragraphs>298</Paragraphs>
  <Slides>33</Slides>
  <Notes>22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Cambria Math</vt:lpstr>
      <vt:lpstr>Lucida Grande</vt:lpstr>
      <vt:lpstr>Times New Roman</vt:lpstr>
      <vt:lpstr>Office Theme</vt:lpstr>
      <vt:lpstr>Happy Monday</vt:lpstr>
      <vt:lpstr>iClicker Question</vt:lpstr>
      <vt:lpstr>iClicker Question</vt:lpstr>
      <vt:lpstr>iClicker Question</vt:lpstr>
      <vt:lpstr>iClicker Question</vt:lpstr>
      <vt:lpstr>iClicker Question</vt:lpstr>
      <vt:lpstr>Basics of the Sampling Distribution </vt:lpstr>
      <vt:lpstr>Basics of the Sampling Distribution </vt:lpstr>
      <vt:lpstr>Basics of the Sampling Distribution</vt:lpstr>
      <vt:lpstr>Chapter 15: Data Collection: Enhancing Response Rates while Limiting Errors</vt:lpstr>
      <vt:lpstr>Learning Objectives</vt:lpstr>
      <vt:lpstr>Six Types of Error</vt:lpstr>
      <vt:lpstr>Sampling Error</vt:lpstr>
      <vt:lpstr>Noncoverage Error</vt:lpstr>
      <vt:lpstr>Nonresponse Error</vt:lpstr>
      <vt:lpstr>Nonresponse Error - Example</vt:lpstr>
      <vt:lpstr>Primary Sources of Nonresponse Error</vt:lpstr>
      <vt:lpstr>3 Methods for Diagnosing Nonresponse Error</vt:lpstr>
      <vt:lpstr>Response Error</vt:lpstr>
      <vt:lpstr>Recording Error</vt:lpstr>
      <vt:lpstr>Office Error </vt:lpstr>
      <vt:lpstr>Total Error is the Key</vt:lpstr>
      <vt:lpstr>Calculating Response Rates</vt:lpstr>
      <vt:lpstr>Calculating Response Rates - Example</vt:lpstr>
      <vt:lpstr>Improving Response Rates </vt:lpstr>
      <vt:lpstr>Improving Response Rates </vt:lpstr>
      <vt:lpstr>Improving Response Rates </vt:lpstr>
      <vt:lpstr>Improving Response Rates</vt:lpstr>
      <vt:lpstr>15-min group discussion </vt:lpstr>
      <vt:lpstr>Up Next</vt:lpstr>
      <vt:lpstr>Discussion Case #6</vt:lpstr>
      <vt:lpstr>First Exam</vt:lpstr>
      <vt:lpstr>5-min Snippet Wealth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Developing the Sampling Plan</dc:title>
  <dc:creator>Mike Nguyen</dc:creator>
  <cp:lastModifiedBy>Nguyen, Mike (MU-Student)</cp:lastModifiedBy>
  <cp:revision>36</cp:revision>
  <dcterms:created xsi:type="dcterms:W3CDTF">2021-08-13T18:15:49Z</dcterms:created>
  <dcterms:modified xsi:type="dcterms:W3CDTF">2022-01-19T16:59:51Z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