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302" r:id="rId5"/>
    <p:sldId id="314" r:id="rId6"/>
    <p:sldId id="256" r:id="rId7"/>
    <p:sldId id="310" r:id="rId8"/>
    <p:sldId id="266" r:id="rId9"/>
    <p:sldId id="258" r:id="rId10"/>
    <p:sldId id="262" r:id="rId11"/>
    <p:sldId id="263" r:id="rId12"/>
    <p:sldId id="260" r:id="rId13"/>
    <p:sldId id="261" r:id="rId14"/>
    <p:sldId id="294" r:id="rId15"/>
    <p:sldId id="307" r:id="rId16"/>
    <p:sldId id="295" r:id="rId17"/>
    <p:sldId id="296" r:id="rId18"/>
    <p:sldId id="297" r:id="rId19"/>
    <p:sldId id="298" r:id="rId20"/>
    <p:sldId id="306" r:id="rId21"/>
    <p:sldId id="299" r:id="rId22"/>
    <p:sldId id="267" r:id="rId23"/>
    <p:sldId id="300" r:id="rId24"/>
    <p:sldId id="312" r:id="rId25"/>
    <p:sldId id="301" r:id="rId26"/>
    <p:sldId id="303" r:id="rId27"/>
    <p:sldId id="268" r:id="rId28"/>
    <p:sldId id="304" r:id="rId29"/>
    <p:sldId id="305" r:id="rId30"/>
    <p:sldId id="308" r:id="rId31"/>
    <p:sldId id="309" r:id="rId32"/>
    <p:sldId id="265" r:id="rId33"/>
    <p:sldId id="31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Nguyen" initials="MN"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71915" autoAdjust="0"/>
  </p:normalViewPr>
  <p:slideViewPr>
    <p:cSldViewPr snapToGrid="0">
      <p:cViewPr varScale="1">
        <p:scale>
          <a:sx n="82" d="100"/>
          <a:sy n="82" d="100"/>
        </p:scale>
        <p:origin x="894"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309315-38D0-48F2-9869-FB74A27E52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A3EF30-08D9-4DD8-B007-EE9C4896F828}">
      <dgm:prSet/>
      <dgm:spPr/>
      <dgm:t>
        <a:bodyPr/>
        <a:lstStyle/>
        <a:p>
          <a:r>
            <a:rPr lang="en-US" b="1"/>
            <a:t>Problems</a:t>
          </a:r>
          <a:r>
            <a:rPr lang="en-US"/>
            <a:t>: Are situations calling for managers to make choices among alternatives </a:t>
          </a:r>
        </a:p>
      </dgm:t>
    </dgm:pt>
    <dgm:pt modelId="{0E835D15-F6CD-45E1-B3BE-C7B0E5076B0C}" type="parTrans" cxnId="{2D4851E8-AAA6-4698-A8B6-49B3C0BDB194}">
      <dgm:prSet/>
      <dgm:spPr/>
      <dgm:t>
        <a:bodyPr/>
        <a:lstStyle/>
        <a:p>
          <a:endParaRPr lang="en-US"/>
        </a:p>
      </dgm:t>
    </dgm:pt>
    <dgm:pt modelId="{DC5E2FBB-C932-4F66-9F8C-BFE361FFBC4B}" type="sibTrans" cxnId="{2D4851E8-AAA6-4698-A8B6-49B3C0BDB194}">
      <dgm:prSet/>
      <dgm:spPr/>
      <dgm:t>
        <a:bodyPr/>
        <a:lstStyle/>
        <a:p>
          <a:endParaRPr lang="en-US"/>
        </a:p>
      </dgm:t>
    </dgm:pt>
    <dgm:pt modelId="{958C312E-E77E-4243-A291-73F7F0DC7A61}">
      <dgm:prSet/>
      <dgm:spPr/>
      <dgm:t>
        <a:bodyPr/>
        <a:lstStyle/>
        <a:p>
          <a:r>
            <a:rPr lang="en-US" b="1"/>
            <a:t>Managerial objective</a:t>
          </a:r>
          <a:r>
            <a:rPr lang="en-US"/>
            <a:t>: What the client hopes will result from the project to help them make decisions</a:t>
          </a:r>
        </a:p>
      </dgm:t>
    </dgm:pt>
    <dgm:pt modelId="{E812D581-8047-4413-83C8-C55A8B6BE96D}" type="parTrans" cxnId="{AD6D2F37-FB8E-404B-A557-D116D3CCDC6F}">
      <dgm:prSet/>
      <dgm:spPr/>
      <dgm:t>
        <a:bodyPr/>
        <a:lstStyle/>
        <a:p>
          <a:endParaRPr lang="en-US"/>
        </a:p>
      </dgm:t>
    </dgm:pt>
    <dgm:pt modelId="{9465D2E0-9D96-4447-BF91-C65FB22781AA}" type="sibTrans" cxnId="{AD6D2F37-FB8E-404B-A557-D116D3CCDC6F}">
      <dgm:prSet/>
      <dgm:spPr/>
      <dgm:t>
        <a:bodyPr/>
        <a:lstStyle/>
        <a:p>
          <a:endParaRPr lang="en-US"/>
        </a:p>
      </dgm:t>
    </dgm:pt>
    <dgm:pt modelId="{771ECD55-A668-4258-9467-2583F723B2C3}">
      <dgm:prSet/>
      <dgm:spPr/>
      <dgm:t>
        <a:bodyPr/>
        <a:lstStyle/>
        <a:p>
          <a:r>
            <a:rPr lang="en-US" b="1"/>
            <a:t>Research objective</a:t>
          </a:r>
          <a:r>
            <a:rPr lang="en-US"/>
            <a:t>: What information will help the client to achieve managerial objectives </a:t>
          </a:r>
        </a:p>
      </dgm:t>
    </dgm:pt>
    <dgm:pt modelId="{82F8C1B1-E9C6-4E27-95D6-13E00F34E487}" type="parTrans" cxnId="{F0FFDA9A-9DFB-4C5A-AE5A-CE808BAF9CD4}">
      <dgm:prSet/>
      <dgm:spPr/>
      <dgm:t>
        <a:bodyPr/>
        <a:lstStyle/>
        <a:p>
          <a:endParaRPr lang="en-US"/>
        </a:p>
      </dgm:t>
    </dgm:pt>
    <dgm:pt modelId="{7FB6413E-D186-4242-9106-6F148F03F979}" type="sibTrans" cxnId="{F0FFDA9A-9DFB-4C5A-AE5A-CE808BAF9CD4}">
      <dgm:prSet/>
      <dgm:spPr/>
      <dgm:t>
        <a:bodyPr/>
        <a:lstStyle/>
        <a:p>
          <a:endParaRPr lang="en-US"/>
        </a:p>
      </dgm:t>
    </dgm:pt>
    <dgm:pt modelId="{82F0EFE0-E3A4-47BF-BFC1-BE88ACB8CED8}">
      <dgm:prSet/>
      <dgm:spPr/>
      <dgm:t>
        <a:bodyPr/>
        <a:lstStyle/>
        <a:p>
          <a:r>
            <a:rPr lang="en-US" b="1" dirty="0"/>
            <a:t>Research questions</a:t>
          </a:r>
          <a:r>
            <a:rPr lang="en-US" dirty="0"/>
            <a:t>: Questions that managers want to have answers</a:t>
          </a:r>
        </a:p>
      </dgm:t>
    </dgm:pt>
    <dgm:pt modelId="{9447B577-C102-4B4E-B3EE-1DA8BFAACCB9}" type="parTrans" cxnId="{9489BEE5-5165-447F-A70D-B9A3BBEAA1DA}">
      <dgm:prSet/>
      <dgm:spPr/>
      <dgm:t>
        <a:bodyPr/>
        <a:lstStyle/>
        <a:p>
          <a:endParaRPr lang="en-US"/>
        </a:p>
      </dgm:t>
    </dgm:pt>
    <dgm:pt modelId="{E119CEEC-2706-461B-BC44-D9F6FEBD7948}" type="sibTrans" cxnId="{9489BEE5-5165-447F-A70D-B9A3BBEAA1DA}">
      <dgm:prSet/>
      <dgm:spPr/>
      <dgm:t>
        <a:bodyPr/>
        <a:lstStyle/>
        <a:p>
          <a:endParaRPr lang="en-US"/>
        </a:p>
      </dgm:t>
    </dgm:pt>
    <dgm:pt modelId="{E4167F1F-7117-43D1-9072-C8D79F000CAF}" type="pres">
      <dgm:prSet presAssocID="{60309315-38D0-48F2-9869-FB74A27E5261}" presName="root" presStyleCnt="0">
        <dgm:presLayoutVars>
          <dgm:dir/>
          <dgm:resizeHandles val="exact"/>
        </dgm:presLayoutVars>
      </dgm:prSet>
      <dgm:spPr/>
    </dgm:pt>
    <dgm:pt modelId="{1A18BBF7-8BB5-4A16-B219-6522327138EC}" type="pres">
      <dgm:prSet presAssocID="{99A3EF30-08D9-4DD8-B007-EE9C4896F828}" presName="compNode" presStyleCnt="0"/>
      <dgm:spPr/>
    </dgm:pt>
    <dgm:pt modelId="{E4612100-D774-4D00-9495-2CAC9DE539C7}" type="pres">
      <dgm:prSet presAssocID="{99A3EF30-08D9-4DD8-B007-EE9C4896F828}" presName="bgRect" presStyleLbl="bgShp" presStyleIdx="0" presStyleCnt="4"/>
      <dgm:spPr/>
    </dgm:pt>
    <dgm:pt modelId="{637DBCF5-0FC9-4BD5-8CF1-008D07CD947F}" type="pres">
      <dgm:prSet presAssocID="{99A3EF30-08D9-4DD8-B007-EE9C4896F8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8EE9B3B5-5942-4E5D-8532-C8F3DA39E5AD}" type="pres">
      <dgm:prSet presAssocID="{99A3EF30-08D9-4DD8-B007-EE9C4896F828}" presName="spaceRect" presStyleCnt="0"/>
      <dgm:spPr/>
    </dgm:pt>
    <dgm:pt modelId="{5D1F2993-5704-4B0E-A3B4-52F85AAAB2F3}" type="pres">
      <dgm:prSet presAssocID="{99A3EF30-08D9-4DD8-B007-EE9C4896F828}" presName="parTx" presStyleLbl="revTx" presStyleIdx="0" presStyleCnt="4">
        <dgm:presLayoutVars>
          <dgm:chMax val="0"/>
          <dgm:chPref val="0"/>
        </dgm:presLayoutVars>
      </dgm:prSet>
      <dgm:spPr/>
    </dgm:pt>
    <dgm:pt modelId="{CF52E728-7364-414C-B24F-8B98ED230959}" type="pres">
      <dgm:prSet presAssocID="{DC5E2FBB-C932-4F66-9F8C-BFE361FFBC4B}" presName="sibTrans" presStyleCnt="0"/>
      <dgm:spPr/>
    </dgm:pt>
    <dgm:pt modelId="{F50006AB-C830-4042-9D52-046C2C0B3CE1}" type="pres">
      <dgm:prSet presAssocID="{958C312E-E77E-4243-A291-73F7F0DC7A61}" presName="compNode" presStyleCnt="0"/>
      <dgm:spPr/>
    </dgm:pt>
    <dgm:pt modelId="{42E8F474-FE08-4257-ADC9-0F79EC669814}" type="pres">
      <dgm:prSet presAssocID="{958C312E-E77E-4243-A291-73F7F0DC7A61}" presName="bgRect" presStyleLbl="bgShp" presStyleIdx="1" presStyleCnt="4"/>
      <dgm:spPr/>
    </dgm:pt>
    <dgm:pt modelId="{CA1ED8FD-4DEB-47C3-8143-87C6BAEE6189}" type="pres">
      <dgm:prSet presAssocID="{958C312E-E77E-4243-A291-73F7F0DC7A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52A6E07-C3C4-4E63-8DC7-76C9B500AD0A}" type="pres">
      <dgm:prSet presAssocID="{958C312E-E77E-4243-A291-73F7F0DC7A61}" presName="spaceRect" presStyleCnt="0"/>
      <dgm:spPr/>
    </dgm:pt>
    <dgm:pt modelId="{0B18B5C7-AF45-4B18-B2C0-43C2E0B5D8FA}" type="pres">
      <dgm:prSet presAssocID="{958C312E-E77E-4243-A291-73F7F0DC7A61}" presName="parTx" presStyleLbl="revTx" presStyleIdx="1" presStyleCnt="4">
        <dgm:presLayoutVars>
          <dgm:chMax val="0"/>
          <dgm:chPref val="0"/>
        </dgm:presLayoutVars>
      </dgm:prSet>
      <dgm:spPr/>
    </dgm:pt>
    <dgm:pt modelId="{36823A42-2CD9-41CB-A8DB-A7C187238AA7}" type="pres">
      <dgm:prSet presAssocID="{9465D2E0-9D96-4447-BF91-C65FB22781AA}" presName="sibTrans" presStyleCnt="0"/>
      <dgm:spPr/>
    </dgm:pt>
    <dgm:pt modelId="{579825F7-4D26-41A9-A95F-5BE582B1B955}" type="pres">
      <dgm:prSet presAssocID="{771ECD55-A668-4258-9467-2583F723B2C3}" presName="compNode" presStyleCnt="0"/>
      <dgm:spPr/>
    </dgm:pt>
    <dgm:pt modelId="{FA2CC2D5-80D1-4A69-AFA2-44D16AEC4D14}" type="pres">
      <dgm:prSet presAssocID="{771ECD55-A668-4258-9467-2583F723B2C3}" presName="bgRect" presStyleLbl="bgShp" presStyleIdx="2" presStyleCnt="4"/>
      <dgm:spPr/>
    </dgm:pt>
    <dgm:pt modelId="{5C28E751-DD64-4163-9B79-C086F4FA03FE}" type="pres">
      <dgm:prSet presAssocID="{771ECD55-A668-4258-9467-2583F723B2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357ACCBD-D61A-40B0-9E26-9ABB8B70CAEF}" type="pres">
      <dgm:prSet presAssocID="{771ECD55-A668-4258-9467-2583F723B2C3}" presName="spaceRect" presStyleCnt="0"/>
      <dgm:spPr/>
    </dgm:pt>
    <dgm:pt modelId="{00E75371-18A2-4C92-A500-0257FEA4CD9F}" type="pres">
      <dgm:prSet presAssocID="{771ECD55-A668-4258-9467-2583F723B2C3}" presName="parTx" presStyleLbl="revTx" presStyleIdx="2" presStyleCnt="4">
        <dgm:presLayoutVars>
          <dgm:chMax val="0"/>
          <dgm:chPref val="0"/>
        </dgm:presLayoutVars>
      </dgm:prSet>
      <dgm:spPr/>
    </dgm:pt>
    <dgm:pt modelId="{E3939A9C-D4D4-4908-8A5C-0FF5DABFDAD4}" type="pres">
      <dgm:prSet presAssocID="{7FB6413E-D186-4242-9106-6F148F03F979}" presName="sibTrans" presStyleCnt="0"/>
      <dgm:spPr/>
    </dgm:pt>
    <dgm:pt modelId="{E634E70D-FD0A-497B-8CFB-7C3C60C15AFD}" type="pres">
      <dgm:prSet presAssocID="{82F0EFE0-E3A4-47BF-BFC1-BE88ACB8CED8}" presName="compNode" presStyleCnt="0"/>
      <dgm:spPr/>
    </dgm:pt>
    <dgm:pt modelId="{39A88E7C-D816-4D4F-A065-7398D474D928}" type="pres">
      <dgm:prSet presAssocID="{82F0EFE0-E3A4-47BF-BFC1-BE88ACB8CED8}" presName="bgRect" presStyleLbl="bgShp" presStyleIdx="3" presStyleCnt="4"/>
      <dgm:spPr/>
    </dgm:pt>
    <dgm:pt modelId="{A6B43A02-BFC0-46E6-B2A2-79B604E2365D}" type="pres">
      <dgm:prSet presAssocID="{82F0EFE0-E3A4-47BF-BFC1-BE88ACB8CE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F6DFFFD5-D67E-4493-9B6E-0F0B2C2F754D}" type="pres">
      <dgm:prSet presAssocID="{82F0EFE0-E3A4-47BF-BFC1-BE88ACB8CED8}" presName="spaceRect" presStyleCnt="0"/>
      <dgm:spPr/>
    </dgm:pt>
    <dgm:pt modelId="{8AC69A5C-255D-4B9C-83F1-988A32F2525F}" type="pres">
      <dgm:prSet presAssocID="{82F0EFE0-E3A4-47BF-BFC1-BE88ACB8CED8}" presName="parTx" presStyleLbl="revTx" presStyleIdx="3" presStyleCnt="4">
        <dgm:presLayoutVars>
          <dgm:chMax val="0"/>
          <dgm:chPref val="0"/>
        </dgm:presLayoutVars>
      </dgm:prSet>
      <dgm:spPr/>
    </dgm:pt>
  </dgm:ptLst>
  <dgm:cxnLst>
    <dgm:cxn modelId="{AD6D2F37-FB8E-404B-A557-D116D3CCDC6F}" srcId="{60309315-38D0-48F2-9869-FB74A27E5261}" destId="{958C312E-E77E-4243-A291-73F7F0DC7A61}" srcOrd="1" destOrd="0" parTransId="{E812D581-8047-4413-83C8-C55A8B6BE96D}" sibTransId="{9465D2E0-9D96-4447-BF91-C65FB22781AA}"/>
    <dgm:cxn modelId="{FD648A5D-00B0-45B5-A37F-AFBE1CF6C364}" type="presOf" srcId="{60309315-38D0-48F2-9869-FB74A27E5261}" destId="{E4167F1F-7117-43D1-9072-C8D79F000CAF}" srcOrd="0" destOrd="0" presId="urn:microsoft.com/office/officeart/2018/2/layout/IconVerticalSolidList"/>
    <dgm:cxn modelId="{82E10696-7403-47E5-A81C-5002133E586D}" type="presOf" srcId="{958C312E-E77E-4243-A291-73F7F0DC7A61}" destId="{0B18B5C7-AF45-4B18-B2C0-43C2E0B5D8FA}" srcOrd="0" destOrd="0" presId="urn:microsoft.com/office/officeart/2018/2/layout/IconVerticalSolidList"/>
    <dgm:cxn modelId="{F0FFDA9A-9DFB-4C5A-AE5A-CE808BAF9CD4}" srcId="{60309315-38D0-48F2-9869-FB74A27E5261}" destId="{771ECD55-A668-4258-9467-2583F723B2C3}" srcOrd="2" destOrd="0" parTransId="{82F8C1B1-E9C6-4E27-95D6-13E00F34E487}" sibTransId="{7FB6413E-D186-4242-9106-6F148F03F979}"/>
    <dgm:cxn modelId="{60DBCDAD-296A-43E2-A802-D1EDAF7C7CC0}" type="presOf" srcId="{771ECD55-A668-4258-9467-2583F723B2C3}" destId="{00E75371-18A2-4C92-A500-0257FEA4CD9F}" srcOrd="0" destOrd="0" presId="urn:microsoft.com/office/officeart/2018/2/layout/IconVerticalSolidList"/>
    <dgm:cxn modelId="{A530FCCD-C2D0-492B-8371-9CCD9642FA2C}" type="presOf" srcId="{82F0EFE0-E3A4-47BF-BFC1-BE88ACB8CED8}" destId="{8AC69A5C-255D-4B9C-83F1-988A32F2525F}" srcOrd="0" destOrd="0" presId="urn:microsoft.com/office/officeart/2018/2/layout/IconVerticalSolidList"/>
    <dgm:cxn modelId="{D1FDDCDD-717D-4195-A6D3-FFC828A513DC}" type="presOf" srcId="{99A3EF30-08D9-4DD8-B007-EE9C4896F828}" destId="{5D1F2993-5704-4B0E-A3B4-52F85AAAB2F3}" srcOrd="0" destOrd="0" presId="urn:microsoft.com/office/officeart/2018/2/layout/IconVerticalSolidList"/>
    <dgm:cxn modelId="{9489BEE5-5165-447F-A70D-B9A3BBEAA1DA}" srcId="{60309315-38D0-48F2-9869-FB74A27E5261}" destId="{82F0EFE0-E3A4-47BF-BFC1-BE88ACB8CED8}" srcOrd="3" destOrd="0" parTransId="{9447B577-C102-4B4E-B3EE-1DA8BFAACCB9}" sibTransId="{E119CEEC-2706-461B-BC44-D9F6FEBD7948}"/>
    <dgm:cxn modelId="{2D4851E8-AAA6-4698-A8B6-49B3C0BDB194}" srcId="{60309315-38D0-48F2-9869-FB74A27E5261}" destId="{99A3EF30-08D9-4DD8-B007-EE9C4896F828}" srcOrd="0" destOrd="0" parTransId="{0E835D15-F6CD-45E1-B3BE-C7B0E5076B0C}" sibTransId="{DC5E2FBB-C932-4F66-9F8C-BFE361FFBC4B}"/>
    <dgm:cxn modelId="{30F42369-B69C-433D-97C7-DEFB98757A19}" type="presParOf" srcId="{E4167F1F-7117-43D1-9072-C8D79F000CAF}" destId="{1A18BBF7-8BB5-4A16-B219-6522327138EC}" srcOrd="0" destOrd="0" presId="urn:microsoft.com/office/officeart/2018/2/layout/IconVerticalSolidList"/>
    <dgm:cxn modelId="{B5C0B7B4-A9E8-46EF-916F-C904FDF03B5B}" type="presParOf" srcId="{1A18BBF7-8BB5-4A16-B219-6522327138EC}" destId="{E4612100-D774-4D00-9495-2CAC9DE539C7}" srcOrd="0" destOrd="0" presId="urn:microsoft.com/office/officeart/2018/2/layout/IconVerticalSolidList"/>
    <dgm:cxn modelId="{7B62C390-F824-42DB-8486-299186C32707}" type="presParOf" srcId="{1A18BBF7-8BB5-4A16-B219-6522327138EC}" destId="{637DBCF5-0FC9-4BD5-8CF1-008D07CD947F}" srcOrd="1" destOrd="0" presId="urn:microsoft.com/office/officeart/2018/2/layout/IconVerticalSolidList"/>
    <dgm:cxn modelId="{FB1BD080-C7D3-4FD8-BA87-E81E4015DBA1}" type="presParOf" srcId="{1A18BBF7-8BB5-4A16-B219-6522327138EC}" destId="{8EE9B3B5-5942-4E5D-8532-C8F3DA39E5AD}" srcOrd="2" destOrd="0" presId="urn:microsoft.com/office/officeart/2018/2/layout/IconVerticalSolidList"/>
    <dgm:cxn modelId="{89D5D146-886B-4F09-A9C8-57DF17D8DA6C}" type="presParOf" srcId="{1A18BBF7-8BB5-4A16-B219-6522327138EC}" destId="{5D1F2993-5704-4B0E-A3B4-52F85AAAB2F3}" srcOrd="3" destOrd="0" presId="urn:microsoft.com/office/officeart/2018/2/layout/IconVerticalSolidList"/>
    <dgm:cxn modelId="{8C987306-B8BF-4C6B-8699-B285E7630323}" type="presParOf" srcId="{E4167F1F-7117-43D1-9072-C8D79F000CAF}" destId="{CF52E728-7364-414C-B24F-8B98ED230959}" srcOrd="1" destOrd="0" presId="urn:microsoft.com/office/officeart/2018/2/layout/IconVerticalSolidList"/>
    <dgm:cxn modelId="{37D382D3-3640-4744-868F-C5E49BFFC5F0}" type="presParOf" srcId="{E4167F1F-7117-43D1-9072-C8D79F000CAF}" destId="{F50006AB-C830-4042-9D52-046C2C0B3CE1}" srcOrd="2" destOrd="0" presId="urn:microsoft.com/office/officeart/2018/2/layout/IconVerticalSolidList"/>
    <dgm:cxn modelId="{66E4484F-4C78-452E-A1A8-AEC07D0C5E8E}" type="presParOf" srcId="{F50006AB-C830-4042-9D52-046C2C0B3CE1}" destId="{42E8F474-FE08-4257-ADC9-0F79EC669814}" srcOrd="0" destOrd="0" presId="urn:microsoft.com/office/officeart/2018/2/layout/IconVerticalSolidList"/>
    <dgm:cxn modelId="{0E5FA06B-5957-44E1-A188-79194F5A79C4}" type="presParOf" srcId="{F50006AB-C830-4042-9D52-046C2C0B3CE1}" destId="{CA1ED8FD-4DEB-47C3-8143-87C6BAEE6189}" srcOrd="1" destOrd="0" presId="urn:microsoft.com/office/officeart/2018/2/layout/IconVerticalSolidList"/>
    <dgm:cxn modelId="{B971D62B-C481-49FC-89D0-BA400AC00ED1}" type="presParOf" srcId="{F50006AB-C830-4042-9D52-046C2C0B3CE1}" destId="{A52A6E07-C3C4-4E63-8DC7-76C9B500AD0A}" srcOrd="2" destOrd="0" presId="urn:microsoft.com/office/officeart/2018/2/layout/IconVerticalSolidList"/>
    <dgm:cxn modelId="{243163E8-79DC-430F-9BDE-B4D15F95045C}" type="presParOf" srcId="{F50006AB-C830-4042-9D52-046C2C0B3CE1}" destId="{0B18B5C7-AF45-4B18-B2C0-43C2E0B5D8FA}" srcOrd="3" destOrd="0" presId="urn:microsoft.com/office/officeart/2018/2/layout/IconVerticalSolidList"/>
    <dgm:cxn modelId="{DAFB7F00-A8CA-45BB-9BF0-1F26F270DD73}" type="presParOf" srcId="{E4167F1F-7117-43D1-9072-C8D79F000CAF}" destId="{36823A42-2CD9-41CB-A8DB-A7C187238AA7}" srcOrd="3" destOrd="0" presId="urn:microsoft.com/office/officeart/2018/2/layout/IconVerticalSolidList"/>
    <dgm:cxn modelId="{DA374C8F-0F1C-4A24-9654-D3708FC3DBD2}" type="presParOf" srcId="{E4167F1F-7117-43D1-9072-C8D79F000CAF}" destId="{579825F7-4D26-41A9-A95F-5BE582B1B955}" srcOrd="4" destOrd="0" presId="urn:microsoft.com/office/officeart/2018/2/layout/IconVerticalSolidList"/>
    <dgm:cxn modelId="{9FABDF07-CE60-4955-8408-E777D268031D}" type="presParOf" srcId="{579825F7-4D26-41A9-A95F-5BE582B1B955}" destId="{FA2CC2D5-80D1-4A69-AFA2-44D16AEC4D14}" srcOrd="0" destOrd="0" presId="urn:microsoft.com/office/officeart/2018/2/layout/IconVerticalSolidList"/>
    <dgm:cxn modelId="{4B86EDA4-55D8-4D66-9690-BBEE02C88771}" type="presParOf" srcId="{579825F7-4D26-41A9-A95F-5BE582B1B955}" destId="{5C28E751-DD64-4163-9B79-C086F4FA03FE}" srcOrd="1" destOrd="0" presId="urn:microsoft.com/office/officeart/2018/2/layout/IconVerticalSolidList"/>
    <dgm:cxn modelId="{DBBD9B6A-456F-4BB6-A39B-753EBA8DF749}" type="presParOf" srcId="{579825F7-4D26-41A9-A95F-5BE582B1B955}" destId="{357ACCBD-D61A-40B0-9E26-9ABB8B70CAEF}" srcOrd="2" destOrd="0" presId="urn:microsoft.com/office/officeart/2018/2/layout/IconVerticalSolidList"/>
    <dgm:cxn modelId="{C8AC65E2-A310-4F93-BE37-8AF74F231884}" type="presParOf" srcId="{579825F7-4D26-41A9-A95F-5BE582B1B955}" destId="{00E75371-18A2-4C92-A500-0257FEA4CD9F}" srcOrd="3" destOrd="0" presId="urn:microsoft.com/office/officeart/2018/2/layout/IconVerticalSolidList"/>
    <dgm:cxn modelId="{04DD3318-DA20-4C5D-8ACC-B50EDAB4D2FD}" type="presParOf" srcId="{E4167F1F-7117-43D1-9072-C8D79F000CAF}" destId="{E3939A9C-D4D4-4908-8A5C-0FF5DABFDAD4}" srcOrd="5" destOrd="0" presId="urn:microsoft.com/office/officeart/2018/2/layout/IconVerticalSolidList"/>
    <dgm:cxn modelId="{F61CC4CC-240C-4EA0-8742-93950376BBB4}" type="presParOf" srcId="{E4167F1F-7117-43D1-9072-C8D79F000CAF}" destId="{E634E70D-FD0A-497B-8CFB-7C3C60C15AFD}" srcOrd="6" destOrd="0" presId="urn:microsoft.com/office/officeart/2018/2/layout/IconVerticalSolidList"/>
    <dgm:cxn modelId="{D81A3F5C-C3E0-41BD-A83B-84DAE4F9D54E}" type="presParOf" srcId="{E634E70D-FD0A-497B-8CFB-7C3C60C15AFD}" destId="{39A88E7C-D816-4D4F-A065-7398D474D928}" srcOrd="0" destOrd="0" presId="urn:microsoft.com/office/officeart/2018/2/layout/IconVerticalSolidList"/>
    <dgm:cxn modelId="{72F87630-6CAC-4AD3-85E2-46A24B63FB96}" type="presParOf" srcId="{E634E70D-FD0A-497B-8CFB-7C3C60C15AFD}" destId="{A6B43A02-BFC0-46E6-B2A2-79B604E2365D}" srcOrd="1" destOrd="0" presId="urn:microsoft.com/office/officeart/2018/2/layout/IconVerticalSolidList"/>
    <dgm:cxn modelId="{2D3BACAD-E89D-4FEC-90EF-09BF23A5AC58}" type="presParOf" srcId="{E634E70D-FD0A-497B-8CFB-7C3C60C15AFD}" destId="{F6DFFFD5-D67E-4493-9B6E-0F0B2C2F754D}" srcOrd="2" destOrd="0" presId="urn:microsoft.com/office/officeart/2018/2/layout/IconVerticalSolidList"/>
    <dgm:cxn modelId="{4C2BCC62-28C3-4667-A401-56AD85CD4C95}" type="presParOf" srcId="{E634E70D-FD0A-497B-8CFB-7C3C60C15AFD}" destId="{8AC69A5C-255D-4B9C-83F1-988A32F2525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175752-8F29-4257-93FD-58DFEA63BC0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6651F04-C57C-4968-B424-C0F8EFA1D51D}">
      <dgm:prSet/>
      <dgm:spPr/>
      <dgm:t>
        <a:bodyPr/>
        <a:lstStyle/>
        <a:p>
          <a:r>
            <a:rPr lang="en-US" dirty="0"/>
            <a:t>A statement that specifies how two or more measurable variables are related </a:t>
          </a:r>
        </a:p>
      </dgm:t>
    </dgm:pt>
    <dgm:pt modelId="{EC903612-D024-45CF-B51E-DC72F70E42E4}" type="parTrans" cxnId="{A0015604-8C32-4125-A95E-A5CA77C833AE}">
      <dgm:prSet/>
      <dgm:spPr/>
      <dgm:t>
        <a:bodyPr/>
        <a:lstStyle/>
        <a:p>
          <a:endParaRPr lang="en-US"/>
        </a:p>
      </dgm:t>
    </dgm:pt>
    <dgm:pt modelId="{BDBAFDCD-CACB-4CEA-A4E6-FAA3BA53CA42}" type="sibTrans" cxnId="{A0015604-8C32-4125-A95E-A5CA77C833AE}">
      <dgm:prSet/>
      <dgm:spPr/>
      <dgm:t>
        <a:bodyPr/>
        <a:lstStyle/>
        <a:p>
          <a:endParaRPr lang="en-US"/>
        </a:p>
      </dgm:t>
    </dgm:pt>
    <dgm:pt modelId="{15A54AA8-22E4-4DF4-A82C-825032B11F51}">
      <dgm:prSet/>
      <dgm:spPr/>
      <dgm:t>
        <a:bodyPr/>
        <a:lstStyle/>
        <a:p>
          <a:r>
            <a:rPr lang="en-US"/>
            <a:t>Examples: </a:t>
          </a:r>
        </a:p>
      </dgm:t>
    </dgm:pt>
    <dgm:pt modelId="{10D26DA4-6EB7-4D71-8C1A-E196E6316F2F}" type="parTrans" cxnId="{59C7E088-903D-4271-ACCD-663BC37225C5}">
      <dgm:prSet/>
      <dgm:spPr/>
      <dgm:t>
        <a:bodyPr/>
        <a:lstStyle/>
        <a:p>
          <a:endParaRPr lang="en-US"/>
        </a:p>
      </dgm:t>
    </dgm:pt>
    <dgm:pt modelId="{FF189FF6-7301-437B-9609-E3DB79C6D440}" type="sibTrans" cxnId="{59C7E088-903D-4271-ACCD-663BC37225C5}">
      <dgm:prSet/>
      <dgm:spPr/>
      <dgm:t>
        <a:bodyPr/>
        <a:lstStyle/>
        <a:p>
          <a:endParaRPr lang="en-US"/>
        </a:p>
      </dgm:t>
    </dgm:pt>
    <dgm:pt modelId="{0CD1A709-6BE0-428E-A678-C3A3E9BA8369}">
      <dgm:prSet/>
      <dgm:spPr/>
      <dgm:t>
        <a:bodyPr/>
        <a:lstStyle/>
        <a:p>
          <a:r>
            <a:rPr lang="en-US"/>
            <a:t>H1: Women are more likely than men to make impulse purchases of our brand </a:t>
          </a:r>
        </a:p>
      </dgm:t>
    </dgm:pt>
    <dgm:pt modelId="{9C9FE3E4-150E-4ABE-97F1-B53CB704861C}" type="parTrans" cxnId="{E8A89720-37C3-47F6-8801-CDAF49EFC2B5}">
      <dgm:prSet/>
      <dgm:spPr/>
      <dgm:t>
        <a:bodyPr/>
        <a:lstStyle/>
        <a:p>
          <a:endParaRPr lang="en-US"/>
        </a:p>
      </dgm:t>
    </dgm:pt>
    <dgm:pt modelId="{D4390FA8-9BBA-40BD-AF98-29A119A2F0C6}" type="sibTrans" cxnId="{E8A89720-37C3-47F6-8801-CDAF49EFC2B5}">
      <dgm:prSet/>
      <dgm:spPr/>
      <dgm:t>
        <a:bodyPr/>
        <a:lstStyle/>
        <a:p>
          <a:endParaRPr lang="en-US"/>
        </a:p>
      </dgm:t>
    </dgm:pt>
    <dgm:pt modelId="{A4D060B0-FA6C-4F87-AE2F-F6A45AC7B74E}">
      <dgm:prSet/>
      <dgm:spPr/>
      <dgm:t>
        <a:bodyPr/>
        <a:lstStyle/>
        <a:p>
          <a:r>
            <a:rPr lang="en-US"/>
            <a:t>H2: Decreasing price by 10% will increase unit sales by 30% </a:t>
          </a:r>
        </a:p>
      </dgm:t>
    </dgm:pt>
    <dgm:pt modelId="{86DCED99-07B9-4F9E-A447-1AA5CC8846DB}" type="parTrans" cxnId="{E30D5AD9-E5A4-48D5-B431-86280565586D}">
      <dgm:prSet/>
      <dgm:spPr/>
      <dgm:t>
        <a:bodyPr/>
        <a:lstStyle/>
        <a:p>
          <a:endParaRPr lang="en-US"/>
        </a:p>
      </dgm:t>
    </dgm:pt>
    <dgm:pt modelId="{6D35384A-8B0E-4251-AE30-8D2B9E3E99D1}" type="sibTrans" cxnId="{E30D5AD9-E5A4-48D5-B431-86280565586D}">
      <dgm:prSet/>
      <dgm:spPr/>
      <dgm:t>
        <a:bodyPr/>
        <a:lstStyle/>
        <a:p>
          <a:endParaRPr lang="en-US"/>
        </a:p>
      </dgm:t>
    </dgm:pt>
    <dgm:pt modelId="{2EF7500F-66CF-473F-9E20-9E4BBE89C1FA}">
      <dgm:prSet/>
      <dgm:spPr/>
      <dgm:t>
        <a:bodyPr/>
        <a:lstStyle/>
        <a:p>
          <a:r>
            <a:rPr lang="en-US"/>
            <a:t>H3: Adoption of our new product will be greater in Northern states than in Southern States</a:t>
          </a:r>
        </a:p>
      </dgm:t>
    </dgm:pt>
    <dgm:pt modelId="{BF88B731-6D2A-46C8-895A-23398DA2154D}" type="parTrans" cxnId="{AB532957-BEE6-4E66-8646-8E02B3DEBAFB}">
      <dgm:prSet/>
      <dgm:spPr/>
      <dgm:t>
        <a:bodyPr/>
        <a:lstStyle/>
        <a:p>
          <a:endParaRPr lang="en-US"/>
        </a:p>
      </dgm:t>
    </dgm:pt>
    <dgm:pt modelId="{ABDBBFF4-B39C-4AD8-ABDB-423E7E4DA81F}" type="sibTrans" cxnId="{AB532957-BEE6-4E66-8646-8E02B3DEBAFB}">
      <dgm:prSet/>
      <dgm:spPr/>
      <dgm:t>
        <a:bodyPr/>
        <a:lstStyle/>
        <a:p>
          <a:endParaRPr lang="en-US"/>
        </a:p>
      </dgm:t>
    </dgm:pt>
    <dgm:pt modelId="{6FD6E86E-2279-460D-A352-84D301D1FDE8}" type="pres">
      <dgm:prSet presAssocID="{8A175752-8F29-4257-93FD-58DFEA63BC0C}" presName="linear" presStyleCnt="0">
        <dgm:presLayoutVars>
          <dgm:animLvl val="lvl"/>
          <dgm:resizeHandles val="exact"/>
        </dgm:presLayoutVars>
      </dgm:prSet>
      <dgm:spPr/>
    </dgm:pt>
    <dgm:pt modelId="{C68F5008-DA0A-4AA0-9BAD-4C0CEA352623}" type="pres">
      <dgm:prSet presAssocID="{B6651F04-C57C-4968-B424-C0F8EFA1D51D}" presName="parentText" presStyleLbl="node1" presStyleIdx="0" presStyleCnt="2">
        <dgm:presLayoutVars>
          <dgm:chMax val="0"/>
          <dgm:bulletEnabled val="1"/>
        </dgm:presLayoutVars>
      </dgm:prSet>
      <dgm:spPr/>
    </dgm:pt>
    <dgm:pt modelId="{6D4D7BBA-D8FC-441B-8EC9-15DB1477AA57}" type="pres">
      <dgm:prSet presAssocID="{BDBAFDCD-CACB-4CEA-A4E6-FAA3BA53CA42}" presName="spacer" presStyleCnt="0"/>
      <dgm:spPr/>
    </dgm:pt>
    <dgm:pt modelId="{AD55A98C-FB70-479A-A471-C16219E87BD8}" type="pres">
      <dgm:prSet presAssocID="{15A54AA8-22E4-4DF4-A82C-825032B11F51}" presName="parentText" presStyleLbl="node1" presStyleIdx="1" presStyleCnt="2">
        <dgm:presLayoutVars>
          <dgm:chMax val="0"/>
          <dgm:bulletEnabled val="1"/>
        </dgm:presLayoutVars>
      </dgm:prSet>
      <dgm:spPr/>
    </dgm:pt>
    <dgm:pt modelId="{59CBEF86-20D6-4955-8EC5-3C3F9E48BC73}" type="pres">
      <dgm:prSet presAssocID="{15A54AA8-22E4-4DF4-A82C-825032B11F51}" presName="childText" presStyleLbl="revTx" presStyleIdx="0" presStyleCnt="1">
        <dgm:presLayoutVars>
          <dgm:bulletEnabled val="1"/>
        </dgm:presLayoutVars>
      </dgm:prSet>
      <dgm:spPr/>
    </dgm:pt>
  </dgm:ptLst>
  <dgm:cxnLst>
    <dgm:cxn modelId="{A0015604-8C32-4125-A95E-A5CA77C833AE}" srcId="{8A175752-8F29-4257-93FD-58DFEA63BC0C}" destId="{B6651F04-C57C-4968-B424-C0F8EFA1D51D}" srcOrd="0" destOrd="0" parTransId="{EC903612-D024-45CF-B51E-DC72F70E42E4}" sibTransId="{BDBAFDCD-CACB-4CEA-A4E6-FAA3BA53CA42}"/>
    <dgm:cxn modelId="{169B0D09-6D0C-410A-9DC7-CC9C14F9743F}" type="presOf" srcId="{2EF7500F-66CF-473F-9E20-9E4BBE89C1FA}" destId="{59CBEF86-20D6-4955-8EC5-3C3F9E48BC73}" srcOrd="0" destOrd="2" presId="urn:microsoft.com/office/officeart/2005/8/layout/vList2"/>
    <dgm:cxn modelId="{E8A89720-37C3-47F6-8801-CDAF49EFC2B5}" srcId="{15A54AA8-22E4-4DF4-A82C-825032B11F51}" destId="{0CD1A709-6BE0-428E-A678-C3A3E9BA8369}" srcOrd="0" destOrd="0" parTransId="{9C9FE3E4-150E-4ABE-97F1-B53CB704861C}" sibTransId="{D4390FA8-9BBA-40BD-AF98-29A119A2F0C6}"/>
    <dgm:cxn modelId="{07909834-5E87-467F-8F98-EEB8AECBE99A}" type="presOf" srcId="{8A175752-8F29-4257-93FD-58DFEA63BC0C}" destId="{6FD6E86E-2279-460D-A352-84D301D1FDE8}" srcOrd="0" destOrd="0" presId="urn:microsoft.com/office/officeart/2005/8/layout/vList2"/>
    <dgm:cxn modelId="{8F62A263-1E73-4590-B56B-B91AEBFB1E5A}" type="presOf" srcId="{15A54AA8-22E4-4DF4-A82C-825032B11F51}" destId="{AD55A98C-FB70-479A-A471-C16219E87BD8}" srcOrd="0" destOrd="0" presId="urn:microsoft.com/office/officeart/2005/8/layout/vList2"/>
    <dgm:cxn modelId="{3B641065-9C39-468D-9717-4B3CAF4EC675}" type="presOf" srcId="{A4D060B0-FA6C-4F87-AE2F-F6A45AC7B74E}" destId="{59CBEF86-20D6-4955-8EC5-3C3F9E48BC73}" srcOrd="0" destOrd="1" presId="urn:microsoft.com/office/officeart/2005/8/layout/vList2"/>
    <dgm:cxn modelId="{AB532957-BEE6-4E66-8646-8E02B3DEBAFB}" srcId="{15A54AA8-22E4-4DF4-A82C-825032B11F51}" destId="{2EF7500F-66CF-473F-9E20-9E4BBE89C1FA}" srcOrd="2" destOrd="0" parTransId="{BF88B731-6D2A-46C8-895A-23398DA2154D}" sibTransId="{ABDBBFF4-B39C-4AD8-ABDB-423E7E4DA81F}"/>
    <dgm:cxn modelId="{59C7E088-903D-4271-ACCD-663BC37225C5}" srcId="{8A175752-8F29-4257-93FD-58DFEA63BC0C}" destId="{15A54AA8-22E4-4DF4-A82C-825032B11F51}" srcOrd="1" destOrd="0" parTransId="{10D26DA4-6EB7-4D71-8C1A-E196E6316F2F}" sibTransId="{FF189FF6-7301-437B-9609-E3DB79C6D440}"/>
    <dgm:cxn modelId="{C4AC2198-2F34-4533-8ED8-85EEE04542E8}" type="presOf" srcId="{B6651F04-C57C-4968-B424-C0F8EFA1D51D}" destId="{C68F5008-DA0A-4AA0-9BAD-4C0CEA352623}" srcOrd="0" destOrd="0" presId="urn:microsoft.com/office/officeart/2005/8/layout/vList2"/>
    <dgm:cxn modelId="{242CF7AC-E328-4CBB-BDDB-E870D4FBD964}" type="presOf" srcId="{0CD1A709-6BE0-428E-A678-C3A3E9BA8369}" destId="{59CBEF86-20D6-4955-8EC5-3C3F9E48BC73}" srcOrd="0" destOrd="0" presId="urn:microsoft.com/office/officeart/2005/8/layout/vList2"/>
    <dgm:cxn modelId="{E30D5AD9-E5A4-48D5-B431-86280565586D}" srcId="{15A54AA8-22E4-4DF4-A82C-825032B11F51}" destId="{A4D060B0-FA6C-4F87-AE2F-F6A45AC7B74E}" srcOrd="1" destOrd="0" parTransId="{86DCED99-07B9-4F9E-A447-1AA5CC8846DB}" sibTransId="{6D35384A-8B0E-4251-AE30-8D2B9E3E99D1}"/>
    <dgm:cxn modelId="{785F2CD1-8609-4A0B-89F8-0224EC09D7C0}" type="presParOf" srcId="{6FD6E86E-2279-460D-A352-84D301D1FDE8}" destId="{C68F5008-DA0A-4AA0-9BAD-4C0CEA352623}" srcOrd="0" destOrd="0" presId="urn:microsoft.com/office/officeart/2005/8/layout/vList2"/>
    <dgm:cxn modelId="{C5916050-65FE-4BE9-9698-5D551732C3E8}" type="presParOf" srcId="{6FD6E86E-2279-460D-A352-84D301D1FDE8}" destId="{6D4D7BBA-D8FC-441B-8EC9-15DB1477AA57}" srcOrd="1" destOrd="0" presId="urn:microsoft.com/office/officeart/2005/8/layout/vList2"/>
    <dgm:cxn modelId="{F8F4E365-7ABC-49F6-80AB-58688533A6A1}" type="presParOf" srcId="{6FD6E86E-2279-460D-A352-84D301D1FDE8}" destId="{AD55A98C-FB70-479A-A471-C16219E87BD8}" srcOrd="2" destOrd="0" presId="urn:microsoft.com/office/officeart/2005/8/layout/vList2"/>
    <dgm:cxn modelId="{D2F42F14-9E5D-4BFB-AFA3-029A89E40360}" type="presParOf" srcId="{6FD6E86E-2279-460D-A352-84D301D1FDE8}" destId="{59CBEF86-20D6-4955-8EC5-3C3F9E48BC73}"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606BE4-372F-43D7-8E91-C2AD80C3D3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2521DD-7C34-464A-B32D-963E2E082C5A}">
      <dgm:prSet/>
      <dgm:spPr/>
      <dgm:t>
        <a:bodyPr/>
        <a:lstStyle/>
        <a:p>
          <a:r>
            <a:rPr lang="en-US"/>
            <a:t>Develop hypotheses</a:t>
          </a:r>
        </a:p>
      </dgm:t>
    </dgm:pt>
    <dgm:pt modelId="{CE3965D2-B875-455A-B2B7-783F77667274}" type="parTrans" cxnId="{AA915D8C-F57B-48E4-8526-3864E130805A}">
      <dgm:prSet/>
      <dgm:spPr/>
      <dgm:t>
        <a:bodyPr/>
        <a:lstStyle/>
        <a:p>
          <a:endParaRPr lang="en-US"/>
        </a:p>
      </dgm:t>
    </dgm:pt>
    <dgm:pt modelId="{8F294590-3E2B-4DFE-9EB5-699066EE7954}" type="sibTrans" cxnId="{AA915D8C-F57B-48E4-8526-3864E130805A}">
      <dgm:prSet/>
      <dgm:spPr/>
      <dgm:t>
        <a:bodyPr/>
        <a:lstStyle/>
        <a:p>
          <a:endParaRPr lang="en-US"/>
        </a:p>
      </dgm:t>
    </dgm:pt>
    <dgm:pt modelId="{B067B612-6244-4530-B2B8-A57E6E2BA912}">
      <dgm:prSet/>
      <dgm:spPr/>
      <dgm:t>
        <a:bodyPr/>
        <a:lstStyle/>
        <a:p>
          <a:r>
            <a:rPr lang="en-US"/>
            <a:t>Better formulate the manager’s decision problem </a:t>
          </a:r>
        </a:p>
      </dgm:t>
    </dgm:pt>
    <dgm:pt modelId="{380107D1-5A38-4937-A6C9-6E77D73E9B40}" type="parTrans" cxnId="{850FEE1D-54ED-4BC4-9515-E3C6C01A57D3}">
      <dgm:prSet/>
      <dgm:spPr/>
      <dgm:t>
        <a:bodyPr/>
        <a:lstStyle/>
        <a:p>
          <a:endParaRPr lang="en-US"/>
        </a:p>
      </dgm:t>
    </dgm:pt>
    <dgm:pt modelId="{0AF0B2B6-EF79-409D-BD7A-A9D6D1F4A7DE}" type="sibTrans" cxnId="{850FEE1D-54ED-4BC4-9515-E3C6C01A57D3}">
      <dgm:prSet/>
      <dgm:spPr/>
      <dgm:t>
        <a:bodyPr/>
        <a:lstStyle/>
        <a:p>
          <a:endParaRPr lang="en-US"/>
        </a:p>
      </dgm:t>
    </dgm:pt>
    <dgm:pt modelId="{BFE69C65-F5E4-45BD-84D5-7A200282246E}">
      <dgm:prSet/>
      <dgm:spPr/>
      <dgm:t>
        <a:bodyPr/>
        <a:lstStyle/>
        <a:p>
          <a:r>
            <a:rPr lang="en-US" dirty="0"/>
            <a:t>Increase researcher’s familiarity with the problem </a:t>
          </a:r>
        </a:p>
      </dgm:t>
    </dgm:pt>
    <dgm:pt modelId="{E1C1F609-DB5E-48FD-B71A-A9CB2F36FDD7}" type="parTrans" cxnId="{BE756E68-ADF4-4768-953E-4AA11D25B32A}">
      <dgm:prSet/>
      <dgm:spPr/>
      <dgm:t>
        <a:bodyPr/>
        <a:lstStyle/>
        <a:p>
          <a:endParaRPr lang="en-US"/>
        </a:p>
      </dgm:t>
    </dgm:pt>
    <dgm:pt modelId="{40EE6FF4-56DB-4732-957D-B0D95AE8A8E1}" type="sibTrans" cxnId="{BE756E68-ADF4-4768-953E-4AA11D25B32A}">
      <dgm:prSet/>
      <dgm:spPr/>
      <dgm:t>
        <a:bodyPr/>
        <a:lstStyle/>
        <a:p>
          <a:endParaRPr lang="en-US"/>
        </a:p>
      </dgm:t>
    </dgm:pt>
    <dgm:pt modelId="{A2CDDBA2-C883-4CCC-BEBA-9E85D4548175}">
      <dgm:prSet/>
      <dgm:spPr/>
      <dgm:t>
        <a:bodyPr/>
        <a:lstStyle/>
        <a:p>
          <a:r>
            <a:rPr lang="en-US"/>
            <a:t>Clarify concepts</a:t>
          </a:r>
        </a:p>
      </dgm:t>
    </dgm:pt>
    <dgm:pt modelId="{824A11B2-EB8B-443A-94A2-3EF213CE1FB0}" type="parTrans" cxnId="{3E16FF37-AB62-4E4B-BE72-E70B20537B51}">
      <dgm:prSet/>
      <dgm:spPr/>
      <dgm:t>
        <a:bodyPr/>
        <a:lstStyle/>
        <a:p>
          <a:endParaRPr lang="en-US"/>
        </a:p>
      </dgm:t>
    </dgm:pt>
    <dgm:pt modelId="{3BEC0F11-C230-45C3-866D-683D19B12196}" type="sibTrans" cxnId="{3E16FF37-AB62-4E4B-BE72-E70B20537B51}">
      <dgm:prSet/>
      <dgm:spPr/>
      <dgm:t>
        <a:bodyPr/>
        <a:lstStyle/>
        <a:p>
          <a:endParaRPr lang="en-US"/>
        </a:p>
      </dgm:t>
    </dgm:pt>
    <dgm:pt modelId="{E53E0E84-CC81-4520-829C-065A18F94B9C}" type="pres">
      <dgm:prSet presAssocID="{A9606BE4-372F-43D7-8E91-C2AD80C3D39C}" presName="root" presStyleCnt="0">
        <dgm:presLayoutVars>
          <dgm:dir/>
          <dgm:resizeHandles val="exact"/>
        </dgm:presLayoutVars>
      </dgm:prSet>
      <dgm:spPr/>
    </dgm:pt>
    <dgm:pt modelId="{2AB5A16C-5FCF-4E2E-B466-26FBD60A3FD7}" type="pres">
      <dgm:prSet presAssocID="{182521DD-7C34-464A-B32D-963E2E082C5A}" presName="compNode" presStyleCnt="0"/>
      <dgm:spPr/>
    </dgm:pt>
    <dgm:pt modelId="{82309313-130F-43B8-86D3-182962E37324}" type="pres">
      <dgm:prSet presAssocID="{182521DD-7C34-464A-B32D-963E2E082C5A}" presName="bgRect" presStyleLbl="bgShp" presStyleIdx="0" presStyleCnt="4"/>
      <dgm:spPr/>
    </dgm:pt>
    <dgm:pt modelId="{9DD51E32-E4B3-40F0-9341-36EA65474A1F}" type="pres">
      <dgm:prSet presAssocID="{182521DD-7C34-464A-B32D-963E2E082C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F86113E-D931-4C3E-8239-E5B8F4404985}" type="pres">
      <dgm:prSet presAssocID="{182521DD-7C34-464A-B32D-963E2E082C5A}" presName="spaceRect" presStyleCnt="0"/>
      <dgm:spPr/>
    </dgm:pt>
    <dgm:pt modelId="{09504284-26B3-46AB-81C7-3DFBF0E55075}" type="pres">
      <dgm:prSet presAssocID="{182521DD-7C34-464A-B32D-963E2E082C5A}" presName="parTx" presStyleLbl="revTx" presStyleIdx="0" presStyleCnt="4">
        <dgm:presLayoutVars>
          <dgm:chMax val="0"/>
          <dgm:chPref val="0"/>
        </dgm:presLayoutVars>
      </dgm:prSet>
      <dgm:spPr/>
    </dgm:pt>
    <dgm:pt modelId="{CB6AF224-7448-491F-9C65-B23EB0A2349B}" type="pres">
      <dgm:prSet presAssocID="{8F294590-3E2B-4DFE-9EB5-699066EE7954}" presName="sibTrans" presStyleCnt="0"/>
      <dgm:spPr/>
    </dgm:pt>
    <dgm:pt modelId="{FF4427AB-0771-4BC9-83B1-6C8D4DA91720}" type="pres">
      <dgm:prSet presAssocID="{B067B612-6244-4530-B2B8-A57E6E2BA912}" presName="compNode" presStyleCnt="0"/>
      <dgm:spPr/>
    </dgm:pt>
    <dgm:pt modelId="{B3BB002F-F7FA-489B-AD59-5B605A6874B2}" type="pres">
      <dgm:prSet presAssocID="{B067B612-6244-4530-B2B8-A57E6E2BA912}" presName="bgRect" presStyleLbl="bgShp" presStyleIdx="1" presStyleCnt="4"/>
      <dgm:spPr/>
    </dgm:pt>
    <dgm:pt modelId="{E2A42729-FE3F-4F61-91A2-61972E0EBF44}" type="pres">
      <dgm:prSet presAssocID="{B067B612-6244-4530-B2B8-A57E6E2BA9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0E4E17D-DE6F-40E6-AF1A-05B8A06C92BF}" type="pres">
      <dgm:prSet presAssocID="{B067B612-6244-4530-B2B8-A57E6E2BA912}" presName="spaceRect" presStyleCnt="0"/>
      <dgm:spPr/>
    </dgm:pt>
    <dgm:pt modelId="{2C8CB4B8-7307-4281-9B33-D7AFC851A8F3}" type="pres">
      <dgm:prSet presAssocID="{B067B612-6244-4530-B2B8-A57E6E2BA912}" presName="parTx" presStyleLbl="revTx" presStyleIdx="1" presStyleCnt="4">
        <dgm:presLayoutVars>
          <dgm:chMax val="0"/>
          <dgm:chPref val="0"/>
        </dgm:presLayoutVars>
      </dgm:prSet>
      <dgm:spPr/>
    </dgm:pt>
    <dgm:pt modelId="{10ED07E9-A42C-4AB0-B9B3-F1B1447CC9C4}" type="pres">
      <dgm:prSet presAssocID="{0AF0B2B6-EF79-409D-BD7A-A9D6D1F4A7DE}" presName="sibTrans" presStyleCnt="0"/>
      <dgm:spPr/>
    </dgm:pt>
    <dgm:pt modelId="{CCD86DE0-256D-4046-AD8A-76D8232C013D}" type="pres">
      <dgm:prSet presAssocID="{BFE69C65-F5E4-45BD-84D5-7A200282246E}" presName="compNode" presStyleCnt="0"/>
      <dgm:spPr/>
    </dgm:pt>
    <dgm:pt modelId="{2DC2825D-2AB9-4359-A30C-ED76F84B549B}" type="pres">
      <dgm:prSet presAssocID="{BFE69C65-F5E4-45BD-84D5-7A200282246E}" presName="bgRect" presStyleLbl="bgShp" presStyleIdx="2" presStyleCnt="4"/>
      <dgm:spPr/>
    </dgm:pt>
    <dgm:pt modelId="{5B51506C-9708-4983-9922-90A117799345}" type="pres">
      <dgm:prSet presAssocID="{BFE69C65-F5E4-45BD-84D5-7A20028224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3F66408E-B411-4451-8A2E-99CB7C5BB7F4}" type="pres">
      <dgm:prSet presAssocID="{BFE69C65-F5E4-45BD-84D5-7A200282246E}" presName="spaceRect" presStyleCnt="0"/>
      <dgm:spPr/>
    </dgm:pt>
    <dgm:pt modelId="{09B66075-EADE-4605-868C-36A76DEEC5ED}" type="pres">
      <dgm:prSet presAssocID="{BFE69C65-F5E4-45BD-84D5-7A200282246E}" presName="parTx" presStyleLbl="revTx" presStyleIdx="2" presStyleCnt="4">
        <dgm:presLayoutVars>
          <dgm:chMax val="0"/>
          <dgm:chPref val="0"/>
        </dgm:presLayoutVars>
      </dgm:prSet>
      <dgm:spPr/>
    </dgm:pt>
    <dgm:pt modelId="{D78F2885-9B8D-4EC6-AFFB-9B1F3081ED88}" type="pres">
      <dgm:prSet presAssocID="{40EE6FF4-56DB-4732-957D-B0D95AE8A8E1}" presName="sibTrans" presStyleCnt="0"/>
      <dgm:spPr/>
    </dgm:pt>
    <dgm:pt modelId="{688135E0-E482-4EEE-95D9-7CE32819AC70}" type="pres">
      <dgm:prSet presAssocID="{A2CDDBA2-C883-4CCC-BEBA-9E85D4548175}" presName="compNode" presStyleCnt="0"/>
      <dgm:spPr/>
    </dgm:pt>
    <dgm:pt modelId="{9CC5A2A8-D550-4A8E-BA36-FAC7BEBEE8C4}" type="pres">
      <dgm:prSet presAssocID="{A2CDDBA2-C883-4CCC-BEBA-9E85D4548175}" presName="bgRect" presStyleLbl="bgShp" presStyleIdx="3" presStyleCnt="4"/>
      <dgm:spPr/>
    </dgm:pt>
    <dgm:pt modelId="{E6BD3711-A422-432A-9FC2-FD7B1376B175}" type="pres">
      <dgm:prSet presAssocID="{A2CDDBA2-C883-4CCC-BEBA-9E85D45481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D42B6FD-DD77-4373-92A8-EA4E63FAB390}" type="pres">
      <dgm:prSet presAssocID="{A2CDDBA2-C883-4CCC-BEBA-9E85D4548175}" presName="spaceRect" presStyleCnt="0"/>
      <dgm:spPr/>
    </dgm:pt>
    <dgm:pt modelId="{11651365-74E1-4B7E-8876-1B91DBF2CC7E}" type="pres">
      <dgm:prSet presAssocID="{A2CDDBA2-C883-4CCC-BEBA-9E85D4548175}" presName="parTx" presStyleLbl="revTx" presStyleIdx="3" presStyleCnt="4">
        <dgm:presLayoutVars>
          <dgm:chMax val="0"/>
          <dgm:chPref val="0"/>
        </dgm:presLayoutVars>
      </dgm:prSet>
      <dgm:spPr/>
    </dgm:pt>
  </dgm:ptLst>
  <dgm:cxnLst>
    <dgm:cxn modelId="{850FEE1D-54ED-4BC4-9515-E3C6C01A57D3}" srcId="{A9606BE4-372F-43D7-8E91-C2AD80C3D39C}" destId="{B067B612-6244-4530-B2B8-A57E6E2BA912}" srcOrd="1" destOrd="0" parTransId="{380107D1-5A38-4937-A6C9-6E77D73E9B40}" sibTransId="{0AF0B2B6-EF79-409D-BD7A-A9D6D1F4A7DE}"/>
    <dgm:cxn modelId="{4DBAF024-EED9-4806-BE8A-DE29707AB7D1}" type="presOf" srcId="{A2CDDBA2-C883-4CCC-BEBA-9E85D4548175}" destId="{11651365-74E1-4B7E-8876-1B91DBF2CC7E}" srcOrd="0" destOrd="0" presId="urn:microsoft.com/office/officeart/2018/2/layout/IconVerticalSolidList"/>
    <dgm:cxn modelId="{FDAE9425-CF57-43D8-AADD-62C27D7BED22}" type="presOf" srcId="{A9606BE4-372F-43D7-8E91-C2AD80C3D39C}" destId="{E53E0E84-CC81-4520-829C-065A18F94B9C}" srcOrd="0" destOrd="0" presId="urn:microsoft.com/office/officeart/2018/2/layout/IconVerticalSolidList"/>
    <dgm:cxn modelId="{3E16FF37-AB62-4E4B-BE72-E70B20537B51}" srcId="{A9606BE4-372F-43D7-8E91-C2AD80C3D39C}" destId="{A2CDDBA2-C883-4CCC-BEBA-9E85D4548175}" srcOrd="3" destOrd="0" parTransId="{824A11B2-EB8B-443A-94A2-3EF213CE1FB0}" sibTransId="{3BEC0F11-C230-45C3-866D-683D19B12196}"/>
    <dgm:cxn modelId="{BE756E68-ADF4-4768-953E-4AA11D25B32A}" srcId="{A9606BE4-372F-43D7-8E91-C2AD80C3D39C}" destId="{BFE69C65-F5E4-45BD-84D5-7A200282246E}" srcOrd="2" destOrd="0" parTransId="{E1C1F609-DB5E-48FD-B71A-A9CB2F36FDD7}" sibTransId="{40EE6FF4-56DB-4732-957D-B0D95AE8A8E1}"/>
    <dgm:cxn modelId="{AA915D8C-F57B-48E4-8526-3864E130805A}" srcId="{A9606BE4-372F-43D7-8E91-C2AD80C3D39C}" destId="{182521DD-7C34-464A-B32D-963E2E082C5A}" srcOrd="0" destOrd="0" parTransId="{CE3965D2-B875-455A-B2B7-783F77667274}" sibTransId="{8F294590-3E2B-4DFE-9EB5-699066EE7954}"/>
    <dgm:cxn modelId="{7D061796-3458-4A84-AC54-B9870DF5BB02}" type="presOf" srcId="{B067B612-6244-4530-B2B8-A57E6E2BA912}" destId="{2C8CB4B8-7307-4281-9B33-D7AFC851A8F3}" srcOrd="0" destOrd="0" presId="urn:microsoft.com/office/officeart/2018/2/layout/IconVerticalSolidList"/>
    <dgm:cxn modelId="{25DCDCFD-01AE-45D2-9DF5-28933986E11B}" type="presOf" srcId="{182521DD-7C34-464A-B32D-963E2E082C5A}" destId="{09504284-26B3-46AB-81C7-3DFBF0E55075}" srcOrd="0" destOrd="0" presId="urn:microsoft.com/office/officeart/2018/2/layout/IconVerticalSolidList"/>
    <dgm:cxn modelId="{191CFAFF-9713-49E4-972D-B1CECC069E14}" type="presOf" srcId="{BFE69C65-F5E4-45BD-84D5-7A200282246E}" destId="{09B66075-EADE-4605-868C-36A76DEEC5ED}" srcOrd="0" destOrd="0" presId="urn:microsoft.com/office/officeart/2018/2/layout/IconVerticalSolidList"/>
    <dgm:cxn modelId="{81A3CBF4-DE8C-4AA1-9C25-EC48ADFE8E19}" type="presParOf" srcId="{E53E0E84-CC81-4520-829C-065A18F94B9C}" destId="{2AB5A16C-5FCF-4E2E-B466-26FBD60A3FD7}" srcOrd="0" destOrd="0" presId="urn:microsoft.com/office/officeart/2018/2/layout/IconVerticalSolidList"/>
    <dgm:cxn modelId="{7FF4F33C-6E53-44D9-9D9D-E48FDFEF36C7}" type="presParOf" srcId="{2AB5A16C-5FCF-4E2E-B466-26FBD60A3FD7}" destId="{82309313-130F-43B8-86D3-182962E37324}" srcOrd="0" destOrd="0" presId="urn:microsoft.com/office/officeart/2018/2/layout/IconVerticalSolidList"/>
    <dgm:cxn modelId="{D25ECA96-C899-442C-97EA-8B82B344D9B9}" type="presParOf" srcId="{2AB5A16C-5FCF-4E2E-B466-26FBD60A3FD7}" destId="{9DD51E32-E4B3-40F0-9341-36EA65474A1F}" srcOrd="1" destOrd="0" presId="urn:microsoft.com/office/officeart/2018/2/layout/IconVerticalSolidList"/>
    <dgm:cxn modelId="{7E4D3F54-EB48-4072-8BB2-DFDFBE4F0E71}" type="presParOf" srcId="{2AB5A16C-5FCF-4E2E-B466-26FBD60A3FD7}" destId="{1F86113E-D931-4C3E-8239-E5B8F4404985}" srcOrd="2" destOrd="0" presId="urn:microsoft.com/office/officeart/2018/2/layout/IconVerticalSolidList"/>
    <dgm:cxn modelId="{E0B58C9E-B843-4038-B0A6-4A4E01FFC57C}" type="presParOf" srcId="{2AB5A16C-5FCF-4E2E-B466-26FBD60A3FD7}" destId="{09504284-26B3-46AB-81C7-3DFBF0E55075}" srcOrd="3" destOrd="0" presId="urn:microsoft.com/office/officeart/2018/2/layout/IconVerticalSolidList"/>
    <dgm:cxn modelId="{A914A9F4-CA5B-4577-9DEA-D7FC9A80BB70}" type="presParOf" srcId="{E53E0E84-CC81-4520-829C-065A18F94B9C}" destId="{CB6AF224-7448-491F-9C65-B23EB0A2349B}" srcOrd="1" destOrd="0" presId="urn:microsoft.com/office/officeart/2018/2/layout/IconVerticalSolidList"/>
    <dgm:cxn modelId="{3C6845FD-C45E-4481-93DE-8C0EC54A9C28}" type="presParOf" srcId="{E53E0E84-CC81-4520-829C-065A18F94B9C}" destId="{FF4427AB-0771-4BC9-83B1-6C8D4DA91720}" srcOrd="2" destOrd="0" presId="urn:microsoft.com/office/officeart/2018/2/layout/IconVerticalSolidList"/>
    <dgm:cxn modelId="{D4426AA9-6516-4DF9-A0A7-622C6C28AA70}" type="presParOf" srcId="{FF4427AB-0771-4BC9-83B1-6C8D4DA91720}" destId="{B3BB002F-F7FA-489B-AD59-5B605A6874B2}" srcOrd="0" destOrd="0" presId="urn:microsoft.com/office/officeart/2018/2/layout/IconVerticalSolidList"/>
    <dgm:cxn modelId="{AF72CDBD-F576-4000-9248-DDE4E69481AF}" type="presParOf" srcId="{FF4427AB-0771-4BC9-83B1-6C8D4DA91720}" destId="{E2A42729-FE3F-4F61-91A2-61972E0EBF44}" srcOrd="1" destOrd="0" presId="urn:microsoft.com/office/officeart/2018/2/layout/IconVerticalSolidList"/>
    <dgm:cxn modelId="{4823E845-2665-4F77-8CBE-D887656CACD1}" type="presParOf" srcId="{FF4427AB-0771-4BC9-83B1-6C8D4DA91720}" destId="{00E4E17D-DE6F-40E6-AF1A-05B8A06C92BF}" srcOrd="2" destOrd="0" presId="urn:microsoft.com/office/officeart/2018/2/layout/IconVerticalSolidList"/>
    <dgm:cxn modelId="{EAEBF765-9ADE-4906-B888-62FF89427F24}" type="presParOf" srcId="{FF4427AB-0771-4BC9-83B1-6C8D4DA91720}" destId="{2C8CB4B8-7307-4281-9B33-D7AFC851A8F3}" srcOrd="3" destOrd="0" presId="urn:microsoft.com/office/officeart/2018/2/layout/IconVerticalSolidList"/>
    <dgm:cxn modelId="{71274928-0FCF-4BDD-8E4F-1DFAEBB14660}" type="presParOf" srcId="{E53E0E84-CC81-4520-829C-065A18F94B9C}" destId="{10ED07E9-A42C-4AB0-B9B3-F1B1447CC9C4}" srcOrd="3" destOrd="0" presId="urn:microsoft.com/office/officeart/2018/2/layout/IconVerticalSolidList"/>
    <dgm:cxn modelId="{3AD1737F-60AE-4F54-9C8A-BFDB2AB04B89}" type="presParOf" srcId="{E53E0E84-CC81-4520-829C-065A18F94B9C}" destId="{CCD86DE0-256D-4046-AD8A-76D8232C013D}" srcOrd="4" destOrd="0" presId="urn:microsoft.com/office/officeart/2018/2/layout/IconVerticalSolidList"/>
    <dgm:cxn modelId="{EC351638-50C0-4E8D-BFA4-E9AF80BB0009}" type="presParOf" srcId="{CCD86DE0-256D-4046-AD8A-76D8232C013D}" destId="{2DC2825D-2AB9-4359-A30C-ED76F84B549B}" srcOrd="0" destOrd="0" presId="urn:microsoft.com/office/officeart/2018/2/layout/IconVerticalSolidList"/>
    <dgm:cxn modelId="{68790837-1F0E-4376-B6D7-C0C2A42AF9B9}" type="presParOf" srcId="{CCD86DE0-256D-4046-AD8A-76D8232C013D}" destId="{5B51506C-9708-4983-9922-90A117799345}" srcOrd="1" destOrd="0" presId="urn:microsoft.com/office/officeart/2018/2/layout/IconVerticalSolidList"/>
    <dgm:cxn modelId="{4FB6A314-80D0-4B38-8402-02B553E461FA}" type="presParOf" srcId="{CCD86DE0-256D-4046-AD8A-76D8232C013D}" destId="{3F66408E-B411-4451-8A2E-99CB7C5BB7F4}" srcOrd="2" destOrd="0" presId="urn:microsoft.com/office/officeart/2018/2/layout/IconVerticalSolidList"/>
    <dgm:cxn modelId="{0B6043CF-B1B3-4038-B956-5F2137D4B290}" type="presParOf" srcId="{CCD86DE0-256D-4046-AD8A-76D8232C013D}" destId="{09B66075-EADE-4605-868C-36A76DEEC5ED}" srcOrd="3" destOrd="0" presId="urn:microsoft.com/office/officeart/2018/2/layout/IconVerticalSolidList"/>
    <dgm:cxn modelId="{A362026F-A600-4C03-801E-439BBBBCD842}" type="presParOf" srcId="{E53E0E84-CC81-4520-829C-065A18F94B9C}" destId="{D78F2885-9B8D-4EC6-AFFB-9B1F3081ED88}" srcOrd="5" destOrd="0" presId="urn:microsoft.com/office/officeart/2018/2/layout/IconVerticalSolidList"/>
    <dgm:cxn modelId="{2CD6921F-244D-4A11-B17A-3D22F552090D}" type="presParOf" srcId="{E53E0E84-CC81-4520-829C-065A18F94B9C}" destId="{688135E0-E482-4EEE-95D9-7CE32819AC70}" srcOrd="6" destOrd="0" presId="urn:microsoft.com/office/officeart/2018/2/layout/IconVerticalSolidList"/>
    <dgm:cxn modelId="{125A2723-BBA8-46BE-8A2D-069A174625E2}" type="presParOf" srcId="{688135E0-E482-4EEE-95D9-7CE32819AC70}" destId="{9CC5A2A8-D550-4A8E-BA36-FAC7BEBEE8C4}" srcOrd="0" destOrd="0" presId="urn:microsoft.com/office/officeart/2018/2/layout/IconVerticalSolidList"/>
    <dgm:cxn modelId="{A34600B2-6F64-4936-81A0-AC72E107128D}" type="presParOf" srcId="{688135E0-E482-4EEE-95D9-7CE32819AC70}" destId="{E6BD3711-A422-432A-9FC2-FD7B1376B175}" srcOrd="1" destOrd="0" presId="urn:microsoft.com/office/officeart/2018/2/layout/IconVerticalSolidList"/>
    <dgm:cxn modelId="{E140398C-2DA9-4DDF-9B44-4E65F302443B}" type="presParOf" srcId="{688135E0-E482-4EEE-95D9-7CE32819AC70}" destId="{ED42B6FD-DD77-4373-92A8-EA4E63FAB390}" srcOrd="2" destOrd="0" presId="urn:microsoft.com/office/officeart/2018/2/layout/IconVerticalSolidList"/>
    <dgm:cxn modelId="{B4427613-F50C-4397-8C89-90B530973573}" type="presParOf" srcId="{688135E0-E482-4EEE-95D9-7CE32819AC70}" destId="{11651365-74E1-4B7E-8876-1B91DBF2CC7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5B9E7E-E287-43F7-9196-A3275D87EC2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0891444-E658-479E-B0D9-175C67F52B44}">
      <dgm:prSet/>
      <dgm:spPr/>
      <dgm:t>
        <a:bodyPr/>
        <a:lstStyle/>
        <a:p>
          <a:r>
            <a:rPr lang="en-US"/>
            <a:t>Literature Search </a:t>
          </a:r>
        </a:p>
      </dgm:t>
    </dgm:pt>
    <dgm:pt modelId="{E5D2E693-2642-43E2-A1D8-55539458CF54}" type="parTrans" cxnId="{B5B28E32-789C-4365-8362-157D5D9EAF92}">
      <dgm:prSet/>
      <dgm:spPr/>
      <dgm:t>
        <a:bodyPr/>
        <a:lstStyle/>
        <a:p>
          <a:endParaRPr lang="en-US"/>
        </a:p>
      </dgm:t>
    </dgm:pt>
    <dgm:pt modelId="{4A83BBB0-0DD4-486E-987B-F7EE59686B30}" type="sibTrans" cxnId="{B5B28E32-789C-4365-8362-157D5D9EAF92}">
      <dgm:prSet/>
      <dgm:spPr/>
      <dgm:t>
        <a:bodyPr/>
        <a:lstStyle/>
        <a:p>
          <a:endParaRPr lang="en-US"/>
        </a:p>
      </dgm:t>
    </dgm:pt>
    <dgm:pt modelId="{9B4ECD02-F8C7-4CAA-89F3-E6BFF72D1E6E}">
      <dgm:prSet/>
      <dgm:spPr/>
      <dgm:t>
        <a:bodyPr/>
        <a:lstStyle/>
        <a:p>
          <a:r>
            <a:rPr lang="en-US"/>
            <a:t>Depth Interviews</a:t>
          </a:r>
        </a:p>
      </dgm:t>
    </dgm:pt>
    <dgm:pt modelId="{86E61CD8-A7DB-412A-BED2-EA578D7F9799}" type="parTrans" cxnId="{E840888C-76F1-4D83-BD5B-084B570B068E}">
      <dgm:prSet/>
      <dgm:spPr/>
      <dgm:t>
        <a:bodyPr/>
        <a:lstStyle/>
        <a:p>
          <a:endParaRPr lang="en-US"/>
        </a:p>
      </dgm:t>
    </dgm:pt>
    <dgm:pt modelId="{0830784F-7F6D-4D10-9BF8-0F493FE2CB64}" type="sibTrans" cxnId="{E840888C-76F1-4D83-BD5B-084B570B068E}">
      <dgm:prSet/>
      <dgm:spPr/>
      <dgm:t>
        <a:bodyPr/>
        <a:lstStyle/>
        <a:p>
          <a:endParaRPr lang="en-US"/>
        </a:p>
      </dgm:t>
    </dgm:pt>
    <dgm:pt modelId="{A5D31707-BC95-441A-BC1E-467440F3AF52}">
      <dgm:prSet/>
      <dgm:spPr/>
      <dgm:t>
        <a:bodyPr/>
        <a:lstStyle/>
        <a:p>
          <a:r>
            <a:rPr lang="en-US"/>
            <a:t>Focus Groups </a:t>
          </a:r>
        </a:p>
      </dgm:t>
    </dgm:pt>
    <dgm:pt modelId="{C7262EBC-5837-4CE3-B342-286794ECB474}" type="parTrans" cxnId="{45BD8D21-8060-4348-87E5-5C1C12DB33E2}">
      <dgm:prSet/>
      <dgm:spPr/>
      <dgm:t>
        <a:bodyPr/>
        <a:lstStyle/>
        <a:p>
          <a:endParaRPr lang="en-US"/>
        </a:p>
      </dgm:t>
    </dgm:pt>
    <dgm:pt modelId="{8A7943B1-B5FF-4049-9A2A-A808FB415873}" type="sibTrans" cxnId="{45BD8D21-8060-4348-87E5-5C1C12DB33E2}">
      <dgm:prSet/>
      <dgm:spPr/>
      <dgm:t>
        <a:bodyPr/>
        <a:lstStyle/>
        <a:p>
          <a:endParaRPr lang="en-US"/>
        </a:p>
      </dgm:t>
    </dgm:pt>
    <dgm:pt modelId="{61B6350F-6CA7-4ACD-A8D4-A860B1CA79DA}">
      <dgm:prSet/>
      <dgm:spPr/>
      <dgm:t>
        <a:bodyPr/>
        <a:lstStyle/>
        <a:p>
          <a:r>
            <a:rPr lang="en-US"/>
            <a:t>Data Mining </a:t>
          </a:r>
        </a:p>
      </dgm:t>
    </dgm:pt>
    <dgm:pt modelId="{87087A00-889D-44C2-9BEA-181DA39869A9}" type="parTrans" cxnId="{03CD563F-999F-48B1-9803-64A1EAB2E64D}">
      <dgm:prSet/>
      <dgm:spPr/>
      <dgm:t>
        <a:bodyPr/>
        <a:lstStyle/>
        <a:p>
          <a:endParaRPr lang="en-US"/>
        </a:p>
      </dgm:t>
    </dgm:pt>
    <dgm:pt modelId="{B6EC8825-5528-4D64-A890-FBBCC95A5E53}" type="sibTrans" cxnId="{03CD563F-999F-48B1-9803-64A1EAB2E64D}">
      <dgm:prSet/>
      <dgm:spPr/>
      <dgm:t>
        <a:bodyPr/>
        <a:lstStyle/>
        <a:p>
          <a:endParaRPr lang="en-US"/>
        </a:p>
      </dgm:t>
    </dgm:pt>
    <dgm:pt modelId="{0F895C55-552F-4044-A1FD-C0BACDEFBF46}">
      <dgm:prSet/>
      <dgm:spPr/>
      <dgm:t>
        <a:bodyPr/>
        <a:lstStyle/>
        <a:p>
          <a:r>
            <a:rPr lang="en-US"/>
            <a:t>Case Analyses </a:t>
          </a:r>
        </a:p>
      </dgm:t>
    </dgm:pt>
    <dgm:pt modelId="{AEDBCA73-C43F-4C7C-90FE-D7C1021CAAA6}" type="parTrans" cxnId="{C9A6F11D-C4C1-49D8-8C2A-36F49E330F9B}">
      <dgm:prSet/>
      <dgm:spPr/>
      <dgm:t>
        <a:bodyPr/>
        <a:lstStyle/>
        <a:p>
          <a:endParaRPr lang="en-US"/>
        </a:p>
      </dgm:t>
    </dgm:pt>
    <dgm:pt modelId="{EF54A430-AD2A-49A8-8DCE-F8BFD26A7E77}" type="sibTrans" cxnId="{C9A6F11D-C4C1-49D8-8C2A-36F49E330F9B}">
      <dgm:prSet/>
      <dgm:spPr/>
      <dgm:t>
        <a:bodyPr/>
        <a:lstStyle/>
        <a:p>
          <a:endParaRPr lang="en-US"/>
        </a:p>
      </dgm:t>
    </dgm:pt>
    <dgm:pt modelId="{F96A10A6-337C-4FFF-80E1-0EBDFFCF6693}">
      <dgm:prSet/>
      <dgm:spPr/>
      <dgm:t>
        <a:bodyPr/>
        <a:lstStyle/>
        <a:p>
          <a:r>
            <a:rPr lang="en-US"/>
            <a:t>Projective Methods</a:t>
          </a:r>
        </a:p>
      </dgm:t>
    </dgm:pt>
    <dgm:pt modelId="{4607AF17-93A9-4054-A37D-4EDDC4A1EAD9}" type="parTrans" cxnId="{7EA96A5A-0EEE-42A1-ACA5-24FDF6E476F0}">
      <dgm:prSet/>
      <dgm:spPr/>
      <dgm:t>
        <a:bodyPr/>
        <a:lstStyle/>
        <a:p>
          <a:endParaRPr lang="en-US"/>
        </a:p>
      </dgm:t>
    </dgm:pt>
    <dgm:pt modelId="{93C9981C-023C-4759-8D35-AB5F025CA2E6}" type="sibTrans" cxnId="{7EA96A5A-0EEE-42A1-ACA5-24FDF6E476F0}">
      <dgm:prSet/>
      <dgm:spPr/>
      <dgm:t>
        <a:bodyPr/>
        <a:lstStyle/>
        <a:p>
          <a:endParaRPr lang="en-US"/>
        </a:p>
      </dgm:t>
    </dgm:pt>
    <dgm:pt modelId="{B0CDDACE-9C94-49B6-81C2-78C4FCEF6539}" type="pres">
      <dgm:prSet presAssocID="{645B9E7E-E287-43F7-9196-A3275D87EC24}" presName="diagram" presStyleCnt="0">
        <dgm:presLayoutVars>
          <dgm:dir/>
          <dgm:resizeHandles val="exact"/>
        </dgm:presLayoutVars>
      </dgm:prSet>
      <dgm:spPr/>
    </dgm:pt>
    <dgm:pt modelId="{2C3AAC96-E873-432A-B202-4373C074BD1A}" type="pres">
      <dgm:prSet presAssocID="{60891444-E658-479E-B0D9-175C67F52B44}" presName="node" presStyleLbl="node1" presStyleIdx="0" presStyleCnt="6">
        <dgm:presLayoutVars>
          <dgm:bulletEnabled val="1"/>
        </dgm:presLayoutVars>
      </dgm:prSet>
      <dgm:spPr/>
    </dgm:pt>
    <dgm:pt modelId="{9B28E087-3CF2-44F6-9453-0248FB6B0C08}" type="pres">
      <dgm:prSet presAssocID="{4A83BBB0-0DD4-486E-987B-F7EE59686B30}" presName="sibTrans" presStyleCnt="0"/>
      <dgm:spPr/>
    </dgm:pt>
    <dgm:pt modelId="{F273FFC9-1978-4E7C-8E94-5402C290234D}" type="pres">
      <dgm:prSet presAssocID="{9B4ECD02-F8C7-4CAA-89F3-E6BFF72D1E6E}" presName="node" presStyleLbl="node1" presStyleIdx="1" presStyleCnt="6">
        <dgm:presLayoutVars>
          <dgm:bulletEnabled val="1"/>
        </dgm:presLayoutVars>
      </dgm:prSet>
      <dgm:spPr/>
    </dgm:pt>
    <dgm:pt modelId="{90203A08-FC52-441F-B79E-B16435A7AD14}" type="pres">
      <dgm:prSet presAssocID="{0830784F-7F6D-4D10-9BF8-0F493FE2CB64}" presName="sibTrans" presStyleCnt="0"/>
      <dgm:spPr/>
    </dgm:pt>
    <dgm:pt modelId="{A42234DC-7688-483A-9258-E2A5906E2771}" type="pres">
      <dgm:prSet presAssocID="{A5D31707-BC95-441A-BC1E-467440F3AF52}" presName="node" presStyleLbl="node1" presStyleIdx="2" presStyleCnt="6">
        <dgm:presLayoutVars>
          <dgm:bulletEnabled val="1"/>
        </dgm:presLayoutVars>
      </dgm:prSet>
      <dgm:spPr/>
    </dgm:pt>
    <dgm:pt modelId="{C5704B5D-0063-42A6-9C06-4711081E77DD}" type="pres">
      <dgm:prSet presAssocID="{8A7943B1-B5FF-4049-9A2A-A808FB415873}" presName="sibTrans" presStyleCnt="0"/>
      <dgm:spPr/>
    </dgm:pt>
    <dgm:pt modelId="{F7810F10-48FA-4AE1-9644-6BA4083C4484}" type="pres">
      <dgm:prSet presAssocID="{61B6350F-6CA7-4ACD-A8D4-A860B1CA79DA}" presName="node" presStyleLbl="node1" presStyleIdx="3" presStyleCnt="6">
        <dgm:presLayoutVars>
          <dgm:bulletEnabled val="1"/>
        </dgm:presLayoutVars>
      </dgm:prSet>
      <dgm:spPr/>
    </dgm:pt>
    <dgm:pt modelId="{8A9B74D8-7299-4A76-9A8B-15DCE90F06A1}" type="pres">
      <dgm:prSet presAssocID="{B6EC8825-5528-4D64-A890-FBBCC95A5E53}" presName="sibTrans" presStyleCnt="0"/>
      <dgm:spPr/>
    </dgm:pt>
    <dgm:pt modelId="{77030D16-B1A2-4D05-9383-D0C6660EBEA3}" type="pres">
      <dgm:prSet presAssocID="{0F895C55-552F-4044-A1FD-C0BACDEFBF46}" presName="node" presStyleLbl="node1" presStyleIdx="4" presStyleCnt="6">
        <dgm:presLayoutVars>
          <dgm:bulletEnabled val="1"/>
        </dgm:presLayoutVars>
      </dgm:prSet>
      <dgm:spPr/>
    </dgm:pt>
    <dgm:pt modelId="{9A104FAC-3670-4D6C-8503-A9D9AE218EF8}" type="pres">
      <dgm:prSet presAssocID="{EF54A430-AD2A-49A8-8DCE-F8BFD26A7E77}" presName="sibTrans" presStyleCnt="0"/>
      <dgm:spPr/>
    </dgm:pt>
    <dgm:pt modelId="{B45F0BC1-EA35-4A76-8FD6-B6A11EEEEA14}" type="pres">
      <dgm:prSet presAssocID="{F96A10A6-337C-4FFF-80E1-0EBDFFCF6693}" presName="node" presStyleLbl="node1" presStyleIdx="5" presStyleCnt="6">
        <dgm:presLayoutVars>
          <dgm:bulletEnabled val="1"/>
        </dgm:presLayoutVars>
      </dgm:prSet>
      <dgm:spPr/>
    </dgm:pt>
  </dgm:ptLst>
  <dgm:cxnLst>
    <dgm:cxn modelId="{4CE2C802-D029-46BB-B132-DAFF08B5F852}" type="presOf" srcId="{645B9E7E-E287-43F7-9196-A3275D87EC24}" destId="{B0CDDACE-9C94-49B6-81C2-78C4FCEF6539}" srcOrd="0" destOrd="0" presId="urn:microsoft.com/office/officeart/2005/8/layout/default"/>
    <dgm:cxn modelId="{C9A6F11D-C4C1-49D8-8C2A-36F49E330F9B}" srcId="{645B9E7E-E287-43F7-9196-A3275D87EC24}" destId="{0F895C55-552F-4044-A1FD-C0BACDEFBF46}" srcOrd="4" destOrd="0" parTransId="{AEDBCA73-C43F-4C7C-90FE-D7C1021CAAA6}" sibTransId="{EF54A430-AD2A-49A8-8DCE-F8BFD26A7E77}"/>
    <dgm:cxn modelId="{45BD8D21-8060-4348-87E5-5C1C12DB33E2}" srcId="{645B9E7E-E287-43F7-9196-A3275D87EC24}" destId="{A5D31707-BC95-441A-BC1E-467440F3AF52}" srcOrd="2" destOrd="0" parTransId="{C7262EBC-5837-4CE3-B342-286794ECB474}" sibTransId="{8A7943B1-B5FF-4049-9A2A-A808FB415873}"/>
    <dgm:cxn modelId="{B5B28E32-789C-4365-8362-157D5D9EAF92}" srcId="{645B9E7E-E287-43F7-9196-A3275D87EC24}" destId="{60891444-E658-479E-B0D9-175C67F52B44}" srcOrd="0" destOrd="0" parTransId="{E5D2E693-2642-43E2-A1D8-55539458CF54}" sibTransId="{4A83BBB0-0DD4-486E-987B-F7EE59686B30}"/>
    <dgm:cxn modelId="{8250C035-21D5-45EE-B1BE-870C33072D57}" type="presOf" srcId="{60891444-E658-479E-B0D9-175C67F52B44}" destId="{2C3AAC96-E873-432A-B202-4373C074BD1A}" srcOrd="0" destOrd="0" presId="urn:microsoft.com/office/officeart/2005/8/layout/default"/>
    <dgm:cxn modelId="{03CD563F-999F-48B1-9803-64A1EAB2E64D}" srcId="{645B9E7E-E287-43F7-9196-A3275D87EC24}" destId="{61B6350F-6CA7-4ACD-A8D4-A860B1CA79DA}" srcOrd="3" destOrd="0" parTransId="{87087A00-889D-44C2-9BEA-181DA39869A9}" sibTransId="{B6EC8825-5528-4D64-A890-FBBCC95A5E53}"/>
    <dgm:cxn modelId="{141F7876-67E2-4C6D-B92D-AB1D6A3F3158}" type="presOf" srcId="{9B4ECD02-F8C7-4CAA-89F3-E6BFF72D1E6E}" destId="{F273FFC9-1978-4E7C-8E94-5402C290234D}" srcOrd="0" destOrd="0" presId="urn:microsoft.com/office/officeart/2005/8/layout/default"/>
    <dgm:cxn modelId="{7EA96A5A-0EEE-42A1-ACA5-24FDF6E476F0}" srcId="{645B9E7E-E287-43F7-9196-A3275D87EC24}" destId="{F96A10A6-337C-4FFF-80E1-0EBDFFCF6693}" srcOrd="5" destOrd="0" parTransId="{4607AF17-93A9-4054-A37D-4EDDC4A1EAD9}" sibTransId="{93C9981C-023C-4759-8D35-AB5F025CA2E6}"/>
    <dgm:cxn modelId="{93DF7786-AA4F-4021-B58D-B293158487A9}" type="presOf" srcId="{A5D31707-BC95-441A-BC1E-467440F3AF52}" destId="{A42234DC-7688-483A-9258-E2A5906E2771}" srcOrd="0" destOrd="0" presId="urn:microsoft.com/office/officeart/2005/8/layout/default"/>
    <dgm:cxn modelId="{E840888C-76F1-4D83-BD5B-084B570B068E}" srcId="{645B9E7E-E287-43F7-9196-A3275D87EC24}" destId="{9B4ECD02-F8C7-4CAA-89F3-E6BFF72D1E6E}" srcOrd="1" destOrd="0" parTransId="{86E61CD8-A7DB-412A-BED2-EA578D7F9799}" sibTransId="{0830784F-7F6D-4D10-9BF8-0F493FE2CB64}"/>
    <dgm:cxn modelId="{78B9CEB2-D634-4C56-BAA7-DD75A4D590B5}" type="presOf" srcId="{0F895C55-552F-4044-A1FD-C0BACDEFBF46}" destId="{77030D16-B1A2-4D05-9383-D0C6660EBEA3}" srcOrd="0" destOrd="0" presId="urn:microsoft.com/office/officeart/2005/8/layout/default"/>
    <dgm:cxn modelId="{18E5C0B5-58AF-4993-A51E-219FBAF95C4B}" type="presOf" srcId="{61B6350F-6CA7-4ACD-A8D4-A860B1CA79DA}" destId="{F7810F10-48FA-4AE1-9644-6BA4083C4484}" srcOrd="0" destOrd="0" presId="urn:microsoft.com/office/officeart/2005/8/layout/default"/>
    <dgm:cxn modelId="{3B75F4FD-A649-483D-9FD7-5BE978B58296}" type="presOf" srcId="{F96A10A6-337C-4FFF-80E1-0EBDFFCF6693}" destId="{B45F0BC1-EA35-4A76-8FD6-B6A11EEEEA14}" srcOrd="0" destOrd="0" presId="urn:microsoft.com/office/officeart/2005/8/layout/default"/>
    <dgm:cxn modelId="{A0A24C49-17F3-482B-A299-034D16293ABE}" type="presParOf" srcId="{B0CDDACE-9C94-49B6-81C2-78C4FCEF6539}" destId="{2C3AAC96-E873-432A-B202-4373C074BD1A}" srcOrd="0" destOrd="0" presId="urn:microsoft.com/office/officeart/2005/8/layout/default"/>
    <dgm:cxn modelId="{B565C0C7-C73D-4AD1-A2D3-2393F0331E2F}" type="presParOf" srcId="{B0CDDACE-9C94-49B6-81C2-78C4FCEF6539}" destId="{9B28E087-3CF2-44F6-9453-0248FB6B0C08}" srcOrd="1" destOrd="0" presId="urn:microsoft.com/office/officeart/2005/8/layout/default"/>
    <dgm:cxn modelId="{40704AAA-CFC1-4F38-9A25-31C48E3E4761}" type="presParOf" srcId="{B0CDDACE-9C94-49B6-81C2-78C4FCEF6539}" destId="{F273FFC9-1978-4E7C-8E94-5402C290234D}" srcOrd="2" destOrd="0" presId="urn:microsoft.com/office/officeart/2005/8/layout/default"/>
    <dgm:cxn modelId="{8E212D83-1328-4C2C-9040-711BCB47B734}" type="presParOf" srcId="{B0CDDACE-9C94-49B6-81C2-78C4FCEF6539}" destId="{90203A08-FC52-441F-B79E-B16435A7AD14}" srcOrd="3" destOrd="0" presId="urn:microsoft.com/office/officeart/2005/8/layout/default"/>
    <dgm:cxn modelId="{B7CCA9EE-5DA5-4424-9822-65E9C4DDAAF2}" type="presParOf" srcId="{B0CDDACE-9C94-49B6-81C2-78C4FCEF6539}" destId="{A42234DC-7688-483A-9258-E2A5906E2771}" srcOrd="4" destOrd="0" presId="urn:microsoft.com/office/officeart/2005/8/layout/default"/>
    <dgm:cxn modelId="{CB839DB6-F63C-4029-ADD7-0E739E1BC333}" type="presParOf" srcId="{B0CDDACE-9C94-49B6-81C2-78C4FCEF6539}" destId="{C5704B5D-0063-42A6-9C06-4711081E77DD}" srcOrd="5" destOrd="0" presId="urn:microsoft.com/office/officeart/2005/8/layout/default"/>
    <dgm:cxn modelId="{8E5C79E5-6520-4628-9376-5A631CC33CD3}" type="presParOf" srcId="{B0CDDACE-9C94-49B6-81C2-78C4FCEF6539}" destId="{F7810F10-48FA-4AE1-9644-6BA4083C4484}" srcOrd="6" destOrd="0" presId="urn:microsoft.com/office/officeart/2005/8/layout/default"/>
    <dgm:cxn modelId="{C8443FE1-1399-4A42-8E13-4A075ACA8945}" type="presParOf" srcId="{B0CDDACE-9C94-49B6-81C2-78C4FCEF6539}" destId="{8A9B74D8-7299-4A76-9A8B-15DCE90F06A1}" srcOrd="7" destOrd="0" presId="urn:microsoft.com/office/officeart/2005/8/layout/default"/>
    <dgm:cxn modelId="{F082C9E6-E6AE-491C-BCBE-C8CFE7A8DC90}" type="presParOf" srcId="{B0CDDACE-9C94-49B6-81C2-78C4FCEF6539}" destId="{77030D16-B1A2-4D05-9383-D0C6660EBEA3}" srcOrd="8" destOrd="0" presId="urn:microsoft.com/office/officeart/2005/8/layout/default"/>
    <dgm:cxn modelId="{1CE60A4F-F774-4BFA-BC1B-C45F72D7B15E}" type="presParOf" srcId="{B0CDDACE-9C94-49B6-81C2-78C4FCEF6539}" destId="{9A104FAC-3670-4D6C-8503-A9D9AE218EF8}" srcOrd="9" destOrd="0" presId="urn:microsoft.com/office/officeart/2005/8/layout/default"/>
    <dgm:cxn modelId="{0E561B34-5F3F-458E-9762-4B004FAD6884}" type="presParOf" srcId="{B0CDDACE-9C94-49B6-81C2-78C4FCEF6539}" destId="{B45F0BC1-EA35-4A76-8FD6-B6A11EEEEA1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487B75-7704-4C40-8614-106C5902869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A3A68FB-BB65-43EE-9749-A06D0A57E3AD}">
      <dgm:prSet/>
      <dgm:spPr/>
      <dgm:t>
        <a:bodyPr/>
        <a:lstStyle/>
        <a:p>
          <a:r>
            <a:rPr lang="en-US"/>
            <a:t>Pros:</a:t>
          </a:r>
        </a:p>
      </dgm:t>
    </dgm:pt>
    <dgm:pt modelId="{FF797DED-6582-4F0B-82DC-F303ADF96032}" type="parTrans" cxnId="{495099FC-EE6F-43E4-A4D4-A14F6D2B9C9C}">
      <dgm:prSet/>
      <dgm:spPr/>
      <dgm:t>
        <a:bodyPr/>
        <a:lstStyle/>
        <a:p>
          <a:endParaRPr lang="en-US"/>
        </a:p>
      </dgm:t>
    </dgm:pt>
    <dgm:pt modelId="{699272BB-165C-48C2-BA32-1D69ADD97A0E}" type="sibTrans" cxnId="{495099FC-EE6F-43E4-A4D4-A14F6D2B9C9C}">
      <dgm:prSet/>
      <dgm:spPr/>
      <dgm:t>
        <a:bodyPr/>
        <a:lstStyle/>
        <a:p>
          <a:endParaRPr lang="en-US"/>
        </a:p>
      </dgm:t>
    </dgm:pt>
    <dgm:pt modelId="{9DDE6F83-BEF6-49EC-9916-906B2DA8EBBB}">
      <dgm:prSet/>
      <dgm:spPr/>
      <dgm:t>
        <a:bodyPr/>
        <a:lstStyle/>
        <a:p>
          <a:r>
            <a:rPr lang="en-US"/>
            <a:t>Generate fresh ideas </a:t>
          </a:r>
        </a:p>
      </dgm:t>
    </dgm:pt>
    <dgm:pt modelId="{A37188D7-2022-4B89-AB07-922248854E36}" type="parTrans" cxnId="{A921FCF1-3131-49FF-807D-3D4445146A08}">
      <dgm:prSet/>
      <dgm:spPr/>
      <dgm:t>
        <a:bodyPr/>
        <a:lstStyle/>
        <a:p>
          <a:endParaRPr lang="en-US"/>
        </a:p>
      </dgm:t>
    </dgm:pt>
    <dgm:pt modelId="{368A3611-044D-4690-9C41-EB7B9EA966DB}" type="sibTrans" cxnId="{A921FCF1-3131-49FF-807D-3D4445146A08}">
      <dgm:prSet/>
      <dgm:spPr/>
      <dgm:t>
        <a:bodyPr/>
        <a:lstStyle/>
        <a:p>
          <a:endParaRPr lang="en-US"/>
        </a:p>
      </dgm:t>
    </dgm:pt>
    <dgm:pt modelId="{2299B386-77AF-4605-B026-51FF1E62B645}">
      <dgm:prSet/>
      <dgm:spPr/>
      <dgm:t>
        <a:bodyPr/>
        <a:lstStyle/>
        <a:p>
          <a:r>
            <a:rPr lang="en-US"/>
            <a:t>Allow clients to observe their participants </a:t>
          </a:r>
        </a:p>
      </dgm:t>
    </dgm:pt>
    <dgm:pt modelId="{9207D5DE-A42C-4C88-AA01-60443D378905}" type="parTrans" cxnId="{4E81BD0E-8FE9-4ED7-BE0F-C49AC761AC66}">
      <dgm:prSet/>
      <dgm:spPr/>
      <dgm:t>
        <a:bodyPr/>
        <a:lstStyle/>
        <a:p>
          <a:endParaRPr lang="en-US"/>
        </a:p>
      </dgm:t>
    </dgm:pt>
    <dgm:pt modelId="{52669801-03A4-4E16-935B-F5DD8767330C}" type="sibTrans" cxnId="{4E81BD0E-8FE9-4ED7-BE0F-C49AC761AC66}">
      <dgm:prSet/>
      <dgm:spPr/>
      <dgm:t>
        <a:bodyPr/>
        <a:lstStyle/>
        <a:p>
          <a:endParaRPr lang="en-US"/>
        </a:p>
      </dgm:t>
    </dgm:pt>
    <dgm:pt modelId="{D74DCC30-ECED-4261-B0D0-48CAAFC765D8}">
      <dgm:prSet/>
      <dgm:spPr/>
      <dgm:t>
        <a:bodyPr/>
        <a:lstStyle/>
        <a:p>
          <a:r>
            <a:rPr lang="en-US"/>
            <a:t>May be directed at understanding a wide variety of issues </a:t>
          </a:r>
        </a:p>
      </dgm:t>
    </dgm:pt>
    <dgm:pt modelId="{6BA240A7-59BD-46E8-8507-EF23AFF90A17}" type="parTrans" cxnId="{A35A9535-4214-4F5F-922F-99D3D53AB47B}">
      <dgm:prSet/>
      <dgm:spPr/>
      <dgm:t>
        <a:bodyPr/>
        <a:lstStyle/>
        <a:p>
          <a:endParaRPr lang="en-US"/>
        </a:p>
      </dgm:t>
    </dgm:pt>
    <dgm:pt modelId="{BCCBF4D7-EC6A-461E-8712-6C74F6D694A6}" type="sibTrans" cxnId="{A35A9535-4214-4F5F-922F-99D3D53AB47B}">
      <dgm:prSet/>
      <dgm:spPr/>
      <dgm:t>
        <a:bodyPr/>
        <a:lstStyle/>
        <a:p>
          <a:endParaRPr lang="en-US"/>
        </a:p>
      </dgm:t>
    </dgm:pt>
    <dgm:pt modelId="{E0A52125-BDC3-4A84-BA23-7BBF4A7D852F}">
      <dgm:prSet/>
      <dgm:spPr/>
      <dgm:t>
        <a:bodyPr/>
        <a:lstStyle/>
        <a:p>
          <a:r>
            <a:rPr lang="en-US"/>
            <a:t>Allow fairly easy access to special respondent groups </a:t>
          </a:r>
        </a:p>
      </dgm:t>
    </dgm:pt>
    <dgm:pt modelId="{64651931-72D7-407E-9589-267C0D82F246}" type="parTrans" cxnId="{9B5AAF70-9815-4079-97DF-15381721BEF0}">
      <dgm:prSet/>
      <dgm:spPr/>
      <dgm:t>
        <a:bodyPr/>
        <a:lstStyle/>
        <a:p>
          <a:endParaRPr lang="en-US"/>
        </a:p>
      </dgm:t>
    </dgm:pt>
    <dgm:pt modelId="{4A53B35F-8340-4C10-BD59-E6BBEA287C07}" type="sibTrans" cxnId="{9B5AAF70-9815-4079-97DF-15381721BEF0}">
      <dgm:prSet/>
      <dgm:spPr/>
      <dgm:t>
        <a:bodyPr/>
        <a:lstStyle/>
        <a:p>
          <a:endParaRPr lang="en-US"/>
        </a:p>
      </dgm:t>
    </dgm:pt>
    <dgm:pt modelId="{9412DDF1-8480-4A05-AAA4-1932D591C18B}">
      <dgm:prSet/>
      <dgm:spPr/>
      <dgm:t>
        <a:bodyPr/>
        <a:lstStyle/>
        <a:p>
          <a:r>
            <a:rPr lang="en-US"/>
            <a:t>Cons: </a:t>
          </a:r>
        </a:p>
      </dgm:t>
    </dgm:pt>
    <dgm:pt modelId="{5FD0A888-D8A5-4D8B-996E-9348C8EF2B09}" type="parTrans" cxnId="{3B542E82-961F-4045-96BE-D7C4898D8674}">
      <dgm:prSet/>
      <dgm:spPr/>
      <dgm:t>
        <a:bodyPr/>
        <a:lstStyle/>
        <a:p>
          <a:endParaRPr lang="en-US"/>
        </a:p>
      </dgm:t>
    </dgm:pt>
    <dgm:pt modelId="{576AACE0-D7A2-4824-8433-540C3EF9A0F2}" type="sibTrans" cxnId="{3B542E82-961F-4045-96BE-D7C4898D8674}">
      <dgm:prSet/>
      <dgm:spPr/>
      <dgm:t>
        <a:bodyPr/>
        <a:lstStyle/>
        <a:p>
          <a:endParaRPr lang="en-US"/>
        </a:p>
      </dgm:t>
    </dgm:pt>
    <dgm:pt modelId="{2413D972-6673-4434-B424-366BE71B86F7}">
      <dgm:prSet/>
      <dgm:spPr/>
      <dgm:t>
        <a:bodyPr/>
        <a:lstStyle/>
        <a:p>
          <a:r>
            <a:rPr lang="en-US"/>
            <a:t>Representativeness of participants </a:t>
          </a:r>
        </a:p>
      </dgm:t>
    </dgm:pt>
    <dgm:pt modelId="{57329911-D8DE-4DB5-AF52-16E53FE59196}" type="parTrans" cxnId="{675D2374-EF86-4291-8389-C690DDE7B27E}">
      <dgm:prSet/>
      <dgm:spPr/>
      <dgm:t>
        <a:bodyPr/>
        <a:lstStyle/>
        <a:p>
          <a:endParaRPr lang="en-US"/>
        </a:p>
      </dgm:t>
    </dgm:pt>
    <dgm:pt modelId="{013592EE-5193-4589-9B50-27AAA5BA7662}" type="sibTrans" cxnId="{675D2374-EF86-4291-8389-C690DDE7B27E}">
      <dgm:prSet/>
      <dgm:spPr/>
      <dgm:t>
        <a:bodyPr/>
        <a:lstStyle/>
        <a:p>
          <a:endParaRPr lang="en-US"/>
        </a:p>
      </dgm:t>
    </dgm:pt>
    <dgm:pt modelId="{1CA1A19C-42FF-4CD1-AA5B-B4EF048CB5FD}">
      <dgm:prSet/>
      <dgm:spPr/>
      <dgm:t>
        <a:bodyPr/>
        <a:lstStyle/>
        <a:p>
          <a:r>
            <a:rPr lang="en-US"/>
            <a:t>Interpretation sometimes difficult </a:t>
          </a:r>
        </a:p>
      </dgm:t>
    </dgm:pt>
    <dgm:pt modelId="{7EA799D1-A93F-47B9-9BDE-20C3BC82E9F6}" type="parTrans" cxnId="{D1D02142-A4A9-4362-AF99-73D1F1C664D5}">
      <dgm:prSet/>
      <dgm:spPr/>
      <dgm:t>
        <a:bodyPr/>
        <a:lstStyle/>
        <a:p>
          <a:endParaRPr lang="en-US"/>
        </a:p>
      </dgm:t>
    </dgm:pt>
    <dgm:pt modelId="{8B5B6D8A-8F76-4EA2-B62D-4BC9E037D178}" type="sibTrans" cxnId="{D1D02142-A4A9-4362-AF99-73D1F1C664D5}">
      <dgm:prSet/>
      <dgm:spPr/>
      <dgm:t>
        <a:bodyPr/>
        <a:lstStyle/>
        <a:p>
          <a:endParaRPr lang="en-US"/>
        </a:p>
      </dgm:t>
    </dgm:pt>
    <dgm:pt modelId="{5F286D1F-948A-4B1D-9BC3-224F82CE70BB}">
      <dgm:prSet/>
      <dgm:spPr/>
      <dgm:t>
        <a:bodyPr/>
        <a:lstStyle/>
        <a:p>
          <a:r>
            <a:rPr lang="en-US"/>
            <a:t>High Cost per participant</a:t>
          </a:r>
        </a:p>
      </dgm:t>
    </dgm:pt>
    <dgm:pt modelId="{D533E66C-7AA3-4AFE-AFFF-598583254120}" type="parTrans" cxnId="{7F46B288-9729-4A10-8444-88101A4A6402}">
      <dgm:prSet/>
      <dgm:spPr/>
      <dgm:t>
        <a:bodyPr/>
        <a:lstStyle/>
        <a:p>
          <a:endParaRPr lang="en-US"/>
        </a:p>
      </dgm:t>
    </dgm:pt>
    <dgm:pt modelId="{B0849FAA-672F-4629-9C1D-DAE99FFE68AF}" type="sibTrans" cxnId="{7F46B288-9729-4A10-8444-88101A4A6402}">
      <dgm:prSet/>
      <dgm:spPr/>
      <dgm:t>
        <a:bodyPr/>
        <a:lstStyle/>
        <a:p>
          <a:endParaRPr lang="en-US"/>
        </a:p>
      </dgm:t>
    </dgm:pt>
    <dgm:pt modelId="{1B5A6C61-1A02-4F0E-931A-2B9F4C8796B3}">
      <dgm:prSet/>
      <dgm:spPr/>
      <dgm:t>
        <a:bodyPr/>
        <a:lstStyle/>
        <a:p>
          <a:r>
            <a:rPr lang="en-US"/>
            <a:t>Cannot be used for prediction</a:t>
          </a:r>
        </a:p>
      </dgm:t>
    </dgm:pt>
    <dgm:pt modelId="{968DAB39-8DC1-44A3-8682-1FFF93168106}" type="parTrans" cxnId="{D8C95AC6-1098-463F-A18E-45A7D023FA4F}">
      <dgm:prSet/>
      <dgm:spPr/>
      <dgm:t>
        <a:bodyPr/>
        <a:lstStyle/>
        <a:p>
          <a:endParaRPr lang="en-US"/>
        </a:p>
      </dgm:t>
    </dgm:pt>
    <dgm:pt modelId="{51DE84C8-D23F-4FA1-BC7B-3AF7517F8A29}" type="sibTrans" cxnId="{D8C95AC6-1098-463F-A18E-45A7D023FA4F}">
      <dgm:prSet/>
      <dgm:spPr/>
      <dgm:t>
        <a:bodyPr/>
        <a:lstStyle/>
        <a:p>
          <a:endParaRPr lang="en-US"/>
        </a:p>
      </dgm:t>
    </dgm:pt>
    <dgm:pt modelId="{D26D6015-15FE-4627-8FAE-41534F0D139B}" type="pres">
      <dgm:prSet presAssocID="{13487B75-7704-4C40-8614-106C5902869C}" presName="linear" presStyleCnt="0">
        <dgm:presLayoutVars>
          <dgm:dir/>
          <dgm:animLvl val="lvl"/>
          <dgm:resizeHandles val="exact"/>
        </dgm:presLayoutVars>
      </dgm:prSet>
      <dgm:spPr/>
    </dgm:pt>
    <dgm:pt modelId="{0DBFCC59-1B09-41DA-8E1E-108C8A5ED710}" type="pres">
      <dgm:prSet presAssocID="{AA3A68FB-BB65-43EE-9749-A06D0A57E3AD}" presName="parentLin" presStyleCnt="0"/>
      <dgm:spPr/>
    </dgm:pt>
    <dgm:pt modelId="{D768FA34-A502-404D-987B-DCEBE5302115}" type="pres">
      <dgm:prSet presAssocID="{AA3A68FB-BB65-43EE-9749-A06D0A57E3AD}" presName="parentLeftMargin" presStyleLbl="node1" presStyleIdx="0" presStyleCnt="2"/>
      <dgm:spPr/>
    </dgm:pt>
    <dgm:pt modelId="{2E1EB2A1-2558-4874-8B77-E9BB9405D832}" type="pres">
      <dgm:prSet presAssocID="{AA3A68FB-BB65-43EE-9749-A06D0A57E3AD}" presName="parentText" presStyleLbl="node1" presStyleIdx="0" presStyleCnt="2">
        <dgm:presLayoutVars>
          <dgm:chMax val="0"/>
          <dgm:bulletEnabled val="1"/>
        </dgm:presLayoutVars>
      </dgm:prSet>
      <dgm:spPr/>
    </dgm:pt>
    <dgm:pt modelId="{9975719D-262C-4128-8CEC-A73D793EE358}" type="pres">
      <dgm:prSet presAssocID="{AA3A68FB-BB65-43EE-9749-A06D0A57E3AD}" presName="negativeSpace" presStyleCnt="0"/>
      <dgm:spPr/>
    </dgm:pt>
    <dgm:pt modelId="{C27B54DE-2DBB-4120-BF7C-6C23C735F08C}" type="pres">
      <dgm:prSet presAssocID="{AA3A68FB-BB65-43EE-9749-A06D0A57E3AD}" presName="childText" presStyleLbl="conFgAcc1" presStyleIdx="0" presStyleCnt="2">
        <dgm:presLayoutVars>
          <dgm:bulletEnabled val="1"/>
        </dgm:presLayoutVars>
      </dgm:prSet>
      <dgm:spPr/>
    </dgm:pt>
    <dgm:pt modelId="{5640E2B2-A272-42EC-9EBA-D9327BE4A744}" type="pres">
      <dgm:prSet presAssocID="{699272BB-165C-48C2-BA32-1D69ADD97A0E}" presName="spaceBetweenRectangles" presStyleCnt="0"/>
      <dgm:spPr/>
    </dgm:pt>
    <dgm:pt modelId="{80603548-6303-4E21-AC7F-7B116CE8C179}" type="pres">
      <dgm:prSet presAssocID="{9412DDF1-8480-4A05-AAA4-1932D591C18B}" presName="parentLin" presStyleCnt="0"/>
      <dgm:spPr/>
    </dgm:pt>
    <dgm:pt modelId="{23A8EA33-EEEF-4571-BEE6-E2DAD1E0CCF4}" type="pres">
      <dgm:prSet presAssocID="{9412DDF1-8480-4A05-AAA4-1932D591C18B}" presName="parentLeftMargin" presStyleLbl="node1" presStyleIdx="0" presStyleCnt="2"/>
      <dgm:spPr/>
    </dgm:pt>
    <dgm:pt modelId="{9C769ED1-298F-4599-B019-EBEA3C36A4D2}" type="pres">
      <dgm:prSet presAssocID="{9412DDF1-8480-4A05-AAA4-1932D591C18B}" presName="parentText" presStyleLbl="node1" presStyleIdx="1" presStyleCnt="2">
        <dgm:presLayoutVars>
          <dgm:chMax val="0"/>
          <dgm:bulletEnabled val="1"/>
        </dgm:presLayoutVars>
      </dgm:prSet>
      <dgm:spPr/>
    </dgm:pt>
    <dgm:pt modelId="{DB4753BA-3CDF-4DCD-ABF6-FBE686622402}" type="pres">
      <dgm:prSet presAssocID="{9412DDF1-8480-4A05-AAA4-1932D591C18B}" presName="negativeSpace" presStyleCnt="0"/>
      <dgm:spPr/>
    </dgm:pt>
    <dgm:pt modelId="{EC7EDFAE-BF87-4EB9-89BA-0AC9E434753E}" type="pres">
      <dgm:prSet presAssocID="{9412DDF1-8480-4A05-AAA4-1932D591C18B}" presName="childText" presStyleLbl="conFgAcc1" presStyleIdx="1" presStyleCnt="2">
        <dgm:presLayoutVars>
          <dgm:bulletEnabled val="1"/>
        </dgm:presLayoutVars>
      </dgm:prSet>
      <dgm:spPr/>
    </dgm:pt>
  </dgm:ptLst>
  <dgm:cxnLst>
    <dgm:cxn modelId="{A4D1D008-5E25-480E-A994-D2B1690F338E}" type="presOf" srcId="{5F286D1F-948A-4B1D-9BC3-224F82CE70BB}" destId="{EC7EDFAE-BF87-4EB9-89BA-0AC9E434753E}" srcOrd="0" destOrd="2" presId="urn:microsoft.com/office/officeart/2005/8/layout/list1"/>
    <dgm:cxn modelId="{4E81BD0E-8FE9-4ED7-BE0F-C49AC761AC66}" srcId="{AA3A68FB-BB65-43EE-9749-A06D0A57E3AD}" destId="{2299B386-77AF-4605-B026-51FF1E62B645}" srcOrd="1" destOrd="0" parTransId="{9207D5DE-A42C-4C88-AA01-60443D378905}" sibTransId="{52669801-03A4-4E16-935B-F5DD8767330C}"/>
    <dgm:cxn modelId="{59C7C30F-9EF3-4814-8FFD-D5DFEFA633F7}" type="presOf" srcId="{2299B386-77AF-4605-B026-51FF1E62B645}" destId="{C27B54DE-2DBB-4120-BF7C-6C23C735F08C}" srcOrd="0" destOrd="1" presId="urn:microsoft.com/office/officeart/2005/8/layout/list1"/>
    <dgm:cxn modelId="{A35A9535-4214-4F5F-922F-99D3D53AB47B}" srcId="{AA3A68FB-BB65-43EE-9749-A06D0A57E3AD}" destId="{D74DCC30-ECED-4261-B0D0-48CAAFC765D8}" srcOrd="2" destOrd="0" parTransId="{6BA240A7-59BD-46E8-8507-EF23AFF90A17}" sibTransId="{BCCBF4D7-EC6A-461E-8712-6C74F6D694A6}"/>
    <dgm:cxn modelId="{D1D02142-A4A9-4362-AF99-73D1F1C664D5}" srcId="{9412DDF1-8480-4A05-AAA4-1932D591C18B}" destId="{1CA1A19C-42FF-4CD1-AA5B-B4EF048CB5FD}" srcOrd="1" destOrd="0" parTransId="{7EA799D1-A93F-47B9-9BDE-20C3BC82E9F6}" sibTransId="{8B5B6D8A-8F76-4EA2-B62D-4BC9E037D178}"/>
    <dgm:cxn modelId="{41E5C749-09B6-4965-AF0D-E05F6CDE2CBD}" type="presOf" srcId="{9412DDF1-8480-4A05-AAA4-1932D591C18B}" destId="{9C769ED1-298F-4599-B019-EBEA3C36A4D2}" srcOrd="1" destOrd="0" presId="urn:microsoft.com/office/officeart/2005/8/layout/list1"/>
    <dgm:cxn modelId="{9B5AAF70-9815-4079-97DF-15381721BEF0}" srcId="{AA3A68FB-BB65-43EE-9749-A06D0A57E3AD}" destId="{E0A52125-BDC3-4A84-BA23-7BBF4A7D852F}" srcOrd="3" destOrd="0" parTransId="{64651931-72D7-407E-9589-267C0D82F246}" sibTransId="{4A53B35F-8340-4C10-BD59-E6BBEA287C07}"/>
    <dgm:cxn modelId="{675D2374-EF86-4291-8389-C690DDE7B27E}" srcId="{9412DDF1-8480-4A05-AAA4-1932D591C18B}" destId="{2413D972-6673-4434-B424-366BE71B86F7}" srcOrd="0" destOrd="0" parTransId="{57329911-D8DE-4DB5-AF52-16E53FE59196}" sibTransId="{013592EE-5193-4589-9B50-27AAA5BA7662}"/>
    <dgm:cxn modelId="{3B542E82-961F-4045-96BE-D7C4898D8674}" srcId="{13487B75-7704-4C40-8614-106C5902869C}" destId="{9412DDF1-8480-4A05-AAA4-1932D591C18B}" srcOrd="1" destOrd="0" parTransId="{5FD0A888-D8A5-4D8B-996E-9348C8EF2B09}" sibTransId="{576AACE0-D7A2-4824-8433-540C3EF9A0F2}"/>
    <dgm:cxn modelId="{7F46B288-9729-4A10-8444-88101A4A6402}" srcId="{9412DDF1-8480-4A05-AAA4-1932D591C18B}" destId="{5F286D1F-948A-4B1D-9BC3-224F82CE70BB}" srcOrd="2" destOrd="0" parTransId="{D533E66C-7AA3-4AFE-AFFF-598583254120}" sibTransId="{B0849FAA-672F-4629-9C1D-DAE99FFE68AF}"/>
    <dgm:cxn modelId="{88D20BA1-E13A-4AFF-A9E9-DDA69E504A62}" type="presOf" srcId="{1B5A6C61-1A02-4F0E-931A-2B9F4C8796B3}" destId="{EC7EDFAE-BF87-4EB9-89BA-0AC9E434753E}" srcOrd="0" destOrd="3" presId="urn:microsoft.com/office/officeart/2005/8/layout/list1"/>
    <dgm:cxn modelId="{0F0F87A3-4F0F-4021-B1D1-3BE6DFFB9802}" type="presOf" srcId="{D74DCC30-ECED-4261-B0D0-48CAAFC765D8}" destId="{C27B54DE-2DBB-4120-BF7C-6C23C735F08C}" srcOrd="0" destOrd="2" presId="urn:microsoft.com/office/officeart/2005/8/layout/list1"/>
    <dgm:cxn modelId="{D3C419BF-408C-43A7-A11B-1C5794E85762}" type="presOf" srcId="{AA3A68FB-BB65-43EE-9749-A06D0A57E3AD}" destId="{D768FA34-A502-404D-987B-DCEBE5302115}" srcOrd="0" destOrd="0" presId="urn:microsoft.com/office/officeart/2005/8/layout/list1"/>
    <dgm:cxn modelId="{89EBAABF-6AC4-4E3F-88A8-37A9AA3C9BE6}" type="presOf" srcId="{9DDE6F83-BEF6-49EC-9916-906B2DA8EBBB}" destId="{C27B54DE-2DBB-4120-BF7C-6C23C735F08C}" srcOrd="0" destOrd="0" presId="urn:microsoft.com/office/officeart/2005/8/layout/list1"/>
    <dgm:cxn modelId="{D8C95AC6-1098-463F-A18E-45A7D023FA4F}" srcId="{9412DDF1-8480-4A05-AAA4-1932D591C18B}" destId="{1B5A6C61-1A02-4F0E-931A-2B9F4C8796B3}" srcOrd="3" destOrd="0" parTransId="{968DAB39-8DC1-44A3-8682-1FFF93168106}" sibTransId="{51DE84C8-D23F-4FA1-BC7B-3AF7517F8A29}"/>
    <dgm:cxn modelId="{AE0036CC-37DB-4637-B568-DF548C2EEAC2}" type="presOf" srcId="{1CA1A19C-42FF-4CD1-AA5B-B4EF048CB5FD}" destId="{EC7EDFAE-BF87-4EB9-89BA-0AC9E434753E}" srcOrd="0" destOrd="1" presId="urn:microsoft.com/office/officeart/2005/8/layout/list1"/>
    <dgm:cxn modelId="{57C5A9D3-ADD6-446F-996C-64EA15ADEB27}" type="presOf" srcId="{9412DDF1-8480-4A05-AAA4-1932D591C18B}" destId="{23A8EA33-EEEF-4571-BEE6-E2DAD1E0CCF4}" srcOrd="0" destOrd="0" presId="urn:microsoft.com/office/officeart/2005/8/layout/list1"/>
    <dgm:cxn modelId="{7911FCDB-B29E-44F5-A14D-C91B0AE1FBA7}" type="presOf" srcId="{AA3A68FB-BB65-43EE-9749-A06D0A57E3AD}" destId="{2E1EB2A1-2558-4874-8B77-E9BB9405D832}" srcOrd="1" destOrd="0" presId="urn:microsoft.com/office/officeart/2005/8/layout/list1"/>
    <dgm:cxn modelId="{F2307CED-69E4-4108-85F8-D29D37AA7C8F}" type="presOf" srcId="{2413D972-6673-4434-B424-366BE71B86F7}" destId="{EC7EDFAE-BF87-4EB9-89BA-0AC9E434753E}" srcOrd="0" destOrd="0" presId="urn:microsoft.com/office/officeart/2005/8/layout/list1"/>
    <dgm:cxn modelId="{1A1585EE-2AFD-4B7D-B552-4C7D9FE65099}" type="presOf" srcId="{13487B75-7704-4C40-8614-106C5902869C}" destId="{D26D6015-15FE-4627-8FAE-41534F0D139B}" srcOrd="0" destOrd="0" presId="urn:microsoft.com/office/officeart/2005/8/layout/list1"/>
    <dgm:cxn modelId="{A921FCF1-3131-49FF-807D-3D4445146A08}" srcId="{AA3A68FB-BB65-43EE-9749-A06D0A57E3AD}" destId="{9DDE6F83-BEF6-49EC-9916-906B2DA8EBBB}" srcOrd="0" destOrd="0" parTransId="{A37188D7-2022-4B89-AB07-922248854E36}" sibTransId="{368A3611-044D-4690-9C41-EB7B9EA966DB}"/>
    <dgm:cxn modelId="{B2A52FF9-3B30-4481-8DF9-FB450C558C30}" type="presOf" srcId="{E0A52125-BDC3-4A84-BA23-7BBF4A7D852F}" destId="{C27B54DE-2DBB-4120-BF7C-6C23C735F08C}" srcOrd="0" destOrd="3" presId="urn:microsoft.com/office/officeart/2005/8/layout/list1"/>
    <dgm:cxn modelId="{495099FC-EE6F-43E4-A4D4-A14F6D2B9C9C}" srcId="{13487B75-7704-4C40-8614-106C5902869C}" destId="{AA3A68FB-BB65-43EE-9749-A06D0A57E3AD}" srcOrd="0" destOrd="0" parTransId="{FF797DED-6582-4F0B-82DC-F303ADF96032}" sibTransId="{699272BB-165C-48C2-BA32-1D69ADD97A0E}"/>
    <dgm:cxn modelId="{010C45DA-4F76-4FBA-B7B3-74859D15B51F}" type="presParOf" srcId="{D26D6015-15FE-4627-8FAE-41534F0D139B}" destId="{0DBFCC59-1B09-41DA-8E1E-108C8A5ED710}" srcOrd="0" destOrd="0" presId="urn:microsoft.com/office/officeart/2005/8/layout/list1"/>
    <dgm:cxn modelId="{75786094-39D9-46F1-BE72-633B9AD05044}" type="presParOf" srcId="{0DBFCC59-1B09-41DA-8E1E-108C8A5ED710}" destId="{D768FA34-A502-404D-987B-DCEBE5302115}" srcOrd="0" destOrd="0" presId="urn:microsoft.com/office/officeart/2005/8/layout/list1"/>
    <dgm:cxn modelId="{9426A702-FC3A-4FED-84B6-FF929DA89B66}" type="presParOf" srcId="{0DBFCC59-1B09-41DA-8E1E-108C8A5ED710}" destId="{2E1EB2A1-2558-4874-8B77-E9BB9405D832}" srcOrd="1" destOrd="0" presId="urn:microsoft.com/office/officeart/2005/8/layout/list1"/>
    <dgm:cxn modelId="{C62A926C-DEDE-4A90-9DBB-5E04FA6D2267}" type="presParOf" srcId="{D26D6015-15FE-4627-8FAE-41534F0D139B}" destId="{9975719D-262C-4128-8CEC-A73D793EE358}" srcOrd="1" destOrd="0" presId="urn:microsoft.com/office/officeart/2005/8/layout/list1"/>
    <dgm:cxn modelId="{3C315193-3888-416E-A6AA-961A6C5E229F}" type="presParOf" srcId="{D26D6015-15FE-4627-8FAE-41534F0D139B}" destId="{C27B54DE-2DBB-4120-BF7C-6C23C735F08C}" srcOrd="2" destOrd="0" presId="urn:microsoft.com/office/officeart/2005/8/layout/list1"/>
    <dgm:cxn modelId="{4B668FDF-6976-467A-906F-4EC94E457C0A}" type="presParOf" srcId="{D26D6015-15FE-4627-8FAE-41534F0D139B}" destId="{5640E2B2-A272-42EC-9EBA-D9327BE4A744}" srcOrd="3" destOrd="0" presId="urn:microsoft.com/office/officeart/2005/8/layout/list1"/>
    <dgm:cxn modelId="{5C77506B-CD76-4C1C-A008-9B4521EF5E43}" type="presParOf" srcId="{D26D6015-15FE-4627-8FAE-41534F0D139B}" destId="{80603548-6303-4E21-AC7F-7B116CE8C179}" srcOrd="4" destOrd="0" presId="urn:microsoft.com/office/officeart/2005/8/layout/list1"/>
    <dgm:cxn modelId="{8BCB07C5-BFD0-49C7-B2DB-E1E5D223CA51}" type="presParOf" srcId="{80603548-6303-4E21-AC7F-7B116CE8C179}" destId="{23A8EA33-EEEF-4571-BEE6-E2DAD1E0CCF4}" srcOrd="0" destOrd="0" presId="urn:microsoft.com/office/officeart/2005/8/layout/list1"/>
    <dgm:cxn modelId="{16D128B6-ED1F-4D34-9042-A7F06A1E4001}" type="presParOf" srcId="{80603548-6303-4E21-AC7F-7B116CE8C179}" destId="{9C769ED1-298F-4599-B019-EBEA3C36A4D2}" srcOrd="1" destOrd="0" presId="urn:microsoft.com/office/officeart/2005/8/layout/list1"/>
    <dgm:cxn modelId="{F61889A0-5CF1-4C4C-9FFA-0D3BFE322806}" type="presParOf" srcId="{D26D6015-15FE-4627-8FAE-41534F0D139B}" destId="{DB4753BA-3CDF-4DCD-ABF6-FBE686622402}" srcOrd="5" destOrd="0" presId="urn:microsoft.com/office/officeart/2005/8/layout/list1"/>
    <dgm:cxn modelId="{CE90C66C-88B2-43AF-9F28-D40DCDD43046}" type="presParOf" srcId="{D26D6015-15FE-4627-8FAE-41534F0D139B}" destId="{EC7EDFAE-BF87-4EB9-89BA-0AC9E434753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927D9D-7CF0-47C6-A43F-931476257D3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E72AF64-7A6C-470C-A0B1-BC0052D727C6}">
      <dgm:prSet/>
      <dgm:spPr/>
      <dgm:t>
        <a:bodyPr/>
        <a:lstStyle/>
        <a:p>
          <a:r>
            <a:rPr lang="en-US"/>
            <a:t>Traditional: Select 6 to 12 people and meet in a dedicated room with one-way mirror for client viewing, for about two hours</a:t>
          </a:r>
        </a:p>
      </dgm:t>
    </dgm:pt>
    <dgm:pt modelId="{4127137F-DFDF-4367-BE74-54F09483C6DE}" type="parTrans" cxnId="{0F898DBA-5003-438C-9EB0-B694203B9346}">
      <dgm:prSet/>
      <dgm:spPr/>
      <dgm:t>
        <a:bodyPr/>
        <a:lstStyle/>
        <a:p>
          <a:endParaRPr lang="en-US"/>
        </a:p>
      </dgm:t>
    </dgm:pt>
    <dgm:pt modelId="{CE44E414-6C6F-4F22-B3F6-6C63C65E7840}" type="sibTrans" cxnId="{0F898DBA-5003-438C-9EB0-B694203B9346}">
      <dgm:prSet/>
      <dgm:spPr/>
      <dgm:t>
        <a:bodyPr/>
        <a:lstStyle/>
        <a:p>
          <a:endParaRPr lang="en-US"/>
        </a:p>
      </dgm:t>
    </dgm:pt>
    <dgm:pt modelId="{4828D1A6-63F0-4997-94CE-FC1EC3D6C2E9}">
      <dgm:prSet/>
      <dgm:spPr/>
      <dgm:t>
        <a:bodyPr/>
        <a:lstStyle/>
        <a:p>
          <a:r>
            <a:rPr lang="en-US"/>
            <a:t>Nontraditional: Online with 25-50 respondents, allow clients participate</a:t>
          </a:r>
        </a:p>
      </dgm:t>
    </dgm:pt>
    <dgm:pt modelId="{EBDBFDAE-9391-4960-951C-140C0DEDEE74}" type="parTrans" cxnId="{4D66D4BF-6923-4AE0-9248-BD3025B46553}">
      <dgm:prSet/>
      <dgm:spPr/>
      <dgm:t>
        <a:bodyPr/>
        <a:lstStyle/>
        <a:p>
          <a:endParaRPr lang="en-US"/>
        </a:p>
      </dgm:t>
    </dgm:pt>
    <dgm:pt modelId="{31EE86A5-963F-44E3-8B30-9ABD2E3FA35A}" type="sibTrans" cxnId="{4D66D4BF-6923-4AE0-9248-BD3025B46553}">
      <dgm:prSet/>
      <dgm:spPr/>
      <dgm:t>
        <a:bodyPr/>
        <a:lstStyle/>
        <a:p>
          <a:endParaRPr lang="en-US"/>
        </a:p>
      </dgm:t>
    </dgm:pt>
    <dgm:pt modelId="{50C7B45C-D69D-4E18-A294-3ADB28F66D68}" type="pres">
      <dgm:prSet presAssocID="{C1927D9D-7CF0-47C6-A43F-931476257D33}" presName="diagram" presStyleCnt="0">
        <dgm:presLayoutVars>
          <dgm:dir/>
          <dgm:resizeHandles val="exact"/>
        </dgm:presLayoutVars>
      </dgm:prSet>
      <dgm:spPr/>
    </dgm:pt>
    <dgm:pt modelId="{ABCD7697-6F47-4E4C-A7E8-CE2CA4C287F1}" type="pres">
      <dgm:prSet presAssocID="{BE72AF64-7A6C-470C-A0B1-BC0052D727C6}" presName="node" presStyleLbl="node1" presStyleIdx="0" presStyleCnt="2">
        <dgm:presLayoutVars>
          <dgm:bulletEnabled val="1"/>
        </dgm:presLayoutVars>
      </dgm:prSet>
      <dgm:spPr/>
    </dgm:pt>
    <dgm:pt modelId="{2995E078-47DC-4866-9D16-09612755E626}" type="pres">
      <dgm:prSet presAssocID="{CE44E414-6C6F-4F22-B3F6-6C63C65E7840}" presName="sibTrans" presStyleCnt="0"/>
      <dgm:spPr/>
    </dgm:pt>
    <dgm:pt modelId="{D3E56F34-F05C-40CB-B43D-71CC38E8359D}" type="pres">
      <dgm:prSet presAssocID="{4828D1A6-63F0-4997-94CE-FC1EC3D6C2E9}" presName="node" presStyleLbl="node1" presStyleIdx="1" presStyleCnt="2">
        <dgm:presLayoutVars>
          <dgm:bulletEnabled val="1"/>
        </dgm:presLayoutVars>
      </dgm:prSet>
      <dgm:spPr/>
    </dgm:pt>
  </dgm:ptLst>
  <dgm:cxnLst>
    <dgm:cxn modelId="{0270310F-60D2-4EA4-B915-5BE9FB267820}" type="presOf" srcId="{BE72AF64-7A6C-470C-A0B1-BC0052D727C6}" destId="{ABCD7697-6F47-4E4C-A7E8-CE2CA4C287F1}" srcOrd="0" destOrd="0" presId="urn:microsoft.com/office/officeart/2005/8/layout/default"/>
    <dgm:cxn modelId="{1DA42B72-7640-46AB-B493-12CF6194DB89}" type="presOf" srcId="{4828D1A6-63F0-4997-94CE-FC1EC3D6C2E9}" destId="{D3E56F34-F05C-40CB-B43D-71CC38E8359D}" srcOrd="0" destOrd="0" presId="urn:microsoft.com/office/officeart/2005/8/layout/default"/>
    <dgm:cxn modelId="{01F8D5A2-792E-40F7-8EFC-BAFC32B03958}" type="presOf" srcId="{C1927D9D-7CF0-47C6-A43F-931476257D33}" destId="{50C7B45C-D69D-4E18-A294-3ADB28F66D68}" srcOrd="0" destOrd="0" presId="urn:microsoft.com/office/officeart/2005/8/layout/default"/>
    <dgm:cxn modelId="{0F898DBA-5003-438C-9EB0-B694203B9346}" srcId="{C1927D9D-7CF0-47C6-A43F-931476257D33}" destId="{BE72AF64-7A6C-470C-A0B1-BC0052D727C6}" srcOrd="0" destOrd="0" parTransId="{4127137F-DFDF-4367-BE74-54F09483C6DE}" sibTransId="{CE44E414-6C6F-4F22-B3F6-6C63C65E7840}"/>
    <dgm:cxn modelId="{4D66D4BF-6923-4AE0-9248-BD3025B46553}" srcId="{C1927D9D-7CF0-47C6-A43F-931476257D33}" destId="{4828D1A6-63F0-4997-94CE-FC1EC3D6C2E9}" srcOrd="1" destOrd="0" parTransId="{EBDBFDAE-9391-4960-951C-140C0DEDEE74}" sibTransId="{31EE86A5-963F-44E3-8B30-9ABD2E3FA35A}"/>
    <dgm:cxn modelId="{4E86A369-53AB-4314-A648-3E54DB23526A}" type="presParOf" srcId="{50C7B45C-D69D-4E18-A294-3ADB28F66D68}" destId="{ABCD7697-6F47-4E4C-A7E8-CE2CA4C287F1}" srcOrd="0" destOrd="0" presId="urn:microsoft.com/office/officeart/2005/8/layout/default"/>
    <dgm:cxn modelId="{58281BAE-949C-4097-B94D-B656E898D2FB}" type="presParOf" srcId="{50C7B45C-D69D-4E18-A294-3ADB28F66D68}" destId="{2995E078-47DC-4866-9D16-09612755E626}" srcOrd="1" destOrd="0" presId="urn:microsoft.com/office/officeart/2005/8/layout/default"/>
    <dgm:cxn modelId="{2CBEE44A-2E28-40C7-9891-994C44AA022B}" type="presParOf" srcId="{50C7B45C-D69D-4E18-A294-3ADB28F66D68}" destId="{D3E56F34-F05C-40CB-B43D-71CC38E8359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465128-DB53-4DFA-9C95-0BABC8BDE6D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589D102-5BAE-48CA-A077-C5F265FD092C}">
      <dgm:prSet/>
      <dgm:spPr/>
      <dgm:t>
        <a:bodyPr/>
        <a:lstStyle/>
        <a:p>
          <a:r>
            <a:rPr lang="en-US" dirty="0"/>
            <a:t>Review the topics in PA #2 (due today)</a:t>
          </a:r>
        </a:p>
      </dgm:t>
    </dgm:pt>
    <dgm:pt modelId="{8571AB2F-7D58-4B67-87EE-584A35BB54B7}" type="parTrans" cxnId="{7AEA3081-3AB3-4930-94AE-58F37978D1D9}">
      <dgm:prSet/>
      <dgm:spPr/>
      <dgm:t>
        <a:bodyPr/>
        <a:lstStyle/>
        <a:p>
          <a:endParaRPr lang="en-US"/>
        </a:p>
      </dgm:t>
    </dgm:pt>
    <dgm:pt modelId="{6B6AF644-6EFB-4226-A342-E209E1ADEC07}" type="sibTrans" cxnId="{7AEA3081-3AB3-4930-94AE-58F37978D1D9}">
      <dgm:prSet/>
      <dgm:spPr/>
      <dgm:t>
        <a:bodyPr/>
        <a:lstStyle/>
        <a:p>
          <a:endParaRPr lang="en-US"/>
        </a:p>
      </dgm:t>
    </dgm:pt>
    <dgm:pt modelId="{83C9F442-CE90-4E0E-BC4D-13C5A348EEDD}">
      <dgm:prSet/>
      <dgm:spPr/>
      <dgm:t>
        <a:bodyPr/>
        <a:lstStyle/>
        <a:p>
          <a:r>
            <a:rPr lang="en-US" dirty="0"/>
            <a:t>Go over PA #3 (similar to CD #1)</a:t>
          </a:r>
        </a:p>
      </dgm:t>
    </dgm:pt>
    <dgm:pt modelId="{3F14C548-B79B-46DF-88AB-9B822979CC61}" type="parTrans" cxnId="{B49E35F1-0BA8-4851-9B52-403B11EE433E}">
      <dgm:prSet/>
      <dgm:spPr/>
      <dgm:t>
        <a:bodyPr/>
        <a:lstStyle/>
        <a:p>
          <a:endParaRPr lang="en-US"/>
        </a:p>
      </dgm:t>
    </dgm:pt>
    <dgm:pt modelId="{EF6C3823-AE7D-4143-94C5-419375C7DCE7}" type="sibTrans" cxnId="{B49E35F1-0BA8-4851-9B52-403B11EE433E}">
      <dgm:prSet/>
      <dgm:spPr/>
      <dgm:t>
        <a:bodyPr/>
        <a:lstStyle/>
        <a:p>
          <a:endParaRPr lang="en-US"/>
        </a:p>
      </dgm:t>
    </dgm:pt>
    <dgm:pt modelId="{894F12EC-E231-4C00-850E-069617EA9F2D}" type="pres">
      <dgm:prSet presAssocID="{61465128-DB53-4DFA-9C95-0BABC8BDE6D7}" presName="linear" presStyleCnt="0">
        <dgm:presLayoutVars>
          <dgm:animLvl val="lvl"/>
          <dgm:resizeHandles val="exact"/>
        </dgm:presLayoutVars>
      </dgm:prSet>
      <dgm:spPr/>
    </dgm:pt>
    <dgm:pt modelId="{9053A22B-4B61-4185-9DD0-899C6220874F}" type="pres">
      <dgm:prSet presAssocID="{B589D102-5BAE-48CA-A077-C5F265FD092C}" presName="parentText" presStyleLbl="node1" presStyleIdx="0" presStyleCnt="2">
        <dgm:presLayoutVars>
          <dgm:chMax val="0"/>
          <dgm:bulletEnabled val="1"/>
        </dgm:presLayoutVars>
      </dgm:prSet>
      <dgm:spPr/>
    </dgm:pt>
    <dgm:pt modelId="{422DA913-5FB5-4CF8-8565-F0C6CCFCC470}" type="pres">
      <dgm:prSet presAssocID="{6B6AF644-6EFB-4226-A342-E209E1ADEC07}" presName="spacer" presStyleCnt="0"/>
      <dgm:spPr/>
    </dgm:pt>
    <dgm:pt modelId="{A4875DD9-3D7C-4287-B3F9-68AB8F6A2AB1}" type="pres">
      <dgm:prSet presAssocID="{83C9F442-CE90-4E0E-BC4D-13C5A348EEDD}" presName="parentText" presStyleLbl="node1" presStyleIdx="1" presStyleCnt="2">
        <dgm:presLayoutVars>
          <dgm:chMax val="0"/>
          <dgm:bulletEnabled val="1"/>
        </dgm:presLayoutVars>
      </dgm:prSet>
      <dgm:spPr/>
    </dgm:pt>
  </dgm:ptLst>
  <dgm:cxnLst>
    <dgm:cxn modelId="{1E881565-B6E3-4DD9-9E9C-F71BCC04D128}" type="presOf" srcId="{B589D102-5BAE-48CA-A077-C5F265FD092C}" destId="{9053A22B-4B61-4185-9DD0-899C6220874F}" srcOrd="0" destOrd="0" presId="urn:microsoft.com/office/officeart/2005/8/layout/vList2"/>
    <dgm:cxn modelId="{0274F371-AB56-44C4-8F5D-3881934AAD1F}" type="presOf" srcId="{83C9F442-CE90-4E0E-BC4D-13C5A348EEDD}" destId="{A4875DD9-3D7C-4287-B3F9-68AB8F6A2AB1}" srcOrd="0" destOrd="0" presId="urn:microsoft.com/office/officeart/2005/8/layout/vList2"/>
    <dgm:cxn modelId="{7AEA3081-3AB3-4930-94AE-58F37978D1D9}" srcId="{61465128-DB53-4DFA-9C95-0BABC8BDE6D7}" destId="{B589D102-5BAE-48CA-A077-C5F265FD092C}" srcOrd="0" destOrd="0" parTransId="{8571AB2F-7D58-4B67-87EE-584A35BB54B7}" sibTransId="{6B6AF644-6EFB-4226-A342-E209E1ADEC07}"/>
    <dgm:cxn modelId="{FE0B9499-F938-44D4-91AC-A5351488C671}" type="presOf" srcId="{61465128-DB53-4DFA-9C95-0BABC8BDE6D7}" destId="{894F12EC-E231-4C00-850E-069617EA9F2D}" srcOrd="0" destOrd="0" presId="urn:microsoft.com/office/officeart/2005/8/layout/vList2"/>
    <dgm:cxn modelId="{B49E35F1-0BA8-4851-9B52-403B11EE433E}" srcId="{61465128-DB53-4DFA-9C95-0BABC8BDE6D7}" destId="{83C9F442-CE90-4E0E-BC4D-13C5A348EEDD}" srcOrd="1" destOrd="0" parTransId="{3F14C548-B79B-46DF-88AB-9B822979CC61}" sibTransId="{EF6C3823-AE7D-4143-94C5-419375C7DCE7}"/>
    <dgm:cxn modelId="{F471E2DB-6A08-4063-B21E-789C1E69B3C6}" type="presParOf" srcId="{894F12EC-E231-4C00-850E-069617EA9F2D}" destId="{9053A22B-4B61-4185-9DD0-899C6220874F}" srcOrd="0" destOrd="0" presId="urn:microsoft.com/office/officeart/2005/8/layout/vList2"/>
    <dgm:cxn modelId="{605079BD-63FF-4E20-9C53-EDEF36C917E6}" type="presParOf" srcId="{894F12EC-E231-4C00-850E-069617EA9F2D}" destId="{422DA913-5FB5-4CF8-8565-F0C6CCFCC470}" srcOrd="1" destOrd="0" presId="urn:microsoft.com/office/officeart/2005/8/layout/vList2"/>
    <dgm:cxn modelId="{782BEE5E-2B31-4155-B977-71BD14855041}" type="presParOf" srcId="{894F12EC-E231-4C00-850E-069617EA9F2D}" destId="{A4875DD9-3D7C-4287-B3F9-68AB8F6A2AB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12100-D774-4D00-9495-2CAC9DE539C7}">
      <dsp:nvSpPr>
        <dsp:cNvPr id="0" name=""/>
        <dsp:cNvSpPr/>
      </dsp:nvSpPr>
      <dsp:spPr>
        <a:xfrm>
          <a:off x="0" y="2312"/>
          <a:ext cx="6269038" cy="11721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DBCF5-0FC9-4BD5-8CF1-008D07CD947F}">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1F2993-5704-4B0E-A3B4-52F85AAAB2F3}">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Problems</a:t>
          </a:r>
          <a:r>
            <a:rPr lang="en-US" sz="2200" kern="1200"/>
            <a:t>: Are situations calling for managers to make choices among alternatives </a:t>
          </a:r>
        </a:p>
      </dsp:txBody>
      <dsp:txXfrm>
        <a:off x="1353781" y="2312"/>
        <a:ext cx="4915256" cy="1172105"/>
      </dsp:txXfrm>
    </dsp:sp>
    <dsp:sp modelId="{42E8F474-FE08-4257-ADC9-0F79EC669814}">
      <dsp:nvSpPr>
        <dsp:cNvPr id="0" name=""/>
        <dsp:cNvSpPr/>
      </dsp:nvSpPr>
      <dsp:spPr>
        <a:xfrm>
          <a:off x="0" y="1467444"/>
          <a:ext cx="6269038" cy="11721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ED8FD-4DEB-47C3-8143-87C6BAEE6189}">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8B5C7-AF45-4B18-B2C0-43C2E0B5D8F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Managerial objective</a:t>
          </a:r>
          <a:r>
            <a:rPr lang="en-US" sz="2200" kern="1200"/>
            <a:t>: What the client hopes will result from the project to help them make decisions</a:t>
          </a:r>
        </a:p>
      </dsp:txBody>
      <dsp:txXfrm>
        <a:off x="1353781" y="1467444"/>
        <a:ext cx="4915256" cy="1172105"/>
      </dsp:txXfrm>
    </dsp:sp>
    <dsp:sp modelId="{FA2CC2D5-80D1-4A69-AFA2-44D16AEC4D14}">
      <dsp:nvSpPr>
        <dsp:cNvPr id="0" name=""/>
        <dsp:cNvSpPr/>
      </dsp:nvSpPr>
      <dsp:spPr>
        <a:xfrm>
          <a:off x="0" y="2932575"/>
          <a:ext cx="6269038" cy="11721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8E751-DD64-4163-9B79-C086F4FA03FE}">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75371-18A2-4C92-A500-0257FEA4CD9F}">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Research objective</a:t>
          </a:r>
          <a:r>
            <a:rPr lang="en-US" sz="2200" kern="1200"/>
            <a:t>: What information will help the client to achieve managerial objectives </a:t>
          </a:r>
        </a:p>
      </dsp:txBody>
      <dsp:txXfrm>
        <a:off x="1353781" y="2932575"/>
        <a:ext cx="4915256" cy="1172105"/>
      </dsp:txXfrm>
    </dsp:sp>
    <dsp:sp modelId="{39A88E7C-D816-4D4F-A065-7398D474D928}">
      <dsp:nvSpPr>
        <dsp:cNvPr id="0" name=""/>
        <dsp:cNvSpPr/>
      </dsp:nvSpPr>
      <dsp:spPr>
        <a:xfrm>
          <a:off x="0" y="4397707"/>
          <a:ext cx="6269038" cy="11721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B43A02-BFC0-46E6-B2A2-79B604E2365D}">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69A5C-255D-4B9C-83F1-988A32F2525F}">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dirty="0"/>
            <a:t>Research questions</a:t>
          </a:r>
          <a:r>
            <a:rPr lang="en-US" sz="2200" kern="1200" dirty="0"/>
            <a:t>: Questions that managers want to have answers</a:t>
          </a:r>
        </a:p>
      </dsp:txBody>
      <dsp:txXfrm>
        <a:off x="1353781" y="4397707"/>
        <a:ext cx="4915256" cy="1172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F5008-DA0A-4AA0-9BAD-4C0CEA352623}">
      <dsp:nvSpPr>
        <dsp:cNvPr id="0" name=""/>
        <dsp:cNvSpPr/>
      </dsp:nvSpPr>
      <dsp:spPr>
        <a:xfrm>
          <a:off x="0" y="212740"/>
          <a:ext cx="5257800"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 statement that specifies how two or more measurable variables are related </a:t>
          </a:r>
        </a:p>
      </dsp:txBody>
      <dsp:txXfrm>
        <a:off x="46606" y="259346"/>
        <a:ext cx="5164588" cy="861507"/>
      </dsp:txXfrm>
    </dsp:sp>
    <dsp:sp modelId="{AD55A98C-FB70-479A-A471-C16219E87BD8}">
      <dsp:nvSpPr>
        <dsp:cNvPr id="0" name=""/>
        <dsp:cNvSpPr/>
      </dsp:nvSpPr>
      <dsp:spPr>
        <a:xfrm>
          <a:off x="0" y="1236580"/>
          <a:ext cx="5257800"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Examples: </a:t>
          </a:r>
        </a:p>
      </dsp:txBody>
      <dsp:txXfrm>
        <a:off x="46606" y="1283186"/>
        <a:ext cx="5164588" cy="861507"/>
      </dsp:txXfrm>
    </dsp:sp>
    <dsp:sp modelId="{59CBEF86-20D6-4955-8EC5-3C3F9E48BC73}">
      <dsp:nvSpPr>
        <dsp:cNvPr id="0" name=""/>
        <dsp:cNvSpPr/>
      </dsp:nvSpPr>
      <dsp:spPr>
        <a:xfrm>
          <a:off x="0" y="2191300"/>
          <a:ext cx="5257800"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H1: Women are more likely than men to make impulse purchases of our brand </a:t>
          </a:r>
        </a:p>
        <a:p>
          <a:pPr marL="171450" lvl="1" indent="-171450" algn="l" defTabSz="844550">
            <a:lnSpc>
              <a:spcPct val="90000"/>
            </a:lnSpc>
            <a:spcBef>
              <a:spcPct val="0"/>
            </a:spcBef>
            <a:spcAft>
              <a:spcPct val="20000"/>
            </a:spcAft>
            <a:buChar char="•"/>
          </a:pPr>
          <a:r>
            <a:rPr lang="en-US" sz="1900" kern="1200"/>
            <a:t>H2: Decreasing price by 10% will increase unit sales by 30% </a:t>
          </a:r>
        </a:p>
        <a:p>
          <a:pPr marL="171450" lvl="1" indent="-171450" algn="l" defTabSz="844550">
            <a:lnSpc>
              <a:spcPct val="90000"/>
            </a:lnSpc>
            <a:spcBef>
              <a:spcPct val="0"/>
            </a:spcBef>
            <a:spcAft>
              <a:spcPct val="20000"/>
            </a:spcAft>
            <a:buChar char="•"/>
          </a:pPr>
          <a:r>
            <a:rPr lang="en-US" sz="1900" kern="1200"/>
            <a:t>H3: Adoption of our new product will be greater in Northern states than in Southern States</a:t>
          </a:r>
        </a:p>
      </dsp:txBody>
      <dsp:txXfrm>
        <a:off x="0" y="2191300"/>
        <a:ext cx="5257800" cy="1788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09313-130F-43B8-86D3-182962E37324}">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51E32-E4B3-40F0-9341-36EA65474A1F}">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504284-26B3-46AB-81C7-3DFBF0E55075}">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Develop hypotheses</a:t>
          </a:r>
        </a:p>
      </dsp:txBody>
      <dsp:txXfrm>
        <a:off x="1337397" y="2284"/>
        <a:ext cx="4926242" cy="1157919"/>
      </dsp:txXfrm>
    </dsp:sp>
    <dsp:sp modelId="{B3BB002F-F7FA-489B-AD59-5B605A6874B2}">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A42729-FE3F-4F61-91A2-61972E0EBF44}">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CB4B8-7307-4281-9B33-D7AFC851A8F3}">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Better formulate the manager’s decision problem </a:t>
          </a:r>
        </a:p>
      </dsp:txBody>
      <dsp:txXfrm>
        <a:off x="1337397" y="1449684"/>
        <a:ext cx="4926242" cy="1157919"/>
      </dsp:txXfrm>
    </dsp:sp>
    <dsp:sp modelId="{2DC2825D-2AB9-4359-A30C-ED76F84B549B}">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1506C-9708-4983-9922-90A117799345}">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66075-EADE-4605-868C-36A76DEEC5ED}">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dirty="0"/>
            <a:t>Increase researcher’s familiarity with the problem </a:t>
          </a:r>
        </a:p>
      </dsp:txBody>
      <dsp:txXfrm>
        <a:off x="1337397" y="2897083"/>
        <a:ext cx="4926242" cy="1157919"/>
      </dsp:txXfrm>
    </dsp:sp>
    <dsp:sp modelId="{9CC5A2A8-D550-4A8E-BA36-FAC7BEBEE8C4}">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D3711-A422-432A-9FC2-FD7B1376B175}">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651365-74E1-4B7E-8876-1B91DBF2CC7E}">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Clarify concepts</a:t>
          </a:r>
        </a:p>
      </dsp:txBody>
      <dsp:txXfrm>
        <a:off x="1337397" y="4344483"/>
        <a:ext cx="4926242" cy="1157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AAC96-E873-432A-B202-4373C074BD1A}">
      <dsp:nvSpPr>
        <dsp:cNvPr id="0" name=""/>
        <dsp:cNvSpPr/>
      </dsp:nvSpPr>
      <dsp:spPr>
        <a:xfrm>
          <a:off x="209682" y="503"/>
          <a:ext cx="2785558" cy="16713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Literature Search </a:t>
          </a:r>
        </a:p>
      </dsp:txBody>
      <dsp:txXfrm>
        <a:off x="209682" y="503"/>
        <a:ext cx="2785558" cy="1671335"/>
      </dsp:txXfrm>
    </dsp:sp>
    <dsp:sp modelId="{F273FFC9-1978-4E7C-8E94-5402C290234D}">
      <dsp:nvSpPr>
        <dsp:cNvPr id="0" name=""/>
        <dsp:cNvSpPr/>
      </dsp:nvSpPr>
      <dsp:spPr>
        <a:xfrm>
          <a:off x="3273796" y="503"/>
          <a:ext cx="2785558" cy="16713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Depth Interviews</a:t>
          </a:r>
        </a:p>
      </dsp:txBody>
      <dsp:txXfrm>
        <a:off x="3273796" y="503"/>
        <a:ext cx="2785558" cy="1671335"/>
      </dsp:txXfrm>
    </dsp:sp>
    <dsp:sp modelId="{A42234DC-7688-483A-9258-E2A5906E2771}">
      <dsp:nvSpPr>
        <dsp:cNvPr id="0" name=""/>
        <dsp:cNvSpPr/>
      </dsp:nvSpPr>
      <dsp:spPr>
        <a:xfrm>
          <a:off x="209682" y="1950394"/>
          <a:ext cx="2785558" cy="16713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Focus Groups </a:t>
          </a:r>
        </a:p>
      </dsp:txBody>
      <dsp:txXfrm>
        <a:off x="209682" y="1950394"/>
        <a:ext cx="2785558" cy="1671335"/>
      </dsp:txXfrm>
    </dsp:sp>
    <dsp:sp modelId="{F7810F10-48FA-4AE1-9644-6BA4083C4484}">
      <dsp:nvSpPr>
        <dsp:cNvPr id="0" name=""/>
        <dsp:cNvSpPr/>
      </dsp:nvSpPr>
      <dsp:spPr>
        <a:xfrm>
          <a:off x="3273796" y="1950394"/>
          <a:ext cx="2785558" cy="16713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Data Mining </a:t>
          </a:r>
        </a:p>
      </dsp:txBody>
      <dsp:txXfrm>
        <a:off x="3273796" y="1950394"/>
        <a:ext cx="2785558" cy="1671335"/>
      </dsp:txXfrm>
    </dsp:sp>
    <dsp:sp modelId="{77030D16-B1A2-4D05-9383-D0C6660EBEA3}">
      <dsp:nvSpPr>
        <dsp:cNvPr id="0" name=""/>
        <dsp:cNvSpPr/>
      </dsp:nvSpPr>
      <dsp:spPr>
        <a:xfrm>
          <a:off x="209682" y="3900286"/>
          <a:ext cx="2785558" cy="16713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Case Analyses </a:t>
          </a:r>
        </a:p>
      </dsp:txBody>
      <dsp:txXfrm>
        <a:off x="209682" y="3900286"/>
        <a:ext cx="2785558" cy="1671335"/>
      </dsp:txXfrm>
    </dsp:sp>
    <dsp:sp modelId="{B45F0BC1-EA35-4A76-8FD6-B6A11EEEEA14}">
      <dsp:nvSpPr>
        <dsp:cNvPr id="0" name=""/>
        <dsp:cNvSpPr/>
      </dsp:nvSpPr>
      <dsp:spPr>
        <a:xfrm>
          <a:off x="3273796" y="3900286"/>
          <a:ext cx="2785558" cy="16713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Projective Methods</a:t>
          </a:r>
        </a:p>
      </dsp:txBody>
      <dsp:txXfrm>
        <a:off x="3273796" y="3900286"/>
        <a:ext cx="2785558" cy="1671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B54DE-2DBB-4120-BF7C-6C23C735F08C}">
      <dsp:nvSpPr>
        <dsp:cNvPr id="0" name=""/>
        <dsp:cNvSpPr/>
      </dsp:nvSpPr>
      <dsp:spPr>
        <a:xfrm>
          <a:off x="0" y="450229"/>
          <a:ext cx="6301601" cy="2753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479044" rIns="48907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Generate fresh ideas </a:t>
          </a:r>
        </a:p>
        <a:p>
          <a:pPr marL="228600" lvl="1" indent="-228600" algn="l" defTabSz="1022350">
            <a:lnSpc>
              <a:spcPct val="90000"/>
            </a:lnSpc>
            <a:spcBef>
              <a:spcPct val="0"/>
            </a:spcBef>
            <a:spcAft>
              <a:spcPct val="15000"/>
            </a:spcAft>
            <a:buChar char="•"/>
          </a:pPr>
          <a:r>
            <a:rPr lang="en-US" sz="2300" kern="1200"/>
            <a:t>Allow clients to observe their participants </a:t>
          </a:r>
        </a:p>
        <a:p>
          <a:pPr marL="228600" lvl="1" indent="-228600" algn="l" defTabSz="1022350">
            <a:lnSpc>
              <a:spcPct val="90000"/>
            </a:lnSpc>
            <a:spcBef>
              <a:spcPct val="0"/>
            </a:spcBef>
            <a:spcAft>
              <a:spcPct val="15000"/>
            </a:spcAft>
            <a:buChar char="•"/>
          </a:pPr>
          <a:r>
            <a:rPr lang="en-US" sz="2300" kern="1200"/>
            <a:t>May be directed at understanding a wide variety of issues </a:t>
          </a:r>
        </a:p>
        <a:p>
          <a:pPr marL="228600" lvl="1" indent="-228600" algn="l" defTabSz="1022350">
            <a:lnSpc>
              <a:spcPct val="90000"/>
            </a:lnSpc>
            <a:spcBef>
              <a:spcPct val="0"/>
            </a:spcBef>
            <a:spcAft>
              <a:spcPct val="15000"/>
            </a:spcAft>
            <a:buChar char="•"/>
          </a:pPr>
          <a:r>
            <a:rPr lang="en-US" sz="2300" kern="1200"/>
            <a:t>Allow fairly easy access to special respondent groups </a:t>
          </a:r>
        </a:p>
      </dsp:txBody>
      <dsp:txXfrm>
        <a:off x="0" y="450229"/>
        <a:ext cx="6301601" cy="2753100"/>
      </dsp:txXfrm>
    </dsp:sp>
    <dsp:sp modelId="{2E1EB2A1-2558-4874-8B77-E9BB9405D832}">
      <dsp:nvSpPr>
        <dsp:cNvPr id="0" name=""/>
        <dsp:cNvSpPr/>
      </dsp:nvSpPr>
      <dsp:spPr>
        <a:xfrm>
          <a:off x="315080" y="110749"/>
          <a:ext cx="44111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022350">
            <a:lnSpc>
              <a:spcPct val="90000"/>
            </a:lnSpc>
            <a:spcBef>
              <a:spcPct val="0"/>
            </a:spcBef>
            <a:spcAft>
              <a:spcPct val="35000"/>
            </a:spcAft>
            <a:buNone/>
          </a:pPr>
          <a:r>
            <a:rPr lang="en-US" sz="2300" kern="1200"/>
            <a:t>Pros:</a:t>
          </a:r>
        </a:p>
      </dsp:txBody>
      <dsp:txXfrm>
        <a:off x="348224" y="143893"/>
        <a:ext cx="4344832" cy="612672"/>
      </dsp:txXfrm>
    </dsp:sp>
    <dsp:sp modelId="{EC7EDFAE-BF87-4EB9-89BA-0AC9E434753E}">
      <dsp:nvSpPr>
        <dsp:cNvPr id="0" name=""/>
        <dsp:cNvSpPr/>
      </dsp:nvSpPr>
      <dsp:spPr>
        <a:xfrm>
          <a:off x="0" y="3667009"/>
          <a:ext cx="6301601" cy="21010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479044" rIns="48907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Representativeness of participants </a:t>
          </a:r>
        </a:p>
        <a:p>
          <a:pPr marL="228600" lvl="1" indent="-228600" algn="l" defTabSz="1022350">
            <a:lnSpc>
              <a:spcPct val="90000"/>
            </a:lnSpc>
            <a:spcBef>
              <a:spcPct val="0"/>
            </a:spcBef>
            <a:spcAft>
              <a:spcPct val="15000"/>
            </a:spcAft>
            <a:buChar char="•"/>
          </a:pPr>
          <a:r>
            <a:rPr lang="en-US" sz="2300" kern="1200"/>
            <a:t>Interpretation sometimes difficult </a:t>
          </a:r>
        </a:p>
        <a:p>
          <a:pPr marL="228600" lvl="1" indent="-228600" algn="l" defTabSz="1022350">
            <a:lnSpc>
              <a:spcPct val="90000"/>
            </a:lnSpc>
            <a:spcBef>
              <a:spcPct val="0"/>
            </a:spcBef>
            <a:spcAft>
              <a:spcPct val="15000"/>
            </a:spcAft>
            <a:buChar char="•"/>
          </a:pPr>
          <a:r>
            <a:rPr lang="en-US" sz="2300" kern="1200"/>
            <a:t>High Cost per participant</a:t>
          </a:r>
        </a:p>
        <a:p>
          <a:pPr marL="228600" lvl="1" indent="-228600" algn="l" defTabSz="1022350">
            <a:lnSpc>
              <a:spcPct val="90000"/>
            </a:lnSpc>
            <a:spcBef>
              <a:spcPct val="0"/>
            </a:spcBef>
            <a:spcAft>
              <a:spcPct val="15000"/>
            </a:spcAft>
            <a:buChar char="•"/>
          </a:pPr>
          <a:r>
            <a:rPr lang="en-US" sz="2300" kern="1200"/>
            <a:t>Cannot be used for prediction</a:t>
          </a:r>
        </a:p>
      </dsp:txBody>
      <dsp:txXfrm>
        <a:off x="0" y="3667009"/>
        <a:ext cx="6301601" cy="2101050"/>
      </dsp:txXfrm>
    </dsp:sp>
    <dsp:sp modelId="{9C769ED1-298F-4599-B019-EBEA3C36A4D2}">
      <dsp:nvSpPr>
        <dsp:cNvPr id="0" name=""/>
        <dsp:cNvSpPr/>
      </dsp:nvSpPr>
      <dsp:spPr>
        <a:xfrm>
          <a:off x="315080" y="3327529"/>
          <a:ext cx="4411120"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022350">
            <a:lnSpc>
              <a:spcPct val="90000"/>
            </a:lnSpc>
            <a:spcBef>
              <a:spcPct val="0"/>
            </a:spcBef>
            <a:spcAft>
              <a:spcPct val="35000"/>
            </a:spcAft>
            <a:buNone/>
          </a:pPr>
          <a:r>
            <a:rPr lang="en-US" sz="2300" kern="1200"/>
            <a:t>Cons: </a:t>
          </a:r>
        </a:p>
      </dsp:txBody>
      <dsp:txXfrm>
        <a:off x="348224" y="3360673"/>
        <a:ext cx="4344832"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D7697-6F47-4E4C-A7E8-CE2CA4C287F1}">
      <dsp:nvSpPr>
        <dsp:cNvPr id="0" name=""/>
        <dsp:cNvSpPr/>
      </dsp:nvSpPr>
      <dsp:spPr>
        <a:xfrm>
          <a:off x="892316" y="3375"/>
          <a:ext cx="4516967" cy="27101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Traditional: Select 6 to 12 people and meet in a dedicated room with one-way mirror for client viewing, for about two hours</a:t>
          </a:r>
        </a:p>
      </dsp:txBody>
      <dsp:txXfrm>
        <a:off x="892316" y="3375"/>
        <a:ext cx="4516967" cy="2710180"/>
      </dsp:txXfrm>
    </dsp:sp>
    <dsp:sp modelId="{D3E56F34-F05C-40CB-B43D-71CC38E8359D}">
      <dsp:nvSpPr>
        <dsp:cNvPr id="0" name=""/>
        <dsp:cNvSpPr/>
      </dsp:nvSpPr>
      <dsp:spPr>
        <a:xfrm>
          <a:off x="892316" y="3165252"/>
          <a:ext cx="4516967" cy="27101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Nontraditional: Online with 25-50 respondents, allow clients participate</a:t>
          </a:r>
        </a:p>
      </dsp:txBody>
      <dsp:txXfrm>
        <a:off x="892316" y="3165252"/>
        <a:ext cx="4516967" cy="27101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3A22B-4B61-4185-9DD0-899C6220874F}">
      <dsp:nvSpPr>
        <dsp:cNvPr id="0" name=""/>
        <dsp:cNvSpPr/>
      </dsp:nvSpPr>
      <dsp:spPr>
        <a:xfrm>
          <a:off x="0" y="129691"/>
          <a:ext cx="6578523" cy="2267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dirty="0"/>
            <a:t>Review the topics in PA #2 (due today)</a:t>
          </a:r>
        </a:p>
      </dsp:txBody>
      <dsp:txXfrm>
        <a:off x="110688" y="240379"/>
        <a:ext cx="6357147" cy="2046084"/>
      </dsp:txXfrm>
    </dsp:sp>
    <dsp:sp modelId="{A4875DD9-3D7C-4287-B3F9-68AB8F6A2AB1}">
      <dsp:nvSpPr>
        <dsp:cNvPr id="0" name=""/>
        <dsp:cNvSpPr/>
      </dsp:nvSpPr>
      <dsp:spPr>
        <a:xfrm>
          <a:off x="0" y="2561311"/>
          <a:ext cx="6578523" cy="22674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dirty="0"/>
            <a:t>Go over PA #3 (similar to CD #1)</a:t>
          </a:r>
        </a:p>
      </dsp:txBody>
      <dsp:txXfrm>
        <a:off x="110688" y="2671999"/>
        <a:ext cx="6357147" cy="20460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1/25/2022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Nobel_Memorial_Prize_in_Economic_Sciences"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en.wikipedia.org/wiki/Game_theor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098251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exploratory research we typically in marketing. I bet that you have heard some of them before</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720990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do when I say to conduct a literature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Literature Search: A search of statistics, trade journal articles, other articles, magazines, newspapers, books, and or online sources for data or insight into the problem at hand</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20816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In-depth interviews are typically with experts in the fields, or who are knowledgeable or familiar with the matter at hand.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148592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anybody heard of a focus group before? </a:t>
            </a:r>
          </a:p>
          <a:p>
            <a:r>
              <a:rPr lang="en-US" dirty="0"/>
              <a:t>Has anyone here been to a focus group study?</a:t>
            </a:r>
          </a:p>
          <a:p>
            <a:r>
              <a:rPr lang="en-US" dirty="0"/>
              <a:t>Can you define it?</a:t>
            </a:r>
          </a:p>
          <a:p>
            <a:endParaRPr lang="en-US" dirty="0"/>
          </a:p>
          <a:p>
            <a:r>
              <a:rPr lang="en-US" dirty="0"/>
              <a:t>If we have time in class, I will show it later. But you can always come back and watch it.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97960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group is a special type of interview conducted among a small group of people that is typically directed by a moderator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Focus groups are small groups of people brought together and guided by a moderator through an unstructured, spontaneous discussion for the purpose of gaining information relevant to the research problem</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252174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focus group will have about 8 to 12 people that lasts about 2 hours. </a:t>
            </a:r>
          </a:p>
          <a:p>
            <a:r>
              <a:rPr lang="en-US" dirty="0"/>
              <a:t>You want to find homogeneity within group, and heterogeneity across groups</a:t>
            </a:r>
          </a:p>
          <a:p>
            <a:r>
              <a:rPr lang="en-US" dirty="0"/>
              <a:t>Homogeneity means that people in the same groups are alike or similar</a:t>
            </a:r>
          </a:p>
          <a:p>
            <a:r>
              <a:rPr lang="en-US" dirty="0"/>
              <a:t>Heterogeneity means you want to find differences between groups. </a:t>
            </a:r>
          </a:p>
          <a:p>
            <a:r>
              <a:rPr lang="en-US" dirty="0"/>
              <a:t>Participants should be screened to be similar to your target market. </a:t>
            </a:r>
          </a:p>
          <a:p>
            <a:r>
              <a:rPr lang="en-US" dirty="0"/>
              <a:t>Now we have online as well as off-line focus group </a:t>
            </a:r>
          </a:p>
          <a:p>
            <a:endParaRPr lang="en-US" dirty="0"/>
          </a:p>
          <a:p>
            <a:endParaRPr lang="en-US" dirty="0"/>
          </a:p>
          <a:p>
            <a:r>
              <a:rPr lang="en-US" dirty="0"/>
              <a:t>Traditional vs. online focus groups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
        <p:nvSpPr>
          <p:cNvPr id="5" name="Footer Placeholder 4">
            <a:extLst>
              <a:ext uri="{FF2B5EF4-FFF2-40B4-BE49-F238E27FC236}">
                <a16:creationId xmlns:a16="http://schemas.microsoft.com/office/drawing/2014/main" id="{4D43D4DD-F6EB-4CF2-A49D-7AA0E35D9DE1}"/>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70851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focus groups typically have moderators who will guide the session. </a:t>
            </a:r>
          </a:p>
          <a:p>
            <a:r>
              <a:rPr lang="en-US" dirty="0"/>
              <a:t>And the moderator's guidebook are checklist of issues that need to be discussed in the session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851295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characteristics of a good moderator for your reference. </a:t>
            </a:r>
          </a:p>
          <a:p>
            <a:r>
              <a:rPr lang="en-US" dirty="0"/>
              <a:t>Even though some might think that you are either a good moderator or you aren’t, but I think you can learn these skills.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56369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Arial"/>
                <a:ea typeface="Arial"/>
                <a:cs typeface="Arial"/>
                <a:sym typeface="Arial"/>
              </a:rPr>
              <a:t>(Point 1- 3 for identifying the problem and causes, point 4-5: target customers and difference type </a:t>
            </a:r>
            <a:r>
              <a:rPr lang="en-US" sz="1200" dirty="0" err="1">
                <a:solidFill>
                  <a:schemeClr val="dk1"/>
                </a:solidFill>
                <a:latin typeface="Arial"/>
                <a:ea typeface="Arial"/>
                <a:cs typeface="Arial"/>
                <a:sym typeface="Arial"/>
              </a:rPr>
              <a:t>RQ</a:t>
            </a:r>
            <a:r>
              <a:rPr lang="en-US" sz="1200" dirty="0">
                <a:solidFill>
                  <a:schemeClr val="dk1"/>
                </a:solidFill>
                <a:latin typeface="Arial"/>
                <a:ea typeface="Arial"/>
                <a:cs typeface="Arial"/>
                <a:sym typeface="Arial"/>
              </a:rPr>
              <a:t>, point 6-7: info needs to form your research objections and their prioritization, point 8: decision alternatives). </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
        <p:nvSpPr>
          <p:cNvPr id="5" name="Footer Placeholder 4">
            <a:extLst>
              <a:ext uri="{FF2B5EF4-FFF2-40B4-BE49-F238E27FC236}">
                <a16:creationId xmlns:a16="http://schemas.microsoft.com/office/drawing/2014/main" id="{F3A9BBDD-7393-459F-9DEB-F475980F5ECC}"/>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480829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easy for managers to see what they want to see in a focus group, which is the result of confirmation bias. </a:t>
            </a:r>
          </a:p>
          <a:p>
            <a:r>
              <a:rPr lang="en-US" dirty="0"/>
              <a:t>Focus groups should </a:t>
            </a:r>
            <a:r>
              <a:rPr lang="en-US" b="1" dirty="0"/>
              <a:t>not</a:t>
            </a:r>
            <a:r>
              <a:rPr lang="en-US" dirty="0"/>
              <a:t> be expected to deliver final results or answers, but some managers don’t seem to get point.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281141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browser, so don’t use Google Chrome, Safari, or Firefox. </a:t>
            </a:r>
          </a:p>
          <a:p>
            <a:r>
              <a:rPr lang="en-US" dirty="0"/>
              <a:t>In case you don’t have Lockdown browser on your computer, or if your computer acts up, the computer lab on the basement also has Lockdown Browser, but it’s called Lockdown Browser 2 Lab. </a:t>
            </a:r>
          </a:p>
          <a:p>
            <a:r>
              <a:rPr lang="en-US" dirty="0"/>
              <a:t>You can just go there and take your quizzes and exams when there isn’t research being conducted. </a:t>
            </a:r>
          </a:p>
          <a:p>
            <a:r>
              <a:rPr lang="en-US" dirty="0"/>
              <a:t>This is why I strongly recommend you to take the quiz early in case you have problem. Sometimes, I can’t answer your email right away, so keep that in mind.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284560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Nominal groups: A group interview technique that initially limits respondent interaction while attempting to maximize input from individual group members.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822703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a:t>
            </a:r>
            <a:r>
              <a:rPr lang="en-US"/>
              <a:t>CD1 Discussion </a:t>
            </a:r>
            <a:endParaRPr lang="en-US" dirty="0"/>
          </a:p>
          <a:p>
            <a:r>
              <a:rPr lang="en-US" dirty="0"/>
              <a:t>We will discuss the first case discussion in-person to just give you some pointers. But later on you also have to post to the discussion post on Canvas, which is due this weekend. </a:t>
            </a:r>
          </a:p>
          <a:p>
            <a:r>
              <a:rPr lang="en-US" dirty="0"/>
              <a:t>From the second one, you will have to do it by yourself online. </a:t>
            </a:r>
          </a:p>
          <a:p>
            <a:endParaRPr lang="en-US" dirty="0"/>
          </a:p>
          <a:p>
            <a:r>
              <a:rPr lang="en-US" dirty="0"/>
              <a:t>What do you think are the symptoms here?</a:t>
            </a:r>
          </a:p>
          <a:p>
            <a:endParaRPr lang="en-US" dirty="0"/>
          </a:p>
          <a:p>
            <a:r>
              <a:rPr lang="en-US" dirty="0"/>
              <a:t>What do you think is the cause of these symptoms?</a:t>
            </a:r>
          </a:p>
          <a:p>
            <a:endParaRPr lang="en-US" dirty="0"/>
          </a:p>
          <a:p>
            <a:r>
              <a:rPr lang="en-US" dirty="0"/>
              <a:t>What is the major decision this book dealer needs to make?</a:t>
            </a:r>
          </a:p>
          <a:p>
            <a:pPr>
              <a:spcBef>
                <a:spcPts val="0"/>
              </a:spcBef>
              <a:spcAft>
                <a:spcPts val="0"/>
              </a:spcAft>
            </a:pPr>
            <a:endParaRPr lang="en-US" dirty="0">
              <a:effectLst/>
            </a:endParaRPr>
          </a:p>
          <a:p>
            <a:pPr marL="1143000" marR="0" lvl="2" indent="-228600">
              <a:lnSpc>
                <a:spcPct val="115000"/>
              </a:lnSpc>
              <a:spcBef>
                <a:spcPts val="0"/>
              </a:spcBef>
              <a:spcAft>
                <a:spcPts val="0"/>
              </a:spcAft>
              <a:buFont typeface="+mj-lt"/>
              <a:buAutoNum type="romanLcPeriod"/>
            </a:pPr>
            <a:r>
              <a:rPr lang="en-US" sz="1100" u="none" strike="noStrike" dirty="0">
                <a:effectLst/>
                <a:latin typeface="Arial" panose="020B0604020202020204" pitchFamily="34" charset="0"/>
                <a:ea typeface="Arial" panose="020B0604020202020204" pitchFamily="34" charset="0"/>
              </a:rPr>
              <a:t>Expand to the second floor or not?</a:t>
            </a:r>
          </a:p>
          <a:p>
            <a:pPr marL="1600200" marR="0" lvl="3" indent="-228600">
              <a:lnSpc>
                <a:spcPct val="115000"/>
              </a:lnSpc>
              <a:spcBef>
                <a:spcPts val="0"/>
              </a:spcBef>
              <a:spcAft>
                <a:spcPts val="0"/>
              </a:spcAft>
              <a:buFont typeface="+mj-lt"/>
              <a:buAutoNum type="arabicPeriod"/>
            </a:pPr>
            <a:r>
              <a:rPr lang="en-US" sz="1100" u="none" strike="noStrike" dirty="0">
                <a:effectLst/>
                <a:latin typeface="Arial" panose="020B0604020202020204" pitchFamily="34" charset="0"/>
                <a:ea typeface="Arial" panose="020B0604020202020204" pitchFamily="34" charset="0"/>
              </a:rPr>
              <a:t>What to add</a:t>
            </a:r>
          </a:p>
          <a:p>
            <a:pPr marL="2057400" marR="0" lvl="4" indent="-22860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Coffee bar: internet, Free </a:t>
            </a:r>
            <a:r>
              <a:rPr lang="en-US" sz="1100" u="none" strike="noStrike" dirty="0" err="1">
                <a:effectLst/>
                <a:latin typeface="Arial" panose="020B0604020202020204" pitchFamily="34" charset="0"/>
                <a:ea typeface="Arial" panose="020B0604020202020204" pitchFamily="34" charset="0"/>
              </a:rPr>
              <a:t>wifi</a:t>
            </a:r>
            <a:r>
              <a:rPr lang="en-US" sz="1100" u="none" strike="noStrike" dirty="0">
                <a:effectLst/>
                <a:latin typeface="Arial" panose="020B0604020202020204" pitchFamily="34" charset="0"/>
                <a:ea typeface="Arial" panose="020B0604020202020204" pitchFamily="34" charset="0"/>
              </a:rPr>
              <a:t>. atmosphere. </a:t>
            </a:r>
          </a:p>
          <a:p>
            <a:pPr marL="1143000" marR="0" lvl="2" indent="-228600">
              <a:lnSpc>
                <a:spcPct val="115000"/>
              </a:lnSpc>
              <a:spcBef>
                <a:spcPts val="0"/>
              </a:spcBef>
              <a:spcAft>
                <a:spcPts val="0"/>
              </a:spcAft>
              <a:buFont typeface="+mj-lt"/>
              <a:buAutoNum type="romanLcPeriod"/>
            </a:pPr>
            <a:r>
              <a:rPr lang="en-US" sz="1100" u="none" strike="noStrike" dirty="0">
                <a:effectLst/>
                <a:latin typeface="Arial Unicode MS" panose="020B0604020202020204" pitchFamily="34" charset="-128"/>
                <a:ea typeface="Arial" panose="020B0604020202020204" pitchFamily="34" charset="0"/>
              </a:rPr>
              <a:t>Profitable, cost? Source of money to invest.  （not related to marketing research). </a:t>
            </a:r>
          </a:p>
          <a:p>
            <a:pPr marL="342900" marR="0" lvl="0" indent="-342900">
              <a:lnSpc>
                <a:spcPct val="115000"/>
              </a:lnSpc>
              <a:spcBef>
                <a:spcPts val="0"/>
              </a:spcBef>
              <a:spcAft>
                <a:spcPts val="0"/>
              </a:spcAft>
              <a:buFont typeface="+mj-lt"/>
              <a:buAutoNum type="arabicPeriod"/>
            </a:pPr>
            <a:r>
              <a:rPr lang="en-US" sz="1100" b="1" u="none" strike="noStrike" dirty="0">
                <a:effectLst/>
                <a:latin typeface="Arial" panose="020B0604020202020204" pitchFamily="34" charset="0"/>
                <a:ea typeface="Arial" panose="020B0604020202020204" pitchFamily="34" charset="0"/>
              </a:rPr>
              <a:t>Clarify marketing goals:</a:t>
            </a:r>
            <a:endParaRPr lang="en-US" sz="11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what‘s the target market: </a:t>
            </a:r>
            <a:r>
              <a:rPr lang="en-US" sz="1100" b="1" u="none" strike="noStrike" dirty="0">
                <a:effectLst/>
                <a:latin typeface="Arial" panose="020B0604020202020204" pitchFamily="34" charset="0"/>
                <a:ea typeface="Arial" panose="020B0604020202020204" pitchFamily="34" charset="0"/>
              </a:rPr>
              <a:t>existing customers</a:t>
            </a:r>
            <a:r>
              <a:rPr lang="en-US" sz="1100" u="none" strike="noStrike" dirty="0">
                <a:effectLst/>
                <a:latin typeface="Arial" panose="020B0604020202020204" pitchFamily="34" charset="0"/>
                <a:ea typeface="Arial" panose="020B0604020202020204" pitchFamily="34" charset="0"/>
              </a:rPr>
              <a:t> vs. new customers.</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What’s </a:t>
            </a:r>
            <a:r>
              <a:rPr lang="en-US" sz="1100" u="none" strike="noStrike" dirty="0" err="1">
                <a:effectLst/>
                <a:latin typeface="Arial" panose="020B0604020202020204" pitchFamily="34" charset="0"/>
                <a:ea typeface="Arial" panose="020B0604020202020204" pitchFamily="34" charset="0"/>
              </a:rPr>
              <a:t>KPI</a:t>
            </a:r>
            <a:r>
              <a:rPr lang="en-US" sz="1100" u="none" strike="noStrike" dirty="0">
                <a:effectLst/>
                <a:latin typeface="Arial" panose="020B0604020202020204" pitchFamily="34" charset="0"/>
                <a:ea typeface="Arial" panose="020B0604020202020204" pitchFamily="34" charset="0"/>
              </a:rPr>
              <a:t>: increase sales, or satisfaction</a:t>
            </a:r>
          </a:p>
          <a:p>
            <a:pPr marL="914400" marR="0" lvl="2" indent="0">
              <a:lnSpc>
                <a:spcPct val="115000"/>
              </a:lnSpc>
              <a:spcBef>
                <a:spcPts val="0"/>
              </a:spcBef>
              <a:spcAft>
                <a:spcPts val="0"/>
              </a:spcAft>
              <a:buFont typeface="+mj-lt"/>
              <a:buNone/>
            </a:pPr>
            <a:endParaRPr lang="en-US" sz="1100" u="none" strike="noStrike" dirty="0">
              <a:effectLst/>
              <a:latin typeface="Arial" panose="020B0604020202020204" pitchFamily="34" charset="0"/>
              <a:ea typeface="Arial" panose="020B0604020202020204" pitchFamily="34" charset="0"/>
            </a:endParaRPr>
          </a:p>
          <a:p>
            <a:r>
              <a:rPr lang="en-US" dirty="0"/>
              <a:t>What info does the book dealer need to make these decisions?</a:t>
            </a:r>
            <a:endParaRPr lang="en-US" dirty="0">
              <a:effectLst/>
            </a:endParaRP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To measure current customer satisfaction with the store size.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To measure current customer satisfaction with the assortment.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 lines to be added to the second floor: coffee shop, internet cafe</a:t>
            </a:r>
          </a:p>
          <a:p>
            <a:pPr marL="1143000" marR="0" lvl="2" indent="-228600">
              <a:lnSpc>
                <a:spcPct val="115000"/>
              </a:lnSpc>
              <a:spcBef>
                <a:spcPts val="0"/>
              </a:spcBef>
              <a:spcAft>
                <a:spcPts val="0"/>
              </a:spcAft>
              <a:buFont typeface="+mj-lt"/>
              <a:buAutoNum type="romanLcPeriod"/>
            </a:pPr>
            <a:r>
              <a:rPr lang="en-US" sz="1100" u="none" strike="noStrike" dirty="0">
                <a:effectLst/>
                <a:latin typeface="Arial" panose="020B0604020202020204" pitchFamily="34" charset="0"/>
                <a:ea typeface="Arial" panose="020B0604020202020204" pitchFamily="34" charset="0"/>
              </a:rPr>
              <a:t>Satisfaction with current decoration, atmosphere.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Cost of remodeling (not related to marketing research, X), terms of financing. </a:t>
            </a:r>
          </a:p>
          <a:p>
            <a:endParaRPr lang="en-US" dirty="0"/>
          </a:p>
          <a:p>
            <a:pPr marL="342900" marR="0" lvl="0" indent="-342900">
              <a:lnSpc>
                <a:spcPct val="115000"/>
              </a:lnSpc>
              <a:spcBef>
                <a:spcPts val="0"/>
              </a:spcBef>
              <a:spcAft>
                <a:spcPts val="0"/>
              </a:spcAft>
              <a:buFont typeface="+mj-lt"/>
              <a:buAutoNum type="arabicPeriod"/>
            </a:pPr>
            <a:r>
              <a:rPr lang="en-US" sz="1800" u="none" strike="noStrike" dirty="0" err="1">
                <a:effectLst/>
                <a:latin typeface="Arial" panose="020B0604020202020204" pitchFamily="34" charset="0"/>
                <a:ea typeface="Arial" panose="020B0604020202020204" pitchFamily="34" charset="0"/>
              </a:rPr>
              <a:t>RQ</a:t>
            </a:r>
            <a:r>
              <a:rPr lang="en-US" sz="1800" u="none" strike="noStrike" dirty="0">
                <a:effectLst/>
                <a:latin typeface="Arial" panose="020B0604020202020204" pitchFamily="34" charset="0"/>
                <a:ea typeface="Arial" panose="020B0604020202020204" pitchFamily="34" charset="0"/>
              </a:rPr>
              <a:t>: What percent of current customers would like a larger selection at the bookstore?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800" dirty="0" err="1">
                <a:effectLst/>
                <a:latin typeface="Arial" panose="020B0604020202020204" pitchFamily="34" charset="0"/>
                <a:ea typeface="Arial" panose="020B0604020202020204" pitchFamily="34" charset="0"/>
              </a:rPr>
              <a:t>QQ</a:t>
            </a:r>
            <a:r>
              <a:rPr lang="en-US" sz="1800" dirty="0">
                <a:effectLst/>
                <a:latin typeface="Arial" panose="020B0604020202020204" pitchFamily="34" charset="0"/>
                <a:ea typeface="Arial" panose="020B0604020202020204" pitchFamily="34" charset="0"/>
              </a:rPr>
              <a:t>: The selection of books at this store is.... </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 too small  __about right  __larger than I need</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342900" marR="0" lvl="0" indent="-342900">
              <a:lnSpc>
                <a:spcPct val="115000"/>
              </a:lnSpc>
              <a:spcBef>
                <a:spcPts val="0"/>
              </a:spcBef>
              <a:spcAft>
                <a:spcPts val="0"/>
              </a:spcAft>
              <a:buFont typeface="+mj-lt"/>
              <a:buAutoNum type="arabicPeriod"/>
            </a:pPr>
            <a:r>
              <a:rPr lang="en-US" sz="1800" u="none" strike="noStrike" dirty="0" err="1">
                <a:effectLst/>
                <a:latin typeface="Arial" panose="020B0604020202020204" pitchFamily="34" charset="0"/>
                <a:ea typeface="Arial" panose="020B0604020202020204" pitchFamily="34" charset="0"/>
              </a:rPr>
              <a:t>RQ</a:t>
            </a:r>
            <a:r>
              <a:rPr lang="en-US" sz="1800" u="none" strike="noStrike" dirty="0">
                <a:effectLst/>
                <a:latin typeface="Arial" panose="020B0604020202020204" pitchFamily="34" charset="0"/>
                <a:ea typeface="Arial" panose="020B0604020202020204" pitchFamily="34" charset="0"/>
              </a:rPr>
              <a:t>: How likely are customers to use a coffee bar if it was added to the bookstore?</a:t>
            </a:r>
          </a:p>
          <a:p>
            <a:pPr marL="0" marR="0">
              <a:lnSpc>
                <a:spcPct val="115000"/>
              </a:lnSpc>
              <a:spcBef>
                <a:spcPts val="0"/>
              </a:spcBef>
              <a:spcAft>
                <a:spcPts val="0"/>
              </a:spcAft>
            </a:pPr>
            <a:r>
              <a:rPr lang="en-US" sz="1800" dirty="0" err="1">
                <a:effectLst/>
                <a:latin typeface="Arial" panose="020B0604020202020204" pitchFamily="34" charset="0"/>
                <a:ea typeface="Arial" panose="020B0604020202020204" pitchFamily="34" charset="0"/>
              </a:rPr>
              <a:t>QQ</a:t>
            </a:r>
            <a:r>
              <a:rPr lang="en-US" sz="1800" dirty="0">
                <a:effectLst/>
                <a:latin typeface="Arial" panose="020B0604020202020204" pitchFamily="34" charset="0"/>
                <a:ea typeface="Arial" panose="020B0604020202020204" pitchFamily="34" charset="0"/>
              </a:rPr>
              <a:t>: If an upstairs coffee bar was added to the bookstore, how often would you use it?</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__most times I visit the 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__sometimes when I visit the 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__rarely</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__never</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230627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CD 1 and review again about the grading method.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810986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Schelling model of segregation is an agent-based model that illustrates how individual tendencies regarding neighbors can lead to segregation</a:t>
            </a:r>
          </a:p>
          <a:p>
            <a:r>
              <a:rPr lang="en-US" dirty="0"/>
              <a:t>Also known as racial segregation, residential segregation </a:t>
            </a:r>
          </a:p>
          <a:p>
            <a:endParaRPr lang="en-US" dirty="0"/>
          </a:p>
          <a:p>
            <a:r>
              <a:rPr lang="en-US" dirty="0"/>
              <a:t>Does anyone here know who this guy is?</a:t>
            </a:r>
          </a:p>
          <a:p>
            <a:endParaRPr lang="en-US" dirty="0"/>
          </a:p>
          <a:p>
            <a:r>
              <a:rPr lang="en-US" dirty="0"/>
              <a:t>Thomas Schelling </a:t>
            </a:r>
            <a:r>
              <a:rPr lang="en-US" b="0" i="0" dirty="0">
                <a:solidFill>
                  <a:srgbClr val="202122"/>
                </a:solidFill>
                <a:effectLst/>
                <a:latin typeface="Arial" panose="020B0604020202020204" pitchFamily="34" charset="0"/>
              </a:rPr>
              <a:t>He was awarded the 2005 </a:t>
            </a:r>
            <a:r>
              <a:rPr lang="en-US" b="0" i="0" u="sng" dirty="0">
                <a:solidFill>
                  <a:srgbClr val="0645AD"/>
                </a:solidFill>
                <a:effectLst/>
                <a:latin typeface="Arial" panose="020B0604020202020204" pitchFamily="34" charset="0"/>
                <a:hlinkClick r:id="rId3"/>
              </a:rPr>
              <a:t>Nobel Memorial Prize in Economic Sciences</a:t>
            </a:r>
            <a:r>
              <a:rPr lang="en-US" b="0" i="0" u="sng" dirty="0">
                <a:solidFill>
                  <a:srgbClr val="0645AD"/>
                </a:solidFill>
                <a:effectLst/>
                <a:latin typeface="Arial" panose="020B0604020202020204" pitchFamily="34" charset="0"/>
              </a:rPr>
              <a:t> </a:t>
            </a:r>
            <a:r>
              <a:rPr lang="en-US" b="0" i="0" u="none" dirty="0">
                <a:solidFill>
                  <a:srgbClr val="0645AD"/>
                </a:solidFill>
                <a:effectLst/>
                <a:latin typeface="Arial" panose="020B0604020202020204" pitchFamily="34" charset="0"/>
              </a:rPr>
              <a:t>Even though not for his work on segregation, but </a:t>
            </a:r>
            <a:r>
              <a:rPr lang="en-US" b="0" i="0" dirty="0">
                <a:solidFill>
                  <a:srgbClr val="202122"/>
                </a:solidFill>
                <a:effectLst/>
                <a:latin typeface="Arial" panose="020B0604020202020204" pitchFamily="34" charset="0"/>
              </a:rPr>
              <a:t>for "having enhanced our understanding of conflict and cooperation through </a:t>
            </a:r>
            <a:r>
              <a:rPr lang="en-US" b="0" i="0" u="none" strike="noStrike" dirty="0">
                <a:solidFill>
                  <a:srgbClr val="0645AD"/>
                </a:solidFill>
                <a:effectLst/>
                <a:latin typeface="Arial" panose="020B0604020202020204" pitchFamily="34" charset="0"/>
                <a:hlinkClick r:id="rId4" tooltip="Game theory"/>
              </a:rPr>
              <a:t>game-theory</a:t>
            </a:r>
            <a:r>
              <a:rPr lang="en-US" b="0" i="0" dirty="0">
                <a:solidFill>
                  <a:srgbClr val="202122"/>
                </a:solidFill>
                <a:effectLst/>
                <a:latin typeface="Arial" panose="020B0604020202020204" pitchFamily="34" charset="0"/>
              </a:rPr>
              <a:t> analysis</a:t>
            </a:r>
          </a:p>
          <a:p>
            <a:endParaRPr lang="en-US" b="0" i="0" u="sng" dirty="0">
              <a:solidFill>
                <a:srgbClr val="202122"/>
              </a:solidFill>
              <a:effectLst/>
              <a:latin typeface="Arial" panose="020B0604020202020204" pitchFamily="34" charset="0"/>
            </a:endParaRPr>
          </a:p>
          <a:p>
            <a:r>
              <a:rPr lang="en-US" b="0" i="0" u="none" dirty="0">
                <a:solidFill>
                  <a:srgbClr val="202122"/>
                </a:solidFill>
                <a:effectLst/>
                <a:latin typeface="Arial" panose="020B0604020202020204" pitchFamily="34" charset="0"/>
              </a:rPr>
              <a:t>Interestingly, back then, when he wrote his journal article, he did all of the moving by himself. But now we can observe his work in seconds thanks to computer simulation</a:t>
            </a:r>
            <a:endParaRPr lang="en-US" b="0" i="0" u="none" dirty="0">
              <a:solidFill>
                <a:srgbClr val="0645AD"/>
              </a:solidFill>
              <a:effectLst/>
              <a:latin typeface="Arial" panose="020B0604020202020204" pitchFamily="34" charset="0"/>
            </a:endParaRPr>
          </a:p>
          <a:p>
            <a:endParaRPr lang="en-US" dirty="0"/>
          </a:p>
          <a:p>
            <a:r>
              <a:rPr lang="en-US" dirty="0"/>
              <a:t>This project models the behavior of two types of turtles in a mythical pond. The red turtles and green turtles get along with one another. But each turtle wants to make sure that it lives near some of “its own.” That is, each red turtle wants to live near at least some red turtles, and each green turtle wants to live near at least some green turtles. The simulation shows how these individual preferences ripple through the pond, leading to large-scale patterns. </a:t>
            </a:r>
          </a:p>
          <a:p>
            <a:r>
              <a:rPr lang="en-US" dirty="0"/>
              <a:t>This model was inspired by Thomas Schelling’s writings about social systems (particularly with regards to housing segregation in cities). </a:t>
            </a:r>
          </a:p>
          <a:p>
            <a:endParaRPr lang="en-US" dirty="0"/>
          </a:p>
          <a:p>
            <a:r>
              <a:rPr lang="en-US" dirty="0"/>
              <a:t>Try 15 40, 60, 85 percent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101513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emphasize that there is a difference between managerial objective and research objective. </a:t>
            </a:r>
          </a:p>
          <a:p>
            <a:r>
              <a:rPr lang="en-US" dirty="0"/>
              <a:t>One managerial objective can translate into multiple research objective and then research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30208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bonus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69791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agenda will be to describe exploratory research and its various types.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72716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Can anyone tell me what exploratory research is? </a:t>
            </a:r>
          </a:p>
          <a:p>
            <a:pPr marL="0" indent="0">
              <a:buFont typeface="Arial" panose="020B0604020202020204" pitchFamily="34" charset="0"/>
              <a:buNone/>
            </a:pPr>
            <a:r>
              <a:rPr lang="en-US" dirty="0"/>
              <a:t>And why do we usually want to do exploratory research before conducting our main research?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Please keep the exploratory research definition in mind. We will come back to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85887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hypothesis? Can anyone tell me?</a:t>
            </a:r>
          </a:p>
          <a:p>
            <a:endParaRPr lang="en-US" dirty="0"/>
          </a:p>
          <a:p>
            <a:endParaRPr lang="en-US" dirty="0"/>
          </a:p>
          <a:p>
            <a:r>
              <a:rPr lang="en-US" dirty="0"/>
              <a:t>Hypothesis: A statement that specifies how two or more measurable variables are related </a:t>
            </a:r>
          </a:p>
          <a:p>
            <a:r>
              <a:rPr lang="en-US" dirty="0"/>
              <a:t>The statement should be testable </a:t>
            </a:r>
          </a:p>
          <a:p>
            <a:endParaRPr lang="en-US" dirty="0"/>
          </a:p>
          <a:p>
            <a:r>
              <a:rPr lang="en-US" dirty="0" err="1"/>
              <a:t>H1</a:t>
            </a:r>
            <a:r>
              <a:rPr lang="en-US" dirty="0"/>
              <a:t>: women are more likely than men to make impulse purchases of our brand </a:t>
            </a:r>
          </a:p>
          <a:p>
            <a:r>
              <a:rPr lang="en-US" dirty="0" err="1"/>
              <a:t>H2</a:t>
            </a:r>
            <a:r>
              <a:rPr lang="en-US" dirty="0"/>
              <a:t>: Decreasing price by 10% will increase unit sales by 30%</a:t>
            </a:r>
          </a:p>
          <a:p>
            <a:r>
              <a:rPr lang="en-US" dirty="0" err="1"/>
              <a:t>H3</a:t>
            </a:r>
            <a:r>
              <a:rPr lang="en-US" dirty="0"/>
              <a:t>: Adoption of our new product will be greater than Northern states than in Southern states </a:t>
            </a:r>
          </a:p>
          <a:p>
            <a:endParaRPr lang="en-US" dirty="0"/>
          </a:p>
          <a:p>
            <a:r>
              <a:rPr lang="en-US" dirty="0"/>
              <a:t>Identify variables: </a:t>
            </a:r>
          </a:p>
          <a:p>
            <a:r>
              <a:rPr lang="en-US" dirty="0" err="1"/>
              <a:t>H1</a:t>
            </a:r>
            <a:r>
              <a:rPr lang="en-US" dirty="0"/>
              <a:t>: Gender and impulse purchases </a:t>
            </a:r>
          </a:p>
          <a:p>
            <a:r>
              <a:rPr lang="en-US" dirty="0" err="1"/>
              <a:t>H2</a:t>
            </a:r>
            <a:r>
              <a:rPr lang="en-US" dirty="0"/>
              <a:t>: Price and sales </a:t>
            </a:r>
          </a:p>
          <a:p>
            <a:r>
              <a:rPr lang="en-US" dirty="0" err="1"/>
              <a:t>H3</a:t>
            </a:r>
            <a:r>
              <a:rPr lang="en-US" dirty="0"/>
              <a:t>: Location and adoption of the new product</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34392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the variables: </a:t>
            </a:r>
          </a:p>
          <a:p>
            <a:r>
              <a:rPr lang="en-US" dirty="0"/>
              <a:t>Demographic or students’ characteristics relates to graduation rate. </a:t>
            </a:r>
          </a:p>
          <a:p>
            <a:endParaRPr lang="en-US" dirty="0"/>
          </a:p>
          <a:p>
            <a:r>
              <a:rPr lang="en-US" dirty="0"/>
              <a:t>And this is again a hypothesis to be tested. I don’t know if it’s true or not</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484924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why do we conduct exploratory research?</a:t>
            </a:r>
          </a:p>
          <a:p>
            <a:r>
              <a:rPr lang="en-US" dirty="0"/>
              <a:t>Can you tell me from the definition. </a:t>
            </a:r>
          </a:p>
          <a:p>
            <a:r>
              <a:rPr lang="en-US" dirty="0"/>
              <a:t>Why conduct exploratory research? </a:t>
            </a:r>
          </a:p>
          <a:p>
            <a:pPr marL="171450" indent="-171450">
              <a:buFont typeface="Arial" panose="020B0604020202020204" pitchFamily="34" charset="0"/>
              <a:buChar char="•"/>
            </a:pPr>
            <a:r>
              <a:rPr lang="en-US" dirty="0"/>
              <a:t>Develop hypotheses </a:t>
            </a:r>
          </a:p>
          <a:p>
            <a:pPr marL="171450" indent="-171450">
              <a:buFont typeface="Arial" panose="020B0604020202020204" pitchFamily="34" charset="0"/>
              <a:buChar char="•"/>
            </a:pPr>
            <a:r>
              <a:rPr lang="en-US" dirty="0"/>
              <a:t>Better formulate the manager’s decision problem </a:t>
            </a:r>
          </a:p>
          <a:p>
            <a:pPr marL="171450" indent="-171450">
              <a:buFont typeface="Arial" panose="020B0604020202020204" pitchFamily="34" charset="0"/>
              <a:buChar char="•"/>
            </a:pPr>
            <a:r>
              <a:rPr lang="en-US" dirty="0"/>
              <a:t>Increase researcher’s familiarity with the problem </a:t>
            </a:r>
          </a:p>
          <a:p>
            <a:pPr marL="171450" indent="-171450">
              <a:buFont typeface="Arial" panose="020B0604020202020204" pitchFamily="34" charset="0"/>
              <a:buChar char="•"/>
            </a:pPr>
            <a:r>
              <a:rPr lang="en-US" dirty="0"/>
              <a:t>Clarify concepts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119482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4C580A7-BF87-4E24-9D9F-4AE18F6CEECE}" type="datetime1">
              <a:rPr lang="en-US" smtClean="0"/>
              <a:t>1/25/2022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80A0DE87-DC9E-4898-8F68-9C316F1777EB}" type="datetime1">
              <a:rPr lang="en-US" smtClean="0"/>
              <a:t>1/25/2022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1DC1AD7B-CB30-4EF2-9CE7-4A04A2DC68F4}" type="datetime1">
              <a:rPr lang="en-US" smtClean="0"/>
              <a:t>1/25/2022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BDF3D79F-730D-4BB9-BF85-4522B85CF306}" type="datetime1">
              <a:rPr lang="en-US" smtClean="0"/>
              <a:t>1/25/2022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4BE1629-F8B4-40AA-9BC3-0B338C1B9625}" type="datetime1">
              <a:rPr lang="en-US" smtClean="0"/>
              <a:t>1/25/2022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C1FBCF5-F565-4977-B692-7BF53372792D}" type="datetime1">
              <a:rPr lang="en-US" smtClean="0"/>
              <a:t>1/25/2022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1BBE6821-B997-43E7-BA7B-770BEF830D06}" type="datetime1">
              <a:rPr lang="en-US" smtClean="0"/>
              <a:t>1/25/2022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9441C9E8-6E77-47AD-96C3-822678961811}" type="datetime1">
              <a:rPr lang="en-US" smtClean="0"/>
              <a:t>1/25/2022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CCFB319-6559-408D-9D93-B1AC6279280D}" type="datetime1">
              <a:rPr lang="en-US" smtClean="0"/>
              <a:t>1/25/2022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CCA4A21-E605-4D50-8A8A-45A656F1C70A}" type="datetime1">
              <a:rPr lang="en-US" smtClean="0"/>
              <a:t>1/25/2022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DBF0B05-2FD2-44DF-B02A-AC31A0B7257E}" type="datetime1">
              <a:rPr lang="en-US" smtClean="0"/>
              <a:t>1/25/2022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2D5F5-5A4E-4FA6-A091-A83A15D5E43B}" type="datetime1">
              <a:rPr lang="en-US" smtClean="0"/>
              <a:t>1/25/2022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4.gif"/><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s://giphy.com/search/hypothesis?sort=relevant" TargetMode="External"/><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zwkySqQU8tw?feature=oembed" TargetMode="External"/><Relationship Id="rId5" Type="http://schemas.openxmlformats.org/officeDocument/2006/relationships/image" Target="../media/image36.jpeg"/><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2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44.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lthub.ubc.ca/guides/lockdown-browser-instructor-guid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DBE53-F503-4EDE-B0E3-A5968197422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Happy Monday!!!</a:t>
            </a:r>
          </a:p>
        </p:txBody>
      </p:sp>
      <p:cxnSp>
        <p:nvCxnSpPr>
          <p:cNvPr id="1029"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F7563126-03D4-46EF-A52D-4F58B2F9B2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598563"/>
            <a:ext cx="6553545" cy="566881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313CD7F-FFFA-40AB-9DB6-6C89D2A84397}"/>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spcAft>
                <a:spcPts val="600"/>
              </a:spcAft>
            </a:pPr>
            <a:r>
              <a:rPr lang="en-US" kern="1200">
                <a:solidFill>
                  <a:srgbClr val="595959"/>
                </a:solidFill>
                <a:latin typeface="+mn-lt"/>
                <a:ea typeface="+mn-ea"/>
                <a:cs typeface="+mn-cs"/>
              </a:rPr>
              <a:t>Mike Nguyen</a:t>
            </a:r>
          </a:p>
        </p:txBody>
      </p:sp>
      <p:sp>
        <p:nvSpPr>
          <p:cNvPr id="5" name="Slide Number Placeholder 4">
            <a:extLst>
              <a:ext uri="{FF2B5EF4-FFF2-40B4-BE49-F238E27FC236}">
                <a16:creationId xmlns:a16="http://schemas.microsoft.com/office/drawing/2014/main" id="{536EBA6C-463F-4CFD-A14C-6CC1A2DEAB07}"/>
              </a:ext>
            </a:extLst>
          </p:cNvPr>
          <p:cNvSpPr>
            <a:spLocks noGrp="1"/>
          </p:cNvSpPr>
          <p:nvPr>
            <p:ph type="sldNum" sz="quarter" idx="12"/>
          </p:nvPr>
        </p:nvSpPr>
        <p:spPr>
          <a:xfrm>
            <a:off x="9991022" y="6356350"/>
            <a:ext cx="1362777" cy="365125"/>
          </a:xfrm>
        </p:spPr>
        <p:txBody>
          <a:bodyPr vert="horz" lIns="91440" tIns="45720" rIns="91440" bIns="45720" rtlCol="0" anchor="ctr">
            <a:normAutofit/>
          </a:bodyPr>
          <a:lstStyle/>
          <a:p>
            <a:pPr>
              <a:spcAft>
                <a:spcPts val="600"/>
              </a:spcAft>
            </a:pPr>
            <a:fld id="{A6AF1B4E-90EC-4A51-B6E5-B702C054ECB0}" type="slidenum">
              <a:rPr lang="en-US">
                <a:solidFill>
                  <a:srgbClr val="595959"/>
                </a:solidFill>
              </a:rPr>
              <a:pPr>
                <a:spcAft>
                  <a:spcPts val="600"/>
                </a:spcAft>
              </a:pPr>
              <a:t>1</a:t>
            </a:fld>
            <a:endParaRPr lang="en-US">
              <a:solidFill>
                <a:srgbClr val="595959"/>
              </a:solidFill>
            </a:endParaRPr>
          </a:p>
        </p:txBody>
      </p:sp>
    </p:spTree>
    <p:extLst>
      <p:ext uri="{BB962C8B-B14F-4D97-AF65-F5344CB8AC3E}">
        <p14:creationId xmlns:p14="http://schemas.microsoft.com/office/powerpoint/2010/main" val="241650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9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DDF1D-3C0E-4EB1-A5B1-38885987095E}"/>
              </a:ext>
            </a:extLst>
          </p:cNvPr>
          <p:cNvSpPr>
            <a:spLocks noGrp="1"/>
          </p:cNvSpPr>
          <p:nvPr>
            <p:ph type="title"/>
          </p:nvPr>
        </p:nvSpPr>
        <p:spPr>
          <a:xfrm>
            <a:off x="630936" y="639520"/>
            <a:ext cx="3429000" cy="1719072"/>
          </a:xfrm>
        </p:spPr>
        <p:txBody>
          <a:bodyPr anchor="b">
            <a:normAutofit/>
          </a:bodyPr>
          <a:lstStyle/>
          <a:p>
            <a:r>
              <a:rPr lang="en-US" sz="5400"/>
              <a:t>Exploratory Research</a:t>
            </a:r>
          </a:p>
        </p:txBody>
      </p:sp>
      <p:sp>
        <p:nvSpPr>
          <p:cNvPr id="19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BC324E-1BF8-482C-BCE0-D2093ED1D09A}"/>
              </a:ext>
            </a:extLst>
          </p:cNvPr>
          <p:cNvSpPr>
            <a:spLocks noGrp="1"/>
          </p:cNvSpPr>
          <p:nvPr>
            <p:ph idx="1"/>
          </p:nvPr>
        </p:nvSpPr>
        <p:spPr>
          <a:xfrm>
            <a:off x="630936" y="2807208"/>
            <a:ext cx="3429000" cy="3410712"/>
          </a:xfrm>
        </p:spPr>
        <p:txBody>
          <a:bodyPr anchor="t">
            <a:normAutofit/>
          </a:bodyPr>
          <a:lstStyle/>
          <a:p>
            <a:r>
              <a:rPr lang="en-US" sz="1500" b="1" dirty="0"/>
              <a:t>Research conducted to gain ideas and insights to better define the problem or opportunity confronting a manager</a:t>
            </a:r>
          </a:p>
          <a:p>
            <a:r>
              <a:rPr lang="en-US" sz="1500" dirty="0"/>
              <a:t>When conducted correctly, exploratory research should provide a better understanding of the situation and possibly yield hypotheses – but this kind of research is not designed to come up with final answers and decisions </a:t>
            </a:r>
          </a:p>
          <a:p>
            <a:r>
              <a:rPr lang="en-US" sz="1500" dirty="0"/>
              <a:t>Small scale </a:t>
            </a:r>
          </a:p>
          <a:p>
            <a:r>
              <a:rPr lang="en-US" sz="1500" dirty="0"/>
              <a:t>Flexible </a:t>
            </a:r>
          </a:p>
          <a:p>
            <a:endParaRPr lang="en-US" sz="1500" dirty="0"/>
          </a:p>
        </p:txBody>
      </p:sp>
      <p:pic>
        <p:nvPicPr>
          <p:cNvPr id="1026" name="Picture 2" descr="1990s First World Problems Meme - Imgflip">
            <a:extLst>
              <a:ext uri="{FF2B5EF4-FFF2-40B4-BE49-F238E27FC236}">
                <a16:creationId xmlns:a16="http://schemas.microsoft.com/office/drawing/2014/main" id="{2F674C2D-A327-4791-9376-2C5D2EC64F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15940" y="640080"/>
            <a:ext cx="6180432"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216B058-88CC-4E3E-AFDA-4CEFB72ED8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C1787F5-6F07-4139-9420-B53FC4D7C535}"/>
              </a:ext>
            </a:extLst>
          </p:cNvPr>
          <p:cNvSpPr>
            <a:spLocks noGrp="1"/>
          </p:cNvSpPr>
          <p:nvPr>
            <p:ph type="sldNum" sz="quarter" idx="12"/>
          </p:nvPr>
        </p:nvSpPr>
        <p:spPr>
          <a:xfrm>
            <a:off x="8610600" y="6356350"/>
            <a:ext cx="2743200" cy="365125"/>
          </a:xfrm>
          <a:prstGeom prst="ellipse">
            <a:avLst/>
          </a:prstGeom>
        </p:spPr>
        <p:txBody>
          <a:bodyPr>
            <a:normAutofit/>
          </a:bodyPr>
          <a:lstStyle/>
          <a:p>
            <a:pPr>
              <a:lnSpc>
                <a:spcPct val="90000"/>
              </a:lnSpc>
              <a:spcAft>
                <a:spcPts val="600"/>
              </a:spcAft>
            </a:pPr>
            <a:fld id="{A6AF1B4E-90EC-4A51-B6E5-B702C054ECB0}" type="slidenum">
              <a:rPr lang="en-US"/>
              <a:pPr>
                <a:lnSpc>
                  <a:spcPct val="90000"/>
                </a:lnSpc>
                <a:spcAft>
                  <a:spcPts val="600"/>
                </a:spcAft>
              </a:pPr>
              <a:t>10</a:t>
            </a:fld>
            <a:endParaRPr lang="en-US"/>
          </a:p>
        </p:txBody>
      </p:sp>
    </p:spTree>
    <p:extLst>
      <p:ext uri="{BB962C8B-B14F-4D97-AF65-F5344CB8AC3E}">
        <p14:creationId xmlns:p14="http://schemas.microsoft.com/office/powerpoint/2010/main" val="175070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1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18">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F7E374E7-BE54-4C62-BDC3-418731AC4C2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41053" y="2282665"/>
            <a:ext cx="4777381" cy="21199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1" name="Arc 20">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06B8E9-910E-44B8-A5BA-D1A2BBB7CAB7}"/>
              </a:ext>
            </a:extLst>
          </p:cNvPr>
          <p:cNvSpPr>
            <a:spLocks noGrp="1"/>
          </p:cNvSpPr>
          <p:nvPr>
            <p:ph type="title"/>
          </p:nvPr>
        </p:nvSpPr>
        <p:spPr>
          <a:xfrm>
            <a:off x="838201" y="479493"/>
            <a:ext cx="5257800" cy="1325563"/>
          </a:xfrm>
        </p:spPr>
        <p:txBody>
          <a:bodyPr>
            <a:normAutofit/>
          </a:bodyPr>
          <a:lstStyle/>
          <a:p>
            <a:r>
              <a:rPr lang="en-US"/>
              <a:t>Hypothesis</a:t>
            </a:r>
          </a:p>
        </p:txBody>
      </p:sp>
      <p:sp>
        <p:nvSpPr>
          <p:cNvPr id="4" name="Footer Placeholder 3">
            <a:extLst>
              <a:ext uri="{FF2B5EF4-FFF2-40B4-BE49-F238E27FC236}">
                <a16:creationId xmlns:a16="http://schemas.microsoft.com/office/drawing/2014/main" id="{583312BF-C563-4C41-8C14-FE00907D804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87F7509B-ED18-4D12-9B66-563CBCD6D9C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graphicFrame>
        <p:nvGraphicFramePr>
          <p:cNvPr id="8" name="Content Placeholder 2">
            <a:extLst>
              <a:ext uri="{FF2B5EF4-FFF2-40B4-BE49-F238E27FC236}">
                <a16:creationId xmlns:a16="http://schemas.microsoft.com/office/drawing/2014/main" id="{EBB7A8B5-EEB2-411F-94C4-B455F351D43C}"/>
              </a:ext>
            </a:extLst>
          </p:cNvPr>
          <p:cNvGraphicFramePr>
            <a:graphicFrameLocks noGrp="1"/>
          </p:cNvGraphicFramePr>
          <p:nvPr>
            <p:ph idx="1"/>
            <p:extLst>
              <p:ext uri="{D42A27DB-BD31-4B8C-83A1-F6EECF244321}">
                <p14:modId xmlns:p14="http://schemas.microsoft.com/office/powerpoint/2010/main" val="2285185925"/>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7689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C68F5008-DA0A-4AA0-9BAD-4C0CEA35262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AD55A98C-FB70-479A-A471-C16219E87BD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59CBEF86-20D6-4955-8EC5-3C3F9E48BC7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D27CEC-A695-41B9-8AC7-2E3E60A7EB82}"/>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iClicker Question</a:t>
            </a:r>
          </a:p>
        </p:txBody>
      </p:sp>
      <p:sp>
        <p:nvSpPr>
          <p:cNvPr id="4" name="Footer Placeholder 3">
            <a:extLst>
              <a:ext uri="{FF2B5EF4-FFF2-40B4-BE49-F238E27FC236}">
                <a16:creationId xmlns:a16="http://schemas.microsoft.com/office/drawing/2014/main" id="{FF6E63AB-06FE-4184-8986-D30D45E375AA}"/>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881C7B9B-0BDD-4AC8-965F-2C3132778D10}"/>
              </a:ext>
            </a:extLst>
          </p:cNvPr>
          <p:cNvSpPr>
            <a:spLocks noGrp="1"/>
          </p:cNvSpPr>
          <p:nvPr>
            <p:ph idx="1"/>
          </p:nvPr>
        </p:nvSpPr>
        <p:spPr>
          <a:xfrm>
            <a:off x="5573864" y="1166933"/>
            <a:ext cx="5716988" cy="4279709"/>
          </a:xfrm>
        </p:spPr>
        <p:txBody>
          <a:bodyPr anchor="ctr">
            <a:normAutofit/>
          </a:bodyPr>
          <a:lstStyle/>
          <a:p>
            <a:pPr marL="0" indent="0">
              <a:buNone/>
            </a:pPr>
            <a:r>
              <a:rPr lang="en-US" sz="2400"/>
              <a:t>Which ones are hypotheses?</a:t>
            </a:r>
          </a:p>
          <a:p>
            <a:pPr marL="514350" indent="-514350">
              <a:buFont typeface="+mj-lt"/>
              <a:buAutoNum type="alphaUcPeriod"/>
            </a:pPr>
            <a:r>
              <a:rPr lang="en-US" sz="2400"/>
              <a:t>Mizzou campus is beautiful</a:t>
            </a:r>
          </a:p>
          <a:p>
            <a:pPr marL="514350" indent="-514350">
              <a:buFont typeface="+mj-lt"/>
              <a:buAutoNum type="alphaUcPeriod"/>
            </a:pPr>
            <a:r>
              <a:rPr lang="en-US" sz="2400"/>
              <a:t>Mizzou students are more likely to graduate than any other college </a:t>
            </a:r>
          </a:p>
          <a:p>
            <a:pPr marL="514350" indent="-514350">
              <a:buFont typeface="+mj-lt"/>
              <a:buAutoNum type="alphaUcPeriod"/>
            </a:pPr>
            <a:r>
              <a:rPr lang="en-US" sz="2400"/>
              <a:t>Mizzou staffs are friendly</a:t>
            </a:r>
          </a:p>
          <a:p>
            <a:pPr marL="514350" indent="-514350">
              <a:buFont typeface="+mj-lt"/>
              <a:buAutoNum type="alphaUcPeriod"/>
            </a:pPr>
            <a:r>
              <a:rPr lang="en-US" sz="2400"/>
              <a:t>All of the above</a:t>
            </a:r>
          </a:p>
        </p:txBody>
      </p:sp>
      <p:sp>
        <p:nvSpPr>
          <p:cNvPr id="5" name="Slide Number Placeholder 4">
            <a:extLst>
              <a:ext uri="{FF2B5EF4-FFF2-40B4-BE49-F238E27FC236}">
                <a16:creationId xmlns:a16="http://schemas.microsoft.com/office/drawing/2014/main" id="{27F22D1F-C358-4962-8FFF-B2A901F37EE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12</a:t>
            </a:fld>
            <a:endParaRPr lang="en-US">
              <a:solidFill>
                <a:schemeClr val="bg1"/>
              </a:solidFill>
            </a:endParaRPr>
          </a:p>
        </p:txBody>
      </p:sp>
    </p:spTree>
    <p:extLst>
      <p:ext uri="{BB962C8B-B14F-4D97-AF65-F5344CB8AC3E}">
        <p14:creationId xmlns:p14="http://schemas.microsoft.com/office/powerpoint/2010/main" val="586207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CA9E28-1159-4A44-8627-0DED392AA8A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Why conduct exploratory research?</a:t>
            </a:r>
          </a:p>
        </p:txBody>
      </p:sp>
      <p:sp>
        <p:nvSpPr>
          <p:cNvPr id="4" name="Footer Placeholder 3">
            <a:extLst>
              <a:ext uri="{FF2B5EF4-FFF2-40B4-BE49-F238E27FC236}">
                <a16:creationId xmlns:a16="http://schemas.microsoft.com/office/drawing/2014/main" id="{D67516FB-2C04-45EE-A3F6-896F4C01A5B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CC765683-754C-4A45-A92F-5CA10A6503E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graphicFrame>
        <p:nvGraphicFramePr>
          <p:cNvPr id="8" name="Content Placeholder 2">
            <a:extLst>
              <a:ext uri="{FF2B5EF4-FFF2-40B4-BE49-F238E27FC236}">
                <a16:creationId xmlns:a16="http://schemas.microsoft.com/office/drawing/2014/main" id="{354A5C93-6DD6-4571-BFEE-5BDBA10FDF02}"/>
              </a:ext>
            </a:extLst>
          </p:cNvPr>
          <p:cNvGraphicFramePr>
            <a:graphicFrameLocks noGrp="1"/>
          </p:cNvGraphicFramePr>
          <p:nvPr>
            <p:ph idx="1"/>
            <p:extLst>
              <p:ext uri="{D42A27DB-BD31-4B8C-83A1-F6EECF244321}">
                <p14:modId xmlns:p14="http://schemas.microsoft.com/office/powerpoint/2010/main" val="244344777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643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82309313-130F-43B8-86D3-182962E37324}"/>
                                            </p:graphicEl>
                                          </p:spTgt>
                                        </p:tgtEl>
                                        <p:attrNameLst>
                                          <p:attrName>style.visibility</p:attrName>
                                        </p:attrNameLst>
                                      </p:cBhvr>
                                      <p:to>
                                        <p:strVal val="visible"/>
                                      </p:to>
                                    </p:set>
                                    <p:animEffect transition="in" filter="fade">
                                      <p:cBhvr>
                                        <p:cTn id="7" dur="1000"/>
                                        <p:tgtEl>
                                          <p:spTgt spid="8">
                                            <p:graphicEl>
                                              <a:dgm id="{82309313-130F-43B8-86D3-182962E37324}"/>
                                            </p:graphicEl>
                                          </p:spTgt>
                                        </p:tgtEl>
                                      </p:cBhvr>
                                    </p:animEffect>
                                    <p:anim calcmode="lin" valueType="num">
                                      <p:cBhvr>
                                        <p:cTn id="8" dur="1000" fill="hold"/>
                                        <p:tgtEl>
                                          <p:spTgt spid="8">
                                            <p:graphicEl>
                                              <a:dgm id="{82309313-130F-43B8-86D3-182962E37324}"/>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82309313-130F-43B8-86D3-182962E37324}"/>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graphicEl>
                                              <a:dgm id="{9DD51E32-E4B3-40F0-9341-36EA65474A1F}"/>
                                            </p:graphicEl>
                                          </p:spTgt>
                                        </p:tgtEl>
                                        <p:attrNameLst>
                                          <p:attrName>style.visibility</p:attrName>
                                        </p:attrNameLst>
                                      </p:cBhvr>
                                      <p:to>
                                        <p:strVal val="visible"/>
                                      </p:to>
                                    </p:set>
                                    <p:animEffect transition="in" filter="fade">
                                      <p:cBhvr>
                                        <p:cTn id="12" dur="1000"/>
                                        <p:tgtEl>
                                          <p:spTgt spid="8">
                                            <p:graphicEl>
                                              <a:dgm id="{9DD51E32-E4B3-40F0-9341-36EA65474A1F}"/>
                                            </p:graphicEl>
                                          </p:spTgt>
                                        </p:tgtEl>
                                      </p:cBhvr>
                                    </p:animEffect>
                                    <p:anim calcmode="lin" valueType="num">
                                      <p:cBhvr>
                                        <p:cTn id="13" dur="1000" fill="hold"/>
                                        <p:tgtEl>
                                          <p:spTgt spid="8">
                                            <p:graphicEl>
                                              <a:dgm id="{9DD51E32-E4B3-40F0-9341-36EA65474A1F}"/>
                                            </p:graphicEl>
                                          </p:spTgt>
                                        </p:tgtEl>
                                        <p:attrNameLst>
                                          <p:attrName>ppt_x</p:attrName>
                                        </p:attrNameLst>
                                      </p:cBhvr>
                                      <p:tavLst>
                                        <p:tav tm="0">
                                          <p:val>
                                            <p:strVal val="#ppt_x"/>
                                          </p:val>
                                        </p:tav>
                                        <p:tav tm="100000">
                                          <p:val>
                                            <p:strVal val="#ppt_x"/>
                                          </p:val>
                                        </p:tav>
                                      </p:tavLst>
                                    </p:anim>
                                    <p:anim calcmode="lin" valueType="num">
                                      <p:cBhvr>
                                        <p:cTn id="14" dur="1000" fill="hold"/>
                                        <p:tgtEl>
                                          <p:spTgt spid="8">
                                            <p:graphicEl>
                                              <a:dgm id="{9DD51E32-E4B3-40F0-9341-36EA65474A1F}"/>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graphicEl>
                                              <a:dgm id="{09504284-26B3-46AB-81C7-3DFBF0E55075}"/>
                                            </p:graphicEl>
                                          </p:spTgt>
                                        </p:tgtEl>
                                        <p:attrNameLst>
                                          <p:attrName>style.visibility</p:attrName>
                                        </p:attrNameLst>
                                      </p:cBhvr>
                                      <p:to>
                                        <p:strVal val="visible"/>
                                      </p:to>
                                    </p:set>
                                    <p:animEffect transition="in" filter="fade">
                                      <p:cBhvr>
                                        <p:cTn id="17" dur="1000"/>
                                        <p:tgtEl>
                                          <p:spTgt spid="8">
                                            <p:graphicEl>
                                              <a:dgm id="{09504284-26B3-46AB-81C7-3DFBF0E55075}"/>
                                            </p:graphicEl>
                                          </p:spTgt>
                                        </p:tgtEl>
                                      </p:cBhvr>
                                    </p:animEffect>
                                    <p:anim calcmode="lin" valueType="num">
                                      <p:cBhvr>
                                        <p:cTn id="18" dur="1000" fill="hold"/>
                                        <p:tgtEl>
                                          <p:spTgt spid="8">
                                            <p:graphicEl>
                                              <a:dgm id="{09504284-26B3-46AB-81C7-3DFBF0E55075}"/>
                                            </p:graphicEl>
                                          </p:spTgt>
                                        </p:tgtEl>
                                        <p:attrNameLst>
                                          <p:attrName>ppt_x</p:attrName>
                                        </p:attrNameLst>
                                      </p:cBhvr>
                                      <p:tavLst>
                                        <p:tav tm="0">
                                          <p:val>
                                            <p:strVal val="#ppt_x"/>
                                          </p:val>
                                        </p:tav>
                                        <p:tav tm="100000">
                                          <p:val>
                                            <p:strVal val="#ppt_x"/>
                                          </p:val>
                                        </p:tav>
                                      </p:tavLst>
                                    </p:anim>
                                    <p:anim calcmode="lin" valueType="num">
                                      <p:cBhvr>
                                        <p:cTn id="19" dur="1000" fill="hold"/>
                                        <p:tgtEl>
                                          <p:spTgt spid="8">
                                            <p:graphicEl>
                                              <a:dgm id="{09504284-26B3-46AB-81C7-3DFBF0E55075}"/>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graphicEl>
                                              <a:dgm id="{E2A42729-FE3F-4F61-91A2-61972E0EBF44}"/>
                                            </p:graphicEl>
                                          </p:spTgt>
                                        </p:tgtEl>
                                        <p:attrNameLst>
                                          <p:attrName>style.visibility</p:attrName>
                                        </p:attrNameLst>
                                      </p:cBhvr>
                                      <p:to>
                                        <p:strVal val="visible"/>
                                      </p:to>
                                    </p:set>
                                    <p:animEffect transition="in" filter="fade">
                                      <p:cBhvr>
                                        <p:cTn id="24" dur="1000"/>
                                        <p:tgtEl>
                                          <p:spTgt spid="8">
                                            <p:graphicEl>
                                              <a:dgm id="{E2A42729-FE3F-4F61-91A2-61972E0EBF44}"/>
                                            </p:graphicEl>
                                          </p:spTgt>
                                        </p:tgtEl>
                                      </p:cBhvr>
                                    </p:animEffect>
                                    <p:anim calcmode="lin" valueType="num">
                                      <p:cBhvr>
                                        <p:cTn id="25" dur="1000" fill="hold"/>
                                        <p:tgtEl>
                                          <p:spTgt spid="8">
                                            <p:graphicEl>
                                              <a:dgm id="{E2A42729-FE3F-4F61-91A2-61972E0EBF44}"/>
                                            </p:graphicEl>
                                          </p:spTgt>
                                        </p:tgtEl>
                                        <p:attrNameLst>
                                          <p:attrName>ppt_x</p:attrName>
                                        </p:attrNameLst>
                                      </p:cBhvr>
                                      <p:tavLst>
                                        <p:tav tm="0">
                                          <p:val>
                                            <p:strVal val="#ppt_x"/>
                                          </p:val>
                                        </p:tav>
                                        <p:tav tm="100000">
                                          <p:val>
                                            <p:strVal val="#ppt_x"/>
                                          </p:val>
                                        </p:tav>
                                      </p:tavLst>
                                    </p:anim>
                                    <p:anim calcmode="lin" valueType="num">
                                      <p:cBhvr>
                                        <p:cTn id="26" dur="1000" fill="hold"/>
                                        <p:tgtEl>
                                          <p:spTgt spid="8">
                                            <p:graphicEl>
                                              <a:dgm id="{E2A42729-FE3F-4F61-91A2-61972E0EBF44}"/>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graphicEl>
                                              <a:dgm id="{B3BB002F-F7FA-489B-AD59-5B605A6874B2}"/>
                                            </p:graphicEl>
                                          </p:spTgt>
                                        </p:tgtEl>
                                        <p:attrNameLst>
                                          <p:attrName>style.visibility</p:attrName>
                                        </p:attrNameLst>
                                      </p:cBhvr>
                                      <p:to>
                                        <p:strVal val="visible"/>
                                      </p:to>
                                    </p:set>
                                    <p:animEffect transition="in" filter="fade">
                                      <p:cBhvr>
                                        <p:cTn id="29" dur="1000"/>
                                        <p:tgtEl>
                                          <p:spTgt spid="8">
                                            <p:graphicEl>
                                              <a:dgm id="{B3BB002F-F7FA-489B-AD59-5B605A6874B2}"/>
                                            </p:graphicEl>
                                          </p:spTgt>
                                        </p:tgtEl>
                                      </p:cBhvr>
                                    </p:animEffect>
                                    <p:anim calcmode="lin" valueType="num">
                                      <p:cBhvr>
                                        <p:cTn id="30" dur="1000" fill="hold"/>
                                        <p:tgtEl>
                                          <p:spTgt spid="8">
                                            <p:graphicEl>
                                              <a:dgm id="{B3BB002F-F7FA-489B-AD59-5B605A6874B2}"/>
                                            </p:graphicEl>
                                          </p:spTgt>
                                        </p:tgtEl>
                                        <p:attrNameLst>
                                          <p:attrName>ppt_x</p:attrName>
                                        </p:attrNameLst>
                                      </p:cBhvr>
                                      <p:tavLst>
                                        <p:tav tm="0">
                                          <p:val>
                                            <p:strVal val="#ppt_x"/>
                                          </p:val>
                                        </p:tav>
                                        <p:tav tm="100000">
                                          <p:val>
                                            <p:strVal val="#ppt_x"/>
                                          </p:val>
                                        </p:tav>
                                      </p:tavLst>
                                    </p:anim>
                                    <p:anim calcmode="lin" valueType="num">
                                      <p:cBhvr>
                                        <p:cTn id="31" dur="1000" fill="hold"/>
                                        <p:tgtEl>
                                          <p:spTgt spid="8">
                                            <p:graphicEl>
                                              <a:dgm id="{B3BB002F-F7FA-489B-AD59-5B605A6874B2}"/>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graphicEl>
                                              <a:dgm id="{2C8CB4B8-7307-4281-9B33-D7AFC851A8F3}"/>
                                            </p:graphicEl>
                                          </p:spTgt>
                                        </p:tgtEl>
                                        <p:attrNameLst>
                                          <p:attrName>style.visibility</p:attrName>
                                        </p:attrNameLst>
                                      </p:cBhvr>
                                      <p:to>
                                        <p:strVal val="visible"/>
                                      </p:to>
                                    </p:set>
                                    <p:animEffect transition="in" filter="fade">
                                      <p:cBhvr>
                                        <p:cTn id="34" dur="1000"/>
                                        <p:tgtEl>
                                          <p:spTgt spid="8">
                                            <p:graphicEl>
                                              <a:dgm id="{2C8CB4B8-7307-4281-9B33-D7AFC851A8F3}"/>
                                            </p:graphicEl>
                                          </p:spTgt>
                                        </p:tgtEl>
                                      </p:cBhvr>
                                    </p:animEffect>
                                    <p:anim calcmode="lin" valueType="num">
                                      <p:cBhvr>
                                        <p:cTn id="35" dur="1000" fill="hold"/>
                                        <p:tgtEl>
                                          <p:spTgt spid="8">
                                            <p:graphicEl>
                                              <a:dgm id="{2C8CB4B8-7307-4281-9B33-D7AFC851A8F3}"/>
                                            </p:graphicEl>
                                          </p:spTgt>
                                        </p:tgtEl>
                                        <p:attrNameLst>
                                          <p:attrName>ppt_x</p:attrName>
                                        </p:attrNameLst>
                                      </p:cBhvr>
                                      <p:tavLst>
                                        <p:tav tm="0">
                                          <p:val>
                                            <p:strVal val="#ppt_x"/>
                                          </p:val>
                                        </p:tav>
                                        <p:tav tm="100000">
                                          <p:val>
                                            <p:strVal val="#ppt_x"/>
                                          </p:val>
                                        </p:tav>
                                      </p:tavLst>
                                    </p:anim>
                                    <p:anim calcmode="lin" valueType="num">
                                      <p:cBhvr>
                                        <p:cTn id="36" dur="1000" fill="hold"/>
                                        <p:tgtEl>
                                          <p:spTgt spid="8">
                                            <p:graphicEl>
                                              <a:dgm id="{2C8CB4B8-7307-4281-9B33-D7AFC851A8F3}"/>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graphicEl>
                                              <a:dgm id="{5B51506C-9708-4983-9922-90A117799345}"/>
                                            </p:graphicEl>
                                          </p:spTgt>
                                        </p:tgtEl>
                                        <p:attrNameLst>
                                          <p:attrName>style.visibility</p:attrName>
                                        </p:attrNameLst>
                                      </p:cBhvr>
                                      <p:to>
                                        <p:strVal val="visible"/>
                                      </p:to>
                                    </p:set>
                                    <p:animEffect transition="in" filter="fade">
                                      <p:cBhvr>
                                        <p:cTn id="41" dur="1000"/>
                                        <p:tgtEl>
                                          <p:spTgt spid="8">
                                            <p:graphicEl>
                                              <a:dgm id="{5B51506C-9708-4983-9922-90A117799345}"/>
                                            </p:graphicEl>
                                          </p:spTgt>
                                        </p:tgtEl>
                                      </p:cBhvr>
                                    </p:animEffect>
                                    <p:anim calcmode="lin" valueType="num">
                                      <p:cBhvr>
                                        <p:cTn id="42" dur="1000" fill="hold"/>
                                        <p:tgtEl>
                                          <p:spTgt spid="8">
                                            <p:graphicEl>
                                              <a:dgm id="{5B51506C-9708-4983-9922-90A117799345}"/>
                                            </p:graphicEl>
                                          </p:spTgt>
                                        </p:tgtEl>
                                        <p:attrNameLst>
                                          <p:attrName>ppt_x</p:attrName>
                                        </p:attrNameLst>
                                      </p:cBhvr>
                                      <p:tavLst>
                                        <p:tav tm="0">
                                          <p:val>
                                            <p:strVal val="#ppt_x"/>
                                          </p:val>
                                        </p:tav>
                                        <p:tav tm="100000">
                                          <p:val>
                                            <p:strVal val="#ppt_x"/>
                                          </p:val>
                                        </p:tav>
                                      </p:tavLst>
                                    </p:anim>
                                    <p:anim calcmode="lin" valueType="num">
                                      <p:cBhvr>
                                        <p:cTn id="43" dur="1000" fill="hold"/>
                                        <p:tgtEl>
                                          <p:spTgt spid="8">
                                            <p:graphicEl>
                                              <a:dgm id="{5B51506C-9708-4983-9922-90A117799345}"/>
                                            </p:graphic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graphicEl>
                                              <a:dgm id="{2DC2825D-2AB9-4359-A30C-ED76F84B549B}"/>
                                            </p:graphicEl>
                                          </p:spTgt>
                                        </p:tgtEl>
                                        <p:attrNameLst>
                                          <p:attrName>style.visibility</p:attrName>
                                        </p:attrNameLst>
                                      </p:cBhvr>
                                      <p:to>
                                        <p:strVal val="visible"/>
                                      </p:to>
                                    </p:set>
                                    <p:animEffect transition="in" filter="fade">
                                      <p:cBhvr>
                                        <p:cTn id="46" dur="1000"/>
                                        <p:tgtEl>
                                          <p:spTgt spid="8">
                                            <p:graphicEl>
                                              <a:dgm id="{2DC2825D-2AB9-4359-A30C-ED76F84B549B}"/>
                                            </p:graphicEl>
                                          </p:spTgt>
                                        </p:tgtEl>
                                      </p:cBhvr>
                                    </p:animEffect>
                                    <p:anim calcmode="lin" valueType="num">
                                      <p:cBhvr>
                                        <p:cTn id="47" dur="1000" fill="hold"/>
                                        <p:tgtEl>
                                          <p:spTgt spid="8">
                                            <p:graphicEl>
                                              <a:dgm id="{2DC2825D-2AB9-4359-A30C-ED76F84B549B}"/>
                                            </p:graphicEl>
                                          </p:spTgt>
                                        </p:tgtEl>
                                        <p:attrNameLst>
                                          <p:attrName>ppt_x</p:attrName>
                                        </p:attrNameLst>
                                      </p:cBhvr>
                                      <p:tavLst>
                                        <p:tav tm="0">
                                          <p:val>
                                            <p:strVal val="#ppt_x"/>
                                          </p:val>
                                        </p:tav>
                                        <p:tav tm="100000">
                                          <p:val>
                                            <p:strVal val="#ppt_x"/>
                                          </p:val>
                                        </p:tav>
                                      </p:tavLst>
                                    </p:anim>
                                    <p:anim calcmode="lin" valueType="num">
                                      <p:cBhvr>
                                        <p:cTn id="48" dur="1000" fill="hold"/>
                                        <p:tgtEl>
                                          <p:spTgt spid="8">
                                            <p:graphicEl>
                                              <a:dgm id="{2DC2825D-2AB9-4359-A30C-ED76F84B549B}"/>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graphicEl>
                                              <a:dgm id="{09B66075-EADE-4605-868C-36A76DEEC5ED}"/>
                                            </p:graphicEl>
                                          </p:spTgt>
                                        </p:tgtEl>
                                        <p:attrNameLst>
                                          <p:attrName>style.visibility</p:attrName>
                                        </p:attrNameLst>
                                      </p:cBhvr>
                                      <p:to>
                                        <p:strVal val="visible"/>
                                      </p:to>
                                    </p:set>
                                    <p:animEffect transition="in" filter="fade">
                                      <p:cBhvr>
                                        <p:cTn id="51" dur="1000"/>
                                        <p:tgtEl>
                                          <p:spTgt spid="8">
                                            <p:graphicEl>
                                              <a:dgm id="{09B66075-EADE-4605-868C-36A76DEEC5ED}"/>
                                            </p:graphicEl>
                                          </p:spTgt>
                                        </p:tgtEl>
                                      </p:cBhvr>
                                    </p:animEffect>
                                    <p:anim calcmode="lin" valueType="num">
                                      <p:cBhvr>
                                        <p:cTn id="52" dur="1000" fill="hold"/>
                                        <p:tgtEl>
                                          <p:spTgt spid="8">
                                            <p:graphicEl>
                                              <a:dgm id="{09B66075-EADE-4605-868C-36A76DEEC5ED}"/>
                                            </p:graphicEl>
                                          </p:spTgt>
                                        </p:tgtEl>
                                        <p:attrNameLst>
                                          <p:attrName>ppt_x</p:attrName>
                                        </p:attrNameLst>
                                      </p:cBhvr>
                                      <p:tavLst>
                                        <p:tav tm="0">
                                          <p:val>
                                            <p:strVal val="#ppt_x"/>
                                          </p:val>
                                        </p:tav>
                                        <p:tav tm="100000">
                                          <p:val>
                                            <p:strVal val="#ppt_x"/>
                                          </p:val>
                                        </p:tav>
                                      </p:tavLst>
                                    </p:anim>
                                    <p:anim calcmode="lin" valueType="num">
                                      <p:cBhvr>
                                        <p:cTn id="53" dur="1000" fill="hold"/>
                                        <p:tgtEl>
                                          <p:spTgt spid="8">
                                            <p:graphicEl>
                                              <a:dgm id="{09B66075-EADE-4605-868C-36A76DEEC5ED}"/>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graphicEl>
                                              <a:dgm id="{9CC5A2A8-D550-4A8E-BA36-FAC7BEBEE8C4}"/>
                                            </p:graphicEl>
                                          </p:spTgt>
                                        </p:tgtEl>
                                        <p:attrNameLst>
                                          <p:attrName>style.visibility</p:attrName>
                                        </p:attrNameLst>
                                      </p:cBhvr>
                                      <p:to>
                                        <p:strVal val="visible"/>
                                      </p:to>
                                    </p:set>
                                    <p:animEffect transition="in" filter="fade">
                                      <p:cBhvr>
                                        <p:cTn id="58" dur="1000"/>
                                        <p:tgtEl>
                                          <p:spTgt spid="8">
                                            <p:graphicEl>
                                              <a:dgm id="{9CC5A2A8-D550-4A8E-BA36-FAC7BEBEE8C4}"/>
                                            </p:graphicEl>
                                          </p:spTgt>
                                        </p:tgtEl>
                                      </p:cBhvr>
                                    </p:animEffect>
                                    <p:anim calcmode="lin" valueType="num">
                                      <p:cBhvr>
                                        <p:cTn id="59" dur="1000" fill="hold"/>
                                        <p:tgtEl>
                                          <p:spTgt spid="8">
                                            <p:graphicEl>
                                              <a:dgm id="{9CC5A2A8-D550-4A8E-BA36-FAC7BEBEE8C4}"/>
                                            </p:graphicEl>
                                          </p:spTgt>
                                        </p:tgtEl>
                                        <p:attrNameLst>
                                          <p:attrName>ppt_x</p:attrName>
                                        </p:attrNameLst>
                                      </p:cBhvr>
                                      <p:tavLst>
                                        <p:tav tm="0">
                                          <p:val>
                                            <p:strVal val="#ppt_x"/>
                                          </p:val>
                                        </p:tav>
                                        <p:tav tm="100000">
                                          <p:val>
                                            <p:strVal val="#ppt_x"/>
                                          </p:val>
                                        </p:tav>
                                      </p:tavLst>
                                    </p:anim>
                                    <p:anim calcmode="lin" valueType="num">
                                      <p:cBhvr>
                                        <p:cTn id="60" dur="1000" fill="hold"/>
                                        <p:tgtEl>
                                          <p:spTgt spid="8">
                                            <p:graphicEl>
                                              <a:dgm id="{9CC5A2A8-D550-4A8E-BA36-FAC7BEBEE8C4}"/>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graphicEl>
                                              <a:dgm id="{E6BD3711-A422-432A-9FC2-FD7B1376B175}"/>
                                            </p:graphicEl>
                                          </p:spTgt>
                                        </p:tgtEl>
                                        <p:attrNameLst>
                                          <p:attrName>style.visibility</p:attrName>
                                        </p:attrNameLst>
                                      </p:cBhvr>
                                      <p:to>
                                        <p:strVal val="visible"/>
                                      </p:to>
                                    </p:set>
                                    <p:animEffect transition="in" filter="fade">
                                      <p:cBhvr>
                                        <p:cTn id="63" dur="1000"/>
                                        <p:tgtEl>
                                          <p:spTgt spid="8">
                                            <p:graphicEl>
                                              <a:dgm id="{E6BD3711-A422-432A-9FC2-FD7B1376B175}"/>
                                            </p:graphicEl>
                                          </p:spTgt>
                                        </p:tgtEl>
                                      </p:cBhvr>
                                    </p:animEffect>
                                    <p:anim calcmode="lin" valueType="num">
                                      <p:cBhvr>
                                        <p:cTn id="64" dur="1000" fill="hold"/>
                                        <p:tgtEl>
                                          <p:spTgt spid="8">
                                            <p:graphicEl>
                                              <a:dgm id="{E6BD3711-A422-432A-9FC2-FD7B1376B175}"/>
                                            </p:graphicEl>
                                          </p:spTgt>
                                        </p:tgtEl>
                                        <p:attrNameLst>
                                          <p:attrName>ppt_x</p:attrName>
                                        </p:attrNameLst>
                                      </p:cBhvr>
                                      <p:tavLst>
                                        <p:tav tm="0">
                                          <p:val>
                                            <p:strVal val="#ppt_x"/>
                                          </p:val>
                                        </p:tav>
                                        <p:tav tm="100000">
                                          <p:val>
                                            <p:strVal val="#ppt_x"/>
                                          </p:val>
                                        </p:tav>
                                      </p:tavLst>
                                    </p:anim>
                                    <p:anim calcmode="lin" valueType="num">
                                      <p:cBhvr>
                                        <p:cTn id="65" dur="1000" fill="hold"/>
                                        <p:tgtEl>
                                          <p:spTgt spid="8">
                                            <p:graphicEl>
                                              <a:dgm id="{E6BD3711-A422-432A-9FC2-FD7B1376B175}"/>
                                            </p:graphic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8">
                                            <p:graphicEl>
                                              <a:dgm id="{11651365-74E1-4B7E-8876-1B91DBF2CC7E}"/>
                                            </p:graphicEl>
                                          </p:spTgt>
                                        </p:tgtEl>
                                        <p:attrNameLst>
                                          <p:attrName>style.visibility</p:attrName>
                                        </p:attrNameLst>
                                      </p:cBhvr>
                                      <p:to>
                                        <p:strVal val="visible"/>
                                      </p:to>
                                    </p:set>
                                    <p:animEffect transition="in" filter="fade">
                                      <p:cBhvr>
                                        <p:cTn id="68" dur="1000"/>
                                        <p:tgtEl>
                                          <p:spTgt spid="8">
                                            <p:graphicEl>
                                              <a:dgm id="{11651365-74E1-4B7E-8876-1B91DBF2CC7E}"/>
                                            </p:graphicEl>
                                          </p:spTgt>
                                        </p:tgtEl>
                                      </p:cBhvr>
                                    </p:animEffect>
                                    <p:anim calcmode="lin" valueType="num">
                                      <p:cBhvr>
                                        <p:cTn id="69" dur="1000" fill="hold"/>
                                        <p:tgtEl>
                                          <p:spTgt spid="8">
                                            <p:graphicEl>
                                              <a:dgm id="{11651365-74E1-4B7E-8876-1B91DBF2CC7E}"/>
                                            </p:graphicEl>
                                          </p:spTgt>
                                        </p:tgtEl>
                                        <p:attrNameLst>
                                          <p:attrName>ppt_x</p:attrName>
                                        </p:attrNameLst>
                                      </p:cBhvr>
                                      <p:tavLst>
                                        <p:tav tm="0">
                                          <p:val>
                                            <p:strVal val="#ppt_x"/>
                                          </p:val>
                                        </p:tav>
                                        <p:tav tm="100000">
                                          <p:val>
                                            <p:strVal val="#ppt_x"/>
                                          </p:val>
                                        </p:tav>
                                      </p:tavLst>
                                    </p:anim>
                                    <p:anim calcmode="lin" valueType="num">
                                      <p:cBhvr>
                                        <p:cTn id="70" dur="1000" fill="hold"/>
                                        <p:tgtEl>
                                          <p:spTgt spid="8">
                                            <p:graphicEl>
                                              <a:dgm id="{11651365-74E1-4B7E-8876-1B91DBF2CC7E}"/>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B46EC-84C0-41A9-A8AA-BA1EACF7F932}"/>
              </a:ext>
            </a:extLst>
          </p:cNvPr>
          <p:cNvSpPr>
            <a:spLocks noGrp="1"/>
          </p:cNvSpPr>
          <p:nvPr>
            <p:ph type="title"/>
          </p:nvPr>
        </p:nvSpPr>
        <p:spPr>
          <a:xfrm>
            <a:off x="943277" y="712269"/>
            <a:ext cx="3370998" cy="5502264"/>
          </a:xfrm>
        </p:spPr>
        <p:txBody>
          <a:bodyPr>
            <a:normAutofit/>
          </a:bodyPr>
          <a:lstStyle/>
          <a:p>
            <a:r>
              <a:rPr lang="en-US">
                <a:solidFill>
                  <a:srgbClr val="FFFFFF"/>
                </a:solidFill>
              </a:rPr>
              <a:t>Exploratory Research Types</a:t>
            </a:r>
          </a:p>
        </p:txBody>
      </p:sp>
      <p:cxnSp>
        <p:nvCxnSpPr>
          <p:cNvPr id="14" name="Straight Connector 1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F9232F0-645F-408F-B989-0EEE9CDDB69E}"/>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6" name="Slide Number Placeholder 5">
            <a:extLst>
              <a:ext uri="{FF2B5EF4-FFF2-40B4-BE49-F238E27FC236}">
                <a16:creationId xmlns:a16="http://schemas.microsoft.com/office/drawing/2014/main" id="{9FBD533B-F8B4-4CBB-8527-9F7077DF42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14</a:t>
            </a:fld>
            <a:endParaRPr lang="en-US">
              <a:solidFill>
                <a:schemeClr val="tx1">
                  <a:lumMod val="75000"/>
                  <a:lumOff val="25000"/>
                  <a:alpha val="70000"/>
                </a:schemeClr>
              </a:solidFill>
            </a:endParaRPr>
          </a:p>
        </p:txBody>
      </p:sp>
      <p:graphicFrame>
        <p:nvGraphicFramePr>
          <p:cNvPr id="8" name="Content Placeholder 2">
            <a:extLst>
              <a:ext uri="{FF2B5EF4-FFF2-40B4-BE49-F238E27FC236}">
                <a16:creationId xmlns:a16="http://schemas.microsoft.com/office/drawing/2014/main" id="{DE12EDB7-A8B6-4911-9DF1-0C144FECC203}"/>
              </a:ext>
            </a:extLst>
          </p:cNvPr>
          <p:cNvGraphicFramePr>
            <a:graphicFrameLocks noGrp="1"/>
          </p:cNvGraphicFramePr>
          <p:nvPr>
            <p:ph idx="1"/>
            <p:extLst>
              <p:ext uri="{D42A27DB-BD31-4B8C-83A1-F6EECF244321}">
                <p14:modId xmlns:p14="http://schemas.microsoft.com/office/powerpoint/2010/main" val="151856385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109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9036-4DB4-4BD1-86BF-B0C30E1299BC}"/>
              </a:ext>
            </a:extLst>
          </p:cNvPr>
          <p:cNvSpPr>
            <a:spLocks noGrp="1"/>
          </p:cNvSpPr>
          <p:nvPr>
            <p:ph type="title"/>
          </p:nvPr>
        </p:nvSpPr>
        <p:spPr>
          <a:xfrm>
            <a:off x="648929" y="629266"/>
            <a:ext cx="3505495" cy="1622321"/>
          </a:xfrm>
        </p:spPr>
        <p:txBody>
          <a:bodyPr>
            <a:normAutofit/>
          </a:bodyPr>
          <a:lstStyle/>
          <a:p>
            <a:r>
              <a:rPr lang="en-US"/>
              <a:t>Literature search</a:t>
            </a:r>
            <a:endParaRPr lang="en-US" dirty="0"/>
          </a:p>
        </p:txBody>
      </p:sp>
      <p:sp>
        <p:nvSpPr>
          <p:cNvPr id="3" name="Content Placeholder 2">
            <a:extLst>
              <a:ext uri="{FF2B5EF4-FFF2-40B4-BE49-F238E27FC236}">
                <a16:creationId xmlns:a16="http://schemas.microsoft.com/office/drawing/2014/main" id="{A19055D2-C9FF-49FF-B8E4-EB667C25A8D4}"/>
              </a:ext>
            </a:extLst>
          </p:cNvPr>
          <p:cNvSpPr>
            <a:spLocks noGrp="1"/>
          </p:cNvSpPr>
          <p:nvPr>
            <p:ph idx="1"/>
          </p:nvPr>
        </p:nvSpPr>
        <p:spPr>
          <a:xfrm>
            <a:off x="648931" y="2438400"/>
            <a:ext cx="3505494" cy="3785419"/>
          </a:xfrm>
        </p:spPr>
        <p:txBody>
          <a:bodyPr>
            <a:normAutofit/>
          </a:bodyPr>
          <a:lstStyle/>
          <a:p>
            <a:r>
              <a:rPr lang="en-US" sz="2000" dirty="0"/>
              <a:t>A search of statistics, trade journal articles, other articles, magazines, newspapers, books, and/or online sources for data or insight into the problem at hand.</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it Search - quickmeme">
            <a:extLst>
              <a:ext uri="{FF2B5EF4-FFF2-40B4-BE49-F238E27FC236}">
                <a16:creationId xmlns:a16="http://schemas.microsoft.com/office/drawing/2014/main" id="{2DE36F2F-35FA-4D1D-8492-2A6816B429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215273"/>
            <a:ext cx="6019331" cy="4424208"/>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34B4FB3-4534-4515-B5DB-4850ACE40D78}"/>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6" name="Slide Number Placeholder 5">
            <a:extLst>
              <a:ext uri="{FF2B5EF4-FFF2-40B4-BE49-F238E27FC236}">
                <a16:creationId xmlns:a16="http://schemas.microsoft.com/office/drawing/2014/main" id="{3F7E9CED-3FC2-4370-B7CE-122B6512B32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15</a:t>
            </a:fld>
            <a:endParaRPr lang="en-US">
              <a:solidFill>
                <a:srgbClr val="303030"/>
              </a:solidFill>
            </a:endParaRPr>
          </a:p>
        </p:txBody>
      </p:sp>
    </p:spTree>
    <p:extLst>
      <p:ext uri="{BB962C8B-B14F-4D97-AF65-F5344CB8AC3E}">
        <p14:creationId xmlns:p14="http://schemas.microsoft.com/office/powerpoint/2010/main" val="11091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253C-64E3-4505-8AA6-AEF2FD1F08F8}"/>
              </a:ext>
            </a:extLst>
          </p:cNvPr>
          <p:cNvSpPr>
            <a:spLocks noGrp="1"/>
          </p:cNvSpPr>
          <p:nvPr>
            <p:ph type="title"/>
          </p:nvPr>
        </p:nvSpPr>
        <p:spPr>
          <a:xfrm>
            <a:off x="648929" y="629266"/>
            <a:ext cx="3505495" cy="1622321"/>
          </a:xfrm>
        </p:spPr>
        <p:txBody>
          <a:bodyPr>
            <a:normAutofit/>
          </a:bodyPr>
          <a:lstStyle/>
          <a:p>
            <a:r>
              <a:rPr lang="en-US"/>
              <a:t>Depth Interviews</a:t>
            </a:r>
            <a:endParaRPr lang="en-US" dirty="0"/>
          </a:p>
        </p:txBody>
      </p:sp>
      <p:sp>
        <p:nvSpPr>
          <p:cNvPr id="3" name="Content Placeholder 2">
            <a:extLst>
              <a:ext uri="{FF2B5EF4-FFF2-40B4-BE49-F238E27FC236}">
                <a16:creationId xmlns:a16="http://schemas.microsoft.com/office/drawing/2014/main" id="{D3BBF957-1B27-47A1-94B9-CED8E962B9DA}"/>
              </a:ext>
            </a:extLst>
          </p:cNvPr>
          <p:cNvSpPr>
            <a:spLocks noGrp="1"/>
          </p:cNvSpPr>
          <p:nvPr>
            <p:ph idx="1"/>
          </p:nvPr>
        </p:nvSpPr>
        <p:spPr>
          <a:xfrm>
            <a:off x="648931" y="2438400"/>
            <a:ext cx="3505494" cy="3785419"/>
          </a:xfrm>
        </p:spPr>
        <p:txBody>
          <a:bodyPr>
            <a:normAutofit/>
          </a:bodyPr>
          <a:lstStyle/>
          <a:p>
            <a:r>
              <a:rPr lang="en-US" sz="2000" dirty="0"/>
              <a:t>Interviews with people knowledgeable about the general subject being investigated </a:t>
            </a:r>
          </a:p>
          <a:p>
            <a:r>
              <a:rPr lang="en-US" sz="2000" dirty="0"/>
              <a:t>Some possibilities: </a:t>
            </a:r>
          </a:p>
          <a:p>
            <a:pPr lvl="1"/>
            <a:r>
              <a:rPr lang="en-US" sz="2000" dirty="0"/>
              <a:t>Those who work with it (e.g., employees, consultants) </a:t>
            </a:r>
          </a:p>
          <a:p>
            <a:pPr lvl="1"/>
            <a:r>
              <a:rPr lang="en-US" sz="2000" dirty="0"/>
              <a:t>Those who study (e.g., researchers, analysts)</a:t>
            </a:r>
          </a:p>
          <a:p>
            <a:pPr lvl="1"/>
            <a:r>
              <a:rPr lang="en-US" sz="2000" dirty="0"/>
              <a:t>Those who live it (e.g., consumers)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Meme Creator - Funny EXPERT Meme Generator at MemeCreator.org!">
            <a:extLst>
              <a:ext uri="{FF2B5EF4-FFF2-40B4-BE49-F238E27FC236}">
                <a16:creationId xmlns:a16="http://schemas.microsoft.com/office/drawing/2014/main" id="{29D64EAB-B7D6-4298-BF07-D4EA440170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196212"/>
            <a:ext cx="6019331" cy="4462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BCC268C-3198-40F0-BDC3-D70013211477}"/>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6" name="Slide Number Placeholder 5">
            <a:extLst>
              <a:ext uri="{FF2B5EF4-FFF2-40B4-BE49-F238E27FC236}">
                <a16:creationId xmlns:a16="http://schemas.microsoft.com/office/drawing/2014/main" id="{2A9A1BF7-3FFA-46A1-9D94-6A60703FEE8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16</a:t>
            </a:fld>
            <a:endParaRPr lang="en-US">
              <a:solidFill>
                <a:srgbClr val="303030"/>
              </a:solidFill>
            </a:endParaRPr>
          </a:p>
        </p:txBody>
      </p:sp>
    </p:spTree>
    <p:extLst>
      <p:ext uri="{BB962C8B-B14F-4D97-AF65-F5344CB8AC3E}">
        <p14:creationId xmlns:p14="http://schemas.microsoft.com/office/powerpoint/2010/main" val="195958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3">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0A4B3-F7AD-4007-9ECE-3F8D642BFBFE}"/>
              </a:ext>
            </a:extLst>
          </p:cNvPr>
          <p:cNvSpPr>
            <a:spLocks noGrp="1"/>
          </p:cNvSpPr>
          <p:nvPr>
            <p:ph type="title"/>
          </p:nvPr>
        </p:nvSpPr>
        <p:spPr>
          <a:xfrm>
            <a:off x="838199" y="1174819"/>
            <a:ext cx="4826795" cy="2858363"/>
          </a:xfrm>
        </p:spPr>
        <p:txBody>
          <a:bodyPr vert="horz" lIns="91440" tIns="45720" rIns="91440" bIns="45720" rtlCol="0" anchor="b">
            <a:normAutofit/>
          </a:bodyPr>
          <a:lstStyle/>
          <a:p>
            <a:r>
              <a:rPr lang="en-US" sz="7200" kern="1200">
                <a:solidFill>
                  <a:schemeClr val="bg1"/>
                </a:solidFill>
                <a:latin typeface="+mj-lt"/>
                <a:ea typeface="+mj-ea"/>
                <a:cs typeface="+mj-cs"/>
              </a:rPr>
              <a:t>Focus Group -SNL</a:t>
            </a:r>
          </a:p>
        </p:txBody>
      </p:sp>
      <p:grpSp>
        <p:nvGrpSpPr>
          <p:cNvPr id="30" name="Group 15">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7" name="Group 16">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1" name="Freeform: Shape 20">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8" name="Group 17">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9" name="Freeform: Shape 18">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5" name="Slide Number Placeholder 4">
            <a:extLst>
              <a:ext uri="{FF2B5EF4-FFF2-40B4-BE49-F238E27FC236}">
                <a16:creationId xmlns:a16="http://schemas.microsoft.com/office/drawing/2014/main" id="{665BEDEE-9E70-44B1-A03C-A1B2A46FCF20}"/>
              </a:ext>
            </a:extLst>
          </p:cNvPr>
          <p:cNvSpPr>
            <a:spLocks noGrp="1"/>
          </p:cNvSpPr>
          <p:nvPr>
            <p:ph type="sldNum" sz="quarter" idx="12"/>
          </p:nvPr>
        </p:nvSpPr>
        <p:spPr>
          <a:xfrm>
            <a:off x="8737600" y="466933"/>
            <a:ext cx="2635250" cy="707886"/>
          </a:xfrm>
        </p:spPr>
        <p:txBody>
          <a:bodyPr vert="horz" lIns="91440" tIns="45720" rIns="91440" bIns="45720" rtlCol="0" anchor="ctr">
            <a:normAutofit/>
          </a:bodyPr>
          <a:lstStyle/>
          <a:p>
            <a:pPr>
              <a:lnSpc>
                <a:spcPct val="90000"/>
              </a:lnSpc>
              <a:spcAft>
                <a:spcPts val="600"/>
              </a:spcAft>
            </a:pPr>
            <a:fld id="{A6AF1B4E-90EC-4A51-B6E5-B702C054ECB0}" type="slidenum">
              <a:rPr lang="en-US" sz="4400">
                <a:solidFill>
                  <a:schemeClr val="bg1"/>
                </a:solidFill>
              </a:rPr>
              <a:pPr>
                <a:lnSpc>
                  <a:spcPct val="90000"/>
                </a:lnSpc>
                <a:spcAft>
                  <a:spcPts val="600"/>
                </a:spcAft>
              </a:pPr>
              <a:t>17</a:t>
            </a:fld>
            <a:endParaRPr lang="en-US" sz="4400">
              <a:solidFill>
                <a:schemeClr val="bg1"/>
              </a:solidFill>
            </a:endParaRPr>
          </a:p>
        </p:txBody>
      </p:sp>
      <p:pic>
        <p:nvPicPr>
          <p:cNvPr id="9" name="Online Media 8" title="Charmin - SNL">
            <a:hlinkClick r:id="" action="ppaction://media"/>
            <a:extLst>
              <a:ext uri="{FF2B5EF4-FFF2-40B4-BE49-F238E27FC236}">
                <a16:creationId xmlns:a16="http://schemas.microsoft.com/office/drawing/2014/main" id="{8814076E-3D36-4AC9-9F12-E22F1379A5F3}"/>
              </a:ext>
            </a:extLst>
          </p:cNvPr>
          <p:cNvPicPr>
            <a:picLocks noRot="1" noChangeAspect="1"/>
          </p:cNvPicPr>
          <p:nvPr>
            <a:videoFile r:link="rId1"/>
          </p:nvPr>
        </p:nvPicPr>
        <p:blipFill>
          <a:blip r:embed="rId5"/>
          <a:stretch>
            <a:fillRect/>
          </a:stretch>
        </p:blipFill>
        <p:spPr>
          <a:xfrm>
            <a:off x="6541932" y="1648232"/>
            <a:ext cx="4369112" cy="2468548"/>
          </a:xfrm>
          <a:prstGeom prst="rect">
            <a:avLst/>
          </a:prstGeom>
        </p:spPr>
      </p:pic>
      <p:sp>
        <p:nvSpPr>
          <p:cNvPr id="4" name="Footer Placeholder 3">
            <a:extLst>
              <a:ext uri="{FF2B5EF4-FFF2-40B4-BE49-F238E27FC236}">
                <a16:creationId xmlns:a16="http://schemas.microsoft.com/office/drawing/2014/main" id="{EC999B1A-4ABC-4351-A949-80D831D93E10}"/>
              </a:ext>
            </a:extLst>
          </p:cNvPr>
          <p:cNvSpPr>
            <a:spLocks noGrp="1"/>
          </p:cNvSpPr>
          <p:nvPr>
            <p:ph type="ftr" sz="quarter" idx="11"/>
          </p:nvPr>
        </p:nvSpPr>
        <p:spPr>
          <a:xfrm>
            <a:off x="7859713" y="6025942"/>
            <a:ext cx="3497262" cy="365125"/>
          </a:xfrm>
        </p:spPr>
        <p:txBody>
          <a:bodyPr vert="horz" lIns="91440" tIns="45720" rIns="91440" bIns="45720" rtlCol="0" anchor="ctr">
            <a:normAutofit/>
          </a:bodyPr>
          <a:lstStyle/>
          <a:p>
            <a:pPr algn="r">
              <a:spcAft>
                <a:spcPts val="600"/>
              </a:spcAft>
            </a:pPr>
            <a:r>
              <a:rPr lang="en-US" sz="1000" kern="1200">
                <a:solidFill>
                  <a:schemeClr val="bg1">
                    <a:alpha val="60000"/>
                  </a:schemeClr>
                </a:solidFill>
                <a:latin typeface="+mn-lt"/>
                <a:ea typeface="+mn-ea"/>
                <a:cs typeface="+mn-cs"/>
              </a:rPr>
              <a:t>Mike Nguyen</a:t>
            </a:r>
          </a:p>
        </p:txBody>
      </p:sp>
    </p:spTree>
    <p:extLst>
      <p:ext uri="{BB962C8B-B14F-4D97-AF65-F5344CB8AC3E}">
        <p14:creationId xmlns:p14="http://schemas.microsoft.com/office/powerpoint/2010/main" val="322177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D46BD-0D98-43ED-BAB5-5A46B1F40219}"/>
              </a:ext>
            </a:extLst>
          </p:cNvPr>
          <p:cNvSpPr>
            <a:spLocks noGrp="1"/>
          </p:cNvSpPr>
          <p:nvPr>
            <p:ph type="title"/>
          </p:nvPr>
        </p:nvSpPr>
        <p:spPr>
          <a:xfrm>
            <a:off x="8643193" y="489507"/>
            <a:ext cx="3091607" cy="1655483"/>
          </a:xfrm>
        </p:spPr>
        <p:txBody>
          <a:bodyPr anchor="b">
            <a:normAutofit/>
          </a:bodyPr>
          <a:lstStyle/>
          <a:p>
            <a:r>
              <a:rPr lang="en-US" sz="4000"/>
              <a:t>Focus Group</a:t>
            </a:r>
          </a:p>
        </p:txBody>
      </p:sp>
      <p:sp>
        <p:nvSpPr>
          <p:cNvPr id="4" name="Footer Placeholder 3">
            <a:extLst>
              <a:ext uri="{FF2B5EF4-FFF2-40B4-BE49-F238E27FC236}">
                <a16:creationId xmlns:a16="http://schemas.microsoft.com/office/drawing/2014/main" id="{79016014-C63E-4A9C-8BF9-9AAAF5ED6595}"/>
              </a:ext>
            </a:extLst>
          </p:cNvPr>
          <p:cNvSpPr>
            <a:spLocks noGrp="1"/>
          </p:cNvSpPr>
          <p:nvPr>
            <p:ph type="ftr" sz="quarter" idx="11"/>
          </p:nvPr>
        </p:nvSpPr>
        <p:spPr>
          <a:xfrm rot="5400000">
            <a:off x="-1808519" y="1945335"/>
            <a:ext cx="4114800" cy="365125"/>
          </a:xfrm>
          <a:effectLst/>
        </p:spPr>
        <p:txBody>
          <a:bodyPr>
            <a:normAutofit/>
          </a:bodyPr>
          <a:lstStyle/>
          <a:p>
            <a:pPr algn="l">
              <a:spcAft>
                <a:spcPts val="600"/>
              </a:spcAft>
            </a:pPr>
            <a:r>
              <a:rPr lang="en-US">
                <a:solidFill>
                  <a:srgbClr val="FFFFFF"/>
                </a:solidFill>
              </a:rPr>
              <a:t>Mike Nguyen</a:t>
            </a:r>
          </a:p>
        </p:txBody>
      </p:sp>
      <p:pic>
        <p:nvPicPr>
          <p:cNvPr id="2050" name="Picture 2" descr="Paid Focus Groups – Broke-ass Socialite™">
            <a:extLst>
              <a:ext uri="{FF2B5EF4-FFF2-40B4-BE49-F238E27FC236}">
                <a16:creationId xmlns:a16="http://schemas.microsoft.com/office/drawing/2014/main" id="{D68D4AC4-04EA-4E21-82B2-DA1C1F6C9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67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28447E7-0348-4B19-A6F2-60A42A4127C5}"/>
              </a:ext>
            </a:extLst>
          </p:cNvPr>
          <p:cNvSpPr>
            <a:spLocks noGrp="1"/>
          </p:cNvSpPr>
          <p:nvPr>
            <p:ph idx="1"/>
          </p:nvPr>
        </p:nvSpPr>
        <p:spPr>
          <a:xfrm>
            <a:off x="8643193" y="2418408"/>
            <a:ext cx="2942813" cy="3540265"/>
          </a:xfrm>
        </p:spPr>
        <p:txBody>
          <a:bodyPr>
            <a:normAutofit/>
          </a:bodyPr>
          <a:lstStyle/>
          <a:p>
            <a:r>
              <a:rPr lang="en-US" sz="2000"/>
              <a:t>An interview conduct among a small number of individuals small number of individuals simultaneously; the interview relies more on group discussion than on directed questions to generate data</a:t>
            </a:r>
          </a:p>
          <a:p>
            <a:endParaRPr lang="en-US" sz="2000"/>
          </a:p>
        </p:txBody>
      </p:sp>
      <p:sp>
        <p:nvSpPr>
          <p:cNvPr id="73" name="Rectangle 7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2D8A9120-0044-42DB-BE1D-B7F8C0AC5E4C}"/>
              </a:ext>
            </a:extLst>
          </p:cNvPr>
          <p:cNvSpPr>
            <a:spLocks noGrp="1"/>
          </p:cNvSpPr>
          <p:nvPr>
            <p:ph type="sldNum" sz="quarter" idx="12"/>
          </p:nvPr>
        </p:nvSpPr>
        <p:spPr>
          <a:xfrm>
            <a:off x="11704320" y="6459376"/>
            <a:ext cx="448056" cy="365125"/>
          </a:xfrm>
        </p:spPr>
        <p:txBody>
          <a:bodyPr>
            <a:normAutofit/>
          </a:bodyPr>
          <a:lstStyle/>
          <a:p>
            <a:pPr>
              <a:spcAft>
                <a:spcPts val="600"/>
              </a:spcAft>
            </a:pPr>
            <a:fld id="{A6AF1B4E-90EC-4A51-B6E5-B702C054ECB0}" type="slidenum">
              <a:rPr lang="en-US" sz="1100">
                <a:solidFill>
                  <a:srgbClr val="FFFFFF"/>
                </a:solidFill>
              </a:rPr>
              <a:pPr>
                <a:spcAft>
                  <a:spcPts val="600"/>
                </a:spcAft>
              </a:pPr>
              <a:t>18</a:t>
            </a:fld>
            <a:endParaRPr lang="en-US" sz="1100">
              <a:solidFill>
                <a:srgbClr val="FFFFFF"/>
              </a:solidFill>
            </a:endParaRPr>
          </a:p>
        </p:txBody>
      </p:sp>
    </p:spTree>
    <p:extLst>
      <p:ext uri="{BB962C8B-B14F-4D97-AF65-F5344CB8AC3E}">
        <p14:creationId xmlns:p14="http://schemas.microsoft.com/office/powerpoint/2010/main" val="231428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084B89-8A13-46C4-BC12-42D501EDC8C0}"/>
              </a:ext>
            </a:extLst>
          </p:cNvPr>
          <p:cNvSpPr>
            <a:spLocks noGrp="1"/>
          </p:cNvSpPr>
          <p:nvPr>
            <p:ph type="title"/>
          </p:nvPr>
        </p:nvSpPr>
        <p:spPr>
          <a:xfrm>
            <a:off x="838200" y="1195697"/>
            <a:ext cx="3200400" cy="4238118"/>
          </a:xfrm>
        </p:spPr>
        <p:txBody>
          <a:bodyPr>
            <a:normAutofit/>
          </a:bodyPr>
          <a:lstStyle/>
          <a:p>
            <a:r>
              <a:rPr lang="en-US">
                <a:solidFill>
                  <a:schemeClr val="bg1"/>
                </a:solidFill>
              </a:rPr>
              <a:t>Pros and Cons of Focus Groups</a:t>
            </a:r>
          </a:p>
        </p:txBody>
      </p:sp>
      <p:grpSp>
        <p:nvGrpSpPr>
          <p:cNvPr id="2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5" name="Freeform: Shape 2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8" name="Oval 2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3" name="Freeform: Shape 3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Footer Placeholder 2">
            <a:extLst>
              <a:ext uri="{FF2B5EF4-FFF2-40B4-BE49-F238E27FC236}">
                <a16:creationId xmlns:a16="http://schemas.microsoft.com/office/drawing/2014/main" id="{AD31F9F3-BAD7-4851-835D-0D7503263709}"/>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0A6314CC-E522-4163-A4F8-38D1D558282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19</a:t>
            </a:fld>
            <a:endParaRPr lang="en-US">
              <a:solidFill>
                <a:schemeClr val="tx1"/>
              </a:solidFill>
            </a:endParaRPr>
          </a:p>
        </p:txBody>
      </p:sp>
      <p:graphicFrame>
        <p:nvGraphicFramePr>
          <p:cNvPr id="15" name="Content Placeholder 2">
            <a:extLst>
              <a:ext uri="{FF2B5EF4-FFF2-40B4-BE49-F238E27FC236}">
                <a16:creationId xmlns:a16="http://schemas.microsoft.com/office/drawing/2014/main" id="{36F37EE6-227B-4A86-9985-7DD27E4FB409}"/>
              </a:ext>
            </a:extLst>
          </p:cNvPr>
          <p:cNvGraphicFramePr>
            <a:graphicFrameLocks noGrp="1"/>
          </p:cNvGraphicFramePr>
          <p:nvPr>
            <p:ph idx="1"/>
            <p:extLst>
              <p:ext uri="{D42A27DB-BD31-4B8C-83A1-F6EECF244321}">
                <p14:modId xmlns:p14="http://schemas.microsoft.com/office/powerpoint/2010/main" val="60752995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dgm id="{2E1EB2A1-2558-4874-8B77-E9BB9405D83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dgm id="{C27B54DE-2DBB-4120-BF7C-6C23C735F0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dgm id="{9C769ED1-298F-4599-B019-EBEA3C36A4D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graphicEl>
                                              <a:dgm id="{EC7EDFAE-BF87-4EB9-89BA-0AC9E434753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11758-E1C8-414F-8B62-075562988A6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Take your name tag + Check-in</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39 Funny Wednesday Memes to Get You Through Hump Day | Work + Money">
            <a:extLst>
              <a:ext uri="{FF2B5EF4-FFF2-40B4-BE49-F238E27FC236}">
                <a16:creationId xmlns:a16="http://schemas.microsoft.com/office/drawing/2014/main" id="{91D64A68-B87A-46AF-B619-D48953268C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1000" y="2426818"/>
            <a:ext cx="5337051"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8" name="Picture 4" descr="17 Hilarious Hump Day Memes To Help You Get to the Weekend — Best Life">
            <a:extLst>
              <a:ext uri="{FF2B5EF4-FFF2-40B4-BE49-F238E27FC236}">
                <a16:creationId xmlns:a16="http://schemas.microsoft.com/office/drawing/2014/main" id="{B14151F0-13ED-41A0-8317-8AB6B76820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94203" y="2426818"/>
            <a:ext cx="5357657" cy="399763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C3EA062-6872-4C37-AF7C-156666FA87C8}"/>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37B76E75-F9F3-40A3-9465-3CC2303D6C41}"/>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2</a:t>
            </a:fld>
            <a:endParaRPr lang="en-US">
              <a:solidFill>
                <a:srgbClr val="898989"/>
              </a:solidFill>
            </a:endParaRPr>
          </a:p>
        </p:txBody>
      </p:sp>
    </p:spTree>
    <p:extLst>
      <p:ext uri="{BB962C8B-B14F-4D97-AF65-F5344CB8AC3E}">
        <p14:creationId xmlns:p14="http://schemas.microsoft.com/office/powerpoint/2010/main" val="389160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ne in a crowd">
            <a:extLst>
              <a:ext uri="{FF2B5EF4-FFF2-40B4-BE49-F238E27FC236}">
                <a16:creationId xmlns:a16="http://schemas.microsoft.com/office/drawing/2014/main" id="{D031B0FE-0FB9-4E78-907C-2FCA09D2ED55}"/>
              </a:ext>
            </a:extLst>
          </p:cNvPr>
          <p:cNvPicPr>
            <a:picLocks noChangeAspect="1"/>
          </p:cNvPicPr>
          <p:nvPr/>
        </p:nvPicPr>
        <p:blipFill rotWithShape="1">
          <a:blip r:embed="rId3"/>
          <a:srcRect b="5436"/>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5BBD02-0A04-4B71-B663-3F3888F1A560}"/>
              </a:ext>
            </a:extLst>
          </p:cNvPr>
          <p:cNvSpPr>
            <a:spLocks noGrp="1"/>
          </p:cNvSpPr>
          <p:nvPr>
            <p:ph type="title"/>
          </p:nvPr>
        </p:nvSpPr>
        <p:spPr>
          <a:xfrm>
            <a:off x="7531610" y="365125"/>
            <a:ext cx="3822189" cy="1899912"/>
          </a:xfrm>
        </p:spPr>
        <p:txBody>
          <a:bodyPr>
            <a:normAutofit/>
          </a:bodyPr>
          <a:lstStyle/>
          <a:p>
            <a:r>
              <a:rPr lang="en-US" sz="4000"/>
              <a:t>Characteristics of Focus Groups</a:t>
            </a:r>
          </a:p>
        </p:txBody>
      </p:sp>
      <p:sp>
        <p:nvSpPr>
          <p:cNvPr id="3" name="Content Placeholder 2">
            <a:extLst>
              <a:ext uri="{FF2B5EF4-FFF2-40B4-BE49-F238E27FC236}">
                <a16:creationId xmlns:a16="http://schemas.microsoft.com/office/drawing/2014/main" id="{F8C9B250-97FF-4E78-88DB-725D1517CE7E}"/>
              </a:ext>
            </a:extLst>
          </p:cNvPr>
          <p:cNvSpPr>
            <a:spLocks noGrp="1"/>
          </p:cNvSpPr>
          <p:nvPr>
            <p:ph idx="1"/>
          </p:nvPr>
        </p:nvSpPr>
        <p:spPr>
          <a:xfrm>
            <a:off x="7531610" y="2434201"/>
            <a:ext cx="3822189" cy="3742762"/>
          </a:xfrm>
        </p:spPr>
        <p:txBody>
          <a:bodyPr>
            <a:normAutofit/>
          </a:bodyPr>
          <a:lstStyle/>
          <a:p>
            <a:r>
              <a:rPr lang="en-US" sz="2000"/>
              <a:t>Typically 8 to 12 people </a:t>
            </a:r>
          </a:p>
          <a:p>
            <a:r>
              <a:rPr lang="en-US" sz="2000"/>
              <a:t>1.5 to 2 hours in length </a:t>
            </a:r>
          </a:p>
          <a:p>
            <a:r>
              <a:rPr lang="en-US" sz="2000"/>
              <a:t>Homogenous within group; heterogeneity introduced across groups </a:t>
            </a:r>
          </a:p>
          <a:p>
            <a:r>
              <a:rPr lang="en-US" sz="2000"/>
              <a:t>Participants carefully screened </a:t>
            </a:r>
          </a:p>
          <a:p>
            <a:r>
              <a:rPr lang="en-US" sz="2000"/>
              <a:t>Session recorded and transcribed </a:t>
            </a:r>
          </a:p>
          <a:p>
            <a:endParaRPr lang="en-US" sz="2000"/>
          </a:p>
        </p:txBody>
      </p:sp>
      <p:sp>
        <p:nvSpPr>
          <p:cNvPr id="4" name="Footer Placeholder 3">
            <a:extLst>
              <a:ext uri="{FF2B5EF4-FFF2-40B4-BE49-F238E27FC236}">
                <a16:creationId xmlns:a16="http://schemas.microsoft.com/office/drawing/2014/main" id="{303DF758-301E-44E4-B229-28E043C0CD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6" name="Slide Number Placeholder 5">
            <a:extLst>
              <a:ext uri="{FF2B5EF4-FFF2-40B4-BE49-F238E27FC236}">
                <a16:creationId xmlns:a16="http://schemas.microsoft.com/office/drawing/2014/main" id="{2B6D953F-E437-4F55-A09E-758748EE0A0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237653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197B55-F9CA-42F9-A837-93CD94452E25}"/>
              </a:ext>
            </a:extLst>
          </p:cNvPr>
          <p:cNvSpPr>
            <a:spLocks noGrp="1"/>
          </p:cNvSpPr>
          <p:nvPr>
            <p:ph type="title"/>
          </p:nvPr>
        </p:nvSpPr>
        <p:spPr>
          <a:xfrm>
            <a:off x="838200" y="1195697"/>
            <a:ext cx="3200400" cy="4238118"/>
          </a:xfrm>
        </p:spPr>
        <p:txBody>
          <a:bodyPr>
            <a:normAutofit/>
          </a:bodyPr>
          <a:lstStyle/>
          <a:p>
            <a:r>
              <a:rPr lang="en-US">
                <a:solidFill>
                  <a:schemeClr val="bg1"/>
                </a:solidFill>
              </a:rPr>
              <a:t>Types of Focus Groups</a:t>
            </a:r>
          </a:p>
        </p:txBody>
      </p:sp>
      <p:grpSp>
        <p:nvGrpSpPr>
          <p:cNvPr id="27"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8" name="Freeform: Shape 2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6" name="Freeform: Shape 3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Footer Placeholder 2">
            <a:extLst>
              <a:ext uri="{FF2B5EF4-FFF2-40B4-BE49-F238E27FC236}">
                <a16:creationId xmlns:a16="http://schemas.microsoft.com/office/drawing/2014/main" id="{59CC3C36-4A3C-477F-9881-F30CB92A3B8B}"/>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E9A08C16-2FD6-40A5-83E2-ED712C7088A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21</a:t>
            </a:fld>
            <a:endParaRPr lang="en-US">
              <a:solidFill>
                <a:schemeClr val="tx1"/>
              </a:solidFill>
            </a:endParaRPr>
          </a:p>
        </p:txBody>
      </p:sp>
      <p:graphicFrame>
        <p:nvGraphicFramePr>
          <p:cNvPr id="18" name="Content Placeholder 2">
            <a:extLst>
              <a:ext uri="{FF2B5EF4-FFF2-40B4-BE49-F238E27FC236}">
                <a16:creationId xmlns:a16="http://schemas.microsoft.com/office/drawing/2014/main" id="{8DAE7428-9B7C-462E-8CD2-8F09615D519D}"/>
              </a:ext>
            </a:extLst>
          </p:cNvPr>
          <p:cNvGraphicFramePr>
            <a:graphicFrameLocks noGrp="1"/>
          </p:cNvGraphicFramePr>
          <p:nvPr>
            <p:ph idx="1"/>
            <p:extLst>
              <p:ext uri="{D42A27DB-BD31-4B8C-83A1-F6EECF244321}">
                <p14:modId xmlns:p14="http://schemas.microsoft.com/office/powerpoint/2010/main" val="185097173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82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graphicEl>
                                              <a:dgm id="{ABCD7697-6F47-4E4C-A7E8-CE2CA4C287F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graphicEl>
                                              <a:dgm id="{D3E56F34-F05C-40CB-B43D-71CC38E8359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77DD-AC02-4C61-BB6C-F3DEDA4B2ACC}"/>
              </a:ext>
            </a:extLst>
          </p:cNvPr>
          <p:cNvSpPr>
            <a:spLocks noGrp="1"/>
          </p:cNvSpPr>
          <p:nvPr>
            <p:ph type="title"/>
          </p:nvPr>
        </p:nvSpPr>
        <p:spPr>
          <a:xfrm>
            <a:off x="804673" y="1445494"/>
            <a:ext cx="3616856" cy="4376572"/>
          </a:xfrm>
        </p:spPr>
        <p:txBody>
          <a:bodyPr anchor="ctr">
            <a:normAutofit/>
          </a:bodyPr>
          <a:lstStyle/>
          <a:p>
            <a:r>
              <a:rPr lang="en-US" sz="4800"/>
              <a:t>Focus Group</a:t>
            </a:r>
          </a:p>
        </p:txBody>
      </p:sp>
      <p:sp>
        <p:nvSpPr>
          <p:cNvPr id="6" name="Slide Number Placeholder 5">
            <a:extLst>
              <a:ext uri="{FF2B5EF4-FFF2-40B4-BE49-F238E27FC236}">
                <a16:creationId xmlns:a16="http://schemas.microsoft.com/office/drawing/2014/main" id="{6A5DDA72-CABD-437A-93BE-5BB63F46AAD3}"/>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22</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6F9CEA-CB1B-4C44-AB7A-E84C493B69AC}"/>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Moderator</a:t>
            </a:r>
          </a:p>
          <a:p>
            <a:pPr lvl="1"/>
            <a:r>
              <a:rPr lang="en-US" sz="2200">
                <a:solidFill>
                  <a:schemeClr val="bg1"/>
                </a:solidFill>
              </a:rPr>
              <a:t>Individual that meets with focus group participants and guides the session </a:t>
            </a:r>
          </a:p>
          <a:p>
            <a:r>
              <a:rPr lang="en-US" sz="2200">
                <a:solidFill>
                  <a:schemeClr val="bg1"/>
                </a:solidFill>
              </a:rPr>
              <a:t>Moderator’s Guidebook </a:t>
            </a:r>
          </a:p>
          <a:p>
            <a:pPr lvl="1"/>
            <a:r>
              <a:rPr lang="en-US" sz="2200">
                <a:solidFill>
                  <a:schemeClr val="bg1"/>
                </a:solidFill>
              </a:rPr>
              <a:t>An ordered list of the general ( and specific) issues to be addressed during a focus group; the issues normally should move from general to specific. </a:t>
            </a:r>
          </a:p>
        </p:txBody>
      </p:sp>
      <p:sp>
        <p:nvSpPr>
          <p:cNvPr id="4" name="Footer Placeholder 3">
            <a:extLst>
              <a:ext uri="{FF2B5EF4-FFF2-40B4-BE49-F238E27FC236}">
                <a16:creationId xmlns:a16="http://schemas.microsoft.com/office/drawing/2014/main" id="{C87C4A89-95A7-4811-8851-E5302293BB00}"/>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253063338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EC99-63BD-4909-BA36-E5C5E2E7114F}"/>
              </a:ext>
            </a:extLst>
          </p:cNvPr>
          <p:cNvSpPr>
            <a:spLocks noGrp="1"/>
          </p:cNvSpPr>
          <p:nvPr>
            <p:ph type="title"/>
          </p:nvPr>
        </p:nvSpPr>
        <p:spPr>
          <a:xfrm>
            <a:off x="804673" y="1445494"/>
            <a:ext cx="3616856" cy="4376572"/>
          </a:xfrm>
        </p:spPr>
        <p:txBody>
          <a:bodyPr anchor="ctr">
            <a:normAutofit/>
          </a:bodyPr>
          <a:lstStyle/>
          <a:p>
            <a:r>
              <a:rPr lang="en-US" dirty="0"/>
              <a:t>Characteristics of Good Focus Group Moderators</a:t>
            </a:r>
          </a:p>
        </p:txBody>
      </p:sp>
      <p:sp>
        <p:nvSpPr>
          <p:cNvPr id="6" name="Slide Number Placeholder 5">
            <a:extLst>
              <a:ext uri="{FF2B5EF4-FFF2-40B4-BE49-F238E27FC236}">
                <a16:creationId xmlns:a16="http://schemas.microsoft.com/office/drawing/2014/main" id="{CA342F36-6652-4371-BD04-120BC32B289F}"/>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23</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CFFDB7-6C91-4F99-A47F-F021CEBBDEDA}"/>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Superior listening ability </a:t>
            </a:r>
          </a:p>
          <a:p>
            <a:r>
              <a:rPr lang="en-US" sz="2200">
                <a:solidFill>
                  <a:schemeClr val="bg1"/>
                </a:solidFill>
              </a:rPr>
              <a:t>Excellent short-term auditory memory </a:t>
            </a:r>
          </a:p>
          <a:p>
            <a:r>
              <a:rPr lang="en-US" sz="2200">
                <a:solidFill>
                  <a:schemeClr val="bg1"/>
                </a:solidFill>
              </a:rPr>
              <a:t>Well organized </a:t>
            </a:r>
          </a:p>
          <a:p>
            <a:r>
              <a:rPr lang="en-US" sz="2200">
                <a:solidFill>
                  <a:schemeClr val="bg1"/>
                </a:solidFill>
              </a:rPr>
              <a:t>A quick learner</a:t>
            </a:r>
          </a:p>
          <a:p>
            <a:r>
              <a:rPr lang="en-US" sz="2200">
                <a:solidFill>
                  <a:schemeClr val="bg1"/>
                </a:solidFill>
              </a:rPr>
              <a:t>High energy level </a:t>
            </a:r>
          </a:p>
          <a:p>
            <a:r>
              <a:rPr lang="en-US" sz="2200">
                <a:solidFill>
                  <a:schemeClr val="bg1"/>
                </a:solidFill>
              </a:rPr>
              <a:t>Personable </a:t>
            </a:r>
          </a:p>
          <a:p>
            <a:r>
              <a:rPr lang="en-US" sz="2200">
                <a:solidFill>
                  <a:schemeClr val="bg1"/>
                </a:solidFill>
              </a:rPr>
              <a:t>Well-above-average intelligence </a:t>
            </a:r>
          </a:p>
        </p:txBody>
      </p:sp>
      <p:sp>
        <p:nvSpPr>
          <p:cNvPr id="4" name="Footer Placeholder 3">
            <a:extLst>
              <a:ext uri="{FF2B5EF4-FFF2-40B4-BE49-F238E27FC236}">
                <a16:creationId xmlns:a16="http://schemas.microsoft.com/office/drawing/2014/main" id="{2E6E4D3C-0824-49FB-8E32-0F9A4DAB3B7C}"/>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107528339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6AFA80-ADA6-4B99-B0A7-2466D4CEB8AA}"/>
              </a:ext>
            </a:extLst>
          </p:cNvPr>
          <p:cNvSpPr>
            <a:spLocks noGrp="1"/>
          </p:cNvSpPr>
          <p:nvPr>
            <p:ph type="title"/>
          </p:nvPr>
        </p:nvSpPr>
        <p:spPr>
          <a:xfrm>
            <a:off x="804672" y="640080"/>
            <a:ext cx="3282696" cy="5257800"/>
          </a:xfrm>
        </p:spPr>
        <p:txBody>
          <a:bodyPr>
            <a:normAutofit/>
          </a:bodyPr>
          <a:lstStyle/>
          <a:p>
            <a:r>
              <a:rPr lang="en-US">
                <a:solidFill>
                  <a:schemeClr val="bg1"/>
                </a:solidFill>
              </a:rPr>
              <a:t>Interview guide (for meeting with the client)</a:t>
            </a:r>
          </a:p>
        </p:txBody>
      </p:sp>
      <p:sp>
        <p:nvSpPr>
          <p:cNvPr id="3" name="Content Placeholder 2">
            <a:extLst>
              <a:ext uri="{FF2B5EF4-FFF2-40B4-BE49-F238E27FC236}">
                <a16:creationId xmlns:a16="http://schemas.microsoft.com/office/drawing/2014/main" id="{0DF61414-5737-4EB9-80D8-7193EAE4F64E}"/>
              </a:ext>
            </a:extLst>
          </p:cNvPr>
          <p:cNvSpPr>
            <a:spLocks noGrp="1"/>
          </p:cNvSpPr>
          <p:nvPr>
            <p:ph idx="1"/>
          </p:nvPr>
        </p:nvSpPr>
        <p:spPr>
          <a:xfrm>
            <a:off x="5358384" y="640081"/>
            <a:ext cx="6024654" cy="5257800"/>
          </a:xfrm>
        </p:spPr>
        <p:txBody>
          <a:bodyPr anchor="ctr">
            <a:normAutofit/>
          </a:bodyPr>
          <a:lstStyle/>
          <a:p>
            <a:pPr marL="0" lvl="0" indent="0" rtl="0">
              <a:spcBef>
                <a:spcPts val="0"/>
              </a:spcBef>
              <a:spcAft>
                <a:spcPts val="0"/>
              </a:spcAft>
              <a:buNone/>
            </a:pPr>
            <a:r>
              <a:rPr lang="en-US" sz="1500"/>
              <a:t>1. What is the product/service being provided?</a:t>
            </a:r>
          </a:p>
          <a:p>
            <a:pPr marL="0" lvl="0" indent="0" rtl="0">
              <a:spcBef>
                <a:spcPts val="1200"/>
              </a:spcBef>
              <a:spcAft>
                <a:spcPts val="0"/>
              </a:spcAft>
              <a:buClr>
                <a:schemeClr val="dk1"/>
              </a:buClr>
              <a:buSzPts val="1100"/>
              <a:buFont typeface="Arial"/>
              <a:buNone/>
            </a:pPr>
            <a:r>
              <a:rPr lang="en-US" sz="1500"/>
              <a:t>2. What is special 'unique about the product/service?</a:t>
            </a:r>
          </a:p>
          <a:p>
            <a:pPr marL="0" lvl="0" indent="0" rtl="0">
              <a:spcBef>
                <a:spcPts val="1200"/>
              </a:spcBef>
              <a:spcAft>
                <a:spcPts val="0"/>
              </a:spcAft>
              <a:buClr>
                <a:schemeClr val="dk1"/>
              </a:buClr>
              <a:buSzPts val="1100"/>
              <a:buFont typeface="Arial"/>
              <a:buNone/>
            </a:pPr>
            <a:r>
              <a:rPr lang="en-US" sz="1500"/>
              <a:t>3. Does the client know who their competition is?</a:t>
            </a:r>
          </a:p>
          <a:p>
            <a:pPr marL="0" lvl="0" indent="0" rtl="0">
              <a:spcBef>
                <a:spcPts val="1200"/>
              </a:spcBef>
              <a:spcAft>
                <a:spcPts val="0"/>
              </a:spcAft>
              <a:buClr>
                <a:schemeClr val="dk1"/>
              </a:buClr>
              <a:buSzPts val="1100"/>
              <a:buFont typeface="Arial"/>
              <a:buNone/>
            </a:pPr>
            <a:r>
              <a:rPr lang="en-US" sz="1500"/>
              <a:t>4. Is there a special group of people (such as college students) that the product/service is meant for? Are there different groups of people that the client thinks uses their product/service?</a:t>
            </a:r>
          </a:p>
          <a:p>
            <a:pPr marL="0" lvl="0" indent="0" rtl="0">
              <a:spcBef>
                <a:spcPts val="1200"/>
              </a:spcBef>
              <a:spcAft>
                <a:spcPts val="0"/>
              </a:spcAft>
              <a:buClr>
                <a:schemeClr val="dk1"/>
              </a:buClr>
              <a:buSzPts val="1100"/>
              <a:buFont typeface="Arial"/>
              <a:buNone/>
            </a:pPr>
            <a:r>
              <a:rPr lang="en-US" sz="1500"/>
              <a:t>5. Does the client think the different groups think of their product/service differently?</a:t>
            </a:r>
          </a:p>
          <a:p>
            <a:pPr marL="0" lvl="0" indent="0" rtl="0">
              <a:spcBef>
                <a:spcPts val="1200"/>
              </a:spcBef>
              <a:spcAft>
                <a:spcPts val="0"/>
              </a:spcAft>
              <a:buClr>
                <a:schemeClr val="dk1"/>
              </a:buClr>
              <a:buSzPts val="1100"/>
              <a:buFont typeface="Arial"/>
              <a:buNone/>
            </a:pPr>
            <a:r>
              <a:rPr lang="en-US" sz="1500"/>
              <a:t>6. What information does the client hope to get from this project? Do they want this information?</a:t>
            </a:r>
          </a:p>
          <a:p>
            <a:pPr marL="0" lvl="0" indent="0" rtl="0">
              <a:spcBef>
                <a:spcPts val="1200"/>
              </a:spcBef>
              <a:spcAft>
                <a:spcPts val="0"/>
              </a:spcAft>
              <a:buClr>
                <a:schemeClr val="dk1"/>
              </a:buClr>
              <a:buSzPts val="1100"/>
              <a:buFont typeface="Arial"/>
              <a:buNone/>
            </a:pPr>
            <a:r>
              <a:rPr lang="en-US" sz="1500"/>
              <a:t>7. What are the different things that the client wants to know? Prioritize these questions.</a:t>
            </a:r>
          </a:p>
          <a:p>
            <a:pPr marL="0" lvl="0" indent="0" rtl="0">
              <a:spcBef>
                <a:spcPts val="1200"/>
              </a:spcBef>
              <a:spcAft>
                <a:spcPts val="1200"/>
              </a:spcAft>
              <a:buClr>
                <a:schemeClr val="dk1"/>
              </a:buClr>
              <a:buSzPts val="1100"/>
              <a:buFont typeface="Arial"/>
              <a:buNone/>
            </a:pPr>
            <a:r>
              <a:rPr lang="en-US" sz="1500"/>
              <a:t>8. What decisions will the client make using the information above? There should be several alternatives that you should get from the client for this decision- e.g., where to advertise their product is the decision that will be aided by your project. The decision alternatives would be advertised in Add Sheet, Columbia Tribune, Missourian, Radio, Television etc.</a:t>
            </a:r>
          </a:p>
        </p:txBody>
      </p:sp>
      <p:sp>
        <p:nvSpPr>
          <p:cNvPr id="4" name="Footer Placeholder 3">
            <a:extLst>
              <a:ext uri="{FF2B5EF4-FFF2-40B4-BE49-F238E27FC236}">
                <a16:creationId xmlns:a16="http://schemas.microsoft.com/office/drawing/2014/main" id="{B08DECE0-CCBC-4197-B737-85216356B8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FE96317E-03FC-4A1E-86F8-B83654B68D3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3692193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B322-EC89-4993-981B-BF3B0ABC6297}"/>
              </a:ext>
            </a:extLst>
          </p:cNvPr>
          <p:cNvSpPr>
            <a:spLocks noGrp="1"/>
          </p:cNvSpPr>
          <p:nvPr>
            <p:ph type="title"/>
          </p:nvPr>
        </p:nvSpPr>
        <p:spPr>
          <a:xfrm>
            <a:off x="804673" y="1445494"/>
            <a:ext cx="3616856" cy="4376572"/>
          </a:xfrm>
        </p:spPr>
        <p:txBody>
          <a:bodyPr anchor="ctr">
            <a:normAutofit/>
          </a:bodyPr>
          <a:lstStyle/>
          <a:p>
            <a:r>
              <a:rPr lang="en-US" sz="4800"/>
              <a:t>The Dark Side of Focus Groups</a:t>
            </a:r>
          </a:p>
        </p:txBody>
      </p:sp>
      <p:sp>
        <p:nvSpPr>
          <p:cNvPr id="6" name="Slide Number Placeholder 5">
            <a:extLst>
              <a:ext uri="{FF2B5EF4-FFF2-40B4-BE49-F238E27FC236}">
                <a16:creationId xmlns:a16="http://schemas.microsoft.com/office/drawing/2014/main" id="{9367C353-2810-4E11-958D-73F1F8403611}"/>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25</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55162-0054-4313-B827-128B4EA3C864}"/>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Easy for managers to see what they expect to see in focus group results </a:t>
            </a:r>
          </a:p>
          <a:p>
            <a:r>
              <a:rPr lang="en-US" sz="2200" dirty="0">
                <a:solidFill>
                  <a:schemeClr val="bg1"/>
                </a:solidFill>
              </a:rPr>
              <a:t>Focus groups are on one form of exploratory research – They should not be expected to deliver final results or answers to decision problems – yet many managers seem to use them for that purpose. </a:t>
            </a:r>
          </a:p>
        </p:txBody>
      </p:sp>
      <p:sp>
        <p:nvSpPr>
          <p:cNvPr id="4" name="Footer Placeholder 3">
            <a:extLst>
              <a:ext uri="{FF2B5EF4-FFF2-40B4-BE49-F238E27FC236}">
                <a16:creationId xmlns:a16="http://schemas.microsoft.com/office/drawing/2014/main" id="{1513C979-E576-4EFD-8AE0-267741B47CD8}"/>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315496740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8D8F-E271-419E-86B5-62721ECE605D}"/>
              </a:ext>
            </a:extLst>
          </p:cNvPr>
          <p:cNvSpPr>
            <a:spLocks noGrp="1"/>
          </p:cNvSpPr>
          <p:nvPr>
            <p:ph type="title"/>
          </p:nvPr>
        </p:nvSpPr>
        <p:spPr>
          <a:xfrm>
            <a:off x="762001" y="803325"/>
            <a:ext cx="5314536" cy="1325563"/>
          </a:xfrm>
        </p:spPr>
        <p:txBody>
          <a:bodyPr>
            <a:normAutofit/>
          </a:bodyPr>
          <a:lstStyle/>
          <a:p>
            <a:r>
              <a:rPr lang="en-US" dirty="0"/>
              <a:t>Normal Groups</a:t>
            </a:r>
          </a:p>
        </p:txBody>
      </p:sp>
      <p:sp>
        <p:nvSpPr>
          <p:cNvPr id="3" name="Content Placeholder 2">
            <a:extLst>
              <a:ext uri="{FF2B5EF4-FFF2-40B4-BE49-F238E27FC236}">
                <a16:creationId xmlns:a16="http://schemas.microsoft.com/office/drawing/2014/main" id="{090FC776-4B77-4E4C-9250-844CA9F5490B}"/>
              </a:ext>
            </a:extLst>
          </p:cNvPr>
          <p:cNvSpPr>
            <a:spLocks noGrp="1"/>
          </p:cNvSpPr>
          <p:nvPr>
            <p:ph idx="1"/>
          </p:nvPr>
        </p:nvSpPr>
        <p:spPr>
          <a:xfrm>
            <a:off x="762000" y="2279018"/>
            <a:ext cx="5314543" cy="3375920"/>
          </a:xfrm>
        </p:spPr>
        <p:txBody>
          <a:bodyPr anchor="t">
            <a:normAutofit/>
          </a:bodyPr>
          <a:lstStyle/>
          <a:p>
            <a:r>
              <a:rPr lang="en-US" sz="1800"/>
              <a:t>Nominal groups</a:t>
            </a:r>
          </a:p>
          <a:p>
            <a:pPr lvl="1"/>
            <a:r>
              <a:rPr lang="en-US" sz="1800"/>
              <a:t>A group interview technique that initially limits respondent interaction while attempting to maximize input from individuals group members. </a:t>
            </a:r>
          </a:p>
        </p:txBody>
      </p:sp>
      <p:sp>
        <p:nvSpPr>
          <p:cNvPr id="13" name="Freeform: Shape 1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Teamwork">
            <a:extLst>
              <a:ext uri="{FF2B5EF4-FFF2-40B4-BE49-F238E27FC236}">
                <a16:creationId xmlns:a16="http://schemas.microsoft.com/office/drawing/2014/main" id="{9DAD6BF1-8054-4E92-B3E7-47B79C8F9A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4057" y="643002"/>
            <a:ext cx="3796790" cy="3796790"/>
          </a:xfrm>
          <a:prstGeom prst="rect">
            <a:avLst/>
          </a:prstGeom>
        </p:spPr>
      </p:pic>
      <p:sp>
        <p:nvSpPr>
          <p:cNvPr id="4" name="Footer Placeholder 3">
            <a:extLst>
              <a:ext uri="{FF2B5EF4-FFF2-40B4-BE49-F238E27FC236}">
                <a16:creationId xmlns:a16="http://schemas.microsoft.com/office/drawing/2014/main" id="{22C67C6B-0588-48DD-9AA2-918145EE2256}"/>
              </a:ext>
            </a:extLst>
          </p:cNvPr>
          <p:cNvSpPr>
            <a:spLocks noGrp="1"/>
          </p:cNvSpPr>
          <p:nvPr>
            <p:ph type="ftr" sz="quarter" idx="11"/>
          </p:nvPr>
        </p:nvSpPr>
        <p:spPr>
          <a:xfrm>
            <a:off x="6053666" y="6199632"/>
            <a:ext cx="4802755" cy="310896"/>
          </a:xfrm>
        </p:spPr>
        <p:txBody>
          <a:bodyPr>
            <a:normAutofit/>
          </a:bodyPr>
          <a:lstStyle/>
          <a:p>
            <a:pPr algn="r">
              <a:spcAft>
                <a:spcPts val="600"/>
              </a:spcAft>
            </a:pPr>
            <a:r>
              <a:rPr lang="en-US" sz="1100">
                <a:solidFill>
                  <a:schemeClr val="tx1">
                    <a:alpha val="80000"/>
                  </a:schemeClr>
                </a:solidFill>
              </a:rPr>
              <a:t>Mike Nguyen</a:t>
            </a:r>
          </a:p>
        </p:txBody>
      </p:sp>
      <p:sp>
        <p:nvSpPr>
          <p:cNvPr id="6" name="Slide Number Placeholder 5">
            <a:extLst>
              <a:ext uri="{FF2B5EF4-FFF2-40B4-BE49-F238E27FC236}">
                <a16:creationId xmlns:a16="http://schemas.microsoft.com/office/drawing/2014/main" id="{61E98A55-6FA2-4F33-8FA1-5E4675374C35}"/>
              </a:ext>
            </a:extLst>
          </p:cNvPr>
          <p:cNvSpPr>
            <a:spLocks noGrp="1"/>
          </p:cNvSpPr>
          <p:nvPr>
            <p:ph type="sldNum" sz="quarter" idx="12"/>
          </p:nvPr>
        </p:nvSpPr>
        <p:spPr>
          <a:xfrm>
            <a:off x="11000232" y="6108192"/>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a:solidFill>
                  <a:srgbClr val="FFFFFF"/>
                </a:solidFill>
              </a:rPr>
              <a:pPr algn="ctr">
                <a:spcAft>
                  <a:spcPts val="600"/>
                </a:spcAft>
              </a:pPr>
              <a:t>26</a:t>
            </a:fld>
            <a:endParaRPr lang="en-US" sz="1500">
              <a:solidFill>
                <a:srgbClr val="FFFFFF"/>
              </a:solidFill>
            </a:endParaRPr>
          </a:p>
        </p:txBody>
      </p:sp>
    </p:spTree>
    <p:extLst>
      <p:ext uri="{BB962C8B-B14F-4D97-AF65-F5344CB8AC3E}">
        <p14:creationId xmlns:p14="http://schemas.microsoft.com/office/powerpoint/2010/main" val="245657203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C430-D0B1-4753-8528-724B80AFE725}"/>
              </a:ext>
            </a:extLst>
          </p:cNvPr>
          <p:cNvSpPr>
            <a:spLocks noGrp="1"/>
          </p:cNvSpPr>
          <p:nvPr>
            <p:ph type="title"/>
          </p:nvPr>
        </p:nvSpPr>
        <p:spPr>
          <a:xfrm>
            <a:off x="4965430" y="629268"/>
            <a:ext cx="6586491" cy="1286160"/>
          </a:xfrm>
        </p:spPr>
        <p:txBody>
          <a:bodyPr anchor="b">
            <a:normAutofit/>
          </a:bodyPr>
          <a:lstStyle/>
          <a:p>
            <a:r>
              <a:rPr lang="en-US"/>
              <a:t>Case Discussion #1</a:t>
            </a:r>
          </a:p>
        </p:txBody>
      </p:sp>
      <p:sp>
        <p:nvSpPr>
          <p:cNvPr id="3" name="Content Placeholder 2">
            <a:extLst>
              <a:ext uri="{FF2B5EF4-FFF2-40B4-BE49-F238E27FC236}">
                <a16:creationId xmlns:a16="http://schemas.microsoft.com/office/drawing/2014/main" id="{9B0ADC32-50A1-4C74-A9D2-223B1259FB01}"/>
              </a:ext>
            </a:extLst>
          </p:cNvPr>
          <p:cNvSpPr>
            <a:spLocks noGrp="1"/>
          </p:cNvSpPr>
          <p:nvPr>
            <p:ph idx="1"/>
          </p:nvPr>
        </p:nvSpPr>
        <p:spPr>
          <a:xfrm>
            <a:off x="4965431" y="2438400"/>
            <a:ext cx="6586489" cy="3785419"/>
          </a:xfrm>
        </p:spPr>
        <p:txBody>
          <a:bodyPr>
            <a:normAutofit/>
          </a:bodyPr>
          <a:lstStyle/>
          <a:p>
            <a:pPr marL="0" indent="0">
              <a:buNone/>
            </a:pPr>
            <a:r>
              <a:rPr lang="en-US" sz="1700" dirty="0"/>
              <a:t>Bigger Bookshop? A used book dealer with a small store in downtown Columbia is considering expanding. The shop occupies a small and crowded storefront space at the street level. The book dealer wonders whether he should expand to the second floor by adding a staircase and additional selling space upstairs. </a:t>
            </a:r>
          </a:p>
          <a:p>
            <a:pPr marL="571500" indent="-571500">
              <a:buAutoNum type="romanUcPeriod"/>
            </a:pPr>
            <a:r>
              <a:rPr lang="en-US" sz="1700" dirty="0"/>
              <a:t>What is the overall management problem? </a:t>
            </a:r>
          </a:p>
          <a:p>
            <a:pPr marL="571500" indent="-571500">
              <a:buAutoNum type="romanUcPeriod"/>
            </a:pPr>
            <a:r>
              <a:rPr lang="en-US" sz="1700" dirty="0"/>
              <a:t>What are the major decisions this book dealer needs to make? </a:t>
            </a:r>
          </a:p>
          <a:p>
            <a:pPr marL="571500" indent="-571500">
              <a:buAutoNum type="romanUcPeriod"/>
            </a:pPr>
            <a:r>
              <a:rPr lang="en-US" sz="1700" dirty="0"/>
              <a:t>What information does the book dealer need to make these decisions? </a:t>
            </a:r>
          </a:p>
          <a:p>
            <a:pPr marL="571500" indent="-571500">
              <a:buAutoNum type="romanUcPeriod"/>
            </a:pPr>
            <a:r>
              <a:rPr lang="en-US" sz="1700" dirty="0"/>
              <a:t>If you were conducting a survey to help this book dealer, make these decisions, what research objectives should you have for the survey?</a:t>
            </a:r>
          </a:p>
        </p:txBody>
      </p:sp>
      <p:pic>
        <p:nvPicPr>
          <p:cNvPr id="33" name="Picture 6" descr="Outdoor warehouse">
            <a:extLst>
              <a:ext uri="{FF2B5EF4-FFF2-40B4-BE49-F238E27FC236}">
                <a16:creationId xmlns:a16="http://schemas.microsoft.com/office/drawing/2014/main" id="{10F22B22-9416-4646-8EFD-922F410C0C0C}"/>
              </a:ext>
            </a:extLst>
          </p:cNvPr>
          <p:cNvPicPr>
            <a:picLocks noChangeAspect="1"/>
          </p:cNvPicPr>
          <p:nvPr/>
        </p:nvPicPr>
        <p:blipFill rotWithShape="1">
          <a:blip r:embed="rId3"/>
          <a:srcRect l="21953" r="33098"/>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6454B301-C6AA-4C5D-869B-F56931742E8D}"/>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CDE6E7FA-5605-4C22-B343-A032AADAEBAA}"/>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2560332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66C29-476C-4315-BBDE-7C0040108ED4}"/>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Research Questions vs. Questionnaire Questions</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87EA61AB-FC04-45EE-ABAA-19CA806890F1}"/>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7" name="Picture 6" descr="Graphical user interface, text, application, letter, email&#10;&#10;Description automatically generated">
            <a:extLst>
              <a:ext uri="{FF2B5EF4-FFF2-40B4-BE49-F238E27FC236}">
                <a16:creationId xmlns:a16="http://schemas.microsoft.com/office/drawing/2014/main" id="{4D668B5E-5B59-4102-AA39-938CA160B239}"/>
              </a:ext>
            </a:extLst>
          </p:cNvPr>
          <p:cNvPicPr>
            <a:picLocks noChangeAspect="1"/>
          </p:cNvPicPr>
          <p:nvPr/>
        </p:nvPicPr>
        <p:blipFill>
          <a:blip r:embed="rId3"/>
          <a:stretch>
            <a:fillRect/>
          </a:stretch>
        </p:blipFill>
        <p:spPr>
          <a:xfrm>
            <a:off x="5208104" y="1534164"/>
            <a:ext cx="6472362" cy="3203818"/>
          </a:xfrm>
          <a:prstGeom prst="rect">
            <a:avLst/>
          </a:prstGeom>
        </p:spPr>
      </p:pic>
      <p:sp>
        <p:nvSpPr>
          <p:cNvPr id="5" name="Slide Number Placeholder 4">
            <a:extLst>
              <a:ext uri="{FF2B5EF4-FFF2-40B4-BE49-F238E27FC236}">
                <a16:creationId xmlns:a16="http://schemas.microsoft.com/office/drawing/2014/main" id="{6DC4A262-B9A6-4237-862E-79B3BAFAEBF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28</a:t>
            </a:fld>
            <a:endParaRPr lang="en-US">
              <a:solidFill>
                <a:schemeClr val="bg1"/>
              </a:solidFill>
            </a:endParaRPr>
          </a:p>
        </p:txBody>
      </p:sp>
    </p:spTree>
    <p:extLst>
      <p:ext uri="{BB962C8B-B14F-4D97-AF65-F5344CB8AC3E}">
        <p14:creationId xmlns:p14="http://schemas.microsoft.com/office/powerpoint/2010/main" val="2394563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1A705-D183-4863-8F6A-8D0B838159CE}"/>
              </a:ext>
            </a:extLst>
          </p:cNvPr>
          <p:cNvSpPr>
            <a:spLocks noGrp="1"/>
          </p:cNvSpPr>
          <p:nvPr>
            <p:ph type="title"/>
          </p:nvPr>
        </p:nvSpPr>
        <p:spPr>
          <a:xfrm>
            <a:off x="767290" y="1780661"/>
            <a:ext cx="3582073" cy="3196856"/>
          </a:xfrm>
        </p:spPr>
        <p:txBody>
          <a:bodyPr anchor="t">
            <a:normAutofit/>
          </a:bodyPr>
          <a:lstStyle/>
          <a:p>
            <a:r>
              <a:rPr lang="en-US" sz="4800">
                <a:solidFill>
                  <a:schemeClr val="bg1"/>
                </a:solidFill>
              </a:rPr>
              <a:t>15-min group discussion</a:t>
            </a:r>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920BE7DC-DB27-44DF-90BD-F314C1005C23}"/>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5" name="Slide Number Placeholder 4">
            <a:extLst>
              <a:ext uri="{FF2B5EF4-FFF2-40B4-BE49-F238E27FC236}">
                <a16:creationId xmlns:a16="http://schemas.microsoft.com/office/drawing/2014/main" id="{8B9EBC94-F1CD-4B9D-9985-CF48B27AB837}"/>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29</a:t>
            </a:fld>
            <a:endParaRPr lang="en-US">
              <a:solidFill>
                <a:schemeClr val="bg1"/>
              </a:solidFill>
            </a:endParaRPr>
          </a:p>
        </p:txBody>
      </p:sp>
      <p:graphicFrame>
        <p:nvGraphicFramePr>
          <p:cNvPr id="7" name="Content Placeholder 2">
            <a:extLst>
              <a:ext uri="{FF2B5EF4-FFF2-40B4-BE49-F238E27FC236}">
                <a16:creationId xmlns:a16="http://schemas.microsoft.com/office/drawing/2014/main" id="{A46999EB-A404-4DC1-A2F1-88213AB33923}"/>
              </a:ext>
            </a:extLst>
          </p:cNvPr>
          <p:cNvGraphicFramePr>
            <a:graphicFrameLocks noGrp="1"/>
          </p:cNvGraphicFramePr>
          <p:nvPr>
            <p:ph idx="1"/>
            <p:extLst>
              <p:ext uri="{D42A27DB-BD31-4B8C-83A1-F6EECF244321}">
                <p14:modId xmlns:p14="http://schemas.microsoft.com/office/powerpoint/2010/main" val="3006345351"/>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85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440" y="1049670"/>
            <a:ext cx="1128382" cy="847206"/>
            <a:chOff x="7393391" y="1075612"/>
            <a:chExt cx="1128382" cy="847206"/>
          </a:xfrm>
        </p:grpSpPr>
        <p:sp>
          <p:nvSpPr>
            <p:cNvPr id="51"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4" name="Freeform: Shape 53">
            <a:extLst>
              <a:ext uri="{FF2B5EF4-FFF2-40B4-BE49-F238E27FC236}">
                <a16:creationId xmlns:a16="http://schemas.microsoft.com/office/drawing/2014/main" id="{91AFB7FD-C0D0-4D48-B008-DEA973A72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0946" y="426510"/>
            <a:ext cx="1366757" cy="1232062"/>
          </a:xfrm>
          <a:custGeom>
            <a:avLst/>
            <a:gdLst>
              <a:gd name="connsiteX0" fmla="*/ 389939 w 1366757"/>
              <a:gd name="connsiteY0" fmla="*/ 0 h 1232062"/>
              <a:gd name="connsiteX1" fmla="*/ 978131 w 1366757"/>
              <a:gd name="connsiteY1" fmla="*/ 0 h 1232062"/>
              <a:gd name="connsiteX2" fmla="*/ 1062158 w 1366757"/>
              <a:gd name="connsiteY2" fmla="*/ 48072 h 1232062"/>
              <a:gd name="connsiteX3" fmla="*/ 1356254 w 1366757"/>
              <a:gd name="connsiteY3" fmla="*/ 566179 h 1232062"/>
              <a:gd name="connsiteX4" fmla="*/ 1356254 w 1366757"/>
              <a:gd name="connsiteY4" fmla="*/ 665884 h 1232062"/>
              <a:gd name="connsiteX5" fmla="*/ 1062158 w 1366757"/>
              <a:gd name="connsiteY5" fmla="*/ 1183990 h 1232062"/>
              <a:gd name="connsiteX6" fmla="*/ 978131 w 1366757"/>
              <a:gd name="connsiteY6" fmla="*/ 1232062 h 1232062"/>
              <a:gd name="connsiteX7" fmla="*/ 389939 w 1366757"/>
              <a:gd name="connsiteY7" fmla="*/ 1232062 h 1232062"/>
              <a:gd name="connsiteX8" fmla="*/ 305913 w 1366757"/>
              <a:gd name="connsiteY8" fmla="*/ 1183990 h 1232062"/>
              <a:gd name="connsiteX9" fmla="*/ 11817 w 1366757"/>
              <a:gd name="connsiteY9" fmla="*/ 665884 h 1232062"/>
              <a:gd name="connsiteX10" fmla="*/ 11817 w 1366757"/>
              <a:gd name="connsiteY10" fmla="*/ 566179 h 1232062"/>
              <a:gd name="connsiteX11" fmla="*/ 305913 w 1366757"/>
              <a:gd name="connsiteY11" fmla="*/ 48072 h 1232062"/>
              <a:gd name="connsiteX12" fmla="*/ 389939 w 1366757"/>
              <a:gd name="connsiteY12" fmla="*/ 0 h 123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6757" h="1232062">
                <a:moveTo>
                  <a:pt x="389939" y="0"/>
                </a:moveTo>
                <a:cubicBezTo>
                  <a:pt x="978131" y="0"/>
                  <a:pt x="978131" y="0"/>
                  <a:pt x="978131" y="0"/>
                </a:cubicBezTo>
                <a:cubicBezTo>
                  <a:pt x="1007891" y="0"/>
                  <a:pt x="1046404" y="21366"/>
                  <a:pt x="1062158" y="48072"/>
                </a:cubicBezTo>
                <a:cubicBezTo>
                  <a:pt x="1356254" y="566179"/>
                  <a:pt x="1356254" y="566179"/>
                  <a:pt x="1356254" y="566179"/>
                </a:cubicBezTo>
                <a:cubicBezTo>
                  <a:pt x="1370259" y="594666"/>
                  <a:pt x="1370259" y="637396"/>
                  <a:pt x="1356254" y="665884"/>
                </a:cubicBezTo>
                <a:cubicBezTo>
                  <a:pt x="1062158" y="1183990"/>
                  <a:pt x="1062158" y="1183990"/>
                  <a:pt x="1062158" y="1183990"/>
                </a:cubicBezTo>
                <a:cubicBezTo>
                  <a:pt x="1046404" y="1210698"/>
                  <a:pt x="1007891" y="1232062"/>
                  <a:pt x="978131" y="1232062"/>
                </a:cubicBezTo>
                <a:lnTo>
                  <a:pt x="389939" y="1232062"/>
                </a:lnTo>
                <a:cubicBezTo>
                  <a:pt x="358429" y="1232062"/>
                  <a:pt x="319917" y="1210698"/>
                  <a:pt x="305913" y="1183990"/>
                </a:cubicBezTo>
                <a:cubicBezTo>
                  <a:pt x="11817" y="665884"/>
                  <a:pt x="11817" y="665884"/>
                  <a:pt x="11817" y="665884"/>
                </a:cubicBezTo>
                <a:cubicBezTo>
                  <a:pt x="-3939" y="637396"/>
                  <a:pt x="-3939" y="594666"/>
                  <a:pt x="11817" y="566179"/>
                </a:cubicBezTo>
                <a:cubicBezTo>
                  <a:pt x="305913" y="48072"/>
                  <a:pt x="305913" y="48072"/>
                  <a:pt x="305913" y="48072"/>
                </a:cubicBezTo>
                <a:cubicBezTo>
                  <a:pt x="319917" y="21366"/>
                  <a:pt x="358429" y="0"/>
                  <a:pt x="389939"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7010" y="622356"/>
            <a:ext cx="854627" cy="854627"/>
          </a:xfrm>
          <a:prstGeom prst="rect">
            <a:avLst/>
          </a:prstGeom>
        </p:spPr>
      </p:pic>
      <p:sp useBgFill="1">
        <p:nvSpPr>
          <p:cNvPr id="56" name="Freeform: Shape 55">
            <a:extLst>
              <a:ext uri="{FF2B5EF4-FFF2-40B4-BE49-F238E27FC236}">
                <a16:creationId xmlns:a16="http://schemas.microsoft.com/office/drawing/2014/main" id="{C06D11DA-88D8-46C1-A244-41C5A8A9E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791" y="1799112"/>
            <a:ext cx="4808198" cy="426190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3478" y="2708512"/>
            <a:ext cx="2442825" cy="2442825"/>
          </a:xfrm>
          <a:prstGeom prst="rect">
            <a:avLst/>
          </a:prstGeom>
        </p:spPr>
      </p:pic>
      <p:sp>
        <p:nvSpPr>
          <p:cNvPr id="58" name="Freeform: Shape 57">
            <a:extLst>
              <a:ext uri="{FF2B5EF4-FFF2-40B4-BE49-F238E27FC236}">
                <a16:creationId xmlns:a16="http://schemas.microsoft.com/office/drawing/2014/main" id="{9ED24E9E-3415-42C3-B58A-42D618995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2560" y="1208098"/>
            <a:ext cx="2426310" cy="2187196"/>
          </a:xfrm>
          <a:custGeom>
            <a:avLst/>
            <a:gdLst>
              <a:gd name="connsiteX0" fmla="*/ 638327 w 2237370"/>
              <a:gd name="connsiteY0" fmla="*/ 0 h 2016876"/>
              <a:gd name="connsiteX1" fmla="*/ 1601193 w 2237370"/>
              <a:gd name="connsiteY1" fmla="*/ 0 h 2016876"/>
              <a:gd name="connsiteX2" fmla="*/ 1738744 w 2237370"/>
              <a:gd name="connsiteY2" fmla="*/ 78694 h 2016876"/>
              <a:gd name="connsiteX3" fmla="*/ 2220176 w 2237370"/>
              <a:gd name="connsiteY3" fmla="*/ 926830 h 2016876"/>
              <a:gd name="connsiteX4" fmla="*/ 2220176 w 2237370"/>
              <a:gd name="connsiteY4" fmla="*/ 1090047 h 2016876"/>
              <a:gd name="connsiteX5" fmla="*/ 1738744 w 2237370"/>
              <a:gd name="connsiteY5" fmla="*/ 1938183 h 2016876"/>
              <a:gd name="connsiteX6" fmla="*/ 1601193 w 2237370"/>
              <a:gd name="connsiteY6" fmla="*/ 2016876 h 2016876"/>
              <a:gd name="connsiteX7" fmla="*/ 638327 w 2237370"/>
              <a:gd name="connsiteY7" fmla="*/ 2016876 h 2016876"/>
              <a:gd name="connsiteX8" fmla="*/ 500776 w 2237370"/>
              <a:gd name="connsiteY8" fmla="*/ 1938183 h 2016876"/>
              <a:gd name="connsiteX9" fmla="*/ 19344 w 2237370"/>
              <a:gd name="connsiteY9" fmla="*/ 1090047 h 2016876"/>
              <a:gd name="connsiteX10" fmla="*/ 19344 w 2237370"/>
              <a:gd name="connsiteY10" fmla="*/ 926830 h 2016876"/>
              <a:gd name="connsiteX11" fmla="*/ 500776 w 2237370"/>
              <a:gd name="connsiteY11" fmla="*/ 78694 h 2016876"/>
              <a:gd name="connsiteX12" fmla="*/ 638327 w 2237370"/>
              <a:gd name="connsiteY12" fmla="*/ 0 h 201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370" h="2016876">
                <a:moveTo>
                  <a:pt x="638327" y="0"/>
                </a:moveTo>
                <a:cubicBezTo>
                  <a:pt x="1601193" y="0"/>
                  <a:pt x="1601193" y="0"/>
                  <a:pt x="1601193" y="0"/>
                </a:cubicBezTo>
                <a:cubicBezTo>
                  <a:pt x="1649909" y="0"/>
                  <a:pt x="1712954" y="34975"/>
                  <a:pt x="1738744" y="78694"/>
                </a:cubicBezTo>
                <a:cubicBezTo>
                  <a:pt x="2220176" y="926830"/>
                  <a:pt x="2220176" y="926830"/>
                  <a:pt x="2220176" y="926830"/>
                </a:cubicBezTo>
                <a:cubicBezTo>
                  <a:pt x="2243102" y="973464"/>
                  <a:pt x="2243102" y="1043413"/>
                  <a:pt x="2220176" y="1090047"/>
                </a:cubicBezTo>
                <a:cubicBezTo>
                  <a:pt x="1738744" y="1938183"/>
                  <a:pt x="1738744" y="1938183"/>
                  <a:pt x="1738744" y="1938183"/>
                </a:cubicBezTo>
                <a:cubicBezTo>
                  <a:pt x="1712954" y="1981902"/>
                  <a:pt x="1649909" y="2016876"/>
                  <a:pt x="1601193" y="2016876"/>
                </a:cubicBezTo>
                <a:lnTo>
                  <a:pt x="638327" y="2016876"/>
                </a:lnTo>
                <a:cubicBezTo>
                  <a:pt x="586746" y="2016876"/>
                  <a:pt x="523702" y="1981902"/>
                  <a:pt x="500776" y="1938183"/>
                </a:cubicBezTo>
                <a:cubicBezTo>
                  <a:pt x="19344" y="1090047"/>
                  <a:pt x="19344" y="1090047"/>
                  <a:pt x="19344" y="1090047"/>
                </a:cubicBezTo>
                <a:cubicBezTo>
                  <a:pt x="-6448" y="1043413"/>
                  <a:pt x="-6448" y="973464"/>
                  <a:pt x="19344" y="926830"/>
                </a:cubicBezTo>
                <a:cubicBezTo>
                  <a:pt x="500776" y="78694"/>
                  <a:pt x="500776" y="78694"/>
                  <a:pt x="500776" y="78694"/>
                </a:cubicBezTo>
                <a:cubicBezTo>
                  <a:pt x="523702" y="34975"/>
                  <a:pt x="586746" y="0"/>
                  <a:pt x="638327"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81161" y="1637142"/>
            <a:ext cx="1329108" cy="1329108"/>
          </a:xfrm>
          <a:prstGeom prst="rect">
            <a:avLst/>
          </a:prstGeom>
        </p:spPr>
      </p:pic>
      <p:sp>
        <p:nvSpPr>
          <p:cNvPr id="60" name="Freeform: Shape 59">
            <a:extLst>
              <a:ext uri="{FF2B5EF4-FFF2-40B4-BE49-F238E27FC236}">
                <a16:creationId xmlns:a16="http://schemas.microsoft.com/office/drawing/2014/main" id="{15882B67-4A02-4BCD-AD70-1D2B5F5E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2185" y="4925651"/>
            <a:ext cx="1839293" cy="1658029"/>
          </a:xfrm>
          <a:custGeom>
            <a:avLst/>
            <a:gdLst>
              <a:gd name="connsiteX0" fmla="*/ 485386 w 1701304"/>
              <a:gd name="connsiteY0" fmla="*/ 0 h 1533639"/>
              <a:gd name="connsiteX1" fmla="*/ 1217552 w 1701304"/>
              <a:gd name="connsiteY1" fmla="*/ 0 h 1533639"/>
              <a:gd name="connsiteX2" fmla="*/ 1322147 w 1701304"/>
              <a:gd name="connsiteY2" fmla="*/ 59839 h 1533639"/>
              <a:gd name="connsiteX3" fmla="*/ 1688230 w 1701304"/>
              <a:gd name="connsiteY3" fmla="*/ 704765 h 1533639"/>
              <a:gd name="connsiteX4" fmla="*/ 1688230 w 1701304"/>
              <a:gd name="connsiteY4" fmla="*/ 828876 h 1533639"/>
              <a:gd name="connsiteX5" fmla="*/ 1322147 w 1701304"/>
              <a:gd name="connsiteY5" fmla="*/ 1473800 h 1533639"/>
              <a:gd name="connsiteX6" fmla="*/ 1217552 w 1701304"/>
              <a:gd name="connsiteY6" fmla="*/ 1533639 h 1533639"/>
              <a:gd name="connsiteX7" fmla="*/ 485386 w 1701304"/>
              <a:gd name="connsiteY7" fmla="*/ 1533639 h 1533639"/>
              <a:gd name="connsiteX8" fmla="*/ 380793 w 1701304"/>
              <a:gd name="connsiteY8" fmla="*/ 1473800 h 1533639"/>
              <a:gd name="connsiteX9" fmla="*/ 14709 w 1701304"/>
              <a:gd name="connsiteY9" fmla="*/ 828876 h 1533639"/>
              <a:gd name="connsiteX10" fmla="*/ 14709 w 1701304"/>
              <a:gd name="connsiteY10" fmla="*/ 704765 h 1533639"/>
              <a:gd name="connsiteX11" fmla="*/ 380793 w 1701304"/>
              <a:gd name="connsiteY11" fmla="*/ 59839 h 1533639"/>
              <a:gd name="connsiteX12" fmla="*/ 485386 w 1701304"/>
              <a:gd name="connsiteY12" fmla="*/ 0 h 153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1304" h="1533639">
                <a:moveTo>
                  <a:pt x="485386" y="0"/>
                </a:moveTo>
                <a:cubicBezTo>
                  <a:pt x="1217552" y="0"/>
                  <a:pt x="1217552" y="0"/>
                  <a:pt x="1217552" y="0"/>
                </a:cubicBezTo>
                <a:cubicBezTo>
                  <a:pt x="1254597" y="0"/>
                  <a:pt x="1302536" y="26596"/>
                  <a:pt x="1322147" y="59839"/>
                </a:cubicBezTo>
                <a:cubicBezTo>
                  <a:pt x="1688230" y="704765"/>
                  <a:pt x="1688230" y="704765"/>
                  <a:pt x="1688230" y="704765"/>
                </a:cubicBezTo>
                <a:cubicBezTo>
                  <a:pt x="1705663" y="740225"/>
                  <a:pt x="1705663" y="793415"/>
                  <a:pt x="1688230" y="828876"/>
                </a:cubicBezTo>
                <a:cubicBezTo>
                  <a:pt x="1322147" y="1473800"/>
                  <a:pt x="1322147" y="1473800"/>
                  <a:pt x="1322147" y="1473800"/>
                </a:cubicBezTo>
                <a:cubicBezTo>
                  <a:pt x="1302536" y="1507046"/>
                  <a:pt x="1254597" y="1533639"/>
                  <a:pt x="1217552" y="1533639"/>
                </a:cubicBezTo>
                <a:lnTo>
                  <a:pt x="485386" y="1533639"/>
                </a:lnTo>
                <a:cubicBezTo>
                  <a:pt x="446164" y="1533639"/>
                  <a:pt x="398225" y="1507046"/>
                  <a:pt x="380793" y="1473800"/>
                </a:cubicBezTo>
                <a:cubicBezTo>
                  <a:pt x="14709" y="828876"/>
                  <a:pt x="14709" y="828876"/>
                  <a:pt x="14709" y="828876"/>
                </a:cubicBezTo>
                <a:cubicBezTo>
                  <a:pt x="-4903" y="793415"/>
                  <a:pt x="-4903" y="740225"/>
                  <a:pt x="14709" y="704765"/>
                </a:cubicBezTo>
                <a:cubicBezTo>
                  <a:pt x="380793" y="59839"/>
                  <a:pt x="380793" y="59839"/>
                  <a:pt x="380793" y="59839"/>
                </a:cubicBezTo>
                <a:cubicBezTo>
                  <a:pt x="398225" y="26596"/>
                  <a:pt x="446164" y="0"/>
                  <a:pt x="485386"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1190440" y="2945523"/>
            <a:ext cx="4905560" cy="3066471"/>
          </a:xfrm>
        </p:spPr>
        <p:txBody>
          <a:bodyPr anchor="t">
            <a:normAutofit/>
          </a:bodyPr>
          <a:lstStyle/>
          <a:p>
            <a:pPr algn="l"/>
            <a:r>
              <a:rPr lang="en-US" sz="7200">
                <a:latin typeface="Franklin Gothic Book" panose="020B0503020102020204" pitchFamily="34" charset="0"/>
                <a:cs typeface="Segoe UI" panose="020B0502040204020203" pitchFamily="34" charset="0"/>
              </a:rPr>
              <a:t>Problem &amp; Intro to Project</a:t>
            </a: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01554" y="5254388"/>
            <a:ext cx="1000554" cy="1000554"/>
          </a:xfrm>
          <a:prstGeom prst="rect">
            <a:avLst/>
          </a:prstGeom>
        </p:spPr>
      </p:pic>
      <p:sp>
        <p:nvSpPr>
          <p:cNvPr id="4" name="Footer Placeholder 3">
            <a:extLst>
              <a:ext uri="{FF2B5EF4-FFF2-40B4-BE49-F238E27FC236}">
                <a16:creationId xmlns:a16="http://schemas.microsoft.com/office/drawing/2014/main" id="{778F9DF0-4F63-4863-BD5C-24A421327E8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671D2DB4-7BFA-401E-847B-4DEAC094B310}"/>
              </a:ext>
            </a:extLst>
          </p:cNvPr>
          <p:cNvSpPr>
            <a:spLocks noGrp="1"/>
          </p:cNvSpPr>
          <p:nvPr>
            <p:ph type="sldNum" sz="quarter" idx="12"/>
          </p:nvPr>
        </p:nvSpPr>
        <p:spPr/>
        <p:txBody>
          <a:bodyPr/>
          <a:lstStyle/>
          <a:p>
            <a:fld id="{A6AF1B4E-90EC-4A51-B6E5-B702C054ECB0}" type="slidenum">
              <a:rPr lang="en-US" smtClean="0"/>
              <a:t>3</a:t>
            </a:fld>
            <a:endParaRPr lang="en-US" dirty="0"/>
          </a:p>
        </p:txBody>
      </p:sp>
    </p:spTree>
    <p:extLst>
      <p:ext uri="{BB962C8B-B14F-4D97-AF65-F5344CB8AC3E}">
        <p14:creationId xmlns:p14="http://schemas.microsoft.com/office/powerpoint/2010/main" val="322398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199BA-C283-4AF4-B267-692CF7E3CF9D}"/>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5-min snippet</a:t>
            </a:r>
          </a:p>
        </p:txBody>
      </p:sp>
      <p:sp>
        <p:nvSpPr>
          <p:cNvPr id="3" name="Content Placeholder 2">
            <a:extLst>
              <a:ext uri="{FF2B5EF4-FFF2-40B4-BE49-F238E27FC236}">
                <a16:creationId xmlns:a16="http://schemas.microsoft.com/office/drawing/2014/main" id="{849825D6-241C-43E1-95A3-7121C73EA59C}"/>
              </a:ext>
            </a:extLst>
          </p:cNvPr>
          <p:cNvSpPr>
            <a:spLocks noGrp="1"/>
          </p:cNvSpPr>
          <p:nvPr>
            <p:ph idx="1"/>
          </p:nvPr>
        </p:nvSpPr>
        <p:spPr>
          <a:xfrm>
            <a:off x="838201" y="3146400"/>
            <a:ext cx="4394200" cy="2454300"/>
          </a:xfrm>
        </p:spPr>
        <p:txBody>
          <a:bodyPr>
            <a:normAutofit/>
          </a:bodyPr>
          <a:lstStyle/>
          <a:p>
            <a:r>
              <a:rPr lang="en-US" sz="2400">
                <a:solidFill>
                  <a:schemeClr val="bg1">
                    <a:alpha val="80000"/>
                  </a:schemeClr>
                </a:solidFill>
              </a:rPr>
              <a:t>Segregation Model</a:t>
            </a:r>
          </a:p>
          <a:p>
            <a:endParaRPr lang="en-US" sz="2400">
              <a:solidFill>
                <a:schemeClr val="bg1">
                  <a:alpha val="80000"/>
                </a:schemeClr>
              </a:solidFill>
            </a:endParaRPr>
          </a:p>
        </p:txBody>
      </p:sp>
      <p:pic>
        <p:nvPicPr>
          <p:cNvPr id="1026" name="Picture 2" descr="The Schelling Model of Ethnic Residential Dynamics (Schelling 1974)&#10;">
            <a:extLst>
              <a:ext uri="{FF2B5EF4-FFF2-40B4-BE49-F238E27FC236}">
                <a16:creationId xmlns:a16="http://schemas.microsoft.com/office/drawing/2014/main" id="{B791C4B3-2E96-4410-8EBA-AC0AFDCD0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1" r="3" b="2"/>
          <a:stretch/>
        </p:blipFill>
        <p:spPr bwMode="auto">
          <a:xfrm>
            <a:off x="5814060" y="2"/>
            <a:ext cx="6377940" cy="3333749"/>
          </a:xfrm>
          <a:custGeom>
            <a:avLst/>
            <a:gdLst/>
            <a:ahLst/>
            <a:cxnLst/>
            <a:rect l="l" t="t" r="r" b="b"/>
            <a:pathLst>
              <a:path w="6377940" h="3333749">
                <a:moveTo>
                  <a:pt x="0" y="0"/>
                </a:moveTo>
                <a:lnTo>
                  <a:pt x="6377940" y="0"/>
                </a:lnTo>
                <a:lnTo>
                  <a:pt x="6377940" y="3333749"/>
                </a:lnTo>
                <a:lnTo>
                  <a:pt x="174585" y="3333749"/>
                </a:lnTo>
                <a:lnTo>
                  <a:pt x="0" y="220218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Thomas C. Schelling, 95, Nobel-winning economist who influenced nuclear  policy - The Boston Globe">
            <a:extLst>
              <a:ext uri="{FF2B5EF4-FFF2-40B4-BE49-F238E27FC236}">
                <a16:creationId xmlns:a16="http://schemas.microsoft.com/office/drawing/2014/main" id="{0165E313-D686-469F-8C47-ADFEC3C9C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26" b="30094"/>
          <a:stretch/>
        </p:blipFill>
        <p:spPr bwMode="auto">
          <a:xfrm>
            <a:off x="5814060" y="3524252"/>
            <a:ext cx="6377940" cy="3333748"/>
          </a:xfrm>
          <a:custGeom>
            <a:avLst/>
            <a:gdLst/>
            <a:ahLst/>
            <a:cxnLst/>
            <a:rect l="l" t="t" r="r" b="b"/>
            <a:pathLst>
              <a:path w="6377940" h="3333748">
                <a:moveTo>
                  <a:pt x="203977" y="0"/>
                </a:moveTo>
                <a:lnTo>
                  <a:pt x="6377940" y="0"/>
                </a:lnTo>
                <a:lnTo>
                  <a:pt x="6377940" y="3333748"/>
                </a:lnTo>
                <a:lnTo>
                  <a:pt x="0" y="3333748"/>
                </a:lnTo>
                <a:lnTo>
                  <a:pt x="525780" y="1931668"/>
                </a:lnTo>
                <a:lnTo>
                  <a:pt x="205740" y="11428"/>
                </a:lnTo>
                <a:close/>
              </a:path>
            </a:pathLst>
          </a:cu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76" name="Freeform: Shape 75">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Slide Number Placeholder 4">
            <a:extLst>
              <a:ext uri="{FF2B5EF4-FFF2-40B4-BE49-F238E27FC236}">
                <a16:creationId xmlns:a16="http://schemas.microsoft.com/office/drawing/2014/main" id="{D524635B-C084-4FE5-8B4C-D4F306F912FA}"/>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6AF1B4E-90EC-4A51-B6E5-B702C054ECB0}" type="slidenum">
              <a:rPr lang="en-US" sz="4400">
                <a:solidFill>
                  <a:srgbClr val="FFFFFF"/>
                </a:solidFill>
              </a:rPr>
              <a:pPr>
                <a:lnSpc>
                  <a:spcPct val="90000"/>
                </a:lnSpc>
                <a:spcAft>
                  <a:spcPts val="600"/>
                </a:spcAft>
              </a:pPr>
              <a:t>30</a:t>
            </a:fld>
            <a:endParaRPr lang="en-US" sz="4400">
              <a:solidFill>
                <a:srgbClr val="FFFFFF"/>
              </a:solidFill>
            </a:endParaRPr>
          </a:p>
        </p:txBody>
      </p:sp>
      <p:sp>
        <p:nvSpPr>
          <p:cNvPr id="4" name="Footer Placeholder 3">
            <a:extLst>
              <a:ext uri="{FF2B5EF4-FFF2-40B4-BE49-F238E27FC236}">
                <a16:creationId xmlns:a16="http://schemas.microsoft.com/office/drawing/2014/main" id="{3B0F6595-957A-4328-8F17-8F3067550DD2}"/>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en-US" sz="1000">
                <a:solidFill>
                  <a:srgbClr val="FFFFFF"/>
                </a:solidFill>
              </a:rPr>
              <a:t>Mike Nguyen</a:t>
            </a:r>
          </a:p>
        </p:txBody>
      </p:sp>
    </p:spTree>
    <p:extLst>
      <p:ext uri="{BB962C8B-B14F-4D97-AF65-F5344CB8AC3E}">
        <p14:creationId xmlns:p14="http://schemas.microsoft.com/office/powerpoint/2010/main" val="414320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FF06F-5F63-4270-8277-5D364023663F}"/>
              </a:ext>
            </a:extLst>
          </p:cNvPr>
          <p:cNvSpPr>
            <a:spLocks noGrp="1"/>
          </p:cNvSpPr>
          <p:nvPr>
            <p:ph type="title"/>
          </p:nvPr>
        </p:nvSpPr>
        <p:spPr>
          <a:xfrm>
            <a:off x="640080" y="325369"/>
            <a:ext cx="4368602" cy="1956841"/>
          </a:xfrm>
        </p:spPr>
        <p:txBody>
          <a:bodyPr anchor="b">
            <a:normAutofit/>
          </a:bodyPr>
          <a:lstStyle/>
          <a:p>
            <a:r>
              <a:rPr lang="en-US" sz="5400"/>
              <a:t>Lockdown Browser </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970FE4-B4E5-48A1-B912-A28DE466BD9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dirty="0"/>
              <a:t>Open Lockdown Browser</a:t>
            </a:r>
          </a:p>
          <a:p>
            <a:pPr marL="514350" indent="-514350">
              <a:buFont typeface="+mj-lt"/>
              <a:buAutoNum type="arabicPeriod"/>
            </a:pPr>
            <a:r>
              <a:rPr lang="en-US" sz="2200" dirty="0"/>
              <a:t>Log in Canvas </a:t>
            </a:r>
          </a:p>
          <a:p>
            <a:pPr marL="514350" indent="-514350">
              <a:buFont typeface="+mj-lt"/>
              <a:buAutoNum type="arabicPeriod"/>
            </a:pPr>
            <a:r>
              <a:rPr lang="en-US" sz="2200" dirty="0"/>
              <a:t>Proceed to take quizzes or exams</a:t>
            </a:r>
          </a:p>
          <a:p>
            <a:pPr marL="514350" indent="-514350">
              <a:buFont typeface="+mj-lt"/>
              <a:buAutoNum type="arabicPeriod"/>
            </a:pPr>
            <a:endParaRPr lang="en-US" sz="2200" dirty="0"/>
          </a:p>
          <a:p>
            <a:r>
              <a:rPr lang="en-US" sz="2200" dirty="0"/>
              <a:t>Computer Lab </a:t>
            </a:r>
          </a:p>
          <a:p>
            <a:pPr lvl="1"/>
            <a:r>
              <a:rPr lang="en-US" sz="1800" dirty="0"/>
              <a:t>Lockdown Browser 2 Lab</a:t>
            </a:r>
          </a:p>
        </p:txBody>
      </p:sp>
      <p:pic>
        <p:nvPicPr>
          <p:cNvPr id="7" name="Picture 6" descr="A picture containing metalware, lock&#10;&#10;Description automatically generated">
            <a:extLst>
              <a:ext uri="{FF2B5EF4-FFF2-40B4-BE49-F238E27FC236}">
                <a16:creationId xmlns:a16="http://schemas.microsoft.com/office/drawing/2014/main" id="{F72FD29A-7FFC-4E85-8093-50413E630F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38892C9A-A10F-4B27-84DC-F9226A08C6BD}"/>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A98901F3-E4DF-48EA-97D4-79D93AA862B4}"/>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4</a:t>
            </a:fld>
            <a:endParaRPr lang="en-US">
              <a:solidFill>
                <a:srgbClr val="FFFFFF"/>
              </a:solidFill>
            </a:endParaRPr>
          </a:p>
        </p:txBody>
      </p:sp>
      <p:sp>
        <p:nvSpPr>
          <p:cNvPr id="8" name="TextBox 7">
            <a:extLst>
              <a:ext uri="{FF2B5EF4-FFF2-40B4-BE49-F238E27FC236}">
                <a16:creationId xmlns:a16="http://schemas.microsoft.com/office/drawing/2014/main" id="{D9B09A6A-D1B5-4D1A-AA78-B5F9D0B3CAEB}"/>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lthub.ubc.ca/guides/lockdown-browser-instructor-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9257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76A-8256-4FA1-84E6-B75EC1C8AA5F}"/>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6026C7D0-4203-42AE-827D-B8DB2ED8C16F}"/>
              </a:ext>
            </a:extLst>
          </p:cNvPr>
          <p:cNvSpPr>
            <a:spLocks noGrp="1"/>
          </p:cNvSpPr>
          <p:nvPr>
            <p:ph idx="1"/>
          </p:nvPr>
        </p:nvSpPr>
        <p:spPr>
          <a:xfrm>
            <a:off x="4965431" y="2438400"/>
            <a:ext cx="6586489" cy="3785419"/>
          </a:xfrm>
        </p:spPr>
        <p:txBody>
          <a:bodyPr>
            <a:normAutofit/>
          </a:bodyPr>
          <a:lstStyle/>
          <a:p>
            <a:pPr marL="0" indent="0">
              <a:buNone/>
            </a:pPr>
            <a:r>
              <a:rPr lang="en-US" sz="2000"/>
              <a:t>How was the first test?</a:t>
            </a:r>
          </a:p>
          <a:p>
            <a:pPr marL="514350" indent="-514350">
              <a:buFont typeface="+mj-lt"/>
              <a:buAutoNum type="alphaUcPeriod"/>
            </a:pPr>
            <a:r>
              <a:rPr lang="en-US" sz="2000"/>
              <a:t>Extremely hard</a:t>
            </a:r>
          </a:p>
          <a:p>
            <a:pPr marL="514350" indent="-514350">
              <a:buFont typeface="+mj-lt"/>
              <a:buAutoNum type="alphaUcPeriod"/>
            </a:pPr>
            <a:r>
              <a:rPr lang="en-US" sz="2000"/>
              <a:t>Hard</a:t>
            </a:r>
          </a:p>
          <a:p>
            <a:pPr marL="514350" indent="-514350">
              <a:buFont typeface="+mj-lt"/>
              <a:buAutoNum type="alphaUcPeriod"/>
            </a:pPr>
            <a:r>
              <a:rPr lang="en-US" sz="2000"/>
              <a:t>I can handle it </a:t>
            </a:r>
          </a:p>
          <a:p>
            <a:pPr marL="514350" indent="-514350">
              <a:buFont typeface="+mj-lt"/>
              <a:buAutoNum type="alphaUcPeriod"/>
            </a:pPr>
            <a:r>
              <a:rPr lang="en-US" sz="2000"/>
              <a:t>Easy </a:t>
            </a:r>
          </a:p>
          <a:p>
            <a:pPr marL="514350" indent="-514350">
              <a:buFont typeface="+mj-lt"/>
              <a:buAutoNum type="alphaUcPeriod"/>
            </a:pPr>
            <a:r>
              <a:rPr lang="en-US" sz="2000"/>
              <a:t>Extremely easy</a:t>
            </a:r>
          </a:p>
        </p:txBody>
      </p:sp>
      <p:pic>
        <p:nvPicPr>
          <p:cNvPr id="7" name="Picture 6" descr="Question mark on green pastel background">
            <a:extLst>
              <a:ext uri="{FF2B5EF4-FFF2-40B4-BE49-F238E27FC236}">
                <a16:creationId xmlns:a16="http://schemas.microsoft.com/office/drawing/2014/main" id="{BE780C69-59A2-4ACF-A4DF-2EB34471C11A}"/>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33B839B-62B4-4041-B661-7C40644FA6B4}"/>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ED9BF9F1-5866-42D8-808F-19BCAA18DAB2}"/>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5780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F06DC-B7C9-4E74-B6F7-84CD7BB39CC3}"/>
              </a:ext>
            </a:extLst>
          </p:cNvPr>
          <p:cNvSpPr>
            <a:spLocks noGrp="1"/>
          </p:cNvSpPr>
          <p:nvPr>
            <p:ph type="title"/>
          </p:nvPr>
        </p:nvSpPr>
        <p:spPr>
          <a:xfrm>
            <a:off x="943277" y="712269"/>
            <a:ext cx="3370998" cy="5502264"/>
          </a:xfrm>
        </p:spPr>
        <p:txBody>
          <a:bodyPr>
            <a:normAutofit/>
          </a:bodyPr>
          <a:lstStyle/>
          <a:p>
            <a:r>
              <a:rPr lang="en-US">
                <a:solidFill>
                  <a:srgbClr val="FFFFFF"/>
                </a:solidFill>
              </a:rPr>
              <a:t>Recap</a:t>
            </a:r>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6E5BC49-C192-4E2D-BB6E-6C4FAD0466EB}"/>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6A1A86C0-E8A4-4150-9B36-C3965E13805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6</a:t>
            </a:fld>
            <a:endParaRPr lang="en-US">
              <a:solidFill>
                <a:schemeClr val="tx1">
                  <a:lumMod val="75000"/>
                  <a:lumOff val="25000"/>
                  <a:alpha val="70000"/>
                </a:schemeClr>
              </a:solidFill>
            </a:endParaRPr>
          </a:p>
        </p:txBody>
      </p:sp>
      <p:graphicFrame>
        <p:nvGraphicFramePr>
          <p:cNvPr id="7" name="Content Placeholder 2">
            <a:extLst>
              <a:ext uri="{FF2B5EF4-FFF2-40B4-BE49-F238E27FC236}">
                <a16:creationId xmlns:a16="http://schemas.microsoft.com/office/drawing/2014/main" id="{79500B39-BAFC-4EB6-B40E-3C3B815A1FDC}"/>
              </a:ext>
            </a:extLst>
          </p:cNvPr>
          <p:cNvGraphicFramePr>
            <a:graphicFrameLocks noGrp="1"/>
          </p:cNvGraphicFramePr>
          <p:nvPr>
            <p:ph idx="1"/>
            <p:extLst>
              <p:ext uri="{D42A27DB-BD31-4B8C-83A1-F6EECF244321}">
                <p14:modId xmlns:p14="http://schemas.microsoft.com/office/powerpoint/2010/main" val="154030077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47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A48A-CAF7-4B81-A82D-4E7D863389B4}"/>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7D0909-01B0-461D-8FBF-50D8BE93342A}"/>
              </a:ext>
            </a:extLst>
          </p:cNvPr>
          <p:cNvSpPr>
            <a:spLocks noGrp="1"/>
          </p:cNvSpPr>
          <p:nvPr>
            <p:ph idx="1"/>
          </p:nvPr>
        </p:nvSpPr>
        <p:spPr>
          <a:xfrm>
            <a:off x="4965431" y="2438400"/>
            <a:ext cx="6586489" cy="3785419"/>
          </a:xfrm>
        </p:spPr>
        <p:txBody>
          <a:bodyPr>
            <a:normAutofit/>
          </a:bodyPr>
          <a:lstStyle/>
          <a:p>
            <a:r>
              <a:rPr lang="en-US" sz="2000"/>
              <a:t>Methods of Ethical Reasoning are </a:t>
            </a:r>
          </a:p>
          <a:p>
            <a:pPr marL="914400" lvl="1" indent="-457200">
              <a:buFont typeface="+mj-lt"/>
              <a:buAutoNum type="alphaUcPeriod"/>
            </a:pPr>
            <a:r>
              <a:rPr lang="en-US" sz="2000"/>
              <a:t>Utility Approach </a:t>
            </a:r>
          </a:p>
          <a:p>
            <a:pPr marL="914400" lvl="1" indent="-457200">
              <a:buFont typeface="+mj-lt"/>
              <a:buAutoNum type="alphaUcPeriod"/>
            </a:pPr>
            <a:r>
              <a:rPr lang="en-US" sz="2000"/>
              <a:t>Justice Approach </a:t>
            </a:r>
          </a:p>
          <a:p>
            <a:pPr marL="914400" lvl="1" indent="-457200">
              <a:buFont typeface="+mj-lt"/>
              <a:buAutoNum type="alphaUcPeriod"/>
            </a:pPr>
            <a:r>
              <a:rPr lang="en-US" sz="2000"/>
              <a:t>Rights Approach </a:t>
            </a:r>
          </a:p>
          <a:p>
            <a:pPr marL="914400" lvl="1" indent="-457200">
              <a:buFont typeface="+mj-lt"/>
              <a:buAutoNum type="alphaUcPeriod"/>
            </a:pPr>
            <a:r>
              <a:rPr lang="en-US" sz="2000"/>
              <a:t>A and C</a:t>
            </a:r>
          </a:p>
          <a:p>
            <a:pPr marL="914400" lvl="1" indent="-457200">
              <a:buFont typeface="+mj-lt"/>
              <a:buAutoNum type="alphaUcPeriod"/>
            </a:pPr>
            <a:r>
              <a:rPr lang="en-US" sz="2000"/>
              <a:t>A, B and C</a:t>
            </a:r>
          </a:p>
        </p:txBody>
      </p:sp>
      <p:pic>
        <p:nvPicPr>
          <p:cNvPr id="7" name="Picture 6" descr="Question mark on green pastel background">
            <a:extLst>
              <a:ext uri="{FF2B5EF4-FFF2-40B4-BE49-F238E27FC236}">
                <a16:creationId xmlns:a16="http://schemas.microsoft.com/office/drawing/2014/main" id="{C8F3AB25-3A6D-4CD2-AC88-D13B7C6F3A08}"/>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146039B-2A6C-469E-AE01-5F7AF33B964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C3AE9BD-DF50-4637-AD7D-FF023DB3C274}"/>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108954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100D-621C-4D1F-80D5-E6F742F4A11D}"/>
              </a:ext>
            </a:extLst>
          </p:cNvPr>
          <p:cNvSpPr>
            <a:spLocks noGrp="1"/>
          </p:cNvSpPr>
          <p:nvPr>
            <p:ph type="title"/>
          </p:nvPr>
        </p:nvSpPr>
        <p:spPr>
          <a:xfrm>
            <a:off x="4965430" y="629268"/>
            <a:ext cx="6586491" cy="1286160"/>
          </a:xfrm>
        </p:spPr>
        <p:txBody>
          <a:bodyPr anchor="b">
            <a:normAutofit/>
          </a:bodyPr>
          <a:lstStyle/>
          <a:p>
            <a:r>
              <a:rPr lang="en-US"/>
              <a:t>iClicker Question </a:t>
            </a:r>
            <a:endParaRPr lang="en-US" dirty="0"/>
          </a:p>
        </p:txBody>
      </p:sp>
      <p:sp>
        <p:nvSpPr>
          <p:cNvPr id="14" name="Content Placeholder 2">
            <a:extLst>
              <a:ext uri="{FF2B5EF4-FFF2-40B4-BE49-F238E27FC236}">
                <a16:creationId xmlns:a16="http://schemas.microsoft.com/office/drawing/2014/main" id="{1EFD0754-E727-4D9E-9E27-97BB05821AE7}"/>
              </a:ext>
            </a:extLst>
          </p:cNvPr>
          <p:cNvSpPr>
            <a:spLocks noGrp="1"/>
          </p:cNvSpPr>
          <p:nvPr>
            <p:ph idx="1"/>
          </p:nvPr>
        </p:nvSpPr>
        <p:spPr>
          <a:xfrm>
            <a:off x="4965431" y="2438400"/>
            <a:ext cx="6586489" cy="3785419"/>
          </a:xfrm>
        </p:spPr>
        <p:txBody>
          <a:bodyPr>
            <a:normAutofit/>
          </a:bodyPr>
          <a:lstStyle/>
          <a:p>
            <a:r>
              <a:rPr lang="en-US" sz="2000" dirty="0"/>
              <a:t>We saw the Spread of Disease model last time. </a:t>
            </a:r>
          </a:p>
          <a:p>
            <a:r>
              <a:rPr lang="en-US" sz="2000" dirty="0"/>
              <a:t>What is the conclusion we can draw from the model?</a:t>
            </a:r>
          </a:p>
          <a:p>
            <a:pPr marL="914400" lvl="1" indent="-457200">
              <a:buFont typeface="+mj-lt"/>
              <a:buAutoNum type="alphaUcPeriod"/>
            </a:pPr>
            <a:r>
              <a:rPr lang="en-US" sz="2000" dirty="0"/>
              <a:t>The fewer people there are in a population, the </a:t>
            </a:r>
            <a:r>
              <a:rPr lang="en-US" sz="2000" dirty="0">
                <a:solidFill>
                  <a:srgbClr val="FF0000"/>
                </a:solidFill>
              </a:rPr>
              <a:t>faster</a:t>
            </a:r>
            <a:r>
              <a:rPr lang="en-US" sz="2000" dirty="0"/>
              <a:t> it is for a disease to reach everyone. </a:t>
            </a:r>
          </a:p>
          <a:p>
            <a:pPr marL="914400" lvl="1" indent="-457200">
              <a:buFont typeface="+mj-lt"/>
              <a:buAutoNum type="alphaUcPeriod"/>
            </a:pPr>
            <a:r>
              <a:rPr lang="en-US" sz="2000" dirty="0"/>
              <a:t>The fewer people there are in a population, the </a:t>
            </a:r>
            <a:r>
              <a:rPr lang="en-US" sz="2000" dirty="0">
                <a:solidFill>
                  <a:srgbClr val="FF0000"/>
                </a:solidFill>
              </a:rPr>
              <a:t>slower</a:t>
            </a:r>
            <a:r>
              <a:rPr lang="en-US" sz="2000" dirty="0"/>
              <a:t> it is for a disease to reach everyone. </a:t>
            </a:r>
          </a:p>
        </p:txBody>
      </p:sp>
      <p:pic>
        <p:nvPicPr>
          <p:cNvPr id="15" name="Picture 6" descr="Models if molecules in science classroom">
            <a:extLst>
              <a:ext uri="{FF2B5EF4-FFF2-40B4-BE49-F238E27FC236}">
                <a16:creationId xmlns:a16="http://schemas.microsoft.com/office/drawing/2014/main" id="{ADDAD850-C2CB-4567-8617-B8AD71082131}"/>
              </a:ext>
            </a:extLst>
          </p:cNvPr>
          <p:cNvPicPr>
            <a:picLocks noChangeAspect="1"/>
          </p:cNvPicPr>
          <p:nvPr/>
        </p:nvPicPr>
        <p:blipFill rotWithShape="1">
          <a:blip r:embed="rId3"/>
          <a:srcRect l="30744" r="24137" b="-1"/>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0E50C"/>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734DD4C-A44A-4BC1-87AA-E413AC27AB30}"/>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5DB2E53E-8757-430C-B760-8A49EF225D88}"/>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203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D9E8960-1A29-4D38-8155-71E7358D9BC8}"/>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Agenda</a:t>
            </a:r>
          </a:p>
        </p:txBody>
      </p:sp>
      <p:sp>
        <p:nvSpPr>
          <p:cNvPr id="4" name="Footer Placeholder 3">
            <a:extLst>
              <a:ext uri="{FF2B5EF4-FFF2-40B4-BE49-F238E27FC236}">
                <a16:creationId xmlns:a16="http://schemas.microsoft.com/office/drawing/2014/main" id="{56FEE613-B0F5-4D7A-8FF3-32EB18A8C8E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4862875-9BAC-480F-B517-1684332DD152}"/>
              </a:ext>
            </a:extLst>
          </p:cNvPr>
          <p:cNvSpPr>
            <a:spLocks noGrp="1"/>
          </p:cNvSpPr>
          <p:nvPr>
            <p:ph idx="1"/>
          </p:nvPr>
        </p:nvSpPr>
        <p:spPr>
          <a:xfrm>
            <a:off x="5573864" y="1166933"/>
            <a:ext cx="5716988" cy="4279709"/>
          </a:xfrm>
        </p:spPr>
        <p:txBody>
          <a:bodyPr anchor="ctr">
            <a:normAutofit/>
          </a:bodyPr>
          <a:lstStyle/>
          <a:p>
            <a:r>
              <a:rPr lang="en-US" sz="2200" dirty="0"/>
              <a:t>Describe the basic uses of exploratory research </a:t>
            </a:r>
          </a:p>
          <a:p>
            <a:r>
              <a:rPr lang="en-US" sz="2200" dirty="0"/>
              <a:t>Specify the key characteristics of exploratory research. Small scale and very flexible studies are used to generate ideas and insights </a:t>
            </a:r>
          </a:p>
          <a:p>
            <a:r>
              <a:rPr lang="en-US" sz="2200" dirty="0"/>
              <a:t>Discuss the various types of exploratory research and describe each </a:t>
            </a:r>
          </a:p>
          <a:p>
            <a:r>
              <a:rPr lang="en-US" sz="2200" dirty="0"/>
              <a:t>Identify the key person in a focus group </a:t>
            </a:r>
          </a:p>
          <a:p>
            <a:r>
              <a:rPr lang="en-US" sz="2200" dirty="0"/>
              <a:t>Discuss two major pitfalls to avoid with focus groups (or any other form of exploratory research)</a:t>
            </a:r>
          </a:p>
          <a:p>
            <a:pPr marL="0" indent="0">
              <a:buNone/>
            </a:pPr>
            <a:endParaRPr lang="en-US" sz="2200" dirty="0"/>
          </a:p>
          <a:p>
            <a:endParaRPr lang="en-US" sz="2200" dirty="0"/>
          </a:p>
        </p:txBody>
      </p:sp>
      <p:sp>
        <p:nvSpPr>
          <p:cNvPr id="5" name="Slide Number Placeholder 4">
            <a:extLst>
              <a:ext uri="{FF2B5EF4-FFF2-40B4-BE49-F238E27FC236}">
                <a16:creationId xmlns:a16="http://schemas.microsoft.com/office/drawing/2014/main" id="{F96D718D-1CCB-47EA-9C05-340A75C48CE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9</a:t>
            </a:fld>
            <a:endParaRPr lang="en-US">
              <a:solidFill>
                <a:schemeClr val="bg1"/>
              </a:solidFill>
            </a:endParaRPr>
          </a:p>
        </p:txBody>
      </p:sp>
    </p:spTree>
    <p:extLst>
      <p:ext uri="{BB962C8B-B14F-4D97-AF65-F5344CB8AC3E}">
        <p14:creationId xmlns:p14="http://schemas.microsoft.com/office/powerpoint/2010/main" val="3337197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3160</TotalTime>
  <Words>2672</Words>
  <Application>Microsoft Office PowerPoint</Application>
  <PresentationFormat>Widescreen</PresentationFormat>
  <Paragraphs>342</Paragraphs>
  <Slides>30</Slides>
  <Notes>23</Notes>
  <HiddenSlides>4</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 Unicode MS</vt:lpstr>
      <vt:lpstr>Arial</vt:lpstr>
      <vt:lpstr>Calibri</vt:lpstr>
      <vt:lpstr>Calibri Light</vt:lpstr>
      <vt:lpstr>Franklin Gothic Book</vt:lpstr>
      <vt:lpstr>Office Theme</vt:lpstr>
      <vt:lpstr>Happy Monday!!!</vt:lpstr>
      <vt:lpstr>Take your name tag + Check-in</vt:lpstr>
      <vt:lpstr>Problem &amp; Intro to Project</vt:lpstr>
      <vt:lpstr>Lockdown Browser </vt:lpstr>
      <vt:lpstr>iClicker Question</vt:lpstr>
      <vt:lpstr>Recap</vt:lpstr>
      <vt:lpstr>iClicker Question</vt:lpstr>
      <vt:lpstr>iClicker Question </vt:lpstr>
      <vt:lpstr>Agenda</vt:lpstr>
      <vt:lpstr>Exploratory Research</vt:lpstr>
      <vt:lpstr>Hypothesis</vt:lpstr>
      <vt:lpstr>iClicker Question</vt:lpstr>
      <vt:lpstr>Why conduct exploratory research?</vt:lpstr>
      <vt:lpstr>Exploratory Research Types</vt:lpstr>
      <vt:lpstr>Literature search</vt:lpstr>
      <vt:lpstr>Depth Interviews</vt:lpstr>
      <vt:lpstr>Focus Group -SNL</vt:lpstr>
      <vt:lpstr>Focus Group</vt:lpstr>
      <vt:lpstr>Pros and Cons of Focus Groups</vt:lpstr>
      <vt:lpstr>Characteristics of Focus Groups</vt:lpstr>
      <vt:lpstr>Types of Focus Groups</vt:lpstr>
      <vt:lpstr>Focus Group</vt:lpstr>
      <vt:lpstr>Characteristics of Good Focus Group Moderators</vt:lpstr>
      <vt:lpstr>Interview guide (for meeting with the client)</vt:lpstr>
      <vt:lpstr>The Dark Side of Focus Groups</vt:lpstr>
      <vt:lpstr>Normal Groups</vt:lpstr>
      <vt:lpstr>Case Discussion #1</vt:lpstr>
      <vt:lpstr>Research Questions vs. Questionnaire Questions</vt:lpstr>
      <vt:lpstr>15-min group discussion</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&amp; Intro to Project</dc:title>
  <dc:creator>Nguyen, Mike (MU-Student)</dc:creator>
  <cp:lastModifiedBy>Nguyen, Mike (MU-Student)</cp:lastModifiedBy>
  <cp:revision>21</cp:revision>
  <dcterms:created xsi:type="dcterms:W3CDTF">2021-06-01T03:06:47Z</dcterms:created>
  <dcterms:modified xsi:type="dcterms:W3CDTF">2022-01-26T15:16:07Z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