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302" r:id="rId5"/>
    <p:sldId id="311" r:id="rId6"/>
    <p:sldId id="256" r:id="rId7"/>
    <p:sldId id="310" r:id="rId8"/>
    <p:sldId id="312" r:id="rId9"/>
    <p:sldId id="314" r:id="rId10"/>
    <p:sldId id="313" r:id="rId11"/>
    <p:sldId id="292" r:id="rId12"/>
    <p:sldId id="305" r:id="rId13"/>
    <p:sldId id="306" r:id="rId14"/>
    <p:sldId id="307" r:id="rId15"/>
    <p:sldId id="308" r:id="rId16"/>
    <p:sldId id="309" r:id="rId17"/>
    <p:sldId id="257" r:id="rId18"/>
    <p:sldId id="259" r:id="rId19"/>
    <p:sldId id="260" r:id="rId20"/>
    <p:sldId id="261" r:id="rId21"/>
    <p:sldId id="315" r:id="rId22"/>
    <p:sldId id="262" r:id="rId23"/>
    <p:sldId id="319" r:id="rId24"/>
    <p:sldId id="263" r:id="rId25"/>
    <p:sldId id="264" r:id="rId26"/>
    <p:sldId id="269" r:id="rId27"/>
    <p:sldId id="270" r:id="rId28"/>
    <p:sldId id="272" r:id="rId29"/>
    <p:sldId id="273" r:id="rId30"/>
    <p:sldId id="274" r:id="rId31"/>
    <p:sldId id="290" r:id="rId32"/>
    <p:sldId id="278" r:id="rId33"/>
    <p:sldId id="280" r:id="rId34"/>
    <p:sldId id="281" r:id="rId35"/>
    <p:sldId id="282" r:id="rId36"/>
    <p:sldId id="321" r:id="rId37"/>
    <p:sldId id="283" r:id="rId38"/>
    <p:sldId id="276" r:id="rId39"/>
    <p:sldId id="316" r:id="rId40"/>
    <p:sldId id="277" r:id="rId41"/>
    <p:sldId id="317" r:id="rId42"/>
    <p:sldId id="279" r:id="rId43"/>
    <p:sldId id="284" r:id="rId44"/>
    <p:sldId id="285" r:id="rId45"/>
    <p:sldId id="286" r:id="rId46"/>
    <p:sldId id="287" r:id="rId47"/>
    <p:sldId id="320" r:id="rId48"/>
    <p:sldId id="318" r:id="rId49"/>
    <p:sldId id="289" r:id="rId50"/>
    <p:sldId id="29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71563" autoAdjust="0"/>
  </p:normalViewPr>
  <p:slideViewPr>
    <p:cSldViewPr snapToGrid="0">
      <p:cViewPr varScale="1">
        <p:scale>
          <a:sx n="81" d="100"/>
          <a:sy n="81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3C6E3-EC3A-4A25-B477-4E174ECA5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2DE60F-953E-444D-B27F-166077AC569C}">
      <dgm:prSet/>
      <dgm:spPr/>
      <dgm:t>
        <a:bodyPr/>
        <a:lstStyle/>
        <a:p>
          <a:r>
            <a:rPr lang="en-US"/>
            <a:t>Case Discussion #1 (Sunday)</a:t>
          </a:r>
        </a:p>
      </dgm:t>
    </dgm:pt>
    <dgm:pt modelId="{C9A5D4B4-41F0-440C-9FBE-17074DCB1C3D}" type="parTrans" cxnId="{2FE7AD3D-A271-4BC7-92EF-0507CF896E12}">
      <dgm:prSet/>
      <dgm:spPr/>
      <dgm:t>
        <a:bodyPr/>
        <a:lstStyle/>
        <a:p>
          <a:endParaRPr lang="en-US"/>
        </a:p>
      </dgm:t>
    </dgm:pt>
    <dgm:pt modelId="{6F34750C-37F7-4DC7-8D42-AEEAB84A063A}" type="sibTrans" cxnId="{2FE7AD3D-A271-4BC7-92EF-0507CF896E12}">
      <dgm:prSet/>
      <dgm:spPr/>
      <dgm:t>
        <a:bodyPr/>
        <a:lstStyle/>
        <a:p>
          <a:endParaRPr lang="en-US"/>
        </a:p>
      </dgm:t>
    </dgm:pt>
    <dgm:pt modelId="{362E2616-A907-4845-A54A-A86F261AF721}">
      <dgm:prSet/>
      <dgm:spPr/>
      <dgm:t>
        <a:bodyPr/>
        <a:lstStyle/>
        <a:p>
          <a:r>
            <a:rPr lang="en-US"/>
            <a:t>Quiz 2 (Sunday) </a:t>
          </a:r>
        </a:p>
      </dgm:t>
    </dgm:pt>
    <dgm:pt modelId="{421F94B5-8A64-4413-9385-B764E92F5DEA}" type="parTrans" cxnId="{5AE3B29A-7FBC-47F6-BF57-194331AE9E82}">
      <dgm:prSet/>
      <dgm:spPr/>
      <dgm:t>
        <a:bodyPr/>
        <a:lstStyle/>
        <a:p>
          <a:endParaRPr lang="en-US"/>
        </a:p>
      </dgm:t>
    </dgm:pt>
    <dgm:pt modelId="{1E10804F-CA6D-4360-9013-FAACF3465BD3}" type="sibTrans" cxnId="{5AE3B29A-7FBC-47F6-BF57-194331AE9E82}">
      <dgm:prSet/>
      <dgm:spPr/>
      <dgm:t>
        <a:bodyPr/>
        <a:lstStyle/>
        <a:p>
          <a:endParaRPr lang="en-US"/>
        </a:p>
      </dgm:t>
    </dgm:pt>
    <dgm:pt modelId="{23098EB0-3E88-454D-836F-AC7541A55954}">
      <dgm:prSet/>
      <dgm:spPr/>
      <dgm:t>
        <a:bodyPr/>
        <a:lstStyle/>
        <a:p>
          <a:r>
            <a:rPr lang="en-US"/>
            <a:t>Start discussing PA #3</a:t>
          </a:r>
        </a:p>
      </dgm:t>
    </dgm:pt>
    <dgm:pt modelId="{017DD99E-06F2-428B-A366-64E5EA6351CC}" type="parTrans" cxnId="{92E8ECFB-E8CC-4F41-8BE0-253D922A151D}">
      <dgm:prSet/>
      <dgm:spPr/>
      <dgm:t>
        <a:bodyPr/>
        <a:lstStyle/>
        <a:p>
          <a:endParaRPr lang="en-US"/>
        </a:p>
      </dgm:t>
    </dgm:pt>
    <dgm:pt modelId="{BABDB4AA-5EA0-433F-8209-6BBDEFF5F4F3}" type="sibTrans" cxnId="{92E8ECFB-E8CC-4F41-8BE0-253D922A151D}">
      <dgm:prSet/>
      <dgm:spPr/>
      <dgm:t>
        <a:bodyPr/>
        <a:lstStyle/>
        <a:p>
          <a:endParaRPr lang="en-US"/>
        </a:p>
      </dgm:t>
    </dgm:pt>
    <dgm:pt modelId="{FFBC5287-B4E1-4CB1-B246-8980E24172B5}" type="pres">
      <dgm:prSet presAssocID="{2E73C6E3-EC3A-4A25-B477-4E174ECA5A0A}" presName="root" presStyleCnt="0">
        <dgm:presLayoutVars>
          <dgm:dir/>
          <dgm:resizeHandles val="exact"/>
        </dgm:presLayoutVars>
      </dgm:prSet>
      <dgm:spPr/>
    </dgm:pt>
    <dgm:pt modelId="{E3DBF69B-4334-4EF9-9378-8D089F16262C}" type="pres">
      <dgm:prSet presAssocID="{5E2DE60F-953E-444D-B27F-166077AC569C}" presName="compNode" presStyleCnt="0"/>
      <dgm:spPr/>
    </dgm:pt>
    <dgm:pt modelId="{D08A2689-5517-4774-9158-719A16B78BAA}" type="pres">
      <dgm:prSet presAssocID="{5E2DE60F-953E-444D-B27F-166077AC5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8FECF92-8A42-4AE7-BDEB-7B4D4CE913B0}" type="pres">
      <dgm:prSet presAssocID="{5E2DE60F-953E-444D-B27F-166077AC569C}" presName="spaceRect" presStyleCnt="0"/>
      <dgm:spPr/>
    </dgm:pt>
    <dgm:pt modelId="{259D01BE-679A-48ED-9FFC-458E71641132}" type="pres">
      <dgm:prSet presAssocID="{5E2DE60F-953E-444D-B27F-166077AC569C}" presName="textRect" presStyleLbl="revTx" presStyleIdx="0" presStyleCnt="3">
        <dgm:presLayoutVars>
          <dgm:chMax val="1"/>
          <dgm:chPref val="1"/>
        </dgm:presLayoutVars>
      </dgm:prSet>
      <dgm:spPr/>
    </dgm:pt>
    <dgm:pt modelId="{A9E0FE76-D4E0-4CE3-B333-2C985C758027}" type="pres">
      <dgm:prSet presAssocID="{6F34750C-37F7-4DC7-8D42-AEEAB84A063A}" presName="sibTrans" presStyleCnt="0"/>
      <dgm:spPr/>
    </dgm:pt>
    <dgm:pt modelId="{00B7A5DA-1443-4840-9B44-4B5C93EC917F}" type="pres">
      <dgm:prSet presAssocID="{362E2616-A907-4845-A54A-A86F261AF721}" presName="compNode" presStyleCnt="0"/>
      <dgm:spPr/>
    </dgm:pt>
    <dgm:pt modelId="{3AAB4B72-60E9-4834-8796-866F0A0C3F18}" type="pres">
      <dgm:prSet presAssocID="{362E2616-A907-4845-A54A-A86F261AF7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6BF963-D0D3-465F-8354-9DC8252CB8AB}" type="pres">
      <dgm:prSet presAssocID="{362E2616-A907-4845-A54A-A86F261AF721}" presName="spaceRect" presStyleCnt="0"/>
      <dgm:spPr/>
    </dgm:pt>
    <dgm:pt modelId="{6FA13CF2-E226-4BE5-B6E6-617358BCA6AD}" type="pres">
      <dgm:prSet presAssocID="{362E2616-A907-4845-A54A-A86F261AF721}" presName="textRect" presStyleLbl="revTx" presStyleIdx="1" presStyleCnt="3">
        <dgm:presLayoutVars>
          <dgm:chMax val="1"/>
          <dgm:chPref val="1"/>
        </dgm:presLayoutVars>
      </dgm:prSet>
      <dgm:spPr/>
    </dgm:pt>
    <dgm:pt modelId="{7E6F8CBF-22DE-4940-87EA-F23A50E55CE1}" type="pres">
      <dgm:prSet presAssocID="{1E10804F-CA6D-4360-9013-FAACF3465BD3}" presName="sibTrans" presStyleCnt="0"/>
      <dgm:spPr/>
    </dgm:pt>
    <dgm:pt modelId="{8154411A-A905-4842-8503-03F90A96F8A4}" type="pres">
      <dgm:prSet presAssocID="{23098EB0-3E88-454D-836F-AC7541A55954}" presName="compNode" presStyleCnt="0"/>
      <dgm:spPr/>
    </dgm:pt>
    <dgm:pt modelId="{B3D83C94-7C3D-4519-8D99-177337C89A07}" type="pres">
      <dgm:prSet presAssocID="{23098EB0-3E88-454D-836F-AC7541A559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BB7821B-934A-4A12-A91A-672312483AD6}" type="pres">
      <dgm:prSet presAssocID="{23098EB0-3E88-454D-836F-AC7541A55954}" presName="spaceRect" presStyleCnt="0"/>
      <dgm:spPr/>
    </dgm:pt>
    <dgm:pt modelId="{7BC3849B-13C2-475B-A48C-553136AA991E}" type="pres">
      <dgm:prSet presAssocID="{23098EB0-3E88-454D-836F-AC7541A559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927404-E704-4F5F-A84E-556AABBF3AB4}" type="presOf" srcId="{5E2DE60F-953E-444D-B27F-166077AC569C}" destId="{259D01BE-679A-48ED-9FFC-458E71641132}" srcOrd="0" destOrd="0" presId="urn:microsoft.com/office/officeart/2018/2/layout/IconLabelList"/>
    <dgm:cxn modelId="{2FE7AD3D-A271-4BC7-92EF-0507CF896E12}" srcId="{2E73C6E3-EC3A-4A25-B477-4E174ECA5A0A}" destId="{5E2DE60F-953E-444D-B27F-166077AC569C}" srcOrd="0" destOrd="0" parTransId="{C9A5D4B4-41F0-440C-9FBE-17074DCB1C3D}" sibTransId="{6F34750C-37F7-4DC7-8D42-AEEAB84A063A}"/>
    <dgm:cxn modelId="{5AE3B29A-7FBC-47F6-BF57-194331AE9E82}" srcId="{2E73C6E3-EC3A-4A25-B477-4E174ECA5A0A}" destId="{362E2616-A907-4845-A54A-A86F261AF721}" srcOrd="1" destOrd="0" parTransId="{421F94B5-8A64-4413-9385-B764E92F5DEA}" sibTransId="{1E10804F-CA6D-4360-9013-FAACF3465BD3}"/>
    <dgm:cxn modelId="{32B1659F-D42E-4230-86AE-5E3A305A8E12}" type="presOf" srcId="{23098EB0-3E88-454D-836F-AC7541A55954}" destId="{7BC3849B-13C2-475B-A48C-553136AA991E}" srcOrd="0" destOrd="0" presId="urn:microsoft.com/office/officeart/2018/2/layout/IconLabelList"/>
    <dgm:cxn modelId="{8CA0BEEB-8B4D-488A-92E4-5CC772C4655D}" type="presOf" srcId="{2E73C6E3-EC3A-4A25-B477-4E174ECA5A0A}" destId="{FFBC5287-B4E1-4CB1-B246-8980E24172B5}" srcOrd="0" destOrd="0" presId="urn:microsoft.com/office/officeart/2018/2/layout/IconLabelList"/>
    <dgm:cxn modelId="{92E8ECFB-E8CC-4F41-8BE0-253D922A151D}" srcId="{2E73C6E3-EC3A-4A25-B477-4E174ECA5A0A}" destId="{23098EB0-3E88-454D-836F-AC7541A55954}" srcOrd="2" destOrd="0" parTransId="{017DD99E-06F2-428B-A366-64E5EA6351CC}" sibTransId="{BABDB4AA-5EA0-433F-8209-6BBDEFF5F4F3}"/>
    <dgm:cxn modelId="{77CF64FC-84EE-4D70-9DA1-2201F65E4EA4}" type="presOf" srcId="{362E2616-A907-4845-A54A-A86F261AF721}" destId="{6FA13CF2-E226-4BE5-B6E6-617358BCA6AD}" srcOrd="0" destOrd="0" presId="urn:microsoft.com/office/officeart/2018/2/layout/IconLabelList"/>
    <dgm:cxn modelId="{9E0111D2-E4FC-4C77-A964-546E40B76E43}" type="presParOf" srcId="{FFBC5287-B4E1-4CB1-B246-8980E24172B5}" destId="{E3DBF69B-4334-4EF9-9378-8D089F16262C}" srcOrd="0" destOrd="0" presId="urn:microsoft.com/office/officeart/2018/2/layout/IconLabelList"/>
    <dgm:cxn modelId="{B8889C51-303A-4876-8797-35E91461A948}" type="presParOf" srcId="{E3DBF69B-4334-4EF9-9378-8D089F16262C}" destId="{D08A2689-5517-4774-9158-719A16B78BAA}" srcOrd="0" destOrd="0" presId="urn:microsoft.com/office/officeart/2018/2/layout/IconLabelList"/>
    <dgm:cxn modelId="{3482F797-2C95-43C2-9DCC-F6C15A5316A8}" type="presParOf" srcId="{E3DBF69B-4334-4EF9-9378-8D089F16262C}" destId="{88FECF92-8A42-4AE7-BDEB-7B4D4CE913B0}" srcOrd="1" destOrd="0" presId="urn:microsoft.com/office/officeart/2018/2/layout/IconLabelList"/>
    <dgm:cxn modelId="{2D827847-E389-45F9-8B68-E4DA02EB0975}" type="presParOf" srcId="{E3DBF69B-4334-4EF9-9378-8D089F16262C}" destId="{259D01BE-679A-48ED-9FFC-458E71641132}" srcOrd="2" destOrd="0" presId="urn:microsoft.com/office/officeart/2018/2/layout/IconLabelList"/>
    <dgm:cxn modelId="{B372789D-F336-4211-A103-7894239D9A82}" type="presParOf" srcId="{FFBC5287-B4E1-4CB1-B246-8980E24172B5}" destId="{A9E0FE76-D4E0-4CE3-B333-2C985C758027}" srcOrd="1" destOrd="0" presId="urn:microsoft.com/office/officeart/2018/2/layout/IconLabelList"/>
    <dgm:cxn modelId="{0A337CC0-B197-4BB9-A36A-44332485F18D}" type="presParOf" srcId="{FFBC5287-B4E1-4CB1-B246-8980E24172B5}" destId="{00B7A5DA-1443-4840-9B44-4B5C93EC917F}" srcOrd="2" destOrd="0" presId="urn:microsoft.com/office/officeart/2018/2/layout/IconLabelList"/>
    <dgm:cxn modelId="{AB0F6D5B-FD3E-45F1-9EBF-B09671891CD8}" type="presParOf" srcId="{00B7A5DA-1443-4840-9B44-4B5C93EC917F}" destId="{3AAB4B72-60E9-4834-8796-866F0A0C3F18}" srcOrd="0" destOrd="0" presId="urn:microsoft.com/office/officeart/2018/2/layout/IconLabelList"/>
    <dgm:cxn modelId="{9A4A897A-6A3C-45F2-98DA-097844B89A4E}" type="presParOf" srcId="{00B7A5DA-1443-4840-9B44-4B5C93EC917F}" destId="{E26BF963-D0D3-465F-8354-9DC8252CB8AB}" srcOrd="1" destOrd="0" presId="urn:microsoft.com/office/officeart/2018/2/layout/IconLabelList"/>
    <dgm:cxn modelId="{358D0182-F835-4670-B98C-BB250DE6F952}" type="presParOf" srcId="{00B7A5DA-1443-4840-9B44-4B5C93EC917F}" destId="{6FA13CF2-E226-4BE5-B6E6-617358BCA6AD}" srcOrd="2" destOrd="0" presId="urn:microsoft.com/office/officeart/2018/2/layout/IconLabelList"/>
    <dgm:cxn modelId="{9C245DE3-18C0-4116-9D22-9C948599C560}" type="presParOf" srcId="{FFBC5287-B4E1-4CB1-B246-8980E24172B5}" destId="{7E6F8CBF-22DE-4940-87EA-F23A50E55CE1}" srcOrd="3" destOrd="0" presId="urn:microsoft.com/office/officeart/2018/2/layout/IconLabelList"/>
    <dgm:cxn modelId="{023D9BB1-A2C3-4099-8622-FF79703AAA07}" type="presParOf" srcId="{FFBC5287-B4E1-4CB1-B246-8980E24172B5}" destId="{8154411A-A905-4842-8503-03F90A96F8A4}" srcOrd="4" destOrd="0" presId="urn:microsoft.com/office/officeart/2018/2/layout/IconLabelList"/>
    <dgm:cxn modelId="{096A0F10-96E4-43BF-A544-26596E10BC5E}" type="presParOf" srcId="{8154411A-A905-4842-8503-03F90A96F8A4}" destId="{B3D83C94-7C3D-4519-8D99-177337C89A07}" srcOrd="0" destOrd="0" presId="urn:microsoft.com/office/officeart/2018/2/layout/IconLabelList"/>
    <dgm:cxn modelId="{F530C822-78E4-4713-9D8E-686D1608FB64}" type="presParOf" srcId="{8154411A-A905-4842-8503-03F90A96F8A4}" destId="{FBB7821B-934A-4A12-A91A-672312483AD6}" srcOrd="1" destOrd="0" presId="urn:microsoft.com/office/officeart/2018/2/layout/IconLabelList"/>
    <dgm:cxn modelId="{02F125CC-E036-46C0-94EA-19BE3CF9EA88}" type="presParOf" srcId="{8154411A-A905-4842-8503-03F90A96F8A4}" destId="{7BC3849B-13C2-475B-A48C-553136AA9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desirable when we wish to </a:t>
          </a:r>
          <a:r>
            <a:rPr lang="en-US" b="1" u="sng" dirty="0"/>
            <a:t>project</a:t>
          </a:r>
          <a:r>
            <a:rPr lang="en-US" b="1" dirty="0"/>
            <a:t> </a:t>
          </a:r>
          <a:r>
            <a:rPr lang="en-US" dirty="0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2689-5517-4774-9158-719A16B78BAA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D01BE-679A-48ED-9FFC-458E7164113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 (Sunday)</a:t>
          </a:r>
        </a:p>
      </dsp:txBody>
      <dsp:txXfrm>
        <a:off x="417971" y="2442842"/>
        <a:ext cx="2889450" cy="720000"/>
      </dsp:txXfrm>
    </dsp:sp>
    <dsp:sp modelId="{3AAB4B72-60E9-4834-8796-866F0A0C3F18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3CF2-E226-4BE5-B6E6-617358BCA6AD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Quiz 2 (Sunday) </a:t>
          </a:r>
        </a:p>
      </dsp:txBody>
      <dsp:txXfrm>
        <a:off x="3813075" y="2442842"/>
        <a:ext cx="2889450" cy="720000"/>
      </dsp:txXfrm>
    </dsp:sp>
    <dsp:sp modelId="{B3D83C94-7C3D-4519-8D99-177337C89A07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49B-13C2-475B-A48C-553136AA991E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discussing PA #3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desirable when we wish to </a:t>
          </a:r>
          <a:r>
            <a:rPr lang="en-US" sz="1500" b="1" u="sng" kern="1200" dirty="0"/>
            <a:t>project</a:t>
          </a:r>
          <a:r>
            <a:rPr lang="en-US" sz="1500" b="1" kern="1200" dirty="0"/>
            <a:t> </a:t>
          </a:r>
          <a:r>
            <a:rPr lang="en-US" sz="1500" kern="1200" dirty="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</a:t>
            </a:r>
            <a:r>
              <a:rPr lang="en-US" b="1" dirty="0"/>
              <a:t>exploratory</a:t>
            </a:r>
            <a:r>
              <a:rPr lang="en-US" dirty="0"/>
              <a:t>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RQ: What criteria do households use when selecting department stores. Why do they do so? </a:t>
            </a:r>
          </a:p>
          <a:p>
            <a:r>
              <a:rPr lang="en-US" dirty="0"/>
              <a:t>See the talking points with the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market-related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do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predator-prey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their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Monday!!!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63126-03D4-46EF-A52D-4F58B2F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98563"/>
            <a:ext cx="6553545" cy="56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18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 Funny Wednesday Memes Of All Time With Images – LittleNivi.Com">
            <a:extLst>
              <a:ext uri="{FF2B5EF4-FFF2-40B4-BE49-F238E27FC236}">
                <a16:creationId xmlns:a16="http://schemas.microsoft.com/office/drawing/2014/main" id="{198BBD61-81EF-463C-BF44-F07D21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1244432"/>
            <a:ext cx="6589537" cy="43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B651-0955-48F6-A6FC-7D91128583F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Wednesday!!!</a:t>
            </a:r>
          </a:p>
        </p:txBody>
      </p:sp>
    </p:spTree>
    <p:extLst>
      <p:ext uri="{BB962C8B-B14F-4D97-AF65-F5344CB8AC3E}">
        <p14:creationId xmlns:p14="http://schemas.microsoft.com/office/powerpoint/2010/main" val="104524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/>
              <a:t>Online retailers are in an ideal position for conducting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(Feb 7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FCDF72-2E34-4E10-A362-E840A865A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8313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 and B only, because you will ask consumers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A, B, and C</a:t>
            </a:r>
          </a:p>
          <a:p>
            <a:endParaRPr lang="en-US" sz="2000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6650</TotalTime>
  <Words>3004</Words>
  <Application>Microsoft Office PowerPoint</Application>
  <PresentationFormat>Widescreen</PresentationFormat>
  <Paragraphs>436</Paragraphs>
  <Slides>47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Happy Monday!!!</vt:lpstr>
      <vt:lpstr>PowerPoint Presentation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Independent Variable</vt:lpstr>
      <vt:lpstr>Dependent Variable</vt:lpstr>
      <vt:lpstr>Extraneous Variables</vt:lpstr>
      <vt:lpstr>Experiment</vt:lpstr>
      <vt:lpstr>Experimental Design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Experimental Design</vt:lpstr>
      <vt:lpstr>Experimental Design</vt:lpstr>
      <vt:lpstr>Pretest and Posttest</vt:lpstr>
      <vt:lpstr>Validity</vt:lpstr>
      <vt:lpstr>Internal Validity versus External 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33</cp:revision>
  <dcterms:created xsi:type="dcterms:W3CDTF">2021-06-01T03:14:17Z</dcterms:created>
  <dcterms:modified xsi:type="dcterms:W3CDTF">2022-01-31T15:20:41Z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