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22"/>
  </p:notesMasterIdLst>
  <p:handoutMasterIdLst>
    <p:handoutMasterId r:id="rId23"/>
  </p:handoutMasterIdLst>
  <p:sldIdLst>
    <p:sldId id="280" r:id="rId6"/>
    <p:sldId id="285" r:id="rId7"/>
    <p:sldId id="286" r:id="rId8"/>
    <p:sldId id="282" r:id="rId9"/>
    <p:sldId id="297" r:id="rId10"/>
    <p:sldId id="298" r:id="rId11"/>
    <p:sldId id="292" r:id="rId12"/>
    <p:sldId id="293" r:id="rId13"/>
    <p:sldId id="294" r:id="rId14"/>
    <p:sldId id="295" r:id="rId15"/>
    <p:sldId id="301" r:id="rId16"/>
    <p:sldId id="281" r:id="rId17"/>
    <p:sldId id="299" r:id="rId18"/>
    <p:sldId id="300" r:id="rId19"/>
    <p:sldId id="259" r:id="rId20"/>
    <p:sldId id="29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0" autoAdjust="0"/>
    <p:restoredTop sz="75410" autoAdjust="0"/>
  </p:normalViewPr>
  <p:slideViewPr>
    <p:cSldViewPr snapToGrid="0">
      <p:cViewPr varScale="1">
        <p:scale>
          <a:sx n="82" d="100"/>
          <a:sy n="82" d="100"/>
        </p:scale>
        <p:origin x="1458" y="9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C9B104-0BCC-4824-90A5-5BAD0F37B574}"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B7823CE8-FBB7-4361-A032-D1853CBFF935}">
      <dgm:prSet/>
      <dgm:spPr/>
      <dgm:t>
        <a:bodyPr/>
        <a:lstStyle/>
        <a:p>
          <a:r>
            <a:rPr lang="en-US"/>
            <a:t>SIGNIFICANCE LEVEL (α)</a:t>
          </a:r>
        </a:p>
      </dgm:t>
    </dgm:pt>
    <dgm:pt modelId="{701A1226-96AE-4C9A-A70A-45F2E9A23400}" type="parTrans" cxnId="{F78C7C15-FFAE-4563-92D4-A30E69CB91E0}">
      <dgm:prSet/>
      <dgm:spPr/>
      <dgm:t>
        <a:bodyPr/>
        <a:lstStyle/>
        <a:p>
          <a:endParaRPr lang="en-US"/>
        </a:p>
      </dgm:t>
    </dgm:pt>
    <dgm:pt modelId="{C6FA204B-DF29-4AE1-999B-9654C15CD12C}" type="sibTrans" cxnId="{F78C7C15-FFAE-4563-92D4-A30E69CB91E0}">
      <dgm:prSet/>
      <dgm:spPr/>
      <dgm:t>
        <a:bodyPr/>
        <a:lstStyle/>
        <a:p>
          <a:endParaRPr lang="en-US"/>
        </a:p>
      </dgm:t>
    </dgm:pt>
    <dgm:pt modelId="{556499C2-8B5E-4329-A51A-E7EFF46F1D67}">
      <dgm:prSet/>
      <dgm:spPr/>
      <dgm:t>
        <a:bodyPr/>
        <a:lstStyle/>
        <a:p>
          <a:r>
            <a:rPr lang="en-US"/>
            <a:t>The acceptable level of error selected by the researcher, usually set at 0.05. The level of error refers to the probability of rejecting the null hypothesis when it is actually true for the population.</a:t>
          </a:r>
        </a:p>
      </dgm:t>
    </dgm:pt>
    <dgm:pt modelId="{D07CD537-652F-490D-AFF6-5248F7B2C918}" type="parTrans" cxnId="{9A025AA5-CC61-4383-8462-54AF45B8818E}">
      <dgm:prSet/>
      <dgm:spPr/>
      <dgm:t>
        <a:bodyPr/>
        <a:lstStyle/>
        <a:p>
          <a:endParaRPr lang="en-US"/>
        </a:p>
      </dgm:t>
    </dgm:pt>
    <dgm:pt modelId="{B10E7AAF-4710-45F9-8545-48969CD594CC}" type="sibTrans" cxnId="{9A025AA5-CC61-4383-8462-54AF45B8818E}">
      <dgm:prSet/>
      <dgm:spPr/>
      <dgm:t>
        <a:bodyPr/>
        <a:lstStyle/>
        <a:p>
          <a:endParaRPr lang="en-US"/>
        </a:p>
      </dgm:t>
    </dgm:pt>
    <dgm:pt modelId="{93E9CB6C-A392-473D-B23F-E1BBBD312842}">
      <dgm:prSet/>
      <dgm:spPr/>
      <dgm:t>
        <a:bodyPr/>
        <a:lstStyle/>
        <a:p>
          <a:r>
            <a:rPr lang="en-US"/>
            <a:t>p-VALUE</a:t>
          </a:r>
        </a:p>
      </dgm:t>
    </dgm:pt>
    <dgm:pt modelId="{DF5BD614-5182-4588-9D35-2032D97D9309}" type="parTrans" cxnId="{126265DE-E1B9-4D07-9906-BD2C42C23D79}">
      <dgm:prSet/>
      <dgm:spPr/>
      <dgm:t>
        <a:bodyPr/>
        <a:lstStyle/>
        <a:p>
          <a:endParaRPr lang="en-US"/>
        </a:p>
      </dgm:t>
    </dgm:pt>
    <dgm:pt modelId="{EA8EE61A-1223-42E7-B5CB-C01A04EA3BF2}" type="sibTrans" cxnId="{126265DE-E1B9-4D07-9906-BD2C42C23D79}">
      <dgm:prSet/>
      <dgm:spPr/>
      <dgm:t>
        <a:bodyPr/>
        <a:lstStyle/>
        <a:p>
          <a:endParaRPr lang="en-US"/>
        </a:p>
      </dgm:t>
    </dgm:pt>
    <dgm:pt modelId="{3A4D4E94-1BB3-4758-B136-4D26E42CB158}">
      <dgm:prSet/>
      <dgm:spPr/>
      <dgm:t>
        <a:bodyPr/>
        <a:lstStyle/>
        <a:p>
          <a:r>
            <a:rPr lang="en-US"/>
            <a:t>The probability of obtaining a given result if in fact the null hypothesis were true in the population. A result is regarded as statistically significant if the p-value is less than the chosen significance level of the test.</a:t>
          </a:r>
        </a:p>
      </dgm:t>
    </dgm:pt>
    <dgm:pt modelId="{E469B182-5437-4E6A-B0A4-BEF1666319F7}" type="parTrans" cxnId="{BED8DB59-8F1D-44E1-8505-7BDB37CC4C21}">
      <dgm:prSet/>
      <dgm:spPr/>
      <dgm:t>
        <a:bodyPr/>
        <a:lstStyle/>
        <a:p>
          <a:endParaRPr lang="en-US"/>
        </a:p>
      </dgm:t>
    </dgm:pt>
    <dgm:pt modelId="{0573F910-722D-4317-B930-38814B68F2C6}" type="sibTrans" cxnId="{BED8DB59-8F1D-44E1-8505-7BDB37CC4C21}">
      <dgm:prSet/>
      <dgm:spPr/>
      <dgm:t>
        <a:bodyPr/>
        <a:lstStyle/>
        <a:p>
          <a:endParaRPr lang="en-US"/>
        </a:p>
      </dgm:t>
    </dgm:pt>
    <dgm:pt modelId="{417BAE03-35F1-4905-9367-8FED4409CCF0}" type="pres">
      <dgm:prSet presAssocID="{16C9B104-0BCC-4824-90A5-5BAD0F37B574}" presName="linear" presStyleCnt="0">
        <dgm:presLayoutVars>
          <dgm:dir/>
          <dgm:animLvl val="lvl"/>
          <dgm:resizeHandles val="exact"/>
        </dgm:presLayoutVars>
      </dgm:prSet>
      <dgm:spPr/>
    </dgm:pt>
    <dgm:pt modelId="{6B77ABD6-26D8-4D35-9A2E-B93C42CD03C8}" type="pres">
      <dgm:prSet presAssocID="{B7823CE8-FBB7-4361-A032-D1853CBFF935}" presName="parentLin" presStyleCnt="0"/>
      <dgm:spPr/>
    </dgm:pt>
    <dgm:pt modelId="{530E280E-0E00-492E-87B3-A5084F76F69B}" type="pres">
      <dgm:prSet presAssocID="{B7823CE8-FBB7-4361-A032-D1853CBFF935}" presName="parentLeftMargin" presStyleLbl="node1" presStyleIdx="0" presStyleCnt="2"/>
      <dgm:spPr/>
    </dgm:pt>
    <dgm:pt modelId="{3AF36798-DADE-4390-96A1-3FC56F435A24}" type="pres">
      <dgm:prSet presAssocID="{B7823CE8-FBB7-4361-A032-D1853CBFF935}" presName="parentText" presStyleLbl="node1" presStyleIdx="0" presStyleCnt="2">
        <dgm:presLayoutVars>
          <dgm:chMax val="0"/>
          <dgm:bulletEnabled val="1"/>
        </dgm:presLayoutVars>
      </dgm:prSet>
      <dgm:spPr/>
    </dgm:pt>
    <dgm:pt modelId="{430FA98A-4D14-40FB-B12F-A48D264C61EC}" type="pres">
      <dgm:prSet presAssocID="{B7823CE8-FBB7-4361-A032-D1853CBFF935}" presName="negativeSpace" presStyleCnt="0"/>
      <dgm:spPr/>
    </dgm:pt>
    <dgm:pt modelId="{9A0DFF5B-9154-4D3E-805B-175EF9A373BA}" type="pres">
      <dgm:prSet presAssocID="{B7823CE8-FBB7-4361-A032-D1853CBFF935}" presName="childText" presStyleLbl="conFgAcc1" presStyleIdx="0" presStyleCnt="2">
        <dgm:presLayoutVars>
          <dgm:bulletEnabled val="1"/>
        </dgm:presLayoutVars>
      </dgm:prSet>
      <dgm:spPr/>
    </dgm:pt>
    <dgm:pt modelId="{2A46CA1C-AD80-48F5-BB44-6D28E8220ABA}" type="pres">
      <dgm:prSet presAssocID="{C6FA204B-DF29-4AE1-999B-9654C15CD12C}" presName="spaceBetweenRectangles" presStyleCnt="0"/>
      <dgm:spPr/>
    </dgm:pt>
    <dgm:pt modelId="{95A31DBD-5970-43E6-B345-77BB33ECD959}" type="pres">
      <dgm:prSet presAssocID="{93E9CB6C-A392-473D-B23F-E1BBBD312842}" presName="parentLin" presStyleCnt="0"/>
      <dgm:spPr/>
    </dgm:pt>
    <dgm:pt modelId="{2B0923D4-8AD4-4A97-8869-938A38EAB41F}" type="pres">
      <dgm:prSet presAssocID="{93E9CB6C-A392-473D-B23F-E1BBBD312842}" presName="parentLeftMargin" presStyleLbl="node1" presStyleIdx="0" presStyleCnt="2"/>
      <dgm:spPr/>
    </dgm:pt>
    <dgm:pt modelId="{864BB972-076D-4DFC-AC2E-B3C33AE3A39C}" type="pres">
      <dgm:prSet presAssocID="{93E9CB6C-A392-473D-B23F-E1BBBD312842}" presName="parentText" presStyleLbl="node1" presStyleIdx="1" presStyleCnt="2">
        <dgm:presLayoutVars>
          <dgm:chMax val="0"/>
          <dgm:bulletEnabled val="1"/>
        </dgm:presLayoutVars>
      </dgm:prSet>
      <dgm:spPr/>
    </dgm:pt>
    <dgm:pt modelId="{E5A0EED7-3658-436B-9CB4-444E1ADE4940}" type="pres">
      <dgm:prSet presAssocID="{93E9CB6C-A392-473D-B23F-E1BBBD312842}" presName="negativeSpace" presStyleCnt="0"/>
      <dgm:spPr/>
    </dgm:pt>
    <dgm:pt modelId="{8FF83E93-CF8B-4C35-86F8-34F4A3A40B1B}" type="pres">
      <dgm:prSet presAssocID="{93E9CB6C-A392-473D-B23F-E1BBBD312842}" presName="childText" presStyleLbl="conFgAcc1" presStyleIdx="1" presStyleCnt="2">
        <dgm:presLayoutVars>
          <dgm:bulletEnabled val="1"/>
        </dgm:presLayoutVars>
      </dgm:prSet>
      <dgm:spPr/>
    </dgm:pt>
  </dgm:ptLst>
  <dgm:cxnLst>
    <dgm:cxn modelId="{F78C7C15-FFAE-4563-92D4-A30E69CB91E0}" srcId="{16C9B104-0BCC-4824-90A5-5BAD0F37B574}" destId="{B7823CE8-FBB7-4361-A032-D1853CBFF935}" srcOrd="0" destOrd="0" parTransId="{701A1226-96AE-4C9A-A70A-45F2E9A23400}" sibTransId="{C6FA204B-DF29-4AE1-999B-9654C15CD12C}"/>
    <dgm:cxn modelId="{2B23B52C-2612-41CA-874A-F0B525A50618}" type="presOf" srcId="{556499C2-8B5E-4329-A51A-E7EFF46F1D67}" destId="{9A0DFF5B-9154-4D3E-805B-175EF9A373BA}" srcOrd="0" destOrd="0" presId="urn:microsoft.com/office/officeart/2005/8/layout/list1"/>
    <dgm:cxn modelId="{E1C2106E-8845-4F90-B6B8-59AB9F424CA6}" type="presOf" srcId="{93E9CB6C-A392-473D-B23F-E1BBBD312842}" destId="{2B0923D4-8AD4-4A97-8869-938A38EAB41F}" srcOrd="0" destOrd="0" presId="urn:microsoft.com/office/officeart/2005/8/layout/list1"/>
    <dgm:cxn modelId="{BED8DB59-8F1D-44E1-8505-7BDB37CC4C21}" srcId="{93E9CB6C-A392-473D-B23F-E1BBBD312842}" destId="{3A4D4E94-1BB3-4758-B136-4D26E42CB158}" srcOrd="0" destOrd="0" parTransId="{E469B182-5437-4E6A-B0A4-BEF1666319F7}" sibTransId="{0573F910-722D-4317-B930-38814B68F2C6}"/>
    <dgm:cxn modelId="{7B10F58D-5370-4CC7-958C-26D59BCB8550}" type="presOf" srcId="{3A4D4E94-1BB3-4758-B136-4D26E42CB158}" destId="{8FF83E93-CF8B-4C35-86F8-34F4A3A40B1B}" srcOrd="0" destOrd="0" presId="urn:microsoft.com/office/officeart/2005/8/layout/list1"/>
    <dgm:cxn modelId="{907447A4-615F-4B31-BB16-0022E1129255}" type="presOf" srcId="{B7823CE8-FBB7-4361-A032-D1853CBFF935}" destId="{3AF36798-DADE-4390-96A1-3FC56F435A24}" srcOrd="1" destOrd="0" presId="urn:microsoft.com/office/officeart/2005/8/layout/list1"/>
    <dgm:cxn modelId="{9A025AA5-CC61-4383-8462-54AF45B8818E}" srcId="{B7823CE8-FBB7-4361-A032-D1853CBFF935}" destId="{556499C2-8B5E-4329-A51A-E7EFF46F1D67}" srcOrd="0" destOrd="0" parTransId="{D07CD537-652F-490D-AFF6-5248F7B2C918}" sibTransId="{B10E7AAF-4710-45F9-8545-48969CD594CC}"/>
    <dgm:cxn modelId="{FF40E3AA-CA06-4A3E-87E1-8DE94B6A821C}" type="presOf" srcId="{B7823CE8-FBB7-4361-A032-D1853CBFF935}" destId="{530E280E-0E00-492E-87B3-A5084F76F69B}" srcOrd="0" destOrd="0" presId="urn:microsoft.com/office/officeart/2005/8/layout/list1"/>
    <dgm:cxn modelId="{F44DC1B2-F219-4D29-8A42-EA7E926762D2}" type="presOf" srcId="{93E9CB6C-A392-473D-B23F-E1BBBD312842}" destId="{864BB972-076D-4DFC-AC2E-B3C33AE3A39C}" srcOrd="1" destOrd="0" presId="urn:microsoft.com/office/officeart/2005/8/layout/list1"/>
    <dgm:cxn modelId="{42BCD7BA-E1D1-49CF-A6CF-8149868AC3D4}" type="presOf" srcId="{16C9B104-0BCC-4824-90A5-5BAD0F37B574}" destId="{417BAE03-35F1-4905-9367-8FED4409CCF0}" srcOrd="0" destOrd="0" presId="urn:microsoft.com/office/officeart/2005/8/layout/list1"/>
    <dgm:cxn modelId="{126265DE-E1B9-4D07-9906-BD2C42C23D79}" srcId="{16C9B104-0BCC-4824-90A5-5BAD0F37B574}" destId="{93E9CB6C-A392-473D-B23F-E1BBBD312842}" srcOrd="1" destOrd="0" parTransId="{DF5BD614-5182-4588-9D35-2032D97D9309}" sibTransId="{EA8EE61A-1223-42E7-B5CB-C01A04EA3BF2}"/>
    <dgm:cxn modelId="{5A7C417E-C2E9-4290-99F0-D604FC6F6100}" type="presParOf" srcId="{417BAE03-35F1-4905-9367-8FED4409CCF0}" destId="{6B77ABD6-26D8-4D35-9A2E-B93C42CD03C8}" srcOrd="0" destOrd="0" presId="urn:microsoft.com/office/officeart/2005/8/layout/list1"/>
    <dgm:cxn modelId="{79E5D015-EBC5-44FA-853B-2646BA3FE18C}" type="presParOf" srcId="{6B77ABD6-26D8-4D35-9A2E-B93C42CD03C8}" destId="{530E280E-0E00-492E-87B3-A5084F76F69B}" srcOrd="0" destOrd="0" presId="urn:microsoft.com/office/officeart/2005/8/layout/list1"/>
    <dgm:cxn modelId="{FD593A13-649E-42DD-903F-1600AB599BDF}" type="presParOf" srcId="{6B77ABD6-26D8-4D35-9A2E-B93C42CD03C8}" destId="{3AF36798-DADE-4390-96A1-3FC56F435A24}" srcOrd="1" destOrd="0" presId="urn:microsoft.com/office/officeart/2005/8/layout/list1"/>
    <dgm:cxn modelId="{87F5A847-7C74-4067-BA4C-5286E13F0D18}" type="presParOf" srcId="{417BAE03-35F1-4905-9367-8FED4409CCF0}" destId="{430FA98A-4D14-40FB-B12F-A48D264C61EC}" srcOrd="1" destOrd="0" presId="urn:microsoft.com/office/officeart/2005/8/layout/list1"/>
    <dgm:cxn modelId="{006E5B67-4B9D-448E-BF2B-DA5704693B36}" type="presParOf" srcId="{417BAE03-35F1-4905-9367-8FED4409CCF0}" destId="{9A0DFF5B-9154-4D3E-805B-175EF9A373BA}" srcOrd="2" destOrd="0" presId="urn:microsoft.com/office/officeart/2005/8/layout/list1"/>
    <dgm:cxn modelId="{D8D5FD1F-0502-4272-B50E-E23212D6E4F5}" type="presParOf" srcId="{417BAE03-35F1-4905-9367-8FED4409CCF0}" destId="{2A46CA1C-AD80-48F5-BB44-6D28E8220ABA}" srcOrd="3" destOrd="0" presId="urn:microsoft.com/office/officeart/2005/8/layout/list1"/>
    <dgm:cxn modelId="{F466D135-BB64-4902-94AA-A79E12276102}" type="presParOf" srcId="{417BAE03-35F1-4905-9367-8FED4409CCF0}" destId="{95A31DBD-5970-43E6-B345-77BB33ECD959}" srcOrd="4" destOrd="0" presId="urn:microsoft.com/office/officeart/2005/8/layout/list1"/>
    <dgm:cxn modelId="{EBCA5F0D-FC44-4AAF-9A10-477BFC4B1091}" type="presParOf" srcId="{95A31DBD-5970-43E6-B345-77BB33ECD959}" destId="{2B0923D4-8AD4-4A97-8869-938A38EAB41F}" srcOrd="0" destOrd="0" presId="urn:microsoft.com/office/officeart/2005/8/layout/list1"/>
    <dgm:cxn modelId="{8CCF2008-438A-47DC-A9A9-6380F348CBEC}" type="presParOf" srcId="{95A31DBD-5970-43E6-B345-77BB33ECD959}" destId="{864BB972-076D-4DFC-AC2E-B3C33AE3A39C}" srcOrd="1" destOrd="0" presId="urn:microsoft.com/office/officeart/2005/8/layout/list1"/>
    <dgm:cxn modelId="{CA05F267-D6E6-4728-BCBB-0F39B1655AC3}" type="presParOf" srcId="{417BAE03-35F1-4905-9367-8FED4409CCF0}" destId="{E5A0EED7-3658-436B-9CB4-444E1ADE4940}" srcOrd="5" destOrd="0" presId="urn:microsoft.com/office/officeart/2005/8/layout/list1"/>
    <dgm:cxn modelId="{6ED05928-7DBA-4E4B-B97D-1C95BA4C91FD}" type="presParOf" srcId="{417BAE03-35F1-4905-9367-8FED4409CCF0}" destId="{8FF83E93-CF8B-4C35-86F8-34F4A3A40B1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0DFF5B-9154-4D3E-805B-175EF9A373BA}">
      <dsp:nvSpPr>
        <dsp:cNvPr id="0" name=""/>
        <dsp:cNvSpPr/>
      </dsp:nvSpPr>
      <dsp:spPr>
        <a:xfrm>
          <a:off x="0" y="382684"/>
          <a:ext cx="6666833" cy="228217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79044" rIns="517420"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The acceptable level of error selected by the researcher, usually set at 0.05. The level of error refers to the probability of rejecting the null hypothesis when it is actually true for the population.</a:t>
          </a:r>
        </a:p>
      </dsp:txBody>
      <dsp:txXfrm>
        <a:off x="0" y="382684"/>
        <a:ext cx="6666833" cy="2282175"/>
      </dsp:txXfrm>
    </dsp:sp>
    <dsp:sp modelId="{3AF36798-DADE-4390-96A1-3FC56F435A24}">
      <dsp:nvSpPr>
        <dsp:cNvPr id="0" name=""/>
        <dsp:cNvSpPr/>
      </dsp:nvSpPr>
      <dsp:spPr>
        <a:xfrm>
          <a:off x="333341" y="43204"/>
          <a:ext cx="4666783" cy="6789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22350">
            <a:lnSpc>
              <a:spcPct val="90000"/>
            </a:lnSpc>
            <a:spcBef>
              <a:spcPct val="0"/>
            </a:spcBef>
            <a:spcAft>
              <a:spcPct val="35000"/>
            </a:spcAft>
            <a:buNone/>
          </a:pPr>
          <a:r>
            <a:rPr lang="en-US" sz="2300" kern="1200"/>
            <a:t>SIGNIFICANCE LEVEL (α)</a:t>
          </a:r>
        </a:p>
      </dsp:txBody>
      <dsp:txXfrm>
        <a:off x="366485" y="76348"/>
        <a:ext cx="4600495" cy="612672"/>
      </dsp:txXfrm>
    </dsp:sp>
    <dsp:sp modelId="{8FF83E93-CF8B-4C35-86F8-34F4A3A40B1B}">
      <dsp:nvSpPr>
        <dsp:cNvPr id="0" name=""/>
        <dsp:cNvSpPr/>
      </dsp:nvSpPr>
      <dsp:spPr>
        <a:xfrm>
          <a:off x="0" y="3128540"/>
          <a:ext cx="6666833" cy="2282175"/>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79044" rIns="517420"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The probability of obtaining a given result if in fact the null hypothesis were true in the population. A result is regarded as statistically significant if the p-value is less than the chosen significance level of the test.</a:t>
          </a:r>
        </a:p>
      </dsp:txBody>
      <dsp:txXfrm>
        <a:off x="0" y="3128540"/>
        <a:ext cx="6666833" cy="2282175"/>
      </dsp:txXfrm>
    </dsp:sp>
    <dsp:sp modelId="{864BB972-076D-4DFC-AC2E-B3C33AE3A39C}">
      <dsp:nvSpPr>
        <dsp:cNvPr id="0" name=""/>
        <dsp:cNvSpPr/>
      </dsp:nvSpPr>
      <dsp:spPr>
        <a:xfrm>
          <a:off x="333341" y="2789060"/>
          <a:ext cx="4666783" cy="67896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22350">
            <a:lnSpc>
              <a:spcPct val="90000"/>
            </a:lnSpc>
            <a:spcBef>
              <a:spcPct val="0"/>
            </a:spcBef>
            <a:spcAft>
              <a:spcPct val="35000"/>
            </a:spcAft>
            <a:buNone/>
          </a:pPr>
          <a:r>
            <a:rPr lang="en-US" sz="2300" kern="1200"/>
            <a:t>p-VALUE</a:t>
          </a:r>
        </a:p>
      </dsp:txBody>
      <dsp:txXfrm>
        <a:off x="366485" y="2822204"/>
        <a:ext cx="4600495"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10/30/2021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10/30/2021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a:t>
            </a:fld>
            <a:endParaRPr lang="en-US" dirty="0"/>
          </a:p>
        </p:txBody>
      </p:sp>
    </p:spTree>
    <p:extLst>
      <p:ext uri="{BB962C8B-B14F-4D97-AF65-F5344CB8AC3E}">
        <p14:creationId xmlns:p14="http://schemas.microsoft.com/office/powerpoint/2010/main" val="2078275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to assignment 6</a:t>
            </a:r>
          </a:p>
          <a:p>
            <a:r>
              <a:rPr lang="en-US" dirty="0"/>
              <a:t>https://umsystem.instructure.com/courses/41919/assignments/871304?module_item_id=2985137</a:t>
            </a:r>
          </a:p>
          <a:p>
            <a:r>
              <a:rPr lang="en-US" dirty="0"/>
              <a:t>Show template</a:t>
            </a:r>
          </a:p>
          <a:p>
            <a:r>
              <a:rPr lang="en-US" dirty="0"/>
              <a:t>Go to the difference quickly </a:t>
            </a:r>
          </a:p>
          <a:p>
            <a:r>
              <a:rPr lang="en-US" dirty="0"/>
              <a:t>I want to correct my statement in the last class that we did cover cross-tabulation. Hence, you should be able to present the table. </a:t>
            </a:r>
          </a:p>
          <a:p>
            <a:r>
              <a:rPr lang="en-US" dirty="0"/>
              <a:t>(open the data analysis plan example and regression descriptive statistics doc).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2581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not skip class.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398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
            </a:r>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695462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0.52</a:t>
            </a:r>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1596952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first thing today, we will cover hypothesis </a:t>
            </a:r>
          </a:p>
          <a:p>
            <a:endParaRPr lang="en-US" dirty="0"/>
          </a:p>
          <a:p>
            <a:r>
              <a:rPr lang="en-US" dirty="0"/>
              <a:t>Can somebody define what a hypothesis is? </a:t>
            </a:r>
          </a:p>
          <a:p>
            <a:endParaRPr lang="en-US" dirty="0"/>
          </a:p>
          <a:p>
            <a:r>
              <a:rPr lang="en-US" dirty="0"/>
              <a:t>Can you give an example of a hypothesis? </a:t>
            </a:r>
          </a:p>
          <a:p>
            <a:endParaRPr lang="en-US" dirty="0"/>
          </a:p>
          <a:p>
            <a:r>
              <a:rPr lang="en-US" dirty="0"/>
              <a:t>The main purpose of statistics is to test a hypothesis.</a:t>
            </a:r>
          </a:p>
          <a:p>
            <a:endParaRPr lang="en-US" dirty="0"/>
          </a:p>
          <a:p>
            <a:pPr marL="0" indent="0">
              <a:buNone/>
            </a:pPr>
            <a:r>
              <a:rPr lang="en-US" dirty="0"/>
              <a:t>More examples: A possible location of new species.</a:t>
            </a:r>
          </a:p>
          <a:p>
            <a:pPr marL="0" indent="0">
              <a:buNone/>
            </a:pPr>
            <a:r>
              <a:rPr lang="en-US" dirty="0"/>
              <a:t>A fairer way to administer standardized tests.</a:t>
            </a:r>
          </a:p>
          <a:p>
            <a:endParaRPr lang="en-US" dirty="0"/>
          </a:p>
          <a:p>
            <a:r>
              <a:rPr lang="en-US" dirty="0"/>
              <a:t>When we propose a hypothesis, it’s customary to write a statement. Your statement will look like this:</a:t>
            </a:r>
          </a:p>
          <a:p>
            <a:r>
              <a:rPr lang="en-US" dirty="0"/>
              <a:t>“If I…(do this to an independent variable)….then (this will happen to the dependent variable).”</a:t>
            </a:r>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400686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having your hypothesis, you have to decide what type of hypothesis test is appropriate to figure out if you statement is likely to be true </a:t>
            </a:r>
          </a:p>
          <a:p>
            <a:r>
              <a:rPr lang="en-US" dirty="0"/>
              <a:t>Formally, hypothesis testing is … </a:t>
            </a:r>
          </a:p>
          <a:p>
            <a:endParaRPr lang="en-US" dirty="0"/>
          </a:p>
          <a:p>
            <a:r>
              <a:rPr lang="en-US" dirty="0"/>
              <a:t>And the three steps for evidence-based science are …</a:t>
            </a:r>
          </a:p>
          <a:p>
            <a:endParaRPr lang="en-US" dirty="0"/>
          </a:p>
          <a:p>
            <a:r>
              <a:rPr lang="en-US" dirty="0"/>
              <a:t>A quick tip to think about null and alternative hypothesis is that alternative hypothesis is the claim you are trying to test </a:t>
            </a:r>
          </a:p>
          <a:p>
            <a:r>
              <a:rPr lang="en-US" dirty="0"/>
              <a:t>While null hypothesis is the opposite of what you are testing, or conventional wisdom.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875072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think of null hypothesis is that it is usually the accepted fact. </a:t>
            </a:r>
          </a:p>
          <a:p>
            <a:endParaRPr lang="en-US" dirty="0"/>
          </a:p>
          <a:p>
            <a:r>
              <a:rPr lang="en-US" dirty="0"/>
              <a:t>An example of the null hypothesis that there is …</a:t>
            </a:r>
          </a:p>
          <a:p>
            <a:br>
              <a:rPr lang="en-US" dirty="0"/>
            </a:br>
            <a:r>
              <a:rPr lang="en-US" dirty="0"/>
              <a:t>More examples include</a:t>
            </a:r>
          </a:p>
          <a:p>
            <a:endParaRPr lang="en-US" dirty="0"/>
          </a:p>
          <a:p>
            <a:r>
              <a:rPr lang="en-US" dirty="0"/>
              <a:t>As you can see that most null hypotheses contain the status quo. </a:t>
            </a:r>
          </a:p>
          <a:p>
            <a:br>
              <a:rPr lang="en-US" dirty="0"/>
            </a:br>
            <a:r>
              <a:rPr lang="en-US" dirty="0"/>
              <a:t>Now we can go to the </a:t>
            </a:r>
            <a:r>
              <a:rPr lang="en-US" dirty="0" err="1"/>
              <a:t>Rscript</a:t>
            </a:r>
            <a:r>
              <a:rPr lang="en-US" dirty="0"/>
              <a:t> to visualize hypothesis testing</a:t>
            </a:r>
          </a:p>
          <a:p>
            <a:r>
              <a:rPr lang="en-US" dirty="0"/>
              <a:t>Go to the </a:t>
            </a:r>
            <a:r>
              <a:rPr lang="en-US" dirty="0" err="1"/>
              <a:t>Rscript</a:t>
            </a: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2824519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one sample t-test is rarely used with mean value, because we usually don’t have a good estimate or prior knowledge. </a:t>
            </a:r>
          </a:p>
          <a:p>
            <a:r>
              <a:rPr lang="en-US" dirty="0"/>
              <a:t>This t-test is equivalent to the coefficient t-test that we will cover later in regression. But we know we turn our attention to 2 independent samples t-test </a:t>
            </a:r>
          </a:p>
          <a:p>
            <a:endParaRPr lang="en-US" dirty="0"/>
          </a:p>
          <a:p>
            <a:r>
              <a:rPr lang="en-US" dirty="0"/>
              <a:t>Since all group have a difference research question between 1 categorial variable and 1 continuous variable, I’ll cover independent sample t-test</a:t>
            </a:r>
          </a:p>
          <a:p>
            <a:r>
              <a:rPr lang="en-US" dirty="0"/>
              <a:t>But we will not cover two-way chi-square test, which is for 2 categorical  variables. </a:t>
            </a:r>
          </a:p>
          <a:p>
            <a:r>
              <a:rPr lang="en-US" dirty="0"/>
              <a:t>Other sessions do not cover either but I think this test is critical for you to understand and be able to present difference research questions. </a:t>
            </a:r>
          </a:p>
          <a:p>
            <a:r>
              <a:rPr lang="en-US" dirty="0"/>
              <a:t>Other sessions just do descriptive statistics that I do not think yield as much value as formal statistical tests. </a:t>
            </a:r>
          </a:p>
          <a:p>
            <a:endParaRPr lang="en-US" dirty="0"/>
          </a:p>
          <a:p>
            <a:r>
              <a:rPr lang="en-US" dirty="0"/>
              <a:t>And just a quick note for you that there is another type of t-test besides independent t-test and one sample t-test, which is paired t-test</a:t>
            </a:r>
          </a:p>
          <a:p>
            <a:r>
              <a:rPr lang="en-US" dirty="0"/>
              <a:t>Which is used in cases like you have before and after treatment, or twin study. </a:t>
            </a:r>
          </a:p>
          <a:p>
            <a:endParaRPr lang="en-US" dirty="0"/>
          </a:p>
          <a:p>
            <a:r>
              <a:rPr lang="en-US" dirty="0"/>
              <a:t>Start reading the slide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1270929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get to the t-test, we have to know whether the two samples’ variances are equal. </a:t>
            </a:r>
            <a:br>
              <a:rPr lang="en-US" dirty="0"/>
            </a:br>
            <a:r>
              <a:rPr lang="en-US" dirty="0"/>
              <a:t>Hence, we can use the F-test for 2 variances to figure this out. </a:t>
            </a:r>
          </a:p>
          <a:p>
            <a:r>
              <a:rPr lang="en-US" dirty="0"/>
              <a:t>I do not expect you to memorize the formula, but at least know how to use the software to derive at your result. </a:t>
            </a:r>
          </a:p>
          <a:p>
            <a:r>
              <a:rPr lang="en-US" dirty="0"/>
              <a:t>I can give you an intuitive understanding here.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2434928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to </a:t>
            </a:r>
            <a:r>
              <a:rPr lang="en-US" dirty="0" err="1"/>
              <a:t>Rscript</a:t>
            </a:r>
            <a:r>
              <a:rPr lang="en-US" dirty="0"/>
              <a:t> first, then excel</a:t>
            </a:r>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2554074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8AF234EC-1E1E-4781-99A9-0A28CCB2B4BE}" type="datetime1">
              <a:rPr lang="en-US" smtClean="0"/>
              <a:t>10/30/2021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843885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18063F28-525C-4D2F-9462-E350E3E64AF6}" type="datetime1">
              <a:rPr lang="en-US" smtClean="0"/>
              <a:t>10/30/2021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92292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37CF39F8-67D0-454E-8A32-D01189D240B4}" type="datetime1">
              <a:rPr lang="en-US" smtClean="0"/>
              <a:t>10/30/2021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916808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710022DA-7B43-4B05-9EB2-95FA5414D608}" type="datetime1">
              <a:rPr lang="en-US" smtClean="0"/>
              <a:t>10/30/2021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787061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CC0965F-5C4D-4D57-8560-49DE2E8F69E1}" type="datetime1">
              <a:rPr lang="en-US" smtClean="0"/>
              <a:t>10/30/2021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691394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E470E1BA-6770-4704-AEF1-C1E53A826593}" type="datetime1">
              <a:rPr lang="en-US" smtClean="0"/>
              <a:t>10/30/2021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298309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6D69FE86-AC42-4784-A62A-371E4E04F25D}" type="datetime1">
              <a:rPr lang="en-US" smtClean="0"/>
              <a:t>10/30/2021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3025361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563FD4EB-8A2B-4B15-81B4-AF489665346C}" type="datetime1">
              <a:rPr lang="en-US" smtClean="0"/>
              <a:t>10/30/2021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33416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5AFB6B90-020F-4ADD-B4E0-542FB5BFAA23}" type="datetime1">
              <a:rPr lang="en-US" smtClean="0"/>
              <a:t>10/30/2021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5121381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22A9C4EA-047E-4A78-A42D-B75F2DB9C834}" type="datetime1">
              <a:rPr lang="en-US" smtClean="0"/>
              <a:t>10/30/2021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567318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AC42DE87-5538-44B3-819A-CF13FBCDF38E}" type="datetime1">
              <a:rPr lang="en-US" smtClean="0"/>
              <a:t>10/30/2021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262772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10/30/2021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3C8070-8CAD-4030-857E-B3DF8F925AC3}" type="datetime1">
              <a:rPr lang="en-US" smtClean="0"/>
              <a:t>10/30/2021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23243719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bookdown.org/mike/data_analysis/basic-statistical-inference.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slidesharenow.blogspot.com/2020/06/two-independent-sample-t-test.html" TargetMode="Externa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docs.google.com/spreadsheets/d/1_dxqG99lQMBNp_87SlojglrzqVy6KK4FA4T4SBZ88rE/edit#gid=0"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marketbusinessnews.com/financial-glossary/hypothesi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crazyegg.com/blog/glossary/hypothesis-testing/" TargetMode="External"/><Relationship Id="rId5" Type="http://schemas.openxmlformats.org/officeDocument/2006/relationships/image" Target="../media/image6.png"/><Relationship Id="rId4" Type="http://schemas.openxmlformats.org/officeDocument/2006/relationships/hyperlink" Target="http://www.statisticslectures.com/topics/hypothes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thoughtco.com/null-hypothesis-examples-609097"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F8446B12-7391-4711-8B31-112A0B896C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7BD9A7-48CC-4888-A963-E22EF46B0EFE}"/>
              </a:ext>
            </a:extLst>
          </p:cNvPr>
          <p:cNvSpPr>
            <a:spLocks noGrp="1"/>
          </p:cNvSpPr>
          <p:nvPr>
            <p:ph type="title"/>
          </p:nvPr>
        </p:nvSpPr>
        <p:spPr>
          <a:xfrm>
            <a:off x="838199" y="4428000"/>
            <a:ext cx="6143626" cy="1400400"/>
          </a:xfrm>
        </p:spPr>
        <p:txBody>
          <a:bodyPr vert="horz" wrap="square" lIns="91440" tIns="45720" rIns="91440" bIns="45720" rtlCol="0" anchor="b">
            <a:normAutofit/>
          </a:bodyPr>
          <a:lstStyle/>
          <a:p>
            <a:r>
              <a:rPr lang="en-US" sz="5600" kern="1200">
                <a:solidFill>
                  <a:schemeClr val="bg1"/>
                </a:solidFill>
                <a:latin typeface="+mj-lt"/>
                <a:ea typeface="+mj-ea"/>
                <a:cs typeface="+mj-cs"/>
              </a:rPr>
              <a:t>Happy Halloween</a:t>
            </a:r>
          </a:p>
        </p:txBody>
      </p:sp>
      <p:sp>
        <p:nvSpPr>
          <p:cNvPr id="3" name="Content Placeholder 2">
            <a:extLst>
              <a:ext uri="{FF2B5EF4-FFF2-40B4-BE49-F238E27FC236}">
                <a16:creationId xmlns:a16="http://schemas.microsoft.com/office/drawing/2014/main" id="{C4B8303C-283A-47CC-A519-F196AE67A19A}"/>
              </a:ext>
            </a:extLst>
          </p:cNvPr>
          <p:cNvSpPr>
            <a:spLocks noGrp="1"/>
          </p:cNvSpPr>
          <p:nvPr>
            <p:ph idx="1"/>
          </p:nvPr>
        </p:nvSpPr>
        <p:spPr>
          <a:xfrm>
            <a:off x="7859713" y="4716472"/>
            <a:ext cx="3494088" cy="1017896"/>
          </a:xfrm>
        </p:spPr>
        <p:txBody>
          <a:bodyPr vert="horz" lIns="91440" tIns="45720" rIns="91440" bIns="45720" rtlCol="0" anchor="b">
            <a:normAutofit fontScale="85000" lnSpcReduction="20000"/>
          </a:bodyPr>
          <a:lstStyle/>
          <a:p>
            <a:pPr marL="0" indent="0">
              <a:buNone/>
            </a:pPr>
            <a:r>
              <a:rPr lang="en-US" sz="2400" kern="1200" dirty="0">
                <a:solidFill>
                  <a:schemeClr val="bg1"/>
                </a:solidFill>
                <a:latin typeface="+mn-lt"/>
                <a:ea typeface="+mn-ea"/>
                <a:cs typeface="+mn-cs"/>
              </a:rPr>
              <a:t>Take your name tag</a:t>
            </a:r>
          </a:p>
          <a:p>
            <a:pPr marL="0" indent="0">
              <a:buNone/>
            </a:pPr>
            <a:r>
              <a:rPr lang="en-US" sz="2400" kern="1200" dirty="0">
                <a:solidFill>
                  <a:schemeClr val="bg1"/>
                </a:solidFill>
                <a:latin typeface="+mn-lt"/>
                <a:ea typeface="+mn-ea"/>
                <a:cs typeface="+mn-cs"/>
              </a:rPr>
              <a:t>Take some candies</a:t>
            </a:r>
          </a:p>
          <a:p>
            <a:pPr marL="0" indent="0">
              <a:buNone/>
            </a:pPr>
            <a:r>
              <a:rPr lang="en-US" sz="2400" dirty="0">
                <a:solidFill>
                  <a:schemeClr val="bg1"/>
                </a:solidFill>
              </a:rPr>
              <a:t>Check-in</a:t>
            </a:r>
            <a:endParaRPr lang="en-US" sz="2400" kern="1200" dirty="0">
              <a:solidFill>
                <a:schemeClr val="bg1"/>
              </a:solidFill>
              <a:latin typeface="+mn-lt"/>
              <a:ea typeface="+mn-ea"/>
              <a:cs typeface="+mn-cs"/>
            </a:endParaRPr>
          </a:p>
        </p:txBody>
      </p:sp>
      <p:pic>
        <p:nvPicPr>
          <p:cNvPr id="1030" name="Picture 6" descr="29 Halloween Memes and GIFs to Share via Email | Grammarly">
            <a:extLst>
              <a:ext uri="{FF2B5EF4-FFF2-40B4-BE49-F238E27FC236}">
                <a16:creationId xmlns:a16="http://schemas.microsoft.com/office/drawing/2014/main" id="{CBA918FC-FBAB-4579-852A-297EDD66D4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058" r="1640"/>
          <a:stretch/>
        </p:blipFill>
        <p:spPr bwMode="auto">
          <a:xfrm>
            <a:off x="6" y="-1"/>
            <a:ext cx="6000749" cy="3911828"/>
          </a:xfrm>
          <a:custGeom>
            <a:avLst/>
            <a:gdLst/>
            <a:ahLst/>
            <a:cxnLst/>
            <a:rect l="l" t="t" r="r" b="b"/>
            <a:pathLst>
              <a:path w="6000749" h="3911828">
                <a:moveTo>
                  <a:pt x="0" y="0"/>
                </a:moveTo>
                <a:lnTo>
                  <a:pt x="6000749" y="0"/>
                </a:lnTo>
                <a:lnTo>
                  <a:pt x="6000749" y="3767827"/>
                </a:lnTo>
                <a:lnTo>
                  <a:pt x="5572124" y="3740378"/>
                </a:lnTo>
                <a:lnTo>
                  <a:pt x="0" y="3911828"/>
                </a:lnTo>
                <a:close/>
              </a:path>
            </a:pathLst>
          </a:custGeom>
          <a:noFill/>
          <a:extLst>
            <a:ext uri="{909E8E84-426E-40DD-AFC4-6F175D3DCCD1}">
              <a14:hiddenFill xmlns:a14="http://schemas.microsoft.com/office/drawing/2010/main">
                <a:solidFill>
                  <a:srgbClr val="FFFFFF"/>
                </a:solidFill>
              </a14:hiddenFill>
            </a:ext>
          </a:extLst>
        </p:spPr>
      </p:pic>
      <p:pic>
        <p:nvPicPr>
          <p:cNvPr id="1026" name="Picture 2" descr="And so it begins Pumpkin spice scented mask meme - MemeZila.com">
            <a:extLst>
              <a:ext uri="{FF2B5EF4-FFF2-40B4-BE49-F238E27FC236}">
                <a16:creationId xmlns:a16="http://schemas.microsoft.com/office/drawing/2014/main" id="{33507C9D-EFD8-437F-8F84-1899F99AC19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 b="12842"/>
          <a:stretch/>
        </p:blipFill>
        <p:spPr bwMode="auto">
          <a:xfrm>
            <a:off x="6191245" y="-1"/>
            <a:ext cx="6000750" cy="3988028"/>
          </a:xfrm>
          <a:custGeom>
            <a:avLst/>
            <a:gdLst/>
            <a:ahLst/>
            <a:cxnLst/>
            <a:rect l="l" t="t" r="r" b="b"/>
            <a:pathLst>
              <a:path w="6000750" h="3988028">
                <a:moveTo>
                  <a:pt x="0" y="0"/>
                </a:moveTo>
                <a:lnTo>
                  <a:pt x="6000750" y="0"/>
                </a:lnTo>
                <a:lnTo>
                  <a:pt x="6000750" y="797153"/>
                </a:lnTo>
                <a:lnTo>
                  <a:pt x="6000750" y="2634343"/>
                </a:lnTo>
                <a:lnTo>
                  <a:pt x="6000750" y="3911828"/>
                </a:lnTo>
                <a:lnTo>
                  <a:pt x="3248025" y="3988028"/>
                </a:lnTo>
                <a:lnTo>
                  <a:pt x="0" y="3780026"/>
                </a:lnTo>
                <a:close/>
              </a:path>
            </a:pathLst>
          </a:cu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AC0B7807-0C83-4963-821A-69B172722E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78" name="Freeform: Shape 77">
              <a:extLst>
                <a:ext uri="{FF2B5EF4-FFF2-40B4-BE49-F238E27FC236}">
                  <a16:creationId xmlns:a16="http://schemas.microsoft.com/office/drawing/2014/main" id="{BB027EC7-3252-48A2-A7A4-1741F72E4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0" name="Freeform: Shape 78">
              <a:extLst>
                <a:ext uri="{FF2B5EF4-FFF2-40B4-BE49-F238E27FC236}">
                  <a16:creationId xmlns:a16="http://schemas.microsoft.com/office/drawing/2014/main" id="{4EBC51E4-7477-4290-BBD0-18AD942C3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5">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52789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253966-ECCF-413A-8B9E-8F3E5467C4DF}"/>
              </a:ext>
            </a:extLst>
          </p:cNvPr>
          <p:cNvSpPr>
            <a:spLocks noGrp="1"/>
          </p:cNvSpPr>
          <p:nvPr>
            <p:ph type="title"/>
          </p:nvPr>
        </p:nvSpPr>
        <p:spPr>
          <a:xfrm>
            <a:off x="630936" y="502920"/>
            <a:ext cx="3419856" cy="1463040"/>
          </a:xfrm>
        </p:spPr>
        <p:txBody>
          <a:bodyPr anchor="ctr">
            <a:normAutofit/>
          </a:bodyPr>
          <a:lstStyle/>
          <a:p>
            <a:r>
              <a:rPr lang="en-US" sz="3000"/>
              <a:t>Testing Hypotheses about Individual Variables </a:t>
            </a:r>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6B894F5-97E5-49EF-B4FA-1453B1DEADF7}"/>
              </a:ext>
            </a:extLst>
          </p:cNvPr>
          <p:cNvSpPr>
            <a:spLocks noGrp="1"/>
          </p:cNvSpPr>
          <p:nvPr>
            <p:ph idx="1"/>
          </p:nvPr>
        </p:nvSpPr>
        <p:spPr>
          <a:xfrm>
            <a:off x="4654295" y="502920"/>
            <a:ext cx="6894576" cy="1463040"/>
          </a:xfrm>
        </p:spPr>
        <p:txBody>
          <a:bodyPr anchor="ctr">
            <a:normAutofit/>
          </a:bodyPr>
          <a:lstStyle/>
          <a:p>
            <a:r>
              <a:rPr lang="en-US" sz="2200"/>
              <a:t>Categorical Variables: Chi-square goodness-of-fit test: A statistical test to determine whether some observed pattern of frequencies corresponds to an expected pattern. </a:t>
            </a:r>
          </a:p>
        </p:txBody>
      </p:sp>
      <p:pic>
        <p:nvPicPr>
          <p:cNvPr id="5" name="table">
            <a:extLst>
              <a:ext uri="{FF2B5EF4-FFF2-40B4-BE49-F238E27FC236}">
                <a16:creationId xmlns:a16="http://schemas.microsoft.com/office/drawing/2014/main" id="{1845115E-79C9-4AF8-A5F2-E936ACF0FC6B}"/>
              </a:ext>
            </a:extLst>
          </p:cNvPr>
          <p:cNvPicPr>
            <a:picLocks noChangeAspect="1"/>
          </p:cNvPicPr>
          <p:nvPr/>
        </p:nvPicPr>
        <p:blipFill>
          <a:blip r:embed="rId2"/>
          <a:stretch>
            <a:fillRect/>
          </a:stretch>
        </p:blipFill>
        <p:spPr>
          <a:xfrm>
            <a:off x="909942" y="2290936"/>
            <a:ext cx="10359924" cy="3959352"/>
          </a:xfrm>
          <a:prstGeom prst="rect">
            <a:avLst/>
          </a:prstGeom>
        </p:spPr>
      </p:pic>
      <p:sp>
        <p:nvSpPr>
          <p:cNvPr id="4" name="Content Placeholder 2">
            <a:extLst>
              <a:ext uri="{FF2B5EF4-FFF2-40B4-BE49-F238E27FC236}">
                <a16:creationId xmlns:a16="http://schemas.microsoft.com/office/drawing/2014/main" id="{D58A3C99-0A0D-4DB7-BB0C-25662606B826}"/>
              </a:ext>
            </a:extLst>
          </p:cNvPr>
          <p:cNvSpPr>
            <a:spLocks noGrp="1"/>
          </p:cNvSpPr>
          <p:nvPr/>
        </p:nvSpPr>
        <p:spPr bwMode="auto">
          <a:xfrm>
            <a:off x="1981200" y="2003264"/>
            <a:ext cx="832104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marR="0" lvl="0" indent="0" algn="l" defTabSz="914400" rtl="0" eaLnBrk="1" fontAlgn="base" latinLnBrk="0" hangingPunct="1">
              <a:lnSpc>
                <a:spcPct val="100000"/>
              </a:lnSpc>
              <a:spcBef>
                <a:spcPts val="600"/>
              </a:spcBef>
              <a:spcAft>
                <a:spcPts val="600"/>
              </a:spcAft>
              <a:buClrTx/>
              <a:buSzTx/>
              <a:buFontTx/>
              <a:buNone/>
              <a:tabLst/>
              <a:defRPr/>
            </a:pPr>
            <a:r>
              <a:rPr kumimoji="0" lang="en-US" sz="1700" b="1" i="0" u="none" strike="noStrike" kern="1200" cap="none" spc="0" normalizeH="0" baseline="0" noProof="0" dirty="0">
                <a:ln>
                  <a:noFill/>
                </a:ln>
                <a:solidFill>
                  <a:prstClr val="black"/>
                </a:solidFill>
                <a:effectLst/>
                <a:uLnTx/>
                <a:uFillTx/>
                <a:latin typeface="Calibri Light" panose="020F0302020204030204"/>
                <a:ea typeface="ＭＳ Ｐゴシック" pitchFamily="-105" charset="-128"/>
              </a:rPr>
              <a:t>Exhibit 17.8  </a:t>
            </a:r>
            <a:r>
              <a:rPr kumimoji="0" lang="en-US" sz="1700" b="0" i="0" u="none" strike="noStrike" kern="1200" cap="none" spc="0" normalizeH="0" baseline="0" noProof="0" dirty="0">
                <a:ln>
                  <a:noFill/>
                </a:ln>
                <a:solidFill>
                  <a:prstClr val="black"/>
                </a:solidFill>
                <a:effectLst/>
                <a:uLnTx/>
                <a:uFillTx/>
                <a:latin typeface="Calibri Light" panose="020F0302020204030204"/>
                <a:ea typeface="ＭＳ Ｐゴシック" pitchFamily="-105" charset="-128"/>
              </a:rPr>
              <a:t>AFC Customer Education Level Versus Education Level in Trade Area</a:t>
            </a:r>
          </a:p>
        </p:txBody>
      </p:sp>
      <p:sp>
        <p:nvSpPr>
          <p:cNvPr id="6" name="Content Placeholder 4">
            <a:extLst>
              <a:ext uri="{FF2B5EF4-FFF2-40B4-BE49-F238E27FC236}">
                <a16:creationId xmlns:a16="http://schemas.microsoft.com/office/drawing/2014/main" id="{6EF89187-6AFF-4ACC-9120-C68C077666E7}"/>
              </a:ext>
            </a:extLst>
          </p:cNvPr>
          <p:cNvSpPr>
            <a:spLocks noGrp="1"/>
          </p:cNvSpPr>
          <p:nvPr/>
        </p:nvSpPr>
        <p:spPr bwMode="auto">
          <a:xfrm>
            <a:off x="1981200" y="6309360"/>
            <a:ext cx="82296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marR="0" lvl="0" indent="0" algn="ctr" defTabSz="914400" rtl="0" eaLnBrk="1" fontAlgn="base" latinLnBrk="0" hangingPunct="1">
              <a:lnSpc>
                <a:spcPct val="100000"/>
              </a:lnSpc>
              <a:spcBef>
                <a:spcPts val="600"/>
              </a:spcBef>
              <a:spcAft>
                <a:spcPts val="60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pitchFamily="-105" charset="-128"/>
              </a:rPr>
              <a:t>(</a:t>
            </a:r>
            <a:r>
              <a:rPr kumimoji="0" lang="el-GR" sz="3600" b="1" i="1" u="none" strike="noStrike" kern="1200" cap="none" spc="0" normalizeH="0" baseline="0" noProof="0" dirty="0">
                <a:ln>
                  <a:noFill/>
                </a:ln>
                <a:solidFill>
                  <a:prstClr val="black"/>
                </a:solidFill>
                <a:effectLst/>
                <a:uLnTx/>
                <a:uFillTx/>
                <a:latin typeface="Calibri Light" panose="020F0302020204030204"/>
                <a:ea typeface="ＭＳ Ｐゴシック" pitchFamily="-105" charset="-128"/>
              </a:rPr>
              <a:t>Χ</a:t>
            </a:r>
            <a:r>
              <a:rPr kumimoji="0" lang="en-US" sz="3600" b="1" i="0" u="none" strike="noStrike" kern="1200" cap="none" spc="0" normalizeH="0" baseline="30000" noProof="0" dirty="0">
                <a:ln>
                  <a:noFill/>
                </a:ln>
                <a:solidFill>
                  <a:prstClr val="black"/>
                </a:solidFill>
                <a:effectLst/>
                <a:uLnTx/>
                <a:uFillTx/>
                <a:latin typeface="Calibri Light" panose="020F0302020204030204"/>
                <a:ea typeface="ＭＳ Ｐゴシック" pitchFamily="-105" charset="-128"/>
              </a:rPr>
              <a:t>2</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pitchFamily="-105" charset="-128"/>
              </a:rPr>
              <a:t> = 118.38, 5 </a:t>
            </a:r>
            <a:r>
              <a:rPr kumimoji="0" lang="en-US" sz="3600" b="1" i="0" u="none" strike="noStrike" kern="1200" cap="none" spc="0" normalizeH="0" baseline="0" noProof="0" dirty="0" err="1">
                <a:ln>
                  <a:noFill/>
                </a:ln>
                <a:solidFill>
                  <a:prstClr val="black"/>
                </a:solidFill>
                <a:effectLst/>
                <a:uLnTx/>
                <a:uFillTx/>
                <a:latin typeface="Calibri Light" panose="020F0302020204030204"/>
                <a:ea typeface="ＭＳ Ｐゴシック" pitchFamily="-105" charset="-128"/>
              </a:rPr>
              <a:t>d.f.</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pitchFamily="-105" charset="-128"/>
              </a:rPr>
              <a:t>, p &lt; .001)</a:t>
            </a:r>
            <a:endParaRPr kumimoji="0" lang="en-US" sz="3600" b="0" i="0" u="none" strike="noStrike" kern="1200" cap="none" spc="0" normalizeH="0" baseline="0" noProof="0" dirty="0">
              <a:ln>
                <a:noFill/>
              </a:ln>
              <a:solidFill>
                <a:prstClr val="black"/>
              </a:solidFill>
              <a:effectLst/>
              <a:uLnTx/>
              <a:uFillTx/>
              <a:latin typeface="Calibri Light" panose="020F0302020204030204"/>
              <a:ea typeface="ＭＳ Ｐゴシック" pitchFamily="-105" charset="-128"/>
            </a:endParaRPr>
          </a:p>
        </p:txBody>
      </p:sp>
    </p:spTree>
    <p:extLst>
      <p:ext uri="{BB962C8B-B14F-4D97-AF65-F5344CB8AC3E}">
        <p14:creationId xmlns:p14="http://schemas.microsoft.com/office/powerpoint/2010/main" val="2627122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989E08-721B-47B3-9B94-F52CEB1E59B3}"/>
              </a:ext>
            </a:extLst>
          </p:cNvPr>
          <p:cNvSpPr>
            <a:spLocks noGrp="1"/>
          </p:cNvSpPr>
          <p:nvPr>
            <p:ph type="title"/>
          </p:nvPr>
        </p:nvSpPr>
        <p:spPr>
          <a:xfrm>
            <a:off x="841248" y="548640"/>
            <a:ext cx="3600860" cy="5431536"/>
          </a:xfrm>
        </p:spPr>
        <p:txBody>
          <a:bodyPr>
            <a:normAutofit/>
          </a:bodyPr>
          <a:lstStyle/>
          <a:p>
            <a:r>
              <a:rPr lang="en-US" sz="5400"/>
              <a:t>Testing Hypotheses about Individual Variables </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6589AE3-F7CB-4243-9983-EABA7D054633}"/>
              </a:ext>
            </a:extLst>
          </p:cNvPr>
          <p:cNvSpPr>
            <a:spLocks noGrp="1"/>
          </p:cNvSpPr>
          <p:nvPr>
            <p:ph idx="1"/>
          </p:nvPr>
        </p:nvSpPr>
        <p:spPr>
          <a:xfrm>
            <a:off x="5126418" y="552091"/>
            <a:ext cx="6224335" cy="5431536"/>
          </a:xfrm>
        </p:spPr>
        <p:txBody>
          <a:bodyPr anchor="ctr">
            <a:normAutofit/>
          </a:bodyPr>
          <a:lstStyle/>
          <a:p>
            <a:r>
              <a:rPr lang="en-US" sz="2200" dirty="0"/>
              <a:t>Continuous Variables: A one-sample t-test can be used to compare a sample mean against an external standard. The analysis is easy to implement in a standard statistical software analysis package. </a:t>
            </a:r>
          </a:p>
        </p:txBody>
      </p:sp>
    </p:spTree>
    <p:extLst>
      <p:ext uri="{BB962C8B-B14F-4D97-AF65-F5344CB8AC3E}">
        <p14:creationId xmlns:p14="http://schemas.microsoft.com/office/powerpoint/2010/main" val="1540614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17186F-F60A-433D-B008-ADB7F7BAEC14}"/>
              </a:ext>
            </a:extLst>
          </p:cNvPr>
          <p:cNvSpPr>
            <a:spLocks noGrp="1"/>
          </p:cNvSpPr>
          <p:nvPr>
            <p:ph type="title"/>
          </p:nvPr>
        </p:nvSpPr>
        <p:spPr>
          <a:xfrm>
            <a:off x="838200" y="365125"/>
            <a:ext cx="10515600" cy="1325563"/>
          </a:xfrm>
        </p:spPr>
        <p:txBody>
          <a:bodyPr>
            <a:normAutofit/>
          </a:bodyPr>
          <a:lstStyle/>
          <a:p>
            <a:r>
              <a:rPr lang="en-US" sz="5400"/>
              <a:t>Independent t-test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24E750-05BF-4FB2-AC79-F21CC9647522}"/>
              </a:ext>
            </a:extLst>
          </p:cNvPr>
          <p:cNvSpPr>
            <a:spLocks noGrp="1"/>
          </p:cNvSpPr>
          <p:nvPr>
            <p:ph idx="1"/>
          </p:nvPr>
        </p:nvSpPr>
        <p:spPr>
          <a:xfrm>
            <a:off x="838200" y="1929384"/>
            <a:ext cx="10515600" cy="4251960"/>
          </a:xfrm>
        </p:spPr>
        <p:txBody>
          <a:bodyPr>
            <a:normAutofit fontScale="92500" lnSpcReduction="10000"/>
          </a:bodyPr>
          <a:lstStyle/>
          <a:p>
            <a:r>
              <a:rPr lang="en-US" sz="2200" dirty="0"/>
              <a:t>Hypothesis tests use samples to infer properties of entire population </a:t>
            </a:r>
          </a:p>
          <a:p>
            <a:r>
              <a:rPr lang="en-US" sz="2200" dirty="0"/>
              <a:t>T-test compare means </a:t>
            </a:r>
          </a:p>
          <a:p>
            <a:r>
              <a:rPr lang="en-US" sz="2200" dirty="0"/>
              <a:t>2 sample t-tests compare the means of 2 groups </a:t>
            </a:r>
          </a:p>
          <a:p>
            <a:pPr lvl="1"/>
            <a:r>
              <a:rPr lang="en-US" sz="2200" dirty="0"/>
              <a:t>Are two population means different?</a:t>
            </a:r>
          </a:p>
          <a:p>
            <a:r>
              <a:rPr lang="en-US" sz="2200" dirty="0"/>
              <a:t>Null and Alternative Hypotheses</a:t>
            </a:r>
          </a:p>
          <a:p>
            <a:pPr lvl="1"/>
            <a:r>
              <a:rPr lang="en-US" sz="2200" dirty="0"/>
              <a:t>Null: The two-group means are equal </a:t>
            </a:r>
          </a:p>
          <a:p>
            <a:pPr lvl="1"/>
            <a:r>
              <a:rPr lang="en-US" sz="2200" dirty="0"/>
              <a:t>Alternative: The two-group means are NOT equal </a:t>
            </a:r>
          </a:p>
          <a:p>
            <a:r>
              <a:rPr lang="en-US" sz="2200" dirty="0"/>
              <a:t>Statistically results: Reject the null hypothesis when the p-value &lt; significance level </a:t>
            </a:r>
          </a:p>
          <a:p>
            <a:r>
              <a:rPr lang="en-US" sz="2200" dirty="0"/>
              <a:t>The formula for the independent t-test depends on the two samples’ variances </a:t>
            </a:r>
          </a:p>
          <a:p>
            <a:pPr lvl="1"/>
            <a:r>
              <a:rPr lang="en-US" sz="1800" dirty="0"/>
              <a:t>Equal variance</a:t>
            </a:r>
          </a:p>
          <a:p>
            <a:pPr lvl="1"/>
            <a:r>
              <a:rPr lang="en-US" sz="1800" dirty="0"/>
              <a:t>Unequal variance</a:t>
            </a:r>
          </a:p>
          <a:p>
            <a:r>
              <a:rPr lang="en-US" sz="2200" dirty="0"/>
              <a:t>For formal formulas: visit </a:t>
            </a:r>
            <a:r>
              <a:rPr lang="en-US" sz="2200" dirty="0">
                <a:hlinkClick r:id="rId3"/>
              </a:rPr>
              <a:t>here</a:t>
            </a:r>
            <a:endParaRPr lang="en-US" sz="2200" dirty="0"/>
          </a:p>
        </p:txBody>
      </p:sp>
    </p:spTree>
    <p:extLst>
      <p:ext uri="{BB962C8B-B14F-4D97-AF65-F5344CB8AC3E}">
        <p14:creationId xmlns:p14="http://schemas.microsoft.com/office/powerpoint/2010/main" val="3291872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E44975-097F-43CA-B464-1AE371D59C49}"/>
              </a:ext>
            </a:extLst>
          </p:cNvPr>
          <p:cNvSpPr>
            <a:spLocks noGrp="1"/>
          </p:cNvSpPr>
          <p:nvPr>
            <p:ph type="title"/>
          </p:nvPr>
        </p:nvSpPr>
        <p:spPr>
          <a:xfrm>
            <a:off x="630936" y="639520"/>
            <a:ext cx="3429000" cy="1719072"/>
          </a:xfrm>
        </p:spPr>
        <p:txBody>
          <a:bodyPr anchor="b">
            <a:normAutofit/>
          </a:bodyPr>
          <a:lstStyle/>
          <a:p>
            <a:r>
              <a:rPr lang="en-US" sz="5400"/>
              <a:t>F-test for 2 Variances</a:t>
            </a:r>
          </a:p>
        </p:txBody>
      </p:sp>
      <p:sp>
        <p:nvSpPr>
          <p:cNvPr id="7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D24CAF-BDA7-420F-96BA-67C4365D39E6}"/>
                  </a:ext>
                </a:extLst>
              </p:cNvPr>
              <p:cNvSpPr>
                <a:spLocks noGrp="1"/>
              </p:cNvSpPr>
              <p:nvPr>
                <p:ph idx="1"/>
              </p:nvPr>
            </p:nvSpPr>
            <p:spPr>
              <a:xfrm>
                <a:off x="630936" y="2807208"/>
                <a:ext cx="3429000" cy="3410712"/>
              </a:xfrm>
            </p:spPr>
            <p:txBody>
              <a:bodyPr anchor="t">
                <a:normAutofit/>
              </a:bodyPr>
              <a:lstStyle/>
              <a:p>
                <a:r>
                  <a:rPr lang="en-US" sz="2200" dirty="0"/>
                  <a:t>H0: </a:t>
                </a:r>
                <a14:m>
                  <m:oMath xmlns:m="http://schemas.openxmlformats.org/officeDocument/2006/math">
                    <m:sSubSup>
                      <m:sSubSupPr>
                        <m:ctrlPr>
                          <a:rPr lang="en-US" sz="2200" b="0" i="1">
                            <a:latin typeface="Cambria Math" panose="02040503050406030204" pitchFamily="18" charset="0"/>
                          </a:rPr>
                        </m:ctrlPr>
                      </m:sSubSupPr>
                      <m:e>
                        <m:r>
                          <a:rPr lang="en-US" sz="2200" b="0" i="1">
                            <a:latin typeface="Cambria Math" panose="02040503050406030204" pitchFamily="18" charset="0"/>
                          </a:rPr>
                          <m:t>𝜎</m:t>
                        </m:r>
                      </m:e>
                      <m:sub>
                        <m:r>
                          <a:rPr lang="en-US" sz="2200" b="0" i="1">
                            <a:latin typeface="Cambria Math" panose="02040503050406030204" pitchFamily="18" charset="0"/>
                          </a:rPr>
                          <m:t>𝑥</m:t>
                        </m:r>
                      </m:sub>
                      <m:sup>
                        <m:r>
                          <a:rPr lang="en-US" sz="2200" b="0" i="1">
                            <a:latin typeface="Cambria Math" panose="02040503050406030204" pitchFamily="18" charset="0"/>
                          </a:rPr>
                          <m:t>2</m:t>
                        </m:r>
                      </m:sup>
                    </m:sSubSup>
                    <m:r>
                      <a:rPr lang="en-US" sz="2200" b="0" i="1">
                        <a:latin typeface="Cambria Math" panose="02040503050406030204" pitchFamily="18" charset="0"/>
                      </a:rPr>
                      <m:t>=</m:t>
                    </m:r>
                    <m:sSubSup>
                      <m:sSubSupPr>
                        <m:ctrlPr>
                          <a:rPr lang="en-US" sz="2200" b="0" i="1">
                            <a:latin typeface="Cambria Math" panose="02040503050406030204" pitchFamily="18" charset="0"/>
                          </a:rPr>
                        </m:ctrlPr>
                      </m:sSubSupPr>
                      <m:e>
                        <m:r>
                          <a:rPr lang="en-US" sz="2200" b="0" i="1">
                            <a:latin typeface="Cambria Math" panose="02040503050406030204" pitchFamily="18" charset="0"/>
                          </a:rPr>
                          <m:t>𝜎</m:t>
                        </m:r>
                      </m:e>
                      <m:sub>
                        <m:r>
                          <a:rPr lang="en-US" sz="2200" b="0" i="1">
                            <a:latin typeface="Cambria Math" panose="02040503050406030204" pitchFamily="18" charset="0"/>
                          </a:rPr>
                          <m:t>𝑌</m:t>
                        </m:r>
                      </m:sub>
                      <m:sup>
                        <m:r>
                          <a:rPr lang="en-US" sz="2200" b="0" i="1">
                            <a:latin typeface="Cambria Math" panose="02040503050406030204" pitchFamily="18" charset="0"/>
                          </a:rPr>
                          <m:t>2</m:t>
                        </m:r>
                      </m:sup>
                    </m:sSubSup>
                  </m:oMath>
                </a14:m>
                <a:endParaRPr lang="en-US" sz="2200" dirty="0"/>
              </a:p>
              <a:p>
                <a:r>
                  <a:rPr lang="en-US" sz="2200" dirty="0" err="1"/>
                  <a:t>H1</a:t>
                </a:r>
                <a:r>
                  <a:rPr lang="en-US" sz="2200" dirty="0"/>
                  <a:t>: </a:t>
                </a:r>
                <a14:m>
                  <m:oMath xmlns:m="http://schemas.openxmlformats.org/officeDocument/2006/math">
                    <m:sSubSup>
                      <m:sSubSupPr>
                        <m:ctrlPr>
                          <a:rPr lang="en-US" sz="2200" b="0" i="1">
                            <a:latin typeface="Cambria Math" panose="02040503050406030204" pitchFamily="18" charset="0"/>
                          </a:rPr>
                        </m:ctrlPr>
                      </m:sSubSupPr>
                      <m:e>
                        <m:r>
                          <a:rPr lang="en-US" sz="2200" b="0" i="1">
                            <a:latin typeface="Cambria Math" panose="02040503050406030204" pitchFamily="18" charset="0"/>
                          </a:rPr>
                          <m:t>𝜎</m:t>
                        </m:r>
                      </m:e>
                      <m:sub>
                        <m:r>
                          <a:rPr lang="en-US" sz="2200" b="0" i="1">
                            <a:latin typeface="Cambria Math" panose="02040503050406030204" pitchFamily="18" charset="0"/>
                          </a:rPr>
                          <m:t>𝑥</m:t>
                        </m:r>
                      </m:sub>
                      <m:sup>
                        <m:r>
                          <a:rPr lang="en-US" sz="2200" b="0" i="1">
                            <a:latin typeface="Cambria Math" panose="02040503050406030204" pitchFamily="18" charset="0"/>
                          </a:rPr>
                          <m:t>2</m:t>
                        </m:r>
                      </m:sup>
                    </m:sSubSup>
                    <m:r>
                      <a:rPr lang="en-US" sz="2200" b="0" i="1">
                        <a:latin typeface="Cambria Math" panose="02040503050406030204" pitchFamily="18" charset="0"/>
                      </a:rPr>
                      <m:t>≠</m:t>
                    </m:r>
                    <m:sSubSup>
                      <m:sSubSupPr>
                        <m:ctrlPr>
                          <a:rPr lang="en-US" sz="2200" b="0" i="1">
                            <a:latin typeface="Cambria Math" panose="02040503050406030204" pitchFamily="18" charset="0"/>
                          </a:rPr>
                        </m:ctrlPr>
                      </m:sSubSupPr>
                      <m:e>
                        <m:r>
                          <a:rPr lang="en-US" sz="2200" b="0" i="1">
                            <a:latin typeface="Cambria Math" panose="02040503050406030204" pitchFamily="18" charset="0"/>
                          </a:rPr>
                          <m:t>𝜎</m:t>
                        </m:r>
                      </m:e>
                      <m:sub>
                        <m:r>
                          <a:rPr lang="en-US" sz="2200" b="0" i="1">
                            <a:latin typeface="Cambria Math" panose="02040503050406030204" pitchFamily="18" charset="0"/>
                          </a:rPr>
                          <m:t>𝑌</m:t>
                        </m:r>
                      </m:sub>
                      <m:sup>
                        <m:r>
                          <a:rPr lang="en-US" sz="2200" b="0" i="1">
                            <a:latin typeface="Cambria Math" panose="02040503050406030204" pitchFamily="18" charset="0"/>
                          </a:rPr>
                          <m:t>2</m:t>
                        </m:r>
                      </m:sup>
                    </m:sSubSup>
                  </m:oMath>
                </a14:m>
                <a:endParaRPr lang="en-US" sz="2200" dirty="0"/>
              </a:p>
              <a:p>
                <a:r>
                  <a:rPr lang="en-US" sz="2200" dirty="0"/>
                  <a:t>The shape of the 2 distributions can affect the mean </a:t>
                </a:r>
                <a:r>
                  <a:rPr lang="en-US" sz="2200"/>
                  <a:t>hypothesis testing. </a:t>
                </a:r>
                <a:endParaRPr lang="en-US" sz="2200" dirty="0"/>
              </a:p>
            </p:txBody>
          </p:sp>
        </mc:Choice>
        <mc:Fallback xmlns="">
          <p:sp>
            <p:nvSpPr>
              <p:cNvPr id="3" name="Content Placeholder 2">
                <a:extLst>
                  <a:ext uri="{FF2B5EF4-FFF2-40B4-BE49-F238E27FC236}">
                    <a16:creationId xmlns:a16="http://schemas.microsoft.com/office/drawing/2014/main" id="{DDD24CAF-BDA7-420F-96BA-67C4365D39E6}"/>
                  </a:ext>
                </a:extLst>
              </p:cNvPr>
              <p:cNvSpPr>
                <a:spLocks noGrp="1" noRot="1" noChangeAspect="1" noMove="1" noResize="1" noEditPoints="1" noAdjustHandles="1" noChangeArrowheads="1" noChangeShapeType="1" noTextEdit="1"/>
              </p:cNvSpPr>
              <p:nvPr>
                <p:ph idx="1"/>
              </p:nvPr>
            </p:nvSpPr>
            <p:spPr>
              <a:xfrm>
                <a:off x="630936" y="2807208"/>
                <a:ext cx="3429000" cy="3410712"/>
              </a:xfrm>
              <a:blipFill>
                <a:blip r:embed="rId3"/>
                <a:stretch>
                  <a:fillRect l="-2135" t="-1968"/>
                </a:stretch>
              </a:blipFill>
            </p:spPr>
            <p:txBody>
              <a:bodyPr/>
              <a:lstStyle/>
              <a:p>
                <a:r>
                  <a:rPr lang="en-US">
                    <a:noFill/>
                  </a:rPr>
                  <a:t> </a:t>
                </a:r>
              </a:p>
            </p:txBody>
          </p:sp>
        </mc:Fallback>
      </mc:AlternateContent>
      <p:pic>
        <p:nvPicPr>
          <p:cNvPr id="1026" name="Picture 2" descr="Defining the overlapping area of two log-normal distributions with  different means, same variance, and different scaling factors that add up  to 1 - Cross Validated">
            <a:extLst>
              <a:ext uri="{FF2B5EF4-FFF2-40B4-BE49-F238E27FC236}">
                <a16:creationId xmlns:a16="http://schemas.microsoft.com/office/drawing/2014/main" id="{0C056128-00B7-400E-90CE-F7C21C68FE2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654296" y="667512"/>
            <a:ext cx="6903720" cy="552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916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B6F8F4-36B8-4CDE-88FB-4A7105F68DB7}"/>
              </a:ext>
            </a:extLst>
          </p:cNvPr>
          <p:cNvSpPr>
            <a:spLocks noGrp="1"/>
          </p:cNvSpPr>
          <p:nvPr>
            <p:ph type="title"/>
          </p:nvPr>
        </p:nvSpPr>
        <p:spPr>
          <a:xfrm>
            <a:off x="630936" y="639520"/>
            <a:ext cx="3429000" cy="1719072"/>
          </a:xfrm>
        </p:spPr>
        <p:txBody>
          <a:bodyPr anchor="b">
            <a:normAutofit/>
          </a:bodyPr>
          <a:lstStyle/>
          <a:p>
            <a:r>
              <a:rPr lang="en-US" sz="3800"/>
              <a:t>Two-sample independent t-test</a:t>
            </a:r>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0628DC-7173-4799-A964-5E85EE084063}"/>
                  </a:ext>
                </a:extLst>
              </p:cNvPr>
              <p:cNvSpPr>
                <a:spLocks noGrp="1"/>
              </p:cNvSpPr>
              <p:nvPr>
                <p:ph idx="1"/>
              </p:nvPr>
            </p:nvSpPr>
            <p:spPr>
              <a:xfrm>
                <a:off x="630936" y="2807208"/>
                <a:ext cx="3429000" cy="3410712"/>
              </a:xfrm>
            </p:spPr>
            <p:txBody>
              <a:bodyPr anchor="t">
                <a:normAutofit/>
              </a:bodyPr>
              <a:lstStyle/>
              <a:p>
                <a:r>
                  <a:rPr lang="en-US" sz="2200"/>
                  <a:t>H0: </a:t>
                </a:r>
                <a14:m>
                  <m:oMath xmlns:m="http://schemas.openxmlformats.org/officeDocument/2006/math">
                    <m:sSub>
                      <m:sSubPr>
                        <m:ctrlPr>
                          <a:rPr lang="en-US" sz="2200" b="0" i="1">
                            <a:latin typeface="Cambria Math" panose="02040503050406030204" pitchFamily="18" charset="0"/>
                          </a:rPr>
                        </m:ctrlPr>
                      </m:sSubPr>
                      <m:e>
                        <m:r>
                          <a:rPr lang="en-US" sz="2200" b="0" i="1">
                            <a:latin typeface="Cambria Math" panose="02040503050406030204" pitchFamily="18" charset="0"/>
                          </a:rPr>
                          <m:t>𝜇</m:t>
                        </m:r>
                      </m:e>
                      <m:sub>
                        <m:r>
                          <a:rPr lang="en-US" sz="2200" b="0" i="1">
                            <a:latin typeface="Cambria Math" panose="02040503050406030204" pitchFamily="18" charset="0"/>
                          </a:rPr>
                          <m:t>𝑥</m:t>
                        </m:r>
                      </m:sub>
                    </m:sSub>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n-US" sz="2200" b="0" i="1">
                            <a:latin typeface="Cambria Math" panose="02040503050406030204" pitchFamily="18" charset="0"/>
                          </a:rPr>
                          <m:t>𝜇</m:t>
                        </m:r>
                      </m:e>
                      <m:sub>
                        <m:r>
                          <a:rPr lang="en-US" sz="2200" b="0" i="1">
                            <a:latin typeface="Cambria Math" panose="02040503050406030204" pitchFamily="18" charset="0"/>
                          </a:rPr>
                          <m:t>𝑦</m:t>
                        </m:r>
                      </m:sub>
                    </m:sSub>
                  </m:oMath>
                </a14:m>
                <a:endParaRPr lang="en-US" sz="2200"/>
              </a:p>
              <a:p>
                <a:r>
                  <a:rPr lang="en-US" sz="2200"/>
                  <a:t>H1: </a:t>
                </a:r>
                <a14:m>
                  <m:oMath xmlns:m="http://schemas.openxmlformats.org/officeDocument/2006/math">
                    <m:sSub>
                      <m:sSubPr>
                        <m:ctrlPr>
                          <a:rPr lang="en-US" sz="2200" b="0" i="1">
                            <a:latin typeface="Cambria Math" panose="02040503050406030204" pitchFamily="18" charset="0"/>
                          </a:rPr>
                        </m:ctrlPr>
                      </m:sSubPr>
                      <m:e>
                        <m:r>
                          <a:rPr lang="en-US" sz="2200" b="0" i="1">
                            <a:latin typeface="Cambria Math" panose="02040503050406030204" pitchFamily="18" charset="0"/>
                          </a:rPr>
                          <m:t>𝜇</m:t>
                        </m:r>
                      </m:e>
                      <m:sub>
                        <m:r>
                          <a:rPr lang="en-US" sz="2200" b="0" i="1">
                            <a:latin typeface="Cambria Math" panose="02040503050406030204" pitchFamily="18" charset="0"/>
                          </a:rPr>
                          <m:t>𝑥</m:t>
                        </m:r>
                      </m:sub>
                    </m:sSub>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n-US" sz="2200" b="0" i="1">
                            <a:latin typeface="Cambria Math" panose="02040503050406030204" pitchFamily="18" charset="0"/>
                          </a:rPr>
                          <m:t>𝜇</m:t>
                        </m:r>
                      </m:e>
                      <m:sub>
                        <m:r>
                          <a:rPr lang="en-US" sz="2200" b="0" i="1">
                            <a:latin typeface="Cambria Math" panose="02040503050406030204" pitchFamily="18" charset="0"/>
                          </a:rPr>
                          <m:t>𝑦</m:t>
                        </m:r>
                      </m:sub>
                    </m:sSub>
                  </m:oMath>
                </a14:m>
                <a:endParaRPr lang="en-US" sz="2200"/>
              </a:p>
              <a:p>
                <a:r>
                  <a:rPr lang="en-US" sz="2200"/>
                  <a:t>Based on whether you reject or accept the assumption that the two samples’ variances are equal, then you can select the appropriate test</a:t>
                </a:r>
              </a:p>
            </p:txBody>
          </p:sp>
        </mc:Choice>
        <mc:Fallback xmlns="">
          <p:sp>
            <p:nvSpPr>
              <p:cNvPr id="3" name="Content Placeholder 2">
                <a:extLst>
                  <a:ext uri="{FF2B5EF4-FFF2-40B4-BE49-F238E27FC236}">
                    <a16:creationId xmlns:a16="http://schemas.microsoft.com/office/drawing/2014/main" id="{AA0628DC-7173-4799-A964-5E85EE084063}"/>
                  </a:ext>
                </a:extLst>
              </p:cNvPr>
              <p:cNvSpPr>
                <a:spLocks noGrp="1" noRot="1" noChangeAspect="1" noMove="1" noResize="1" noEditPoints="1" noAdjustHandles="1" noChangeArrowheads="1" noChangeShapeType="1" noTextEdit="1"/>
              </p:cNvSpPr>
              <p:nvPr>
                <p:ph idx="1"/>
              </p:nvPr>
            </p:nvSpPr>
            <p:spPr>
              <a:xfrm>
                <a:off x="630936" y="2807208"/>
                <a:ext cx="3429000" cy="3410712"/>
              </a:xfrm>
              <a:blipFill>
                <a:blip r:embed="rId3"/>
                <a:stretch>
                  <a:fillRect l="-2135" t="-1968" r="-2313"/>
                </a:stretch>
              </a:blipFill>
            </p:spPr>
            <p:txBody>
              <a:bodyPr/>
              <a:lstStyle/>
              <a:p>
                <a:r>
                  <a:rPr lang="en-US">
                    <a:noFill/>
                  </a:rPr>
                  <a:t> </a:t>
                </a:r>
              </a:p>
            </p:txBody>
          </p:sp>
        </mc:Fallback>
      </mc:AlternateContent>
      <p:pic>
        <p:nvPicPr>
          <p:cNvPr id="5" name="Picture 4" descr="Chart, line chart&#10;&#10;Description automatically generated">
            <a:extLst>
              <a:ext uri="{FF2B5EF4-FFF2-40B4-BE49-F238E27FC236}">
                <a16:creationId xmlns:a16="http://schemas.microsoft.com/office/drawing/2014/main" id="{9CC19467-C257-436B-BF79-2F20ED42D8C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654296" y="1754848"/>
            <a:ext cx="6903720" cy="3348304"/>
          </a:xfrm>
          <a:prstGeom prst="rect">
            <a:avLst/>
          </a:prstGeom>
        </p:spPr>
      </p:pic>
    </p:spTree>
    <p:extLst>
      <p:ext uri="{BB962C8B-B14F-4D97-AF65-F5344CB8AC3E}">
        <p14:creationId xmlns:p14="http://schemas.microsoft.com/office/powerpoint/2010/main" val="1874262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F38F735-3CE5-47ED-B5EE-C5A42A3D8F64}"/>
              </a:ext>
            </a:extLst>
          </p:cNvPr>
          <p:cNvSpPr>
            <a:spLocks noGrp="1"/>
          </p:cNvSpPr>
          <p:nvPr>
            <p:ph type="title"/>
          </p:nvPr>
        </p:nvSpPr>
        <p:spPr>
          <a:xfrm>
            <a:off x="838200" y="365125"/>
            <a:ext cx="10515600" cy="1325563"/>
          </a:xfrm>
        </p:spPr>
        <p:txBody>
          <a:bodyPr>
            <a:normAutofit/>
          </a:bodyPr>
          <a:lstStyle/>
          <a:p>
            <a:r>
              <a:rPr lang="en-US" sz="4200"/>
              <a:t>Data Analysis Plan Template</a:t>
            </a:r>
            <a:br>
              <a:rPr lang="en-US" sz="4200"/>
            </a:br>
            <a:r>
              <a:rPr lang="en-US" sz="4200"/>
              <a:t>Assignment 6</a:t>
            </a:r>
          </a:p>
        </p:txBody>
      </p:sp>
      <p:sp>
        <p:nvSpPr>
          <p:cNvPr id="1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9939C270-EB2C-46F4-B1C8-FA4427C9BD9A}"/>
              </a:ext>
            </a:extLst>
          </p:cNvPr>
          <p:cNvSpPr>
            <a:spLocks noGrp="1"/>
          </p:cNvSpPr>
          <p:nvPr>
            <p:ph type="ftr" sz="quarter" idx="11"/>
          </p:nvPr>
        </p:nvSpPr>
        <p:spPr>
          <a:xfrm>
            <a:off x="4038600" y="6356350"/>
            <a:ext cx="4114800" cy="365125"/>
          </a:xfrm>
        </p:spPr>
        <p:txBody>
          <a:bodyP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Mike Nguyen</a:t>
            </a:r>
          </a:p>
        </p:txBody>
      </p:sp>
      <p:sp>
        <p:nvSpPr>
          <p:cNvPr id="5" name="Slide Number Placeholder 4">
            <a:extLst>
              <a:ext uri="{FF2B5EF4-FFF2-40B4-BE49-F238E27FC236}">
                <a16:creationId xmlns:a16="http://schemas.microsoft.com/office/drawing/2014/main" id="{9650917F-8917-497B-A28F-142AB10800B6}"/>
              </a:ext>
            </a:extLst>
          </p:cNvPr>
          <p:cNvSpPr>
            <a:spLocks noGrp="1"/>
          </p:cNvSpPr>
          <p:nvPr>
            <p:ph type="sldNum" sz="quarter" idx="12"/>
          </p:nvPr>
        </p:nvSpPr>
        <p:spPr>
          <a:xfrm>
            <a:off x="8610600"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A6AF1B4E-90EC-4A51-B6E5-B702C054ECB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6" name="Content Placeholder 5">
            <a:extLst>
              <a:ext uri="{FF2B5EF4-FFF2-40B4-BE49-F238E27FC236}">
                <a16:creationId xmlns:a16="http://schemas.microsoft.com/office/drawing/2014/main" id="{B5A1C40A-2C34-45A7-B08E-B0095A76DB49}"/>
              </a:ext>
            </a:extLst>
          </p:cNvPr>
          <p:cNvGraphicFramePr>
            <a:graphicFrameLocks noGrp="1"/>
          </p:cNvGraphicFramePr>
          <p:nvPr>
            <p:ph idx="1"/>
          </p:nvPr>
        </p:nvGraphicFramePr>
        <p:xfrm>
          <a:off x="838200" y="2240576"/>
          <a:ext cx="10515602" cy="3923905"/>
        </p:xfrm>
        <a:graphic>
          <a:graphicData uri="http://schemas.openxmlformats.org/drawingml/2006/table">
            <a:tbl>
              <a:tblPr/>
              <a:tblGrid>
                <a:gridCol w="3453138">
                  <a:extLst>
                    <a:ext uri="{9D8B030D-6E8A-4147-A177-3AD203B41FA5}">
                      <a16:colId xmlns:a16="http://schemas.microsoft.com/office/drawing/2014/main" val="1580610420"/>
                    </a:ext>
                  </a:extLst>
                </a:gridCol>
                <a:gridCol w="1408543">
                  <a:extLst>
                    <a:ext uri="{9D8B030D-6E8A-4147-A177-3AD203B41FA5}">
                      <a16:colId xmlns:a16="http://schemas.microsoft.com/office/drawing/2014/main" val="1176655607"/>
                    </a:ext>
                  </a:extLst>
                </a:gridCol>
                <a:gridCol w="1942552">
                  <a:extLst>
                    <a:ext uri="{9D8B030D-6E8A-4147-A177-3AD203B41FA5}">
                      <a16:colId xmlns:a16="http://schemas.microsoft.com/office/drawing/2014/main" val="1569988287"/>
                    </a:ext>
                  </a:extLst>
                </a:gridCol>
                <a:gridCol w="1814536">
                  <a:extLst>
                    <a:ext uri="{9D8B030D-6E8A-4147-A177-3AD203B41FA5}">
                      <a16:colId xmlns:a16="http://schemas.microsoft.com/office/drawing/2014/main" val="2949740936"/>
                    </a:ext>
                  </a:extLst>
                </a:gridCol>
                <a:gridCol w="1896833">
                  <a:extLst>
                    <a:ext uri="{9D8B030D-6E8A-4147-A177-3AD203B41FA5}">
                      <a16:colId xmlns:a16="http://schemas.microsoft.com/office/drawing/2014/main" val="697688480"/>
                    </a:ext>
                  </a:extLst>
                </a:gridCol>
              </a:tblGrid>
              <a:tr h="276773">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ctr" fontAlgn="b"/>
                      <a:r>
                        <a:rPr lang="en-US" sz="1500" b="1" i="1" u="none" strike="noStrike">
                          <a:solidFill>
                            <a:srgbClr val="000000"/>
                          </a:solidFill>
                          <a:effectLst/>
                          <a:latin typeface="Century" panose="02040604050505020304" pitchFamily="18" charset="0"/>
                        </a:rPr>
                        <a:t>Data Analysis Plans</a:t>
                      </a: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extLst>
                  <a:ext uri="{0D108BD9-81ED-4DB2-BD59-A6C34878D82A}">
                    <a16:rowId xmlns:a16="http://schemas.microsoft.com/office/drawing/2014/main" val="2794160086"/>
                  </a:ext>
                </a:extLst>
              </a:tr>
              <a:tr h="276773">
                <a:tc>
                  <a:txBody>
                    <a:bodyPr/>
                    <a:lstStyle/>
                    <a:p>
                      <a:pPr algn="ctr" fontAlgn="b"/>
                      <a:r>
                        <a:rPr lang="en-US" sz="1200" b="0" i="0" u="none" strike="noStrike">
                          <a:solidFill>
                            <a:srgbClr val="000000"/>
                          </a:solidFill>
                          <a:effectLst/>
                          <a:latin typeface="Arimo"/>
                        </a:rPr>
                        <a:t>(1)</a:t>
                      </a:r>
                    </a:p>
                  </a:txBody>
                  <a:tcPr marL="6403" marR="6403" marT="640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rPr>
                        <a:t>(2)</a:t>
                      </a:r>
                    </a:p>
                  </a:txBody>
                  <a:tcPr marL="6403" marR="6403" marT="640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a:solidFill>
                            <a:srgbClr val="000000"/>
                          </a:solidFill>
                          <a:effectLst/>
                          <a:latin typeface="Century" panose="02040604050505020304" pitchFamily="18" charset="0"/>
                        </a:rPr>
                        <a:t>(3)</a:t>
                      </a:r>
                    </a:p>
                  </a:txBody>
                  <a:tcPr marL="6403" marR="6403" marT="640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rPr>
                        <a:t>(4)</a:t>
                      </a:r>
                    </a:p>
                  </a:txBody>
                  <a:tcPr marL="6403" marR="6403" marT="640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rPr>
                        <a:t>(5) and (6)</a:t>
                      </a:r>
                    </a:p>
                  </a:txBody>
                  <a:tcPr marL="6403" marR="6403" marT="640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1279154"/>
                  </a:ext>
                </a:extLst>
              </a:tr>
              <a:tr h="27677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500" b="1" i="1" u="none" strike="noStrike">
                          <a:solidFill>
                            <a:srgbClr val="000000"/>
                          </a:solidFill>
                          <a:effectLst/>
                          <a:latin typeface="Century" panose="02040604050505020304" pitchFamily="18" charset="0"/>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620000465"/>
                  </a:ext>
                </a:extLst>
              </a:tr>
              <a:tr h="434781">
                <a:tc>
                  <a:txBody>
                    <a:bodyPr/>
                    <a:lstStyle/>
                    <a:p>
                      <a:pPr algn="ctr" fontAlgn="ctr"/>
                      <a:r>
                        <a:rPr lang="en-US" sz="1300" b="1" i="1" u="none" strike="noStrike">
                          <a:solidFill>
                            <a:srgbClr val="000000"/>
                          </a:solidFill>
                          <a:effectLst/>
                          <a:latin typeface="Century" panose="02040604050505020304" pitchFamily="18" charset="0"/>
                        </a:rPr>
                        <a:t>                                                            Research Question</a:t>
                      </a:r>
                    </a:p>
                  </a:txBody>
                  <a:tcPr marL="6403" marR="6403" marT="6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1300" b="1" i="1" u="none" strike="noStrike">
                          <a:solidFill>
                            <a:srgbClr val="000000"/>
                          </a:solidFill>
                          <a:effectLst/>
                          <a:latin typeface="Century" panose="02040604050505020304" pitchFamily="18" charset="0"/>
                        </a:rPr>
                        <a:t>Type of Research Question*</a:t>
                      </a:r>
                    </a:p>
                  </a:txBody>
                  <a:tcPr marL="6403" marR="6403" marT="6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1300" b="1" i="1" u="none" strike="noStrike">
                          <a:solidFill>
                            <a:srgbClr val="000000"/>
                          </a:solidFill>
                          <a:effectLst/>
                          <a:latin typeface="Century" panose="02040604050505020304" pitchFamily="18" charset="0"/>
                        </a:rPr>
                        <a:t>                                  Questionnaire Question</a:t>
                      </a:r>
                    </a:p>
                  </a:txBody>
                  <a:tcPr marL="6403" marR="6403" marT="6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1300" b="1" i="1" u="none" strike="noStrike">
                          <a:solidFill>
                            <a:srgbClr val="000000"/>
                          </a:solidFill>
                          <a:effectLst/>
                          <a:latin typeface="Century" panose="02040604050505020304" pitchFamily="18" charset="0"/>
                        </a:rPr>
                        <a:t>                             Level of Measurement**</a:t>
                      </a:r>
                    </a:p>
                  </a:txBody>
                  <a:tcPr marL="6403" marR="6403" marT="6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1300" b="1" i="1" u="none" strike="noStrike">
                          <a:solidFill>
                            <a:srgbClr val="000000"/>
                          </a:solidFill>
                          <a:effectLst/>
                          <a:latin typeface="Century" panose="02040604050505020304" pitchFamily="18" charset="0"/>
                        </a:rPr>
                        <a:t>Descriptive statistics or Statistical Test</a:t>
                      </a:r>
                    </a:p>
                  </a:txBody>
                  <a:tcPr marL="6403" marR="6403" marT="6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2276417"/>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2991919"/>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4944372"/>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9840753"/>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795672"/>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9383186"/>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011461"/>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2643997"/>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8695896"/>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6957292"/>
                  </a:ext>
                </a:extLst>
              </a:tr>
              <a:tr h="193672">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83426160"/>
                  </a:ext>
                </a:extLst>
              </a:tr>
              <a:tr h="224103">
                <a:tc gridSpan="2">
                  <a:txBody>
                    <a:bodyPr/>
                    <a:lstStyle/>
                    <a:p>
                      <a:pPr algn="l" fontAlgn="b"/>
                      <a:r>
                        <a:rPr lang="en-US" sz="1200" b="0" i="0" u="none" strike="noStrike">
                          <a:solidFill>
                            <a:srgbClr val="000000"/>
                          </a:solidFill>
                          <a:effectLst/>
                          <a:latin typeface="Arimo"/>
                        </a:rPr>
                        <a:t>  * descriptive or differences research question</a:t>
                      </a:r>
                    </a:p>
                  </a:txBody>
                  <a:tcPr marL="6403" marR="6403" marT="6403" marB="0" anchor="b">
                    <a:lnL>
                      <a:noFill/>
                    </a:lnL>
                    <a:lnR>
                      <a:noFill/>
                    </a:lnR>
                    <a:lnT>
                      <a:noFill/>
                    </a:lnT>
                    <a:lnB>
                      <a:noFill/>
                    </a:lnB>
                  </a:tcPr>
                </a:tc>
                <a:tc hMerge="1">
                  <a:txBody>
                    <a:bodyPr/>
                    <a:lstStyle/>
                    <a:p>
                      <a:endParaRPr lang="en-US"/>
                    </a:p>
                  </a:txBody>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extLst>
                  <a:ext uri="{0D108BD9-81ED-4DB2-BD59-A6C34878D82A}">
                    <a16:rowId xmlns:a16="http://schemas.microsoft.com/office/drawing/2014/main" val="2234698744"/>
                  </a:ext>
                </a:extLst>
              </a:tr>
              <a:tr h="224103">
                <a:tc gridSpan="2">
                  <a:txBody>
                    <a:bodyPr/>
                    <a:lstStyle/>
                    <a:p>
                      <a:pPr algn="l" fontAlgn="b"/>
                      <a:r>
                        <a:rPr lang="en-US" sz="1200" b="0" i="0" u="none" strike="noStrike">
                          <a:solidFill>
                            <a:srgbClr val="000000"/>
                          </a:solidFill>
                          <a:effectLst/>
                          <a:latin typeface="Calibri" panose="020F0502020204030204" pitchFamily="34" charset="0"/>
                        </a:rPr>
                        <a:t>** nominal, ordinal, interval, or ratio</a:t>
                      </a:r>
                    </a:p>
                  </a:txBody>
                  <a:tcPr marL="6403" marR="6403" marT="6403" marB="0" anchor="b">
                    <a:lnL>
                      <a:noFill/>
                    </a:lnL>
                    <a:lnR>
                      <a:noFill/>
                    </a:lnR>
                    <a:lnT>
                      <a:noFill/>
                    </a:lnT>
                    <a:lnB>
                      <a:noFill/>
                    </a:lnB>
                  </a:tcPr>
                </a:tc>
                <a:tc hMerge="1">
                  <a:txBody>
                    <a:bodyPr/>
                    <a:lstStyle/>
                    <a:p>
                      <a:endParaRPr lang="en-US"/>
                    </a:p>
                  </a:txBody>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extLst>
                  <a:ext uri="{0D108BD9-81ED-4DB2-BD59-A6C34878D82A}">
                    <a16:rowId xmlns:a16="http://schemas.microsoft.com/office/drawing/2014/main" val="1508705968"/>
                  </a:ext>
                </a:extLst>
              </a:tr>
            </a:tbl>
          </a:graphicData>
        </a:graphic>
      </p:graphicFrame>
    </p:spTree>
    <p:extLst>
      <p:ext uri="{BB962C8B-B14F-4D97-AF65-F5344CB8AC3E}">
        <p14:creationId xmlns:p14="http://schemas.microsoft.com/office/powerpoint/2010/main" val="1847708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E68948-7F47-4BF7-B78F-7A6715C565CB}"/>
              </a:ext>
            </a:extLst>
          </p:cNvPr>
          <p:cNvSpPr>
            <a:spLocks noGrp="1"/>
          </p:cNvSpPr>
          <p:nvPr>
            <p:ph type="title"/>
          </p:nvPr>
        </p:nvSpPr>
        <p:spPr>
          <a:xfrm>
            <a:off x="1115568" y="548640"/>
            <a:ext cx="10168128" cy="1179576"/>
          </a:xfrm>
        </p:spPr>
        <p:txBody>
          <a:bodyPr>
            <a:normAutofit/>
          </a:bodyPr>
          <a:lstStyle/>
          <a:p>
            <a:r>
              <a:rPr lang="en-US" sz="4000"/>
              <a:t>15-min Group Discussion</a:t>
            </a:r>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07C7574-29FA-44A4-A50E-D19477F0A427}"/>
              </a:ext>
            </a:extLst>
          </p:cNvPr>
          <p:cNvSpPr>
            <a:spLocks noGrp="1"/>
          </p:cNvSpPr>
          <p:nvPr>
            <p:ph idx="1"/>
          </p:nvPr>
        </p:nvSpPr>
        <p:spPr>
          <a:xfrm>
            <a:off x="1115568" y="2481943"/>
            <a:ext cx="10168128" cy="3695020"/>
          </a:xfrm>
        </p:spPr>
        <p:txBody>
          <a:bodyPr>
            <a:normAutofit/>
          </a:bodyPr>
          <a:lstStyle/>
          <a:p>
            <a:r>
              <a:rPr lang="en-US" sz="2200" dirty="0">
                <a:hlinkClick r:id="rId3"/>
              </a:rPr>
              <a:t>Sign up </a:t>
            </a:r>
            <a:r>
              <a:rPr lang="en-US" sz="2200" dirty="0"/>
              <a:t>for presentation day (same link for the project meeting)</a:t>
            </a:r>
          </a:p>
          <a:p>
            <a:r>
              <a:rPr lang="en-US" sz="2200" dirty="0"/>
              <a:t>Each team will present 15 mins and 5 mins Q&amp;A </a:t>
            </a:r>
          </a:p>
          <a:p>
            <a:r>
              <a:rPr lang="en-US" sz="2200" dirty="0"/>
              <a:t>Not all group members need to present (As long as your group finds optimal task allocation). </a:t>
            </a:r>
            <a:r>
              <a:rPr lang="en-US" sz="2200" b="1" dirty="0"/>
              <a:t>Does not mean you can just skip class</a:t>
            </a:r>
            <a:r>
              <a:rPr lang="en-US" sz="2200" dirty="0"/>
              <a:t>. </a:t>
            </a:r>
          </a:p>
          <a:p>
            <a:r>
              <a:rPr lang="en-US" sz="2200" dirty="0"/>
              <a:t>Discuss questions that allow you to use descriptive statistics (e.g., mean, prop, confidence interval, cross-tabulation) and independent t-test </a:t>
            </a:r>
          </a:p>
        </p:txBody>
      </p:sp>
      <p:sp>
        <p:nvSpPr>
          <p:cNvPr id="4" name="Footer Placeholder 3">
            <a:extLst>
              <a:ext uri="{FF2B5EF4-FFF2-40B4-BE49-F238E27FC236}">
                <a16:creationId xmlns:a16="http://schemas.microsoft.com/office/drawing/2014/main" id="{6B80ED8E-73D2-4E5C-A161-11637FAB5202}"/>
              </a:ext>
            </a:extLst>
          </p:cNvPr>
          <p:cNvSpPr>
            <a:spLocks noGrp="1"/>
          </p:cNvSpPr>
          <p:nvPr>
            <p:ph type="ftr" sz="quarter" idx="11"/>
          </p:nvPr>
        </p:nvSpPr>
        <p:spPr>
          <a:xfrm>
            <a:off x="4038600" y="6356350"/>
            <a:ext cx="4114800" cy="365125"/>
          </a:xfrm>
        </p:spPr>
        <p:txBody>
          <a:bodyP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t>Mike Nguyen</a:t>
            </a:r>
          </a:p>
        </p:txBody>
      </p:sp>
      <p:sp>
        <p:nvSpPr>
          <p:cNvPr id="5" name="Slide Number Placeholder 4">
            <a:extLst>
              <a:ext uri="{FF2B5EF4-FFF2-40B4-BE49-F238E27FC236}">
                <a16:creationId xmlns:a16="http://schemas.microsoft.com/office/drawing/2014/main" id="{08F567C8-72ED-40B8-A839-D957B2F9C570}"/>
              </a:ext>
            </a:extLst>
          </p:cNvPr>
          <p:cNvSpPr>
            <a:spLocks noGrp="1"/>
          </p:cNvSpPr>
          <p:nvPr>
            <p:ph type="sldNum" sz="quarter" idx="12"/>
          </p:nvPr>
        </p:nvSpPr>
        <p:spPr>
          <a:xfrm>
            <a:off x="8540496"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A6AF1B4E-90EC-4A51-B6E5-B702C054ECB0}" type="slidenum">
              <a:rPr kumimoji="0" lang="en-US" sz="12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16</a:t>
            </a:fld>
            <a:endParaRPr kumimoji="0" lang="en-US" sz="12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0149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00846-2483-47C3-A601-D6EFD50234ED}"/>
              </a:ext>
            </a:extLst>
          </p:cNvPr>
          <p:cNvSpPr>
            <a:spLocks noGrp="1"/>
          </p:cNvSpPr>
          <p:nvPr>
            <p:ph type="title"/>
          </p:nvPr>
        </p:nvSpPr>
        <p:spPr/>
        <p:txBody>
          <a:bodyPr/>
          <a:lstStyle/>
          <a:p>
            <a:r>
              <a:rPr lang="en-US"/>
              <a:t>iClicker Question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1073DC-24A5-4C31-A3F0-6B293D7BBB57}"/>
                  </a:ext>
                </a:extLst>
              </p:cNvPr>
              <p:cNvSpPr>
                <a:spLocks noGrp="1"/>
              </p:cNvSpPr>
              <p:nvPr>
                <p:ph idx="1"/>
              </p:nvPr>
            </p:nvSpPr>
            <p:spPr/>
            <p:txBody>
              <a:bodyPr>
                <a:normAutofit fontScale="70000" lnSpcReduction="20000"/>
              </a:bodyPr>
              <a:lstStyle/>
              <a:p>
                <a:pPr marL="0" indent="0">
                  <a:buNone/>
                </a:pPr>
                <a:r>
                  <a:rPr lang="en-US" b="0" dirty="0">
                    <a:latin typeface="Arial"/>
                    <a:ea typeface="Arial"/>
                    <a:cs typeface="Arial"/>
                    <a:sym typeface="Arial"/>
                  </a:rPr>
                  <a:t>Those who dine out on Wednesday’s, spend on an average $20, SD = 10, n = 1000, </a:t>
                </a:r>
                <a:r>
                  <a:rPr lang="en-US" dirty="0"/>
                  <a:t>95% confidence (t = 1.96). What is the </a:t>
                </a:r>
                <a:r>
                  <a:rPr lang="en-US" b="1" dirty="0"/>
                  <a:t>lower bound </a:t>
                </a:r>
                <a:r>
                  <a:rPr lang="en-US" dirty="0"/>
                  <a:t>of this variable’s confidence interval?</a:t>
                </a:r>
              </a:p>
              <a:p>
                <a:pPr marL="0" indent="0">
                  <a:buNone/>
                </a:pPr>
                <a:endParaRPr lang="en-US" dirty="0"/>
              </a:p>
              <a:p>
                <a:pPr marL="0" lvl="0" indent="0" algn="l" rtl="0">
                  <a:spcBef>
                    <a:spcPts val="0"/>
                  </a:spcBef>
                  <a:spcAft>
                    <a:spcPts val="0"/>
                  </a:spcAft>
                  <a:buSzPts val="1100"/>
                  <a:buNone/>
                </a:pPr>
                <a:r>
                  <a:rPr lang="en-US" b="0" dirty="0">
                    <a:latin typeface="Arial"/>
                    <a:ea typeface="Arial"/>
                    <a:cs typeface="Arial"/>
                    <a:sym typeface="Arial"/>
                  </a:rPr>
                  <a:t>Hint</a:t>
                </a:r>
                <a:r>
                  <a:rPr lang="en-US" dirty="0">
                    <a:latin typeface="Arial"/>
                    <a:ea typeface="Arial"/>
                    <a:cs typeface="Arial"/>
                    <a:sym typeface="Arial"/>
                  </a:rPr>
                  <a:t>: </a:t>
                </a:r>
              </a:p>
              <a:p>
                <a:pPr lvl="0"/>
                <a:r>
                  <a:rPr lang="en-US" dirty="0"/>
                  <a:t>For percentage, :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𝑐𝑟𝑖𝑡𝑖𝑐𝑎𝑙</m:t>
                        </m:r>
                      </m:sub>
                    </m:sSub>
                    <m:r>
                      <a:rPr lang="en-US" b="0" i="1" smtClean="0">
                        <a:latin typeface="Cambria Math" panose="02040503050406030204" pitchFamily="18" charset="0"/>
                      </a:rPr>
                      <m:t> ∗</m:t>
                    </m:r>
                    <m:r>
                      <a:rPr lang="en-US" b="0" i="1" smtClean="0">
                        <a:latin typeface="Cambria Math" panose="02040503050406030204" pitchFamily="18" charset="0"/>
                      </a:rPr>
                      <m:t>𝑆𝐸</m:t>
                    </m:r>
                  </m:oMath>
                </a14:m>
                <a:endParaRPr lang="en-US" dirty="0"/>
              </a:p>
              <a:p>
                <a:pPr marL="0" indent="0">
                  <a:spcBef>
                    <a:spcPts val="0"/>
                  </a:spcBef>
                  <a:buSzPts val="1100"/>
                  <a:buNone/>
                </a:pPr>
                <a:r>
                  <a:rPr lang="en-US" dirty="0"/>
                  <a:t>	 Standard error =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where p = 1- q</a:t>
                </a:r>
              </a:p>
              <a:p>
                <a:pPr marL="0" lvl="0" indent="0" algn="l" rtl="0">
                  <a:spcBef>
                    <a:spcPts val="0"/>
                  </a:spcBef>
                  <a:spcAft>
                    <a:spcPts val="0"/>
                  </a:spcAft>
                  <a:buSzPts val="1100"/>
                  <a:buNone/>
                </a:pPr>
                <a:endParaRPr lang="en-US" dirty="0"/>
              </a:p>
              <a:p>
                <a:pPr marL="0" indent="0">
                  <a:spcBef>
                    <a:spcPts val="0"/>
                  </a:spcBef>
                  <a:buSzPts val="1100"/>
                  <a:buNone/>
                </a:pPr>
                <a:r>
                  <a:rPr lang="en-US" dirty="0"/>
                  <a:t>For mean, :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𝑐𝑟𝑖𝑡𝑖𝑐𝑎𝑙</m:t>
                            </m:r>
                          </m:e>
                        </m:d>
                      </m:sub>
                    </m:sSub>
                    <m:r>
                      <a:rPr lang="en-US" b="0" i="1" dirty="0" smtClean="0">
                        <a:latin typeface="Cambria Math" panose="02040503050406030204" pitchFamily="18" charset="0"/>
                      </a:rPr>
                      <m:t> ∗</m:t>
                    </m:r>
                    <m:r>
                      <a:rPr lang="en-US" b="0" i="1" dirty="0" smtClean="0">
                        <a:latin typeface="Cambria Math" panose="02040503050406030204" pitchFamily="18" charset="0"/>
                      </a:rPr>
                      <m:t>𝑆𝐸</m:t>
                    </m:r>
                  </m:oMath>
                </a14:m>
                <a:endParaRPr lang="en-US" dirty="0"/>
              </a:p>
              <a:p>
                <a:pPr marL="0" lvl="0" indent="0" algn="l" rtl="0">
                  <a:spcBef>
                    <a:spcPts val="0"/>
                  </a:spcBef>
                  <a:spcAft>
                    <a:spcPts val="0"/>
                  </a:spcAft>
                  <a:buSzPts val="1100"/>
                  <a:buNone/>
                </a:pPr>
                <a:endParaRPr lang="en-US" dirty="0"/>
              </a:p>
              <a:p>
                <a:pPr marL="0" lvl="0" indent="0" algn="l" rtl="0">
                  <a:spcBef>
                    <a:spcPts val="0"/>
                  </a:spcBef>
                  <a:spcAft>
                    <a:spcPts val="0"/>
                  </a:spcAft>
                  <a:buSzPts val="1100"/>
                  <a:buNone/>
                </a:pPr>
                <a:r>
                  <a:rPr lang="en-US" dirty="0"/>
                  <a:t>	 Standard error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𝑆𝐷</m:t>
                        </m:r>
                      </m:num>
                      <m:den>
                        <m:r>
                          <a:rPr lang="en-US" b="0" i="1" smtClean="0">
                            <a:latin typeface="Cambria Math" panose="02040503050406030204" pitchFamily="18" charset="0"/>
                          </a:rPr>
                          <m:t>√</m:t>
                        </m:r>
                        <m:r>
                          <a:rPr lang="en-US" b="0" i="1" smtClean="0">
                            <a:latin typeface="Cambria Math" panose="02040503050406030204" pitchFamily="18" charset="0"/>
                          </a:rPr>
                          <m:t>𝑛</m:t>
                        </m:r>
                      </m:den>
                    </m:f>
                  </m:oMath>
                </a14:m>
                <a:endParaRPr lang="en-US" dirty="0"/>
              </a:p>
              <a:p>
                <a:pPr marL="0" indent="0">
                  <a:buNone/>
                </a:pPr>
                <a:endParaRPr lang="en-US" dirty="0"/>
              </a:p>
              <a:p>
                <a:pPr marL="514350" indent="-514350">
                  <a:buFont typeface="+mj-lt"/>
                  <a:buAutoNum type="alphaUcPeriod"/>
                </a:pPr>
                <a:r>
                  <a:rPr lang="en-US" dirty="0"/>
                  <a:t>15</a:t>
                </a:r>
              </a:p>
              <a:p>
                <a:pPr marL="514350" indent="-514350">
                  <a:buFont typeface="+mj-lt"/>
                  <a:buAutoNum type="alphaUcPeriod"/>
                </a:pPr>
                <a:r>
                  <a:rPr lang="en-US" dirty="0"/>
                  <a:t>16</a:t>
                </a:r>
              </a:p>
              <a:p>
                <a:pPr marL="514350" indent="-514350">
                  <a:buFont typeface="+mj-lt"/>
                  <a:buAutoNum type="alphaUcPeriod"/>
                </a:pPr>
                <a:r>
                  <a:rPr lang="en-US" dirty="0"/>
                  <a:t>17</a:t>
                </a:r>
              </a:p>
              <a:p>
                <a:pPr marL="514350" indent="-514350">
                  <a:buFont typeface="+mj-lt"/>
                  <a:buAutoNum type="alphaUcPeriod"/>
                </a:pPr>
                <a:r>
                  <a:rPr lang="en-US" dirty="0"/>
                  <a:t>18</a:t>
                </a:r>
              </a:p>
            </p:txBody>
          </p:sp>
        </mc:Choice>
        <mc:Fallback xmlns="">
          <p:sp>
            <p:nvSpPr>
              <p:cNvPr id="3" name="Content Placeholder 2">
                <a:extLst>
                  <a:ext uri="{FF2B5EF4-FFF2-40B4-BE49-F238E27FC236}">
                    <a16:creationId xmlns:a16="http://schemas.microsoft.com/office/drawing/2014/main" id="{FE1073DC-24A5-4C31-A3F0-6B293D7BBB57}"/>
                  </a:ext>
                </a:extLst>
              </p:cNvPr>
              <p:cNvSpPr>
                <a:spLocks noGrp="1" noRot="1" noChangeAspect="1" noMove="1" noResize="1" noEditPoints="1" noAdjustHandles="1" noChangeArrowheads="1" noChangeShapeType="1" noTextEdit="1"/>
              </p:cNvSpPr>
              <p:nvPr>
                <p:ph idx="1"/>
              </p:nvPr>
            </p:nvSpPr>
            <p:spPr>
              <a:blipFill>
                <a:blip r:embed="rId3"/>
                <a:stretch>
                  <a:fillRect l="-638" t="-2661" b="-1961"/>
                </a:stretch>
              </a:blipFill>
            </p:spPr>
            <p:txBody>
              <a:bodyPr/>
              <a:lstStyle/>
              <a:p>
                <a:r>
                  <a:rPr lang="en-US">
                    <a:noFill/>
                  </a:rPr>
                  <a:t> </a:t>
                </a:r>
              </a:p>
            </p:txBody>
          </p:sp>
        </mc:Fallback>
      </mc:AlternateContent>
    </p:spTree>
    <p:extLst>
      <p:ext uri="{BB962C8B-B14F-4D97-AF65-F5344CB8AC3E}">
        <p14:creationId xmlns:p14="http://schemas.microsoft.com/office/powerpoint/2010/main" val="3864828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00846-2483-47C3-A601-D6EFD50234ED}"/>
              </a:ext>
            </a:extLst>
          </p:cNvPr>
          <p:cNvSpPr>
            <a:spLocks noGrp="1"/>
          </p:cNvSpPr>
          <p:nvPr>
            <p:ph type="title"/>
          </p:nvPr>
        </p:nvSpPr>
        <p:spPr/>
        <p:txBody>
          <a:bodyPr/>
          <a:lstStyle/>
          <a:p>
            <a:r>
              <a:rPr lang="en-US" dirty="0"/>
              <a:t>iClicker Question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1073DC-24A5-4C31-A3F0-6B293D7BBB57}"/>
                  </a:ext>
                </a:extLst>
              </p:cNvPr>
              <p:cNvSpPr>
                <a:spLocks noGrp="1"/>
              </p:cNvSpPr>
              <p:nvPr>
                <p:ph idx="1"/>
              </p:nvPr>
            </p:nvSpPr>
            <p:spPr/>
            <p:txBody>
              <a:bodyPr>
                <a:normAutofit fontScale="70000" lnSpcReduction="20000"/>
              </a:bodyPr>
              <a:lstStyle/>
              <a:p>
                <a:pPr marL="0" indent="0">
                  <a:buNone/>
                </a:pPr>
                <a:r>
                  <a:rPr lang="en-US" dirty="0">
                    <a:latin typeface="Arial"/>
                    <a:ea typeface="Arial"/>
                    <a:cs typeface="Arial"/>
                    <a:sym typeface="Arial"/>
                  </a:rPr>
                  <a:t>5</a:t>
                </a:r>
                <a:r>
                  <a:rPr lang="en-US" sz="2800" b="0" dirty="0">
                    <a:latin typeface="Arial"/>
                    <a:ea typeface="Arial"/>
                    <a:cs typeface="Arial"/>
                    <a:sym typeface="Arial"/>
                  </a:rPr>
                  <a:t>0% people say they dine out on Wednesday’s, n =1000, </a:t>
                </a:r>
                <a:r>
                  <a:rPr lang="en-US" sz="2800" dirty="0"/>
                  <a:t>95% confidence (i.e., t = 1.96). </a:t>
                </a:r>
                <a:r>
                  <a:rPr lang="en-US" dirty="0"/>
                  <a:t>What is the </a:t>
                </a:r>
                <a:r>
                  <a:rPr lang="en-US" b="1" dirty="0"/>
                  <a:t>upper bound </a:t>
                </a:r>
                <a:r>
                  <a:rPr lang="en-US" dirty="0"/>
                  <a:t>of this variable’s confidence interval?</a:t>
                </a:r>
              </a:p>
              <a:p>
                <a:pPr marL="0" indent="0">
                  <a:buNone/>
                </a:pPr>
                <a:endParaRPr lang="en-US" dirty="0"/>
              </a:p>
              <a:p>
                <a:pPr marL="0" lvl="0" indent="0" algn="l" rtl="0">
                  <a:spcBef>
                    <a:spcPts val="0"/>
                  </a:spcBef>
                  <a:spcAft>
                    <a:spcPts val="0"/>
                  </a:spcAft>
                  <a:buSzPts val="1100"/>
                  <a:buNone/>
                </a:pPr>
                <a:r>
                  <a:rPr lang="en-US" b="0" dirty="0">
                    <a:latin typeface="Arial"/>
                    <a:ea typeface="Arial"/>
                    <a:cs typeface="Arial"/>
                    <a:sym typeface="Arial"/>
                  </a:rPr>
                  <a:t>Hint</a:t>
                </a:r>
                <a:r>
                  <a:rPr lang="en-US" dirty="0">
                    <a:latin typeface="Arial"/>
                    <a:ea typeface="Arial"/>
                    <a:cs typeface="Arial"/>
                    <a:sym typeface="Arial"/>
                  </a:rPr>
                  <a:t>: </a:t>
                </a:r>
              </a:p>
              <a:p>
                <a:pPr lvl="0"/>
                <a:r>
                  <a:rPr lang="en-US" dirty="0"/>
                  <a:t>For percentage, :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𝑐𝑟𝑖𝑡𝑖𝑐𝑎𝑙</m:t>
                        </m:r>
                      </m:sub>
                    </m:sSub>
                    <m:r>
                      <a:rPr lang="en-US" b="0" i="1" smtClean="0">
                        <a:latin typeface="Cambria Math" panose="02040503050406030204" pitchFamily="18" charset="0"/>
                      </a:rPr>
                      <m:t> ∗</m:t>
                    </m:r>
                    <m:r>
                      <a:rPr lang="en-US" b="0" i="1" smtClean="0">
                        <a:latin typeface="Cambria Math" panose="02040503050406030204" pitchFamily="18" charset="0"/>
                      </a:rPr>
                      <m:t>𝑆𝐸</m:t>
                    </m:r>
                  </m:oMath>
                </a14:m>
                <a:endParaRPr lang="en-US" dirty="0"/>
              </a:p>
              <a:p>
                <a:pPr marL="0" indent="0">
                  <a:spcBef>
                    <a:spcPts val="0"/>
                  </a:spcBef>
                  <a:buSzPts val="1100"/>
                  <a:buNone/>
                </a:pPr>
                <a:r>
                  <a:rPr lang="en-US" dirty="0"/>
                  <a:t>	 Standard error =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where p = 1- q</a:t>
                </a:r>
              </a:p>
              <a:p>
                <a:pPr marL="0" lvl="0" indent="0" algn="l" rtl="0">
                  <a:spcBef>
                    <a:spcPts val="0"/>
                  </a:spcBef>
                  <a:spcAft>
                    <a:spcPts val="0"/>
                  </a:spcAft>
                  <a:buSzPts val="1100"/>
                  <a:buNone/>
                </a:pPr>
                <a:endParaRPr lang="en-US" dirty="0"/>
              </a:p>
              <a:p>
                <a:pPr marL="0" indent="0">
                  <a:spcBef>
                    <a:spcPts val="0"/>
                  </a:spcBef>
                  <a:buSzPts val="1100"/>
                  <a:buNone/>
                </a:pPr>
                <a:r>
                  <a:rPr lang="en-US" dirty="0"/>
                  <a:t>For mean, :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𝑐𝑟𝑖𝑡𝑖𝑐𝑎𝑙</m:t>
                            </m:r>
                          </m:e>
                        </m:d>
                      </m:sub>
                    </m:sSub>
                    <m:r>
                      <a:rPr lang="en-US" b="0" i="1" dirty="0" smtClean="0">
                        <a:latin typeface="Cambria Math" panose="02040503050406030204" pitchFamily="18" charset="0"/>
                      </a:rPr>
                      <m:t> ∗</m:t>
                    </m:r>
                    <m:r>
                      <a:rPr lang="en-US" b="0" i="1" dirty="0" smtClean="0">
                        <a:latin typeface="Cambria Math" panose="02040503050406030204" pitchFamily="18" charset="0"/>
                      </a:rPr>
                      <m:t>𝑆𝐸</m:t>
                    </m:r>
                  </m:oMath>
                </a14:m>
                <a:endParaRPr lang="en-US" dirty="0"/>
              </a:p>
              <a:p>
                <a:pPr marL="0" lvl="0" indent="0" algn="l" rtl="0">
                  <a:spcBef>
                    <a:spcPts val="0"/>
                  </a:spcBef>
                  <a:spcAft>
                    <a:spcPts val="0"/>
                  </a:spcAft>
                  <a:buSzPts val="1100"/>
                  <a:buNone/>
                </a:pPr>
                <a:endParaRPr lang="en-US" dirty="0"/>
              </a:p>
              <a:p>
                <a:pPr marL="0" lvl="0" indent="0" algn="l" rtl="0">
                  <a:spcBef>
                    <a:spcPts val="0"/>
                  </a:spcBef>
                  <a:spcAft>
                    <a:spcPts val="0"/>
                  </a:spcAft>
                  <a:buSzPts val="1100"/>
                  <a:buNone/>
                </a:pPr>
                <a:r>
                  <a:rPr lang="en-US" dirty="0"/>
                  <a:t>	 Standard error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𝑆𝐷</m:t>
                        </m:r>
                      </m:num>
                      <m:den>
                        <m:r>
                          <a:rPr lang="en-US" b="0" i="1" smtClean="0">
                            <a:latin typeface="Cambria Math" panose="02040503050406030204" pitchFamily="18" charset="0"/>
                          </a:rPr>
                          <m:t>√</m:t>
                        </m:r>
                        <m:r>
                          <a:rPr lang="en-US" b="0" i="1" smtClean="0">
                            <a:latin typeface="Cambria Math" panose="02040503050406030204" pitchFamily="18" charset="0"/>
                          </a:rPr>
                          <m:t>𝑛</m:t>
                        </m:r>
                      </m:den>
                    </m:f>
                  </m:oMath>
                </a14:m>
                <a:endParaRPr lang="en-US" dirty="0"/>
              </a:p>
              <a:p>
                <a:pPr marL="0" indent="0">
                  <a:buNone/>
                </a:pPr>
                <a:endParaRPr lang="en-US" dirty="0"/>
              </a:p>
              <a:p>
                <a:pPr marL="514350" indent="-514350">
                  <a:buFont typeface="+mj-lt"/>
                  <a:buAutoNum type="alphaUcPeriod"/>
                </a:pPr>
                <a:r>
                  <a:rPr lang="en-US" dirty="0"/>
                  <a:t>0.50</a:t>
                </a:r>
              </a:p>
              <a:p>
                <a:pPr marL="514350" indent="-514350">
                  <a:buFont typeface="+mj-lt"/>
                  <a:buAutoNum type="alphaUcPeriod"/>
                </a:pPr>
                <a:r>
                  <a:rPr lang="en-US" dirty="0"/>
                  <a:t>0.53</a:t>
                </a:r>
              </a:p>
              <a:p>
                <a:pPr marL="514350" indent="-514350">
                  <a:buFont typeface="+mj-lt"/>
                  <a:buAutoNum type="alphaUcPeriod"/>
                </a:pPr>
                <a:r>
                  <a:rPr lang="en-US" dirty="0"/>
                  <a:t>0.55</a:t>
                </a:r>
              </a:p>
              <a:p>
                <a:pPr marL="514350" indent="-514350">
                  <a:buFont typeface="+mj-lt"/>
                  <a:buAutoNum type="alphaUcPeriod"/>
                </a:pPr>
                <a:r>
                  <a:rPr lang="en-US" dirty="0"/>
                  <a:t>0.57</a:t>
                </a:r>
              </a:p>
            </p:txBody>
          </p:sp>
        </mc:Choice>
        <mc:Fallback xmlns="">
          <p:sp>
            <p:nvSpPr>
              <p:cNvPr id="3" name="Content Placeholder 2">
                <a:extLst>
                  <a:ext uri="{FF2B5EF4-FFF2-40B4-BE49-F238E27FC236}">
                    <a16:creationId xmlns:a16="http://schemas.microsoft.com/office/drawing/2014/main" id="{FE1073DC-24A5-4C31-A3F0-6B293D7BBB57}"/>
                  </a:ext>
                </a:extLst>
              </p:cNvPr>
              <p:cNvSpPr>
                <a:spLocks noGrp="1" noRot="1" noChangeAspect="1" noMove="1" noResize="1" noEditPoints="1" noAdjustHandles="1" noChangeArrowheads="1" noChangeShapeType="1" noTextEdit="1"/>
              </p:cNvSpPr>
              <p:nvPr>
                <p:ph idx="1"/>
              </p:nvPr>
            </p:nvSpPr>
            <p:spPr>
              <a:blipFill>
                <a:blip r:embed="rId3"/>
                <a:stretch>
                  <a:fillRect l="-638" t="-2661" b="-1961"/>
                </a:stretch>
              </a:blipFill>
            </p:spPr>
            <p:txBody>
              <a:bodyPr/>
              <a:lstStyle/>
              <a:p>
                <a:r>
                  <a:rPr lang="en-US">
                    <a:noFill/>
                  </a:rPr>
                  <a:t> </a:t>
                </a:r>
              </a:p>
            </p:txBody>
          </p:sp>
        </mc:Fallback>
      </mc:AlternateContent>
    </p:spTree>
    <p:extLst>
      <p:ext uri="{BB962C8B-B14F-4D97-AF65-F5344CB8AC3E}">
        <p14:creationId xmlns:p14="http://schemas.microsoft.com/office/powerpoint/2010/main" val="704152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B48AB6-7299-4F17-8ED7-0C71E02723A5}"/>
              </a:ext>
            </a:extLst>
          </p:cNvPr>
          <p:cNvSpPr>
            <a:spLocks noGrp="1"/>
          </p:cNvSpPr>
          <p:nvPr>
            <p:ph type="title"/>
          </p:nvPr>
        </p:nvSpPr>
        <p:spPr>
          <a:xfrm>
            <a:off x="630936" y="640080"/>
            <a:ext cx="4818888" cy="1481328"/>
          </a:xfrm>
        </p:spPr>
        <p:txBody>
          <a:bodyPr anchor="b">
            <a:normAutofit/>
          </a:bodyPr>
          <a:lstStyle/>
          <a:p>
            <a:r>
              <a:rPr lang="en-US" sz="5000"/>
              <a:t>Hypothesis Statement</a:t>
            </a:r>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243E5B7-ADC8-47D5-83EF-5B4F77AAE76A}"/>
              </a:ext>
            </a:extLst>
          </p:cNvPr>
          <p:cNvSpPr>
            <a:spLocks noGrp="1"/>
          </p:cNvSpPr>
          <p:nvPr>
            <p:ph idx="1"/>
          </p:nvPr>
        </p:nvSpPr>
        <p:spPr>
          <a:xfrm>
            <a:off x="630936" y="2660904"/>
            <a:ext cx="4818888" cy="3547872"/>
          </a:xfrm>
        </p:spPr>
        <p:txBody>
          <a:bodyPr anchor="t">
            <a:normAutofit/>
          </a:bodyPr>
          <a:lstStyle/>
          <a:p>
            <a:pPr marL="0" indent="0">
              <a:buNone/>
            </a:pPr>
            <a:r>
              <a:rPr lang="en-US" sz="2200" dirty="0"/>
              <a:t>A hypothesis is an educated guess about something in the world around you. It should be testable, either by experiment or observation. For example:</a:t>
            </a:r>
          </a:p>
          <a:p>
            <a:r>
              <a:rPr lang="en-US" sz="2200" dirty="0"/>
              <a:t>A new medicine you think might work.</a:t>
            </a:r>
          </a:p>
          <a:p>
            <a:r>
              <a:rPr lang="en-US" sz="2200" dirty="0"/>
              <a:t>A way of teaching you think might be better.</a:t>
            </a:r>
          </a:p>
          <a:p>
            <a:pPr marL="0" indent="0">
              <a:buNone/>
            </a:pPr>
            <a:r>
              <a:rPr lang="en-US" sz="2200" dirty="0"/>
              <a:t>“If I…(do this to </a:t>
            </a:r>
            <a:r>
              <a:rPr lang="en-US" sz="2200" b="1" dirty="0"/>
              <a:t>an independent variable</a:t>
            </a:r>
            <a:r>
              <a:rPr lang="en-US" sz="2200" dirty="0"/>
              <a:t>)….then (this will happen to </a:t>
            </a:r>
            <a:r>
              <a:rPr lang="en-US" sz="2200" b="1" dirty="0"/>
              <a:t>the dependent variable</a:t>
            </a:r>
            <a:r>
              <a:rPr lang="en-US" sz="2200" dirty="0"/>
              <a:t>).”</a:t>
            </a:r>
          </a:p>
        </p:txBody>
      </p:sp>
      <p:pic>
        <p:nvPicPr>
          <p:cNvPr id="5" name="Picture 4" descr="Text, whiteboard&#10;&#10;Description automatically generated">
            <a:extLst>
              <a:ext uri="{FF2B5EF4-FFF2-40B4-BE49-F238E27FC236}">
                <a16:creationId xmlns:a16="http://schemas.microsoft.com/office/drawing/2014/main" id="{518430C3-4EE3-4C13-AEAC-D885ADD5D1D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099048" y="1975550"/>
            <a:ext cx="5458968" cy="2906900"/>
          </a:xfrm>
          <a:prstGeom prst="rect">
            <a:avLst/>
          </a:prstGeom>
        </p:spPr>
      </p:pic>
    </p:spTree>
    <p:extLst>
      <p:ext uri="{BB962C8B-B14F-4D97-AF65-F5344CB8AC3E}">
        <p14:creationId xmlns:p14="http://schemas.microsoft.com/office/powerpoint/2010/main" val="1087646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6285CA-A0B3-4DD2-B1C3-08976C46D6AE}"/>
              </a:ext>
            </a:extLst>
          </p:cNvPr>
          <p:cNvSpPr>
            <a:spLocks noGrp="1"/>
          </p:cNvSpPr>
          <p:nvPr>
            <p:ph type="title"/>
          </p:nvPr>
        </p:nvSpPr>
        <p:spPr>
          <a:xfrm>
            <a:off x="643467" y="321734"/>
            <a:ext cx="10905066" cy="1135737"/>
          </a:xfrm>
        </p:spPr>
        <p:txBody>
          <a:bodyPr>
            <a:normAutofit/>
          </a:bodyPr>
          <a:lstStyle/>
          <a:p>
            <a:r>
              <a:rPr lang="en-US" sz="3600"/>
              <a:t>Hypothesis Testing</a:t>
            </a:r>
          </a:p>
        </p:txBody>
      </p:sp>
      <p:sp>
        <p:nvSpPr>
          <p:cNvPr id="3" name="Content Placeholder 2">
            <a:extLst>
              <a:ext uri="{FF2B5EF4-FFF2-40B4-BE49-F238E27FC236}">
                <a16:creationId xmlns:a16="http://schemas.microsoft.com/office/drawing/2014/main" id="{68E4D9C6-E52A-40AB-BA88-16552E26B541}"/>
              </a:ext>
            </a:extLst>
          </p:cNvPr>
          <p:cNvSpPr>
            <a:spLocks noGrp="1"/>
          </p:cNvSpPr>
          <p:nvPr>
            <p:ph idx="1"/>
          </p:nvPr>
        </p:nvSpPr>
        <p:spPr>
          <a:xfrm>
            <a:off x="643469" y="1782981"/>
            <a:ext cx="4008384" cy="4393982"/>
          </a:xfrm>
        </p:spPr>
        <p:txBody>
          <a:bodyPr>
            <a:normAutofit/>
          </a:bodyPr>
          <a:lstStyle/>
          <a:p>
            <a:pPr marL="0" indent="0">
              <a:buNone/>
            </a:pPr>
            <a:r>
              <a:rPr lang="en-US" sz="2000" dirty="0"/>
              <a:t>Hypothesis testing is a way for you to test whether your results are valid by calculating the odds (probability) that your results have happened by chance. </a:t>
            </a:r>
          </a:p>
          <a:p>
            <a:pPr marL="0" indent="0">
              <a:buNone/>
            </a:pPr>
            <a:r>
              <a:rPr lang="en-US" sz="2000" dirty="0"/>
              <a:t>Steps for evidence-based science: </a:t>
            </a:r>
          </a:p>
          <a:p>
            <a:pPr marL="514350" indent="-514350">
              <a:buAutoNum type="arabicPeriod"/>
            </a:pPr>
            <a:r>
              <a:rPr lang="en-US" sz="2000" dirty="0"/>
              <a:t>State your null hypothesis and alternative hypothesis,</a:t>
            </a:r>
          </a:p>
          <a:p>
            <a:pPr marL="514350" indent="-514350">
              <a:buAutoNum type="arabicPeriod"/>
            </a:pPr>
            <a:r>
              <a:rPr lang="en-US" sz="2000" dirty="0"/>
              <a:t>Choose what kind of test you need to perform,</a:t>
            </a:r>
          </a:p>
          <a:p>
            <a:pPr marL="514350" indent="-514350">
              <a:buAutoNum type="arabicPeriod"/>
            </a:pPr>
            <a:r>
              <a:rPr lang="en-US" sz="2000" dirty="0"/>
              <a:t>Either support or reject the null hypothesis.</a:t>
            </a:r>
          </a:p>
        </p:txBody>
      </p:sp>
      <p:grpSp>
        <p:nvGrpSpPr>
          <p:cNvPr id="25" name="Group 2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2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3" name="Picture 12" descr="Text&#10;&#10;Description automatically generated">
            <a:extLst>
              <a:ext uri="{FF2B5EF4-FFF2-40B4-BE49-F238E27FC236}">
                <a16:creationId xmlns:a16="http://schemas.microsoft.com/office/drawing/2014/main" id="{D65682E2-7BF7-46DE-A059-29A6A38924D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331100" y="1782982"/>
            <a:ext cx="4181649" cy="2116558"/>
          </a:xfrm>
          <a:prstGeom prst="rect">
            <a:avLst/>
          </a:prstGeom>
        </p:spPr>
      </p:pic>
      <p:grpSp>
        <p:nvGrpSpPr>
          <p:cNvPr id="29" name="Group 2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0"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picture containing text, saw, businesscard, worktable&#10;&#10;Description automatically generated">
            <a:extLst>
              <a:ext uri="{FF2B5EF4-FFF2-40B4-BE49-F238E27FC236}">
                <a16:creationId xmlns:a16="http://schemas.microsoft.com/office/drawing/2014/main" id="{C5DFDDEE-CD05-4C32-85C8-67561D685478}"/>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079828" y="4060406"/>
            <a:ext cx="4684196" cy="2084467"/>
          </a:xfrm>
          <a:prstGeom prst="rect">
            <a:avLst/>
          </a:prstGeom>
        </p:spPr>
      </p:pic>
    </p:spTree>
    <p:extLst>
      <p:ext uri="{BB962C8B-B14F-4D97-AF65-F5344CB8AC3E}">
        <p14:creationId xmlns:p14="http://schemas.microsoft.com/office/powerpoint/2010/main" val="148667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B36E04-6B79-453B-A010-6F7B2DF80739}"/>
              </a:ext>
            </a:extLst>
          </p:cNvPr>
          <p:cNvSpPr>
            <a:spLocks noGrp="1"/>
          </p:cNvSpPr>
          <p:nvPr>
            <p:ph type="title"/>
          </p:nvPr>
        </p:nvSpPr>
        <p:spPr>
          <a:xfrm>
            <a:off x="630936" y="639520"/>
            <a:ext cx="3429000" cy="1719072"/>
          </a:xfrm>
        </p:spPr>
        <p:txBody>
          <a:bodyPr anchor="b">
            <a:normAutofit/>
          </a:bodyPr>
          <a:lstStyle/>
          <a:p>
            <a:r>
              <a:rPr lang="en-US" sz="5400"/>
              <a:t>Null Hypothesis</a:t>
            </a:r>
          </a:p>
        </p:txBody>
      </p:sp>
      <p:sp>
        <p:nvSpPr>
          <p:cNvPr id="14"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ED1FCE-5598-461E-BB6E-63857BC7E9C9}"/>
              </a:ext>
            </a:extLst>
          </p:cNvPr>
          <p:cNvSpPr>
            <a:spLocks noGrp="1"/>
          </p:cNvSpPr>
          <p:nvPr>
            <p:ph idx="1"/>
          </p:nvPr>
        </p:nvSpPr>
        <p:spPr>
          <a:xfrm>
            <a:off x="630936" y="2807208"/>
            <a:ext cx="3429000" cy="3410712"/>
          </a:xfrm>
        </p:spPr>
        <p:txBody>
          <a:bodyPr anchor="t">
            <a:normAutofit/>
          </a:bodyPr>
          <a:lstStyle/>
          <a:p>
            <a:pPr marL="0" indent="0">
              <a:buNone/>
            </a:pPr>
            <a:r>
              <a:rPr lang="en-US" sz="1700" dirty="0"/>
              <a:t>The null hypothesis is usually the accepted fact. Simple examples of null hypotheses that are generally accepted as being true are:</a:t>
            </a:r>
          </a:p>
          <a:p>
            <a:pPr marL="0" indent="0">
              <a:buNone/>
            </a:pPr>
            <a:r>
              <a:rPr lang="en-US" sz="1700" b="1" dirty="0" err="1"/>
              <a:t>H0</a:t>
            </a:r>
            <a:r>
              <a:rPr lang="en-US" sz="1700" dirty="0"/>
              <a:t>: There is </a:t>
            </a:r>
            <a:r>
              <a:rPr lang="en-US" sz="1700" b="1" dirty="0"/>
              <a:t>no difference</a:t>
            </a:r>
            <a:r>
              <a:rPr lang="en-US" sz="1700" dirty="0"/>
              <a:t> between males and females in the satisfaction level regarding the rec center</a:t>
            </a:r>
          </a:p>
          <a:p>
            <a:pPr marL="0" indent="0">
              <a:buNone/>
            </a:pPr>
            <a:r>
              <a:rPr lang="en-US" sz="1700" b="1" dirty="0" err="1"/>
              <a:t>H1</a:t>
            </a:r>
            <a:r>
              <a:rPr lang="en-US" sz="1700" dirty="0"/>
              <a:t>/ HA: There </a:t>
            </a:r>
            <a:r>
              <a:rPr lang="en-US" sz="1700" b="1" dirty="0"/>
              <a:t>are differences </a:t>
            </a:r>
            <a:r>
              <a:rPr lang="en-US" sz="1700" dirty="0"/>
              <a:t>between males and females in the satisfaction level regarding the rec center</a:t>
            </a:r>
          </a:p>
        </p:txBody>
      </p:sp>
      <p:pic>
        <p:nvPicPr>
          <p:cNvPr id="7" name="Picture 6" descr="Diagram&#10;&#10;Description automatically generated">
            <a:extLst>
              <a:ext uri="{FF2B5EF4-FFF2-40B4-BE49-F238E27FC236}">
                <a16:creationId xmlns:a16="http://schemas.microsoft.com/office/drawing/2014/main" id="{D9B3EF87-2CB6-46DE-B3AE-B926A4DBB15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654296" y="1127760"/>
            <a:ext cx="6903720" cy="4602480"/>
          </a:xfrm>
          <a:prstGeom prst="rect">
            <a:avLst/>
          </a:prstGeom>
        </p:spPr>
      </p:pic>
    </p:spTree>
    <p:extLst>
      <p:ext uri="{BB962C8B-B14F-4D97-AF65-F5344CB8AC3E}">
        <p14:creationId xmlns:p14="http://schemas.microsoft.com/office/powerpoint/2010/main" val="550100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848CC8-21EA-4157-8192-088FBFBE8262}"/>
              </a:ext>
            </a:extLst>
          </p:cNvPr>
          <p:cNvSpPr>
            <a:spLocks noGrp="1"/>
          </p:cNvSpPr>
          <p:nvPr>
            <p:ph type="title"/>
          </p:nvPr>
        </p:nvSpPr>
        <p:spPr>
          <a:xfrm>
            <a:off x="838200" y="365125"/>
            <a:ext cx="10515600" cy="1325563"/>
          </a:xfrm>
        </p:spPr>
        <p:txBody>
          <a:bodyPr>
            <a:normAutofit/>
          </a:bodyPr>
          <a:lstStyle/>
          <a:p>
            <a:r>
              <a:rPr lang="en-US" sz="5400"/>
              <a:t>Hypothesis Testing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Content Placeholder 2">
            <a:extLst>
              <a:ext uri="{FF2B5EF4-FFF2-40B4-BE49-F238E27FC236}">
                <a16:creationId xmlns:a16="http://schemas.microsoft.com/office/drawing/2014/main" id="{A19A8F3A-796C-4015-A8CF-2C8E518F8507}"/>
              </a:ext>
            </a:extLst>
          </p:cNvPr>
          <p:cNvSpPr>
            <a:spLocks noGrp="1"/>
          </p:cNvSpPr>
          <p:nvPr>
            <p:ph idx="1"/>
          </p:nvPr>
        </p:nvSpPr>
        <p:spPr>
          <a:xfrm>
            <a:off x="838200" y="1929384"/>
            <a:ext cx="10515600" cy="4251960"/>
          </a:xfrm>
        </p:spPr>
        <p:txBody>
          <a:bodyPr>
            <a:normAutofit/>
          </a:bodyPr>
          <a:lstStyle/>
          <a:p>
            <a:r>
              <a:rPr lang="en-US" altLang="en-US" sz="2200" b="1" i="1"/>
              <a:t>THE ISSUE:  </a:t>
            </a:r>
            <a:r>
              <a:rPr lang="en-US" altLang="en-US" sz="2200"/>
              <a:t>How can we tell if a particular result in the sample represents the true situation in the population… or simply occurred by chance?</a:t>
            </a:r>
            <a:endParaRPr lang="en-US" sz="2200"/>
          </a:p>
          <a:p>
            <a:r>
              <a:rPr lang="en-US" sz="2200"/>
              <a:t>HYPOTHESIS: Unproven propositions about some phenomenon of interest.</a:t>
            </a:r>
          </a:p>
          <a:p>
            <a:pPr lvl="1"/>
            <a:r>
              <a:rPr lang="en-US" sz="2200"/>
              <a:t>NULL HYPOTHESIS: The hypothesis that a proposed result is not true for the population.</a:t>
            </a:r>
          </a:p>
          <a:p>
            <a:pPr lvl="1"/>
            <a:r>
              <a:rPr lang="en-US" sz="2200"/>
              <a:t>ALTERNATIVE HYPOTHESIS: The hypothesis that a proposed result is true for the population.</a:t>
            </a:r>
          </a:p>
          <a:p>
            <a:endParaRPr lang="en-US" sz="2200"/>
          </a:p>
        </p:txBody>
      </p:sp>
    </p:spTree>
    <p:extLst>
      <p:ext uri="{BB962C8B-B14F-4D97-AF65-F5344CB8AC3E}">
        <p14:creationId xmlns:p14="http://schemas.microsoft.com/office/powerpoint/2010/main" val="4059868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002401-1AEF-4D57-9C5D-D905D203199F}"/>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Hypothesis Testing</a:t>
            </a:r>
          </a:p>
        </p:txBody>
      </p:sp>
      <p:graphicFrame>
        <p:nvGraphicFramePr>
          <p:cNvPr id="30" name="Content Placeholder 2">
            <a:extLst>
              <a:ext uri="{FF2B5EF4-FFF2-40B4-BE49-F238E27FC236}">
                <a16:creationId xmlns:a16="http://schemas.microsoft.com/office/drawing/2014/main" id="{5B673F8C-73FA-4F98-A39E-79DE5EFD66E3}"/>
              </a:ext>
            </a:extLst>
          </p:cNvPr>
          <p:cNvGraphicFramePr>
            <a:graphicFrameLocks noGrp="1"/>
          </p:cNvGraphicFramePr>
          <p:nvPr>
            <p:ph idx="1"/>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7071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F349F5-43D3-4324-A7EA-C9F2A341A728}"/>
              </a:ext>
            </a:extLst>
          </p:cNvPr>
          <p:cNvSpPr>
            <a:spLocks noGrp="1"/>
          </p:cNvSpPr>
          <p:nvPr>
            <p:ph type="title"/>
          </p:nvPr>
        </p:nvSpPr>
        <p:spPr>
          <a:xfrm>
            <a:off x="4654296" y="329184"/>
            <a:ext cx="6894576" cy="1783080"/>
          </a:xfrm>
        </p:spPr>
        <p:txBody>
          <a:bodyPr anchor="b">
            <a:normAutofit/>
          </a:bodyPr>
          <a:lstStyle/>
          <a:p>
            <a:r>
              <a:rPr lang="en-US" sz="3800"/>
              <a:t>Common Misinterpretations of what “Statistically Significant” Means </a:t>
            </a:r>
          </a:p>
        </p:txBody>
      </p:sp>
      <p:pic>
        <p:nvPicPr>
          <p:cNvPr id="5" name="Picture 4" descr="Question mark on green pastel background">
            <a:extLst>
              <a:ext uri="{FF2B5EF4-FFF2-40B4-BE49-F238E27FC236}">
                <a16:creationId xmlns:a16="http://schemas.microsoft.com/office/drawing/2014/main" id="{E84191D3-36F7-4B4C-9D03-DB8582FB653A}"/>
              </a:ext>
            </a:extLst>
          </p:cNvPr>
          <p:cNvPicPr>
            <a:picLocks noChangeAspect="1"/>
          </p:cNvPicPr>
          <p:nvPr/>
        </p:nvPicPr>
        <p:blipFill rotWithShape="1">
          <a:blip r:embed="rId2"/>
          <a:srcRect l="47837" r="7844"/>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8AB008-1C8D-4CC0-9544-829127D3CA75}"/>
                  </a:ext>
                </a:extLst>
              </p:cNvPr>
              <p:cNvSpPr>
                <a:spLocks noGrp="1"/>
              </p:cNvSpPr>
              <p:nvPr>
                <p:ph idx="1"/>
              </p:nvPr>
            </p:nvSpPr>
            <p:spPr>
              <a:xfrm>
                <a:off x="4654296" y="2706624"/>
                <a:ext cx="6894576" cy="3483864"/>
              </a:xfrm>
            </p:spPr>
            <p:txBody>
              <a:bodyPr>
                <a:normAutofit/>
              </a:bodyPr>
              <a:lstStyle/>
              <a:p>
                <a:r>
                  <a:rPr lang="en-US" sz="2200"/>
                  <a:t>Viewing p-values as if they represent the probability that the results occurred because of sampling error (e.g., p = .05 implies that there is only a .05 probability that the results were caused by chance) </a:t>
                </a:r>
              </a:p>
              <a:p>
                <a:r>
                  <a:rPr lang="en-US" sz="2200"/>
                  <a:t>Assuming that statistical significance is the same thing as managerial significance </a:t>
                </a:r>
              </a:p>
              <a:p>
                <a:r>
                  <a:rPr lang="en-US" sz="2200"/>
                  <a:t>Viewing the </a:t>
                </a:r>
                <a14:m>
                  <m:oMath xmlns:m="http://schemas.openxmlformats.org/officeDocument/2006/math">
                    <m:r>
                      <a:rPr lang="en-US" sz="2200" b="0" i="1">
                        <a:latin typeface="Cambria Math" panose="02040503050406030204" pitchFamily="18" charset="0"/>
                      </a:rPr>
                      <m:t>𝛼</m:t>
                    </m:r>
                  </m:oMath>
                </a14:m>
                <a:r>
                  <a:rPr lang="en-US" sz="2200"/>
                  <a:t> or p levels as if they are somehow related to the probability that the research hypothesis is true (e.g., a p-value such as p&gt;.001 is “highly significant” and therefore more valid than p&lt; .05). </a:t>
                </a:r>
              </a:p>
            </p:txBody>
          </p:sp>
        </mc:Choice>
        <mc:Fallback xmlns="">
          <p:sp>
            <p:nvSpPr>
              <p:cNvPr id="3" name="Content Placeholder 2">
                <a:extLst>
                  <a:ext uri="{FF2B5EF4-FFF2-40B4-BE49-F238E27FC236}">
                    <a16:creationId xmlns:a16="http://schemas.microsoft.com/office/drawing/2014/main" id="{C18AB008-1C8D-4CC0-9544-829127D3CA75}"/>
                  </a:ext>
                </a:extLst>
              </p:cNvPr>
              <p:cNvSpPr>
                <a:spLocks noGrp="1" noRot="1" noChangeAspect="1" noMove="1" noResize="1" noEditPoints="1" noAdjustHandles="1" noChangeArrowheads="1" noChangeShapeType="1" noTextEdit="1"/>
              </p:cNvSpPr>
              <p:nvPr>
                <p:ph idx="1"/>
              </p:nvPr>
            </p:nvSpPr>
            <p:spPr>
              <a:xfrm>
                <a:off x="4654296" y="2706624"/>
                <a:ext cx="6894576" cy="3483864"/>
              </a:xfrm>
              <a:blipFill>
                <a:blip r:embed="rId3"/>
                <a:stretch>
                  <a:fillRect l="-1061" t="-2273" r="-1149"/>
                </a:stretch>
              </a:blipFill>
            </p:spPr>
            <p:txBody>
              <a:bodyPr/>
              <a:lstStyle/>
              <a:p>
                <a:r>
                  <a:rPr lang="en-US">
                    <a:noFill/>
                  </a:rPr>
                  <a:t> </a:t>
                </a:r>
              </a:p>
            </p:txBody>
          </p:sp>
        </mc:Fallback>
      </mc:AlternateContent>
    </p:spTree>
    <p:extLst>
      <p:ext uri="{BB962C8B-B14F-4D97-AF65-F5344CB8AC3E}">
        <p14:creationId xmlns:p14="http://schemas.microsoft.com/office/powerpoint/2010/main" val="1788073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1372</TotalTime>
  <Words>1682</Words>
  <Application>Microsoft Office PowerPoint</Application>
  <PresentationFormat>Widescreen</PresentationFormat>
  <Paragraphs>229</Paragraphs>
  <Slides>16</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Arimo</vt:lpstr>
      <vt:lpstr>Calibri</vt:lpstr>
      <vt:lpstr>Calibri Light</vt:lpstr>
      <vt:lpstr>Cambria Math</vt:lpstr>
      <vt:lpstr>Century</vt:lpstr>
      <vt:lpstr>Office Theme</vt:lpstr>
      <vt:lpstr>1_Office Theme</vt:lpstr>
      <vt:lpstr>Happy Halloween</vt:lpstr>
      <vt:lpstr>iClicker Question</vt:lpstr>
      <vt:lpstr>iClicker Question</vt:lpstr>
      <vt:lpstr>Hypothesis Statement</vt:lpstr>
      <vt:lpstr>Hypothesis Testing</vt:lpstr>
      <vt:lpstr>Null Hypothesis</vt:lpstr>
      <vt:lpstr>Hypothesis Testing </vt:lpstr>
      <vt:lpstr>Hypothesis Testing</vt:lpstr>
      <vt:lpstr>Common Misinterpretations of what “Statistically Significant” Means </vt:lpstr>
      <vt:lpstr>Testing Hypotheses about Individual Variables </vt:lpstr>
      <vt:lpstr>Testing Hypotheses about Individual Variables </vt:lpstr>
      <vt:lpstr>Independent t-test</vt:lpstr>
      <vt:lpstr>F-test for 2 Variances</vt:lpstr>
      <vt:lpstr>Two-sample independent t-test</vt:lpstr>
      <vt:lpstr>Data Analysis Plan Template Assignment 6</vt:lpstr>
      <vt:lpstr>15-min Group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20: The Written Research Report</dc:title>
  <dc:creator>Nguyen, Mike (MU-Student)</dc:creator>
  <cp:lastModifiedBy>Nguyen, Mike (MU-Student)</cp:lastModifiedBy>
  <cp:revision>15</cp:revision>
  <dcterms:created xsi:type="dcterms:W3CDTF">2021-08-14T21:38:38Z</dcterms:created>
  <dcterms:modified xsi:type="dcterms:W3CDTF">2021-10-31T00:44:48Z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