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281" r:id="rId5"/>
    <p:sldId id="256" r:id="rId6"/>
    <p:sldId id="257" r:id="rId7"/>
    <p:sldId id="282" r:id="rId8"/>
    <p:sldId id="283" r:id="rId9"/>
    <p:sldId id="284" r:id="rId10"/>
    <p:sldId id="285" r:id="rId11"/>
    <p:sldId id="286" r:id="rId12"/>
    <p:sldId id="260" r:id="rId13"/>
    <p:sldId id="262" r:id="rId14"/>
    <p:sldId id="263" r:id="rId15"/>
    <p:sldId id="261" r:id="rId16"/>
    <p:sldId id="264" r:id="rId17"/>
    <p:sldId id="265" r:id="rId18"/>
    <p:sldId id="266" r:id="rId19"/>
    <p:sldId id="267" r:id="rId20"/>
    <p:sldId id="268" r:id="rId21"/>
    <p:sldId id="269" r:id="rId22"/>
    <p:sldId id="270" r:id="rId23"/>
    <p:sldId id="271" r:id="rId24"/>
    <p:sldId id="272" r:id="rId25"/>
    <p:sldId id="273" r:id="rId26"/>
    <p:sldId id="288" r:id="rId27"/>
    <p:sldId id="274" r:id="rId28"/>
    <p:sldId id="275" r:id="rId29"/>
    <p:sldId id="276" r:id="rId30"/>
    <p:sldId id="277" r:id="rId31"/>
    <p:sldId id="278" r:id="rId32"/>
    <p:sldId id="279" r:id="rId33"/>
    <p:sldId id="280" r:id="rId34"/>
    <p:sldId id="287" r:id="rId35"/>
    <p:sldId id="258" r:id="rId36"/>
    <p:sldId id="25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1" autoAdjust="0"/>
    <p:restoredTop sz="75336" autoAdjust="0"/>
  </p:normalViewPr>
  <p:slideViewPr>
    <p:cSldViewPr snapToGrid="0">
      <p:cViewPr varScale="1">
        <p:scale>
          <a:sx n="82" d="100"/>
          <a:sy n="82" d="100"/>
        </p:scale>
        <p:origin x="1578"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25E87D-9BDF-4625-BEA3-BA00692A7E94}"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50FF43EA-F57F-46DB-BBB4-41EDA35CADF8}">
      <dgm:prSet/>
      <dgm:spPr/>
      <dgm:t>
        <a:bodyPr/>
        <a:lstStyle/>
        <a:p>
          <a:r>
            <a:rPr lang="en-US"/>
            <a:t>Other exploratory research methods </a:t>
          </a:r>
        </a:p>
      </dgm:t>
    </dgm:pt>
    <dgm:pt modelId="{5BCEE2FA-4B4A-4DBA-8469-8D177B70B9BA}" type="parTrans" cxnId="{F55ADC6D-87A6-441C-B09C-AC68FDE3702D}">
      <dgm:prSet/>
      <dgm:spPr/>
      <dgm:t>
        <a:bodyPr/>
        <a:lstStyle/>
        <a:p>
          <a:endParaRPr lang="en-US"/>
        </a:p>
      </dgm:t>
    </dgm:pt>
    <dgm:pt modelId="{32F977D8-9D1C-423E-BB7D-6FC9557528B7}" type="sibTrans" cxnId="{F55ADC6D-87A6-441C-B09C-AC68FDE3702D}">
      <dgm:prSet/>
      <dgm:spPr/>
      <dgm:t>
        <a:bodyPr/>
        <a:lstStyle/>
        <a:p>
          <a:endParaRPr lang="en-US"/>
        </a:p>
      </dgm:t>
    </dgm:pt>
    <dgm:pt modelId="{545F6010-25FE-4BFE-A63B-5F0F16B1F462}">
      <dgm:prSet/>
      <dgm:spPr/>
      <dgm:t>
        <a:bodyPr/>
        <a:lstStyle/>
        <a:p>
          <a:r>
            <a:rPr lang="en-US"/>
            <a:t>Data mining </a:t>
          </a:r>
        </a:p>
      </dgm:t>
    </dgm:pt>
    <dgm:pt modelId="{3F58AA34-1A64-47E4-A6BE-AF1991A3AA89}" type="parTrans" cxnId="{B820CF13-7CC1-4CAF-A2E9-FD516A37C415}">
      <dgm:prSet/>
      <dgm:spPr/>
      <dgm:t>
        <a:bodyPr/>
        <a:lstStyle/>
        <a:p>
          <a:endParaRPr lang="en-US"/>
        </a:p>
      </dgm:t>
    </dgm:pt>
    <dgm:pt modelId="{C652E1ED-06E8-45EE-BA12-A09295565EEE}" type="sibTrans" cxnId="{B820CF13-7CC1-4CAF-A2E9-FD516A37C415}">
      <dgm:prSet/>
      <dgm:spPr/>
      <dgm:t>
        <a:bodyPr/>
        <a:lstStyle/>
        <a:p>
          <a:endParaRPr lang="en-US"/>
        </a:p>
      </dgm:t>
    </dgm:pt>
    <dgm:pt modelId="{3D862057-D8AC-4D1E-A07F-079010E6EDA5}">
      <dgm:prSet/>
      <dgm:spPr/>
      <dgm:t>
        <a:bodyPr/>
        <a:lstStyle/>
        <a:p>
          <a:r>
            <a:rPr lang="en-US"/>
            <a:t>Case Analyses </a:t>
          </a:r>
        </a:p>
      </dgm:t>
    </dgm:pt>
    <dgm:pt modelId="{AB24E278-9B00-4D99-A881-8973F999BAE6}" type="parTrans" cxnId="{4A394522-FAE4-46B8-9FA4-CF7412113107}">
      <dgm:prSet/>
      <dgm:spPr/>
      <dgm:t>
        <a:bodyPr/>
        <a:lstStyle/>
        <a:p>
          <a:endParaRPr lang="en-US"/>
        </a:p>
      </dgm:t>
    </dgm:pt>
    <dgm:pt modelId="{6400A950-584E-4501-A5D8-C0523CF64336}" type="sibTrans" cxnId="{4A394522-FAE4-46B8-9FA4-CF7412113107}">
      <dgm:prSet/>
      <dgm:spPr/>
      <dgm:t>
        <a:bodyPr/>
        <a:lstStyle/>
        <a:p>
          <a:endParaRPr lang="en-US"/>
        </a:p>
      </dgm:t>
    </dgm:pt>
    <dgm:pt modelId="{AFA2551D-5864-4E4E-B49F-C04BB7294A54}">
      <dgm:prSet/>
      <dgm:spPr/>
      <dgm:t>
        <a:bodyPr/>
        <a:lstStyle/>
        <a:p>
          <a:r>
            <a:rPr lang="en-US"/>
            <a:t>Ethnography </a:t>
          </a:r>
        </a:p>
      </dgm:t>
    </dgm:pt>
    <dgm:pt modelId="{0295DA52-212B-4FF1-A298-77EDB3D20577}" type="parTrans" cxnId="{67EC048D-EC05-4A16-BCA4-B435B9C62830}">
      <dgm:prSet/>
      <dgm:spPr/>
      <dgm:t>
        <a:bodyPr/>
        <a:lstStyle/>
        <a:p>
          <a:endParaRPr lang="en-US"/>
        </a:p>
      </dgm:t>
    </dgm:pt>
    <dgm:pt modelId="{583EBB09-AEA7-4CB5-9F1D-BB4CCEAEB510}" type="sibTrans" cxnId="{67EC048D-EC05-4A16-BCA4-B435B9C62830}">
      <dgm:prSet/>
      <dgm:spPr/>
      <dgm:t>
        <a:bodyPr/>
        <a:lstStyle/>
        <a:p>
          <a:endParaRPr lang="en-US"/>
        </a:p>
      </dgm:t>
    </dgm:pt>
    <dgm:pt modelId="{4A2574D0-505D-490A-841B-B467AE5F7983}">
      <dgm:prSet/>
      <dgm:spPr/>
      <dgm:t>
        <a:bodyPr/>
        <a:lstStyle/>
        <a:p>
          <a:r>
            <a:rPr lang="en-US"/>
            <a:t>Projective Methods</a:t>
          </a:r>
        </a:p>
      </dgm:t>
    </dgm:pt>
    <dgm:pt modelId="{4513BEE5-A483-4BC4-B576-BF5405FA1D78}" type="parTrans" cxnId="{B01CC0E0-C000-4FDE-863D-DC33E921BE12}">
      <dgm:prSet/>
      <dgm:spPr/>
      <dgm:t>
        <a:bodyPr/>
        <a:lstStyle/>
        <a:p>
          <a:endParaRPr lang="en-US"/>
        </a:p>
      </dgm:t>
    </dgm:pt>
    <dgm:pt modelId="{57E9CA39-22EB-475B-962A-4CDD564A4FB1}" type="sibTrans" cxnId="{B01CC0E0-C000-4FDE-863D-DC33E921BE12}">
      <dgm:prSet/>
      <dgm:spPr/>
      <dgm:t>
        <a:bodyPr/>
        <a:lstStyle/>
        <a:p>
          <a:endParaRPr lang="en-US"/>
        </a:p>
      </dgm:t>
    </dgm:pt>
    <dgm:pt modelId="{1A5D95DB-4368-447B-A56A-5C82299794A6}">
      <dgm:prSet/>
      <dgm:spPr/>
      <dgm:t>
        <a:bodyPr/>
        <a:lstStyle/>
        <a:p>
          <a:r>
            <a:rPr lang="en-US"/>
            <a:t>Types of research design</a:t>
          </a:r>
        </a:p>
      </dgm:t>
    </dgm:pt>
    <dgm:pt modelId="{282DF116-DA29-4BCF-8BC3-028CA6775A63}" type="parTrans" cxnId="{4A87D8C9-CD5D-4999-800D-6C68316A29E9}">
      <dgm:prSet/>
      <dgm:spPr/>
      <dgm:t>
        <a:bodyPr/>
        <a:lstStyle/>
        <a:p>
          <a:endParaRPr lang="en-US"/>
        </a:p>
      </dgm:t>
    </dgm:pt>
    <dgm:pt modelId="{738D16DF-E15A-43CC-AA3E-ED7180FB2E70}" type="sibTrans" cxnId="{4A87D8C9-CD5D-4999-800D-6C68316A29E9}">
      <dgm:prSet/>
      <dgm:spPr/>
      <dgm:t>
        <a:bodyPr/>
        <a:lstStyle/>
        <a:p>
          <a:endParaRPr lang="en-US"/>
        </a:p>
      </dgm:t>
    </dgm:pt>
    <dgm:pt modelId="{84E5FA96-7398-432C-9E92-EEFE4899A575}">
      <dgm:prSet/>
      <dgm:spPr/>
      <dgm:t>
        <a:bodyPr/>
        <a:lstStyle/>
        <a:p>
          <a:r>
            <a:rPr lang="en-US"/>
            <a:t>Exploratory </a:t>
          </a:r>
        </a:p>
      </dgm:t>
    </dgm:pt>
    <dgm:pt modelId="{E3B45563-BB34-43EE-B051-67E2A2CD54FE}" type="parTrans" cxnId="{D7CC70E3-9794-48EB-A5F7-54BBF35C2962}">
      <dgm:prSet/>
      <dgm:spPr/>
      <dgm:t>
        <a:bodyPr/>
        <a:lstStyle/>
        <a:p>
          <a:endParaRPr lang="en-US"/>
        </a:p>
      </dgm:t>
    </dgm:pt>
    <dgm:pt modelId="{F0B0772A-F1A5-44C9-B6A7-4A06D0FD699D}" type="sibTrans" cxnId="{D7CC70E3-9794-48EB-A5F7-54BBF35C2962}">
      <dgm:prSet/>
      <dgm:spPr/>
      <dgm:t>
        <a:bodyPr/>
        <a:lstStyle/>
        <a:p>
          <a:endParaRPr lang="en-US"/>
        </a:p>
      </dgm:t>
    </dgm:pt>
    <dgm:pt modelId="{895CFC1A-3B04-4E96-9235-688C1CC1032A}">
      <dgm:prSet/>
      <dgm:spPr/>
      <dgm:t>
        <a:bodyPr/>
        <a:lstStyle/>
        <a:p>
          <a:r>
            <a:rPr lang="en-US"/>
            <a:t>Descriptive </a:t>
          </a:r>
        </a:p>
      </dgm:t>
    </dgm:pt>
    <dgm:pt modelId="{E46D2853-0915-43BF-8C0D-0AEDD6B809DE}" type="parTrans" cxnId="{98377813-C111-446D-9E23-4E81E1D36DA2}">
      <dgm:prSet/>
      <dgm:spPr/>
      <dgm:t>
        <a:bodyPr/>
        <a:lstStyle/>
        <a:p>
          <a:endParaRPr lang="en-US"/>
        </a:p>
      </dgm:t>
    </dgm:pt>
    <dgm:pt modelId="{3E759F8B-2AD7-49A9-976E-A46E2EF99AF5}" type="sibTrans" cxnId="{98377813-C111-446D-9E23-4E81E1D36DA2}">
      <dgm:prSet/>
      <dgm:spPr/>
      <dgm:t>
        <a:bodyPr/>
        <a:lstStyle/>
        <a:p>
          <a:endParaRPr lang="en-US"/>
        </a:p>
      </dgm:t>
    </dgm:pt>
    <dgm:pt modelId="{0898FD98-CD83-4F2D-B391-1C121F18DEF9}">
      <dgm:prSet/>
      <dgm:spPr/>
      <dgm:t>
        <a:bodyPr/>
        <a:lstStyle/>
        <a:p>
          <a:r>
            <a:rPr lang="en-US"/>
            <a:t>Causal: Conditions for Causality</a:t>
          </a:r>
        </a:p>
      </dgm:t>
    </dgm:pt>
    <dgm:pt modelId="{74CB70A2-8303-4E6A-A456-5A9E2A4E9969}" type="parTrans" cxnId="{579396FA-F580-4D90-935C-F5A144EFF8EB}">
      <dgm:prSet/>
      <dgm:spPr/>
      <dgm:t>
        <a:bodyPr/>
        <a:lstStyle/>
        <a:p>
          <a:endParaRPr lang="en-US"/>
        </a:p>
      </dgm:t>
    </dgm:pt>
    <dgm:pt modelId="{EF99F46D-DCD3-4918-BA79-97FDE2BAA873}" type="sibTrans" cxnId="{579396FA-F580-4D90-935C-F5A144EFF8EB}">
      <dgm:prSet/>
      <dgm:spPr/>
      <dgm:t>
        <a:bodyPr/>
        <a:lstStyle/>
        <a:p>
          <a:endParaRPr lang="en-US"/>
        </a:p>
      </dgm:t>
    </dgm:pt>
    <dgm:pt modelId="{08D252DF-A07C-45DE-91E1-BAE834719F09}" type="pres">
      <dgm:prSet presAssocID="{B625E87D-9BDF-4625-BEA3-BA00692A7E94}" presName="linear" presStyleCnt="0">
        <dgm:presLayoutVars>
          <dgm:dir/>
          <dgm:animLvl val="lvl"/>
          <dgm:resizeHandles val="exact"/>
        </dgm:presLayoutVars>
      </dgm:prSet>
      <dgm:spPr/>
    </dgm:pt>
    <dgm:pt modelId="{F670BDDA-32C4-4EAC-9001-CFC8AC1BA2B5}" type="pres">
      <dgm:prSet presAssocID="{50FF43EA-F57F-46DB-BBB4-41EDA35CADF8}" presName="parentLin" presStyleCnt="0"/>
      <dgm:spPr/>
    </dgm:pt>
    <dgm:pt modelId="{A06D2D2A-4C47-4918-9E81-BD95136FA63E}" type="pres">
      <dgm:prSet presAssocID="{50FF43EA-F57F-46DB-BBB4-41EDA35CADF8}" presName="parentLeftMargin" presStyleLbl="node1" presStyleIdx="0" presStyleCnt="2"/>
      <dgm:spPr/>
    </dgm:pt>
    <dgm:pt modelId="{5A3D07C8-BBE8-48B5-9DC2-C2ED1F5E2E64}" type="pres">
      <dgm:prSet presAssocID="{50FF43EA-F57F-46DB-BBB4-41EDA35CADF8}" presName="parentText" presStyleLbl="node1" presStyleIdx="0" presStyleCnt="2">
        <dgm:presLayoutVars>
          <dgm:chMax val="0"/>
          <dgm:bulletEnabled val="1"/>
        </dgm:presLayoutVars>
      </dgm:prSet>
      <dgm:spPr/>
    </dgm:pt>
    <dgm:pt modelId="{546C6437-F874-4812-BC85-6447B707B6C2}" type="pres">
      <dgm:prSet presAssocID="{50FF43EA-F57F-46DB-BBB4-41EDA35CADF8}" presName="negativeSpace" presStyleCnt="0"/>
      <dgm:spPr/>
    </dgm:pt>
    <dgm:pt modelId="{819DE758-1D00-4184-8B13-C4A80B0512B4}" type="pres">
      <dgm:prSet presAssocID="{50FF43EA-F57F-46DB-BBB4-41EDA35CADF8}" presName="childText" presStyleLbl="conFgAcc1" presStyleIdx="0" presStyleCnt="2">
        <dgm:presLayoutVars>
          <dgm:bulletEnabled val="1"/>
        </dgm:presLayoutVars>
      </dgm:prSet>
      <dgm:spPr/>
    </dgm:pt>
    <dgm:pt modelId="{B55F2A53-8B76-47DA-924F-D202B800B77E}" type="pres">
      <dgm:prSet presAssocID="{32F977D8-9D1C-423E-BB7D-6FC9557528B7}" presName="spaceBetweenRectangles" presStyleCnt="0"/>
      <dgm:spPr/>
    </dgm:pt>
    <dgm:pt modelId="{AE2B1BD1-650F-4851-8605-FCE3F8D27EF4}" type="pres">
      <dgm:prSet presAssocID="{1A5D95DB-4368-447B-A56A-5C82299794A6}" presName="parentLin" presStyleCnt="0"/>
      <dgm:spPr/>
    </dgm:pt>
    <dgm:pt modelId="{E39CFC98-1AA7-44A3-B86F-3BE09C003402}" type="pres">
      <dgm:prSet presAssocID="{1A5D95DB-4368-447B-A56A-5C82299794A6}" presName="parentLeftMargin" presStyleLbl="node1" presStyleIdx="0" presStyleCnt="2"/>
      <dgm:spPr/>
    </dgm:pt>
    <dgm:pt modelId="{9B8324A6-1490-45FB-9485-2DB00D08F2F1}" type="pres">
      <dgm:prSet presAssocID="{1A5D95DB-4368-447B-A56A-5C82299794A6}" presName="parentText" presStyleLbl="node1" presStyleIdx="1" presStyleCnt="2">
        <dgm:presLayoutVars>
          <dgm:chMax val="0"/>
          <dgm:bulletEnabled val="1"/>
        </dgm:presLayoutVars>
      </dgm:prSet>
      <dgm:spPr/>
    </dgm:pt>
    <dgm:pt modelId="{1405ECE2-0B04-4BC9-9543-59ECC0D043EE}" type="pres">
      <dgm:prSet presAssocID="{1A5D95DB-4368-447B-A56A-5C82299794A6}" presName="negativeSpace" presStyleCnt="0"/>
      <dgm:spPr/>
    </dgm:pt>
    <dgm:pt modelId="{E392E445-AB5A-40F6-9539-5074589A2245}" type="pres">
      <dgm:prSet presAssocID="{1A5D95DB-4368-447B-A56A-5C82299794A6}" presName="childText" presStyleLbl="conFgAcc1" presStyleIdx="1" presStyleCnt="2">
        <dgm:presLayoutVars>
          <dgm:bulletEnabled val="1"/>
        </dgm:presLayoutVars>
      </dgm:prSet>
      <dgm:spPr/>
    </dgm:pt>
  </dgm:ptLst>
  <dgm:cxnLst>
    <dgm:cxn modelId="{98377813-C111-446D-9E23-4E81E1D36DA2}" srcId="{1A5D95DB-4368-447B-A56A-5C82299794A6}" destId="{895CFC1A-3B04-4E96-9235-688C1CC1032A}" srcOrd="1" destOrd="0" parTransId="{E46D2853-0915-43BF-8C0D-0AEDD6B809DE}" sibTransId="{3E759F8B-2AD7-49A9-976E-A46E2EF99AF5}"/>
    <dgm:cxn modelId="{B820CF13-7CC1-4CAF-A2E9-FD516A37C415}" srcId="{50FF43EA-F57F-46DB-BBB4-41EDA35CADF8}" destId="{545F6010-25FE-4BFE-A63B-5F0F16B1F462}" srcOrd="0" destOrd="0" parTransId="{3F58AA34-1A64-47E4-A6BE-AF1991A3AA89}" sibTransId="{C652E1ED-06E8-45EE-BA12-A09295565EEE}"/>
    <dgm:cxn modelId="{4A394522-FAE4-46B8-9FA4-CF7412113107}" srcId="{50FF43EA-F57F-46DB-BBB4-41EDA35CADF8}" destId="{3D862057-D8AC-4D1E-A07F-079010E6EDA5}" srcOrd="1" destOrd="0" parTransId="{AB24E278-9B00-4D99-A881-8973F999BAE6}" sibTransId="{6400A950-584E-4501-A5D8-C0523CF64336}"/>
    <dgm:cxn modelId="{7248173D-E3F3-4971-A0FA-BB5721CF2E6D}" type="presOf" srcId="{0898FD98-CD83-4F2D-B391-1C121F18DEF9}" destId="{E392E445-AB5A-40F6-9539-5074589A2245}" srcOrd="0" destOrd="2" presId="urn:microsoft.com/office/officeart/2005/8/layout/list1"/>
    <dgm:cxn modelId="{C888D645-63D4-41B4-B136-5B6F508E08DF}" type="presOf" srcId="{1A5D95DB-4368-447B-A56A-5C82299794A6}" destId="{9B8324A6-1490-45FB-9485-2DB00D08F2F1}" srcOrd="1" destOrd="0" presId="urn:microsoft.com/office/officeart/2005/8/layout/list1"/>
    <dgm:cxn modelId="{44189A67-D4EA-4030-B9B4-856C1E166867}" type="presOf" srcId="{545F6010-25FE-4BFE-A63B-5F0F16B1F462}" destId="{819DE758-1D00-4184-8B13-C4A80B0512B4}" srcOrd="0" destOrd="0" presId="urn:microsoft.com/office/officeart/2005/8/layout/list1"/>
    <dgm:cxn modelId="{03CAD86B-A9A0-4C97-8703-33CBFE5024F0}" type="presOf" srcId="{3D862057-D8AC-4D1E-A07F-079010E6EDA5}" destId="{819DE758-1D00-4184-8B13-C4A80B0512B4}" srcOrd="0" destOrd="1" presId="urn:microsoft.com/office/officeart/2005/8/layout/list1"/>
    <dgm:cxn modelId="{F55ADC6D-87A6-441C-B09C-AC68FDE3702D}" srcId="{B625E87D-9BDF-4625-BEA3-BA00692A7E94}" destId="{50FF43EA-F57F-46DB-BBB4-41EDA35CADF8}" srcOrd="0" destOrd="0" parTransId="{5BCEE2FA-4B4A-4DBA-8469-8D177B70B9BA}" sibTransId="{32F977D8-9D1C-423E-BB7D-6FC9557528B7}"/>
    <dgm:cxn modelId="{5583A276-6D67-4F4B-8F30-78CCBEA64F0C}" type="presOf" srcId="{AFA2551D-5864-4E4E-B49F-C04BB7294A54}" destId="{819DE758-1D00-4184-8B13-C4A80B0512B4}" srcOrd="0" destOrd="2" presId="urn:microsoft.com/office/officeart/2005/8/layout/list1"/>
    <dgm:cxn modelId="{582C9259-30DD-4998-B452-5CBE100775EB}" type="presOf" srcId="{B625E87D-9BDF-4625-BEA3-BA00692A7E94}" destId="{08D252DF-A07C-45DE-91E1-BAE834719F09}" srcOrd="0" destOrd="0" presId="urn:microsoft.com/office/officeart/2005/8/layout/list1"/>
    <dgm:cxn modelId="{F0C07A80-4918-43DE-8832-984C23C0955A}" type="presOf" srcId="{50FF43EA-F57F-46DB-BBB4-41EDA35CADF8}" destId="{A06D2D2A-4C47-4918-9E81-BD95136FA63E}" srcOrd="0" destOrd="0" presId="urn:microsoft.com/office/officeart/2005/8/layout/list1"/>
    <dgm:cxn modelId="{67EC048D-EC05-4A16-BCA4-B435B9C62830}" srcId="{50FF43EA-F57F-46DB-BBB4-41EDA35CADF8}" destId="{AFA2551D-5864-4E4E-B49F-C04BB7294A54}" srcOrd="2" destOrd="0" parTransId="{0295DA52-212B-4FF1-A298-77EDB3D20577}" sibTransId="{583EBB09-AEA7-4CB5-9F1D-BB4CCEAEB510}"/>
    <dgm:cxn modelId="{FEA1F9A3-B29C-4956-9AAD-8EF289E14564}" type="presOf" srcId="{84E5FA96-7398-432C-9E92-EEFE4899A575}" destId="{E392E445-AB5A-40F6-9539-5074589A2245}" srcOrd="0" destOrd="0" presId="urn:microsoft.com/office/officeart/2005/8/layout/list1"/>
    <dgm:cxn modelId="{8812ADBC-3183-4271-913E-CF38FE8407A6}" type="presOf" srcId="{895CFC1A-3B04-4E96-9235-688C1CC1032A}" destId="{E392E445-AB5A-40F6-9539-5074589A2245}" srcOrd="0" destOrd="1" presId="urn:microsoft.com/office/officeart/2005/8/layout/list1"/>
    <dgm:cxn modelId="{4A87D8C9-CD5D-4999-800D-6C68316A29E9}" srcId="{B625E87D-9BDF-4625-BEA3-BA00692A7E94}" destId="{1A5D95DB-4368-447B-A56A-5C82299794A6}" srcOrd="1" destOrd="0" parTransId="{282DF116-DA29-4BCF-8BC3-028CA6775A63}" sibTransId="{738D16DF-E15A-43CC-AA3E-ED7180FB2E70}"/>
    <dgm:cxn modelId="{B01CC0E0-C000-4FDE-863D-DC33E921BE12}" srcId="{50FF43EA-F57F-46DB-BBB4-41EDA35CADF8}" destId="{4A2574D0-505D-490A-841B-B467AE5F7983}" srcOrd="3" destOrd="0" parTransId="{4513BEE5-A483-4BC4-B576-BF5405FA1D78}" sibTransId="{57E9CA39-22EB-475B-962A-4CDD564A4FB1}"/>
    <dgm:cxn modelId="{01F148E1-394A-4978-9073-1DF02C20E29A}" type="presOf" srcId="{4A2574D0-505D-490A-841B-B467AE5F7983}" destId="{819DE758-1D00-4184-8B13-C4A80B0512B4}" srcOrd="0" destOrd="3" presId="urn:microsoft.com/office/officeart/2005/8/layout/list1"/>
    <dgm:cxn modelId="{D7CC70E3-9794-48EB-A5F7-54BBF35C2962}" srcId="{1A5D95DB-4368-447B-A56A-5C82299794A6}" destId="{84E5FA96-7398-432C-9E92-EEFE4899A575}" srcOrd="0" destOrd="0" parTransId="{E3B45563-BB34-43EE-B051-67E2A2CD54FE}" sibTransId="{F0B0772A-F1A5-44C9-B6A7-4A06D0FD699D}"/>
    <dgm:cxn modelId="{579396FA-F580-4D90-935C-F5A144EFF8EB}" srcId="{1A5D95DB-4368-447B-A56A-5C82299794A6}" destId="{0898FD98-CD83-4F2D-B391-1C121F18DEF9}" srcOrd="2" destOrd="0" parTransId="{74CB70A2-8303-4E6A-A456-5A9E2A4E9969}" sibTransId="{EF99F46D-DCD3-4918-BA79-97FDE2BAA873}"/>
    <dgm:cxn modelId="{DD8908FB-F546-43BC-B6A4-44F206A2C6C3}" type="presOf" srcId="{50FF43EA-F57F-46DB-BBB4-41EDA35CADF8}" destId="{5A3D07C8-BBE8-48B5-9DC2-C2ED1F5E2E64}" srcOrd="1" destOrd="0" presId="urn:microsoft.com/office/officeart/2005/8/layout/list1"/>
    <dgm:cxn modelId="{5E98D7FF-BA65-49E2-9095-A1B076B03F6C}" type="presOf" srcId="{1A5D95DB-4368-447B-A56A-5C82299794A6}" destId="{E39CFC98-1AA7-44A3-B86F-3BE09C003402}" srcOrd="0" destOrd="0" presId="urn:microsoft.com/office/officeart/2005/8/layout/list1"/>
    <dgm:cxn modelId="{2F64ECF4-1DD7-4AD5-989C-F26DF53F9CC5}" type="presParOf" srcId="{08D252DF-A07C-45DE-91E1-BAE834719F09}" destId="{F670BDDA-32C4-4EAC-9001-CFC8AC1BA2B5}" srcOrd="0" destOrd="0" presId="urn:microsoft.com/office/officeart/2005/8/layout/list1"/>
    <dgm:cxn modelId="{A1266884-4C0A-4743-9554-44CBE95D3396}" type="presParOf" srcId="{F670BDDA-32C4-4EAC-9001-CFC8AC1BA2B5}" destId="{A06D2D2A-4C47-4918-9E81-BD95136FA63E}" srcOrd="0" destOrd="0" presId="urn:microsoft.com/office/officeart/2005/8/layout/list1"/>
    <dgm:cxn modelId="{2D7328D3-E275-440A-9EBC-8BB14DD8F252}" type="presParOf" srcId="{F670BDDA-32C4-4EAC-9001-CFC8AC1BA2B5}" destId="{5A3D07C8-BBE8-48B5-9DC2-C2ED1F5E2E64}" srcOrd="1" destOrd="0" presId="urn:microsoft.com/office/officeart/2005/8/layout/list1"/>
    <dgm:cxn modelId="{BF1DA4D6-AC73-415B-A030-76BD88CA64A7}" type="presParOf" srcId="{08D252DF-A07C-45DE-91E1-BAE834719F09}" destId="{546C6437-F874-4812-BC85-6447B707B6C2}" srcOrd="1" destOrd="0" presId="urn:microsoft.com/office/officeart/2005/8/layout/list1"/>
    <dgm:cxn modelId="{C9F2C448-7D25-4895-9EA2-68C539643A07}" type="presParOf" srcId="{08D252DF-A07C-45DE-91E1-BAE834719F09}" destId="{819DE758-1D00-4184-8B13-C4A80B0512B4}" srcOrd="2" destOrd="0" presId="urn:microsoft.com/office/officeart/2005/8/layout/list1"/>
    <dgm:cxn modelId="{1F8C3570-CF93-4D9B-9FAD-BADF3F9D54D0}" type="presParOf" srcId="{08D252DF-A07C-45DE-91E1-BAE834719F09}" destId="{B55F2A53-8B76-47DA-924F-D202B800B77E}" srcOrd="3" destOrd="0" presId="urn:microsoft.com/office/officeart/2005/8/layout/list1"/>
    <dgm:cxn modelId="{3E8490F4-9484-44E5-86D7-DA9D6CE2C872}" type="presParOf" srcId="{08D252DF-A07C-45DE-91E1-BAE834719F09}" destId="{AE2B1BD1-650F-4851-8605-FCE3F8D27EF4}" srcOrd="4" destOrd="0" presId="urn:microsoft.com/office/officeart/2005/8/layout/list1"/>
    <dgm:cxn modelId="{BCE76131-3772-4D5E-AD0F-4FB901F5FE3A}" type="presParOf" srcId="{AE2B1BD1-650F-4851-8605-FCE3F8D27EF4}" destId="{E39CFC98-1AA7-44A3-B86F-3BE09C003402}" srcOrd="0" destOrd="0" presId="urn:microsoft.com/office/officeart/2005/8/layout/list1"/>
    <dgm:cxn modelId="{4344738A-5DFB-467F-874A-BAD81210EC94}" type="presParOf" srcId="{AE2B1BD1-650F-4851-8605-FCE3F8D27EF4}" destId="{9B8324A6-1490-45FB-9485-2DB00D08F2F1}" srcOrd="1" destOrd="0" presId="urn:microsoft.com/office/officeart/2005/8/layout/list1"/>
    <dgm:cxn modelId="{6200D9B4-77FA-4858-9155-87B9C7DECCAE}" type="presParOf" srcId="{08D252DF-A07C-45DE-91E1-BAE834719F09}" destId="{1405ECE2-0B04-4BC9-9543-59ECC0D043EE}" srcOrd="5" destOrd="0" presId="urn:microsoft.com/office/officeart/2005/8/layout/list1"/>
    <dgm:cxn modelId="{698DB569-8745-4B74-A0DA-858572D15FE5}" type="presParOf" srcId="{08D252DF-A07C-45DE-91E1-BAE834719F09}" destId="{E392E445-AB5A-40F6-9539-5074589A224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585BE4-D3F5-4F28-837A-2D8454E6C506}"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6C84C39F-9415-4EBA-A890-1CDE76C272FE}">
      <dgm:prSet/>
      <dgm:spPr/>
      <dgm:t>
        <a:bodyPr/>
        <a:lstStyle/>
        <a:p>
          <a:r>
            <a:rPr lang="en-US" dirty="0"/>
            <a:t>Descriptive Analysis</a:t>
          </a:r>
        </a:p>
      </dgm:t>
    </dgm:pt>
    <dgm:pt modelId="{A0BE2219-9EB7-43E1-BB41-62A44277D459}" type="parTrans" cxnId="{7AF3818D-3D0A-4CB0-A796-85E349AC9C95}">
      <dgm:prSet/>
      <dgm:spPr/>
      <dgm:t>
        <a:bodyPr/>
        <a:lstStyle/>
        <a:p>
          <a:endParaRPr lang="en-US"/>
        </a:p>
      </dgm:t>
    </dgm:pt>
    <dgm:pt modelId="{E482E82C-D5E5-4CEA-ADDD-4444F847AEB2}" type="sibTrans" cxnId="{7AF3818D-3D0A-4CB0-A796-85E349AC9C95}">
      <dgm:prSet/>
      <dgm:spPr/>
      <dgm:t>
        <a:bodyPr/>
        <a:lstStyle/>
        <a:p>
          <a:endParaRPr lang="en-US"/>
        </a:p>
      </dgm:t>
    </dgm:pt>
    <dgm:pt modelId="{877B7A6F-44C2-4A4E-BB5A-C8059C9FCB6F}">
      <dgm:prSet/>
      <dgm:spPr/>
      <dgm:t>
        <a:bodyPr/>
        <a:lstStyle/>
        <a:p>
          <a:r>
            <a:rPr lang="en-US"/>
            <a:t>Designed to enhance understanding of available data to benefit firm performance. </a:t>
          </a:r>
        </a:p>
      </dgm:t>
    </dgm:pt>
    <dgm:pt modelId="{351F23E3-0052-4ACE-9B04-4961909A0E86}" type="parTrans" cxnId="{1AAC7960-A0BF-4A63-843B-E3965B0DFAA2}">
      <dgm:prSet/>
      <dgm:spPr/>
      <dgm:t>
        <a:bodyPr/>
        <a:lstStyle/>
        <a:p>
          <a:endParaRPr lang="en-US"/>
        </a:p>
      </dgm:t>
    </dgm:pt>
    <dgm:pt modelId="{D0504E9D-C0B8-4810-9D03-617C6F89D02C}" type="sibTrans" cxnId="{1AAC7960-A0BF-4A63-843B-E3965B0DFAA2}">
      <dgm:prSet/>
      <dgm:spPr/>
      <dgm:t>
        <a:bodyPr/>
        <a:lstStyle/>
        <a:p>
          <a:endParaRPr lang="en-US"/>
        </a:p>
      </dgm:t>
    </dgm:pt>
    <dgm:pt modelId="{D1A47EC3-C732-4A40-BFE5-44D7C9EE73D6}">
      <dgm:prSet/>
      <dgm:spPr/>
      <dgm:t>
        <a:bodyPr/>
        <a:lstStyle/>
        <a:p>
          <a:r>
            <a:rPr lang="en-US"/>
            <a:t>Ex: data mining, data fusion, network analysis, visualization.</a:t>
          </a:r>
        </a:p>
      </dgm:t>
    </dgm:pt>
    <dgm:pt modelId="{381C4A4F-D7D8-423D-825A-654B91D4947B}" type="parTrans" cxnId="{64A5F9C2-2D67-4548-A524-F80A5E433AD4}">
      <dgm:prSet/>
      <dgm:spPr/>
      <dgm:t>
        <a:bodyPr/>
        <a:lstStyle/>
        <a:p>
          <a:endParaRPr lang="en-US"/>
        </a:p>
      </dgm:t>
    </dgm:pt>
    <dgm:pt modelId="{465AD89D-E3AB-45C6-9791-095F286F1EE2}" type="sibTrans" cxnId="{64A5F9C2-2D67-4548-A524-F80A5E433AD4}">
      <dgm:prSet/>
      <dgm:spPr/>
      <dgm:t>
        <a:bodyPr/>
        <a:lstStyle/>
        <a:p>
          <a:endParaRPr lang="en-US"/>
        </a:p>
      </dgm:t>
    </dgm:pt>
    <dgm:pt modelId="{2A4CEC22-24B2-4BC7-B8EC-893257C1492E}">
      <dgm:prSet/>
      <dgm:spPr/>
      <dgm:t>
        <a:bodyPr/>
        <a:lstStyle/>
        <a:p>
          <a:r>
            <a:rPr lang="en-US" dirty="0"/>
            <a:t>Predictive Analysis</a:t>
          </a:r>
        </a:p>
      </dgm:t>
    </dgm:pt>
    <dgm:pt modelId="{33D834A1-1194-43C0-A99D-1DF7BF55FF8B}" type="parTrans" cxnId="{6B682AD6-BA95-4E1E-BE65-5C28F7C1AC50}">
      <dgm:prSet/>
      <dgm:spPr/>
      <dgm:t>
        <a:bodyPr/>
        <a:lstStyle/>
        <a:p>
          <a:endParaRPr lang="en-US"/>
        </a:p>
      </dgm:t>
    </dgm:pt>
    <dgm:pt modelId="{D3F31D49-54FF-4C41-A920-F2ED88306B1F}" type="sibTrans" cxnId="{6B682AD6-BA95-4E1E-BE65-5C28F7C1AC50}">
      <dgm:prSet/>
      <dgm:spPr/>
      <dgm:t>
        <a:bodyPr/>
        <a:lstStyle/>
        <a:p>
          <a:endParaRPr lang="en-US"/>
        </a:p>
      </dgm:t>
    </dgm:pt>
    <dgm:pt modelId="{131FC07F-D0B8-49BE-A29C-DD613415A437}">
      <dgm:prSet/>
      <dgm:spPr/>
      <dgm:t>
        <a:bodyPr/>
        <a:lstStyle/>
        <a:p>
          <a:r>
            <a:rPr lang="en-US"/>
            <a:t>Designed to aid both explanatory and forecasting abilities for the betterment of the firm</a:t>
          </a:r>
        </a:p>
      </dgm:t>
    </dgm:pt>
    <dgm:pt modelId="{4F47D1DC-506B-41D7-AE82-FEB03DD4FF0A}" type="parTrans" cxnId="{A1F3A06A-3D31-4816-8A0E-6CC7D1AE2F92}">
      <dgm:prSet/>
      <dgm:spPr/>
      <dgm:t>
        <a:bodyPr/>
        <a:lstStyle/>
        <a:p>
          <a:endParaRPr lang="en-US"/>
        </a:p>
      </dgm:t>
    </dgm:pt>
    <dgm:pt modelId="{8D7D21C1-0537-470B-83B0-24F9283270C6}" type="sibTrans" cxnId="{A1F3A06A-3D31-4816-8A0E-6CC7D1AE2F92}">
      <dgm:prSet/>
      <dgm:spPr/>
      <dgm:t>
        <a:bodyPr/>
        <a:lstStyle/>
        <a:p>
          <a:endParaRPr lang="en-US"/>
        </a:p>
      </dgm:t>
    </dgm:pt>
    <dgm:pt modelId="{5734BF3C-849A-46D2-B543-9C66213B2EF8}">
      <dgm:prSet/>
      <dgm:spPr/>
      <dgm:t>
        <a:bodyPr/>
        <a:lstStyle/>
        <a:p>
          <a:r>
            <a:rPr lang="en-US"/>
            <a:t>Ex: regression analysis, time series analysis, simulation </a:t>
          </a:r>
        </a:p>
      </dgm:t>
    </dgm:pt>
    <dgm:pt modelId="{8EB93434-011A-4DA0-B5C7-D5B5098181FB}" type="parTrans" cxnId="{5D2B9CEF-DC6F-4237-A688-C9F15EA2EE6F}">
      <dgm:prSet/>
      <dgm:spPr/>
      <dgm:t>
        <a:bodyPr/>
        <a:lstStyle/>
        <a:p>
          <a:endParaRPr lang="en-US"/>
        </a:p>
      </dgm:t>
    </dgm:pt>
    <dgm:pt modelId="{0EDFEEEF-33D2-4C8D-9863-A1F76F9F98A6}" type="sibTrans" cxnId="{5D2B9CEF-DC6F-4237-A688-C9F15EA2EE6F}">
      <dgm:prSet/>
      <dgm:spPr/>
      <dgm:t>
        <a:bodyPr/>
        <a:lstStyle/>
        <a:p>
          <a:endParaRPr lang="en-US"/>
        </a:p>
      </dgm:t>
    </dgm:pt>
    <dgm:pt modelId="{E317894A-259B-4517-BEF8-4BB9F35B7FA2}">
      <dgm:prSet/>
      <dgm:spPr/>
      <dgm:t>
        <a:bodyPr/>
        <a:lstStyle/>
        <a:p>
          <a:r>
            <a:rPr lang="en-US" dirty="0"/>
            <a:t>Prescriptive Analysis</a:t>
          </a:r>
        </a:p>
      </dgm:t>
    </dgm:pt>
    <dgm:pt modelId="{16BE8A6C-DF7E-40AB-AFE4-16B059FCF8A0}" type="parTrans" cxnId="{FC254EA6-FB27-4765-8B7D-299340931397}">
      <dgm:prSet/>
      <dgm:spPr/>
      <dgm:t>
        <a:bodyPr/>
        <a:lstStyle/>
        <a:p>
          <a:endParaRPr lang="en-US"/>
        </a:p>
      </dgm:t>
    </dgm:pt>
    <dgm:pt modelId="{FE6A0941-4B00-448B-A67D-3E898D024463}" type="sibTrans" cxnId="{FC254EA6-FB27-4765-8B7D-299340931397}">
      <dgm:prSet/>
      <dgm:spPr/>
      <dgm:t>
        <a:bodyPr/>
        <a:lstStyle/>
        <a:p>
          <a:endParaRPr lang="en-US"/>
        </a:p>
      </dgm:t>
    </dgm:pt>
    <dgm:pt modelId="{3F393995-C7FB-42A5-9636-5EA1B8EB3253}">
      <dgm:prSet/>
      <dgm:spPr/>
      <dgm:t>
        <a:bodyPr/>
        <a:lstStyle/>
        <a:p>
          <a:r>
            <a:rPr lang="en-US"/>
            <a:t>Designed to optimize the various course of action available to enhance firm performance </a:t>
          </a:r>
        </a:p>
      </dgm:t>
    </dgm:pt>
    <dgm:pt modelId="{03582D5E-F179-4073-8BFB-8FA15CE535D2}" type="parTrans" cxnId="{0BCD7350-3878-4B5A-8F73-2EFD82AE18F7}">
      <dgm:prSet/>
      <dgm:spPr/>
      <dgm:t>
        <a:bodyPr/>
        <a:lstStyle/>
        <a:p>
          <a:endParaRPr lang="en-US"/>
        </a:p>
      </dgm:t>
    </dgm:pt>
    <dgm:pt modelId="{4A060F1F-F481-45CE-A4B2-D0A5F15F4CEE}" type="sibTrans" cxnId="{0BCD7350-3878-4B5A-8F73-2EFD82AE18F7}">
      <dgm:prSet/>
      <dgm:spPr/>
      <dgm:t>
        <a:bodyPr/>
        <a:lstStyle/>
        <a:p>
          <a:endParaRPr lang="en-US"/>
        </a:p>
      </dgm:t>
    </dgm:pt>
    <dgm:pt modelId="{530B8F23-27DA-46AC-8AC9-403F96F96C79}">
      <dgm:prSet/>
      <dgm:spPr/>
      <dgm:t>
        <a:bodyPr/>
        <a:lstStyle/>
        <a:p>
          <a:r>
            <a:rPr lang="en-US"/>
            <a:t>Ex: Optimization tools </a:t>
          </a:r>
        </a:p>
      </dgm:t>
    </dgm:pt>
    <dgm:pt modelId="{A739A283-08AE-4328-A773-F79C50ADC7FE}" type="parTrans" cxnId="{844E7501-55FF-4E75-9F3A-72F03A22BF37}">
      <dgm:prSet/>
      <dgm:spPr/>
      <dgm:t>
        <a:bodyPr/>
        <a:lstStyle/>
        <a:p>
          <a:endParaRPr lang="en-US"/>
        </a:p>
      </dgm:t>
    </dgm:pt>
    <dgm:pt modelId="{BDD11A5F-74FF-48A7-9C51-0282EDAD514C}" type="sibTrans" cxnId="{844E7501-55FF-4E75-9F3A-72F03A22BF37}">
      <dgm:prSet/>
      <dgm:spPr/>
      <dgm:t>
        <a:bodyPr/>
        <a:lstStyle/>
        <a:p>
          <a:endParaRPr lang="en-US"/>
        </a:p>
      </dgm:t>
    </dgm:pt>
    <dgm:pt modelId="{D2F16A75-8D23-4CC4-90D3-220158E3281B}" type="pres">
      <dgm:prSet presAssocID="{8B585BE4-D3F5-4F28-837A-2D8454E6C506}" presName="linear" presStyleCnt="0">
        <dgm:presLayoutVars>
          <dgm:dir/>
          <dgm:animLvl val="lvl"/>
          <dgm:resizeHandles val="exact"/>
        </dgm:presLayoutVars>
      </dgm:prSet>
      <dgm:spPr/>
    </dgm:pt>
    <dgm:pt modelId="{81891F3C-2527-4EFC-A6EC-6F7414C7F106}" type="pres">
      <dgm:prSet presAssocID="{6C84C39F-9415-4EBA-A890-1CDE76C272FE}" presName="parentLin" presStyleCnt="0"/>
      <dgm:spPr/>
    </dgm:pt>
    <dgm:pt modelId="{480E12E0-A024-4A1E-A5AD-35FCE83FBF25}" type="pres">
      <dgm:prSet presAssocID="{6C84C39F-9415-4EBA-A890-1CDE76C272FE}" presName="parentLeftMargin" presStyleLbl="node1" presStyleIdx="0" presStyleCnt="3"/>
      <dgm:spPr/>
    </dgm:pt>
    <dgm:pt modelId="{5B71AE50-2ED4-4000-A65C-22F4F28B6CD3}" type="pres">
      <dgm:prSet presAssocID="{6C84C39F-9415-4EBA-A890-1CDE76C272FE}" presName="parentText" presStyleLbl="node1" presStyleIdx="0" presStyleCnt="3">
        <dgm:presLayoutVars>
          <dgm:chMax val="0"/>
          <dgm:bulletEnabled val="1"/>
        </dgm:presLayoutVars>
      </dgm:prSet>
      <dgm:spPr/>
    </dgm:pt>
    <dgm:pt modelId="{E7F8EE04-A6FA-49EB-9A68-C0DB1B50735E}" type="pres">
      <dgm:prSet presAssocID="{6C84C39F-9415-4EBA-A890-1CDE76C272FE}" presName="negativeSpace" presStyleCnt="0"/>
      <dgm:spPr/>
    </dgm:pt>
    <dgm:pt modelId="{D1EFC28F-80D7-4AD4-B37E-745A602DF8C6}" type="pres">
      <dgm:prSet presAssocID="{6C84C39F-9415-4EBA-A890-1CDE76C272FE}" presName="childText" presStyleLbl="conFgAcc1" presStyleIdx="0" presStyleCnt="3">
        <dgm:presLayoutVars>
          <dgm:bulletEnabled val="1"/>
        </dgm:presLayoutVars>
      </dgm:prSet>
      <dgm:spPr/>
    </dgm:pt>
    <dgm:pt modelId="{8B7B6E5B-D46B-48FB-A589-AE146B7D7752}" type="pres">
      <dgm:prSet presAssocID="{E482E82C-D5E5-4CEA-ADDD-4444F847AEB2}" presName="spaceBetweenRectangles" presStyleCnt="0"/>
      <dgm:spPr/>
    </dgm:pt>
    <dgm:pt modelId="{6240C260-3321-4F2B-9E4E-B391A25FB384}" type="pres">
      <dgm:prSet presAssocID="{2A4CEC22-24B2-4BC7-B8EC-893257C1492E}" presName="parentLin" presStyleCnt="0"/>
      <dgm:spPr/>
    </dgm:pt>
    <dgm:pt modelId="{9A7BC2B8-0E48-4C23-95A5-A8A505399B09}" type="pres">
      <dgm:prSet presAssocID="{2A4CEC22-24B2-4BC7-B8EC-893257C1492E}" presName="parentLeftMargin" presStyleLbl="node1" presStyleIdx="0" presStyleCnt="3"/>
      <dgm:spPr/>
    </dgm:pt>
    <dgm:pt modelId="{35CA4DE6-6807-4E46-9820-9179ADE02388}" type="pres">
      <dgm:prSet presAssocID="{2A4CEC22-24B2-4BC7-B8EC-893257C1492E}" presName="parentText" presStyleLbl="node1" presStyleIdx="1" presStyleCnt="3">
        <dgm:presLayoutVars>
          <dgm:chMax val="0"/>
          <dgm:bulletEnabled val="1"/>
        </dgm:presLayoutVars>
      </dgm:prSet>
      <dgm:spPr/>
    </dgm:pt>
    <dgm:pt modelId="{D768E578-E86C-4C8F-8FD9-9BBACE368BDA}" type="pres">
      <dgm:prSet presAssocID="{2A4CEC22-24B2-4BC7-B8EC-893257C1492E}" presName="negativeSpace" presStyleCnt="0"/>
      <dgm:spPr/>
    </dgm:pt>
    <dgm:pt modelId="{E920E07F-E076-4BFC-8FA4-7730D66C16B9}" type="pres">
      <dgm:prSet presAssocID="{2A4CEC22-24B2-4BC7-B8EC-893257C1492E}" presName="childText" presStyleLbl="conFgAcc1" presStyleIdx="1" presStyleCnt="3">
        <dgm:presLayoutVars>
          <dgm:bulletEnabled val="1"/>
        </dgm:presLayoutVars>
      </dgm:prSet>
      <dgm:spPr/>
    </dgm:pt>
    <dgm:pt modelId="{D3CCE670-EA0D-472E-AD21-5A8C12A0F348}" type="pres">
      <dgm:prSet presAssocID="{D3F31D49-54FF-4C41-A920-F2ED88306B1F}" presName="spaceBetweenRectangles" presStyleCnt="0"/>
      <dgm:spPr/>
    </dgm:pt>
    <dgm:pt modelId="{94E31BCB-8240-4A42-87D1-675984AC7D92}" type="pres">
      <dgm:prSet presAssocID="{E317894A-259B-4517-BEF8-4BB9F35B7FA2}" presName="parentLin" presStyleCnt="0"/>
      <dgm:spPr/>
    </dgm:pt>
    <dgm:pt modelId="{B1703E45-62B6-4F8B-AE0C-4E42D4F74A1D}" type="pres">
      <dgm:prSet presAssocID="{E317894A-259B-4517-BEF8-4BB9F35B7FA2}" presName="parentLeftMargin" presStyleLbl="node1" presStyleIdx="1" presStyleCnt="3"/>
      <dgm:spPr/>
    </dgm:pt>
    <dgm:pt modelId="{DE0AF4AD-0782-4453-89A9-B27EEABAB466}" type="pres">
      <dgm:prSet presAssocID="{E317894A-259B-4517-BEF8-4BB9F35B7FA2}" presName="parentText" presStyleLbl="node1" presStyleIdx="2" presStyleCnt="3">
        <dgm:presLayoutVars>
          <dgm:chMax val="0"/>
          <dgm:bulletEnabled val="1"/>
        </dgm:presLayoutVars>
      </dgm:prSet>
      <dgm:spPr/>
    </dgm:pt>
    <dgm:pt modelId="{F9F011AE-5077-43BF-8494-B07C0166A149}" type="pres">
      <dgm:prSet presAssocID="{E317894A-259B-4517-BEF8-4BB9F35B7FA2}" presName="negativeSpace" presStyleCnt="0"/>
      <dgm:spPr/>
    </dgm:pt>
    <dgm:pt modelId="{7EF69FEA-D520-404E-BB17-FCCFA68C3C12}" type="pres">
      <dgm:prSet presAssocID="{E317894A-259B-4517-BEF8-4BB9F35B7FA2}" presName="childText" presStyleLbl="conFgAcc1" presStyleIdx="2" presStyleCnt="3">
        <dgm:presLayoutVars>
          <dgm:bulletEnabled val="1"/>
        </dgm:presLayoutVars>
      </dgm:prSet>
      <dgm:spPr/>
    </dgm:pt>
  </dgm:ptLst>
  <dgm:cxnLst>
    <dgm:cxn modelId="{844E7501-55FF-4E75-9F3A-72F03A22BF37}" srcId="{E317894A-259B-4517-BEF8-4BB9F35B7FA2}" destId="{530B8F23-27DA-46AC-8AC9-403F96F96C79}" srcOrd="1" destOrd="0" parTransId="{A739A283-08AE-4328-A773-F79C50ADC7FE}" sibTransId="{BDD11A5F-74FF-48A7-9C51-0282EDAD514C}"/>
    <dgm:cxn modelId="{A16C0710-88DE-43A0-B828-B5DE4DF5B7C4}" type="presOf" srcId="{530B8F23-27DA-46AC-8AC9-403F96F96C79}" destId="{7EF69FEA-D520-404E-BB17-FCCFA68C3C12}" srcOrd="0" destOrd="1" presId="urn:microsoft.com/office/officeart/2005/8/layout/list1"/>
    <dgm:cxn modelId="{752F9F1C-0EA6-4CF9-9801-F28878367D46}" type="presOf" srcId="{131FC07F-D0B8-49BE-A29C-DD613415A437}" destId="{E920E07F-E076-4BFC-8FA4-7730D66C16B9}" srcOrd="0" destOrd="0" presId="urn:microsoft.com/office/officeart/2005/8/layout/list1"/>
    <dgm:cxn modelId="{98E2F425-A178-454C-A178-0E451C27CC7A}" type="presOf" srcId="{E317894A-259B-4517-BEF8-4BB9F35B7FA2}" destId="{DE0AF4AD-0782-4453-89A9-B27EEABAB466}" srcOrd="1" destOrd="0" presId="urn:microsoft.com/office/officeart/2005/8/layout/list1"/>
    <dgm:cxn modelId="{1AAC7960-A0BF-4A63-843B-E3965B0DFAA2}" srcId="{6C84C39F-9415-4EBA-A890-1CDE76C272FE}" destId="{877B7A6F-44C2-4A4E-BB5A-C8059C9FCB6F}" srcOrd="0" destOrd="0" parTransId="{351F23E3-0052-4ACE-9B04-4961909A0E86}" sibTransId="{D0504E9D-C0B8-4810-9D03-617C6F89D02C}"/>
    <dgm:cxn modelId="{26008B44-C383-46BF-940E-7ADF0ED5CAFF}" type="presOf" srcId="{5734BF3C-849A-46D2-B543-9C66213B2EF8}" destId="{E920E07F-E076-4BFC-8FA4-7730D66C16B9}" srcOrd="0" destOrd="1" presId="urn:microsoft.com/office/officeart/2005/8/layout/list1"/>
    <dgm:cxn modelId="{A1F3A06A-3D31-4816-8A0E-6CC7D1AE2F92}" srcId="{2A4CEC22-24B2-4BC7-B8EC-893257C1492E}" destId="{131FC07F-D0B8-49BE-A29C-DD613415A437}" srcOrd="0" destOrd="0" parTransId="{4F47D1DC-506B-41D7-AE82-FEB03DD4FF0A}" sibTransId="{8D7D21C1-0537-470B-83B0-24F9283270C6}"/>
    <dgm:cxn modelId="{97876F4E-6C7E-462F-984C-2E25BA58634D}" type="presOf" srcId="{6C84C39F-9415-4EBA-A890-1CDE76C272FE}" destId="{5B71AE50-2ED4-4000-A65C-22F4F28B6CD3}" srcOrd="1" destOrd="0" presId="urn:microsoft.com/office/officeart/2005/8/layout/list1"/>
    <dgm:cxn modelId="{0BCD7350-3878-4B5A-8F73-2EFD82AE18F7}" srcId="{E317894A-259B-4517-BEF8-4BB9F35B7FA2}" destId="{3F393995-C7FB-42A5-9636-5EA1B8EB3253}" srcOrd="0" destOrd="0" parTransId="{03582D5E-F179-4073-8BFB-8FA15CE535D2}" sibTransId="{4A060F1F-F481-45CE-A4B2-D0A5F15F4CEE}"/>
    <dgm:cxn modelId="{430EEC7B-928F-4A11-8F9F-9C172457633C}" type="presOf" srcId="{8B585BE4-D3F5-4F28-837A-2D8454E6C506}" destId="{D2F16A75-8D23-4CC4-90D3-220158E3281B}" srcOrd="0" destOrd="0" presId="urn:microsoft.com/office/officeart/2005/8/layout/list1"/>
    <dgm:cxn modelId="{7AF3818D-3D0A-4CB0-A796-85E349AC9C95}" srcId="{8B585BE4-D3F5-4F28-837A-2D8454E6C506}" destId="{6C84C39F-9415-4EBA-A890-1CDE76C272FE}" srcOrd="0" destOrd="0" parTransId="{A0BE2219-9EB7-43E1-BB41-62A44277D459}" sibTransId="{E482E82C-D5E5-4CEA-ADDD-4444F847AEB2}"/>
    <dgm:cxn modelId="{6E46AD96-F2EB-4BE2-9BC5-E3B9CD4D2BD8}" type="presOf" srcId="{E317894A-259B-4517-BEF8-4BB9F35B7FA2}" destId="{B1703E45-62B6-4F8B-AE0C-4E42D4F74A1D}" srcOrd="0" destOrd="0" presId="urn:microsoft.com/office/officeart/2005/8/layout/list1"/>
    <dgm:cxn modelId="{FC254EA6-FB27-4765-8B7D-299340931397}" srcId="{8B585BE4-D3F5-4F28-837A-2D8454E6C506}" destId="{E317894A-259B-4517-BEF8-4BB9F35B7FA2}" srcOrd="2" destOrd="0" parTransId="{16BE8A6C-DF7E-40AB-AFE4-16B059FCF8A0}" sibTransId="{FE6A0941-4B00-448B-A67D-3E898D024463}"/>
    <dgm:cxn modelId="{5D7BE9BC-BBDA-4247-B2E6-218676CCDAE5}" type="presOf" srcId="{D1A47EC3-C732-4A40-BFE5-44D7C9EE73D6}" destId="{D1EFC28F-80D7-4AD4-B37E-745A602DF8C6}" srcOrd="0" destOrd="1" presId="urn:microsoft.com/office/officeart/2005/8/layout/list1"/>
    <dgm:cxn modelId="{64A5F9C2-2D67-4548-A524-F80A5E433AD4}" srcId="{6C84C39F-9415-4EBA-A890-1CDE76C272FE}" destId="{D1A47EC3-C732-4A40-BFE5-44D7C9EE73D6}" srcOrd="1" destOrd="0" parTransId="{381C4A4F-D7D8-423D-825A-654B91D4947B}" sibTransId="{465AD89D-E3AB-45C6-9791-095F286F1EE2}"/>
    <dgm:cxn modelId="{643EB1D5-D4DF-4897-8DE6-F2CC9E240D59}" type="presOf" srcId="{3F393995-C7FB-42A5-9636-5EA1B8EB3253}" destId="{7EF69FEA-D520-404E-BB17-FCCFA68C3C12}" srcOrd="0" destOrd="0" presId="urn:microsoft.com/office/officeart/2005/8/layout/list1"/>
    <dgm:cxn modelId="{6B682AD6-BA95-4E1E-BE65-5C28F7C1AC50}" srcId="{8B585BE4-D3F5-4F28-837A-2D8454E6C506}" destId="{2A4CEC22-24B2-4BC7-B8EC-893257C1492E}" srcOrd="1" destOrd="0" parTransId="{33D834A1-1194-43C0-A99D-1DF7BF55FF8B}" sibTransId="{D3F31D49-54FF-4C41-A920-F2ED88306B1F}"/>
    <dgm:cxn modelId="{C20345D6-DB23-41B5-A9B2-01E62719E748}" type="presOf" srcId="{6C84C39F-9415-4EBA-A890-1CDE76C272FE}" destId="{480E12E0-A024-4A1E-A5AD-35FCE83FBF25}" srcOrd="0" destOrd="0" presId="urn:microsoft.com/office/officeart/2005/8/layout/list1"/>
    <dgm:cxn modelId="{C71FACDF-B7B1-4C4A-8B9A-C58F6CC50810}" type="presOf" srcId="{2A4CEC22-24B2-4BC7-B8EC-893257C1492E}" destId="{9A7BC2B8-0E48-4C23-95A5-A8A505399B09}" srcOrd="0" destOrd="0" presId="urn:microsoft.com/office/officeart/2005/8/layout/list1"/>
    <dgm:cxn modelId="{5D2B9CEF-DC6F-4237-A688-C9F15EA2EE6F}" srcId="{2A4CEC22-24B2-4BC7-B8EC-893257C1492E}" destId="{5734BF3C-849A-46D2-B543-9C66213B2EF8}" srcOrd="1" destOrd="0" parTransId="{8EB93434-011A-4DA0-B5C7-D5B5098181FB}" sibTransId="{0EDFEEEF-33D2-4C8D-9863-A1F76F9F98A6}"/>
    <dgm:cxn modelId="{96AB8EF8-5D79-49EC-8F89-81589C7711D7}" type="presOf" srcId="{877B7A6F-44C2-4A4E-BB5A-C8059C9FCB6F}" destId="{D1EFC28F-80D7-4AD4-B37E-745A602DF8C6}" srcOrd="0" destOrd="0" presId="urn:microsoft.com/office/officeart/2005/8/layout/list1"/>
    <dgm:cxn modelId="{403990FB-0FC0-4E0B-807B-550B0C4C7AED}" type="presOf" srcId="{2A4CEC22-24B2-4BC7-B8EC-893257C1492E}" destId="{35CA4DE6-6807-4E46-9820-9179ADE02388}" srcOrd="1" destOrd="0" presId="urn:microsoft.com/office/officeart/2005/8/layout/list1"/>
    <dgm:cxn modelId="{629B9102-2C74-4708-99B2-821C7DF75172}" type="presParOf" srcId="{D2F16A75-8D23-4CC4-90D3-220158E3281B}" destId="{81891F3C-2527-4EFC-A6EC-6F7414C7F106}" srcOrd="0" destOrd="0" presId="urn:microsoft.com/office/officeart/2005/8/layout/list1"/>
    <dgm:cxn modelId="{19384EFE-6DE4-4E5E-B367-B14744F757C6}" type="presParOf" srcId="{81891F3C-2527-4EFC-A6EC-6F7414C7F106}" destId="{480E12E0-A024-4A1E-A5AD-35FCE83FBF25}" srcOrd="0" destOrd="0" presId="urn:microsoft.com/office/officeart/2005/8/layout/list1"/>
    <dgm:cxn modelId="{BAA3218B-0C27-4FD1-975C-0FB8D77F3C42}" type="presParOf" srcId="{81891F3C-2527-4EFC-A6EC-6F7414C7F106}" destId="{5B71AE50-2ED4-4000-A65C-22F4F28B6CD3}" srcOrd="1" destOrd="0" presId="urn:microsoft.com/office/officeart/2005/8/layout/list1"/>
    <dgm:cxn modelId="{8B076F50-D216-411A-8E7E-4F4C3530C36C}" type="presParOf" srcId="{D2F16A75-8D23-4CC4-90D3-220158E3281B}" destId="{E7F8EE04-A6FA-49EB-9A68-C0DB1B50735E}" srcOrd="1" destOrd="0" presId="urn:microsoft.com/office/officeart/2005/8/layout/list1"/>
    <dgm:cxn modelId="{AF21705D-5476-4611-80BB-9C5B82170320}" type="presParOf" srcId="{D2F16A75-8D23-4CC4-90D3-220158E3281B}" destId="{D1EFC28F-80D7-4AD4-B37E-745A602DF8C6}" srcOrd="2" destOrd="0" presId="urn:microsoft.com/office/officeart/2005/8/layout/list1"/>
    <dgm:cxn modelId="{0C5F0FC6-893F-45D3-84C5-12B5820F604D}" type="presParOf" srcId="{D2F16A75-8D23-4CC4-90D3-220158E3281B}" destId="{8B7B6E5B-D46B-48FB-A589-AE146B7D7752}" srcOrd="3" destOrd="0" presId="urn:microsoft.com/office/officeart/2005/8/layout/list1"/>
    <dgm:cxn modelId="{E3D38E6F-7B36-4310-B416-B02F2F7B7563}" type="presParOf" srcId="{D2F16A75-8D23-4CC4-90D3-220158E3281B}" destId="{6240C260-3321-4F2B-9E4E-B391A25FB384}" srcOrd="4" destOrd="0" presId="urn:microsoft.com/office/officeart/2005/8/layout/list1"/>
    <dgm:cxn modelId="{85798510-4D85-46FF-B264-89F3C7FBDAC2}" type="presParOf" srcId="{6240C260-3321-4F2B-9E4E-B391A25FB384}" destId="{9A7BC2B8-0E48-4C23-95A5-A8A505399B09}" srcOrd="0" destOrd="0" presId="urn:microsoft.com/office/officeart/2005/8/layout/list1"/>
    <dgm:cxn modelId="{21836EA3-ACCB-4958-A0F3-401A070DBFA9}" type="presParOf" srcId="{6240C260-3321-4F2B-9E4E-B391A25FB384}" destId="{35CA4DE6-6807-4E46-9820-9179ADE02388}" srcOrd="1" destOrd="0" presId="urn:microsoft.com/office/officeart/2005/8/layout/list1"/>
    <dgm:cxn modelId="{32F87043-6EC2-4C90-A5F9-4DCDD8C3CCF8}" type="presParOf" srcId="{D2F16A75-8D23-4CC4-90D3-220158E3281B}" destId="{D768E578-E86C-4C8F-8FD9-9BBACE368BDA}" srcOrd="5" destOrd="0" presId="urn:microsoft.com/office/officeart/2005/8/layout/list1"/>
    <dgm:cxn modelId="{A18BFA9E-0A29-40E2-A362-A15F93818C9D}" type="presParOf" srcId="{D2F16A75-8D23-4CC4-90D3-220158E3281B}" destId="{E920E07F-E076-4BFC-8FA4-7730D66C16B9}" srcOrd="6" destOrd="0" presId="urn:microsoft.com/office/officeart/2005/8/layout/list1"/>
    <dgm:cxn modelId="{0E018255-4853-40CB-B266-F3F6AD8FB4EC}" type="presParOf" srcId="{D2F16A75-8D23-4CC4-90D3-220158E3281B}" destId="{D3CCE670-EA0D-472E-AD21-5A8C12A0F348}" srcOrd="7" destOrd="0" presId="urn:microsoft.com/office/officeart/2005/8/layout/list1"/>
    <dgm:cxn modelId="{6938035C-2D05-42E3-A3EB-29B2009BD3ED}" type="presParOf" srcId="{D2F16A75-8D23-4CC4-90D3-220158E3281B}" destId="{94E31BCB-8240-4A42-87D1-675984AC7D92}" srcOrd="8" destOrd="0" presId="urn:microsoft.com/office/officeart/2005/8/layout/list1"/>
    <dgm:cxn modelId="{2B40FE59-EAB9-448D-8A09-CCECC4A8F9F8}" type="presParOf" srcId="{94E31BCB-8240-4A42-87D1-675984AC7D92}" destId="{B1703E45-62B6-4F8B-AE0C-4E42D4F74A1D}" srcOrd="0" destOrd="0" presId="urn:microsoft.com/office/officeart/2005/8/layout/list1"/>
    <dgm:cxn modelId="{4E4719F9-D535-4944-BE09-9120B8C09D2E}" type="presParOf" srcId="{94E31BCB-8240-4A42-87D1-675984AC7D92}" destId="{DE0AF4AD-0782-4453-89A9-B27EEABAB466}" srcOrd="1" destOrd="0" presId="urn:microsoft.com/office/officeart/2005/8/layout/list1"/>
    <dgm:cxn modelId="{87B10F23-2FC8-4E97-BA1D-F55A2BEA851B}" type="presParOf" srcId="{D2F16A75-8D23-4CC4-90D3-220158E3281B}" destId="{F9F011AE-5077-43BF-8494-B07C0166A149}" srcOrd="9" destOrd="0" presId="urn:microsoft.com/office/officeart/2005/8/layout/list1"/>
    <dgm:cxn modelId="{A3F6E6A1-06C8-4244-AC20-CFD8DAB12974}" type="presParOf" srcId="{D2F16A75-8D23-4CC4-90D3-220158E3281B}" destId="{7EF69FEA-D520-404E-BB17-FCCFA68C3C1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1ECD12-2F8D-48B0-A326-CC0374EF2A5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34BFC7-DAFE-4871-91EF-2D0925ADE0CD}">
      <dgm:prSet/>
      <dgm:spPr/>
      <dgm:t>
        <a:bodyPr/>
        <a:lstStyle/>
        <a:p>
          <a:r>
            <a:rPr lang="en-US"/>
            <a:t>Access to and retrieval of data (including data integration)</a:t>
          </a:r>
        </a:p>
      </dgm:t>
    </dgm:pt>
    <dgm:pt modelId="{3BA8FEDD-3C38-4796-9592-F91BDA83CF52}" type="parTrans" cxnId="{0796EE3E-E7F8-49D3-9EDD-C2B33D61C822}">
      <dgm:prSet/>
      <dgm:spPr/>
      <dgm:t>
        <a:bodyPr/>
        <a:lstStyle/>
        <a:p>
          <a:endParaRPr lang="en-US"/>
        </a:p>
      </dgm:t>
    </dgm:pt>
    <dgm:pt modelId="{88655FCE-A1C6-4AAA-87DC-3F2D41745892}" type="sibTrans" cxnId="{0796EE3E-E7F8-49D3-9EDD-C2B33D61C822}">
      <dgm:prSet/>
      <dgm:spPr/>
      <dgm:t>
        <a:bodyPr/>
        <a:lstStyle/>
        <a:p>
          <a:endParaRPr lang="en-US"/>
        </a:p>
      </dgm:t>
    </dgm:pt>
    <dgm:pt modelId="{9196255E-F3ED-4787-B92A-4ACB43CC9296}">
      <dgm:prSet/>
      <dgm:spPr/>
      <dgm:t>
        <a:bodyPr/>
        <a:lstStyle/>
        <a:p>
          <a:r>
            <a:rPr lang="en-US" dirty="0"/>
            <a:t>Analytical skills </a:t>
          </a:r>
        </a:p>
      </dgm:t>
    </dgm:pt>
    <dgm:pt modelId="{2EA63E08-01F6-4795-A8E1-174444CD0451}" type="parTrans" cxnId="{6081E694-0759-4274-A485-83388D97B116}">
      <dgm:prSet/>
      <dgm:spPr/>
      <dgm:t>
        <a:bodyPr/>
        <a:lstStyle/>
        <a:p>
          <a:endParaRPr lang="en-US"/>
        </a:p>
      </dgm:t>
    </dgm:pt>
    <dgm:pt modelId="{72DD18C6-2F20-41BB-BD74-60B4E16079A5}" type="sibTrans" cxnId="{6081E694-0759-4274-A485-83388D97B116}">
      <dgm:prSet/>
      <dgm:spPr/>
      <dgm:t>
        <a:bodyPr/>
        <a:lstStyle/>
        <a:p>
          <a:endParaRPr lang="en-US"/>
        </a:p>
      </dgm:t>
    </dgm:pt>
    <dgm:pt modelId="{B3E940F3-477D-45F2-935D-E3BAC461EC61}">
      <dgm:prSet/>
      <dgm:spPr/>
      <dgm:t>
        <a:bodyPr/>
        <a:lstStyle/>
        <a:p>
          <a:r>
            <a:rPr lang="en-US"/>
            <a:t>Firm integration of big data </a:t>
          </a:r>
        </a:p>
      </dgm:t>
    </dgm:pt>
    <dgm:pt modelId="{1724B2F8-A260-436B-8D70-01838BD34FEB}" type="parTrans" cxnId="{EBDB49BC-9F2C-4FEB-B8EB-544E1EEC862C}">
      <dgm:prSet/>
      <dgm:spPr/>
      <dgm:t>
        <a:bodyPr/>
        <a:lstStyle/>
        <a:p>
          <a:endParaRPr lang="en-US"/>
        </a:p>
      </dgm:t>
    </dgm:pt>
    <dgm:pt modelId="{73C37830-7BCB-45F8-AE85-D1F95FC6662B}" type="sibTrans" cxnId="{EBDB49BC-9F2C-4FEB-B8EB-544E1EEC862C}">
      <dgm:prSet/>
      <dgm:spPr/>
      <dgm:t>
        <a:bodyPr/>
        <a:lstStyle/>
        <a:p>
          <a:endParaRPr lang="en-US"/>
        </a:p>
      </dgm:t>
    </dgm:pt>
    <dgm:pt modelId="{D92FA5D5-C8CD-4037-95EF-3BB4FBA1A16F}" type="pres">
      <dgm:prSet presAssocID="{5C1ECD12-2F8D-48B0-A326-CC0374EF2A50}" presName="root" presStyleCnt="0">
        <dgm:presLayoutVars>
          <dgm:dir/>
          <dgm:resizeHandles val="exact"/>
        </dgm:presLayoutVars>
      </dgm:prSet>
      <dgm:spPr/>
    </dgm:pt>
    <dgm:pt modelId="{67246FD2-93F8-4CD9-9094-CE8513E2FDCE}" type="pres">
      <dgm:prSet presAssocID="{1734BFC7-DAFE-4871-91EF-2D0925ADE0CD}" presName="compNode" presStyleCnt="0"/>
      <dgm:spPr/>
    </dgm:pt>
    <dgm:pt modelId="{77F6403A-37E4-42FA-920F-31A5A4619650}" type="pres">
      <dgm:prSet presAssocID="{1734BFC7-DAFE-4871-91EF-2D0925ADE0CD}" presName="bgRect" presStyleLbl="bgShp" presStyleIdx="0" presStyleCnt="3"/>
      <dgm:spPr/>
    </dgm:pt>
    <dgm:pt modelId="{DDC23554-61AA-47F2-A97D-545EBFAA719C}" type="pres">
      <dgm:prSet presAssocID="{1734BFC7-DAFE-4871-91EF-2D0925ADE0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33CE98F-7563-4003-96C2-B43F9A3FEB76}" type="pres">
      <dgm:prSet presAssocID="{1734BFC7-DAFE-4871-91EF-2D0925ADE0CD}" presName="spaceRect" presStyleCnt="0"/>
      <dgm:spPr/>
    </dgm:pt>
    <dgm:pt modelId="{A6EA25DD-ED6F-40CE-88A9-270BA32395AA}" type="pres">
      <dgm:prSet presAssocID="{1734BFC7-DAFE-4871-91EF-2D0925ADE0CD}" presName="parTx" presStyleLbl="revTx" presStyleIdx="0" presStyleCnt="3">
        <dgm:presLayoutVars>
          <dgm:chMax val="0"/>
          <dgm:chPref val="0"/>
        </dgm:presLayoutVars>
      </dgm:prSet>
      <dgm:spPr/>
    </dgm:pt>
    <dgm:pt modelId="{F32AFC39-2743-4EC6-9170-6C590EB696BD}" type="pres">
      <dgm:prSet presAssocID="{88655FCE-A1C6-4AAA-87DC-3F2D41745892}" presName="sibTrans" presStyleCnt="0"/>
      <dgm:spPr/>
    </dgm:pt>
    <dgm:pt modelId="{161AF000-E107-48C8-9B2E-79F619CE46E5}" type="pres">
      <dgm:prSet presAssocID="{9196255E-F3ED-4787-B92A-4ACB43CC9296}" presName="compNode" presStyleCnt="0"/>
      <dgm:spPr/>
    </dgm:pt>
    <dgm:pt modelId="{B90215A6-5D17-4B0E-8016-AC509CCDC358}" type="pres">
      <dgm:prSet presAssocID="{9196255E-F3ED-4787-B92A-4ACB43CC9296}" presName="bgRect" presStyleLbl="bgShp" presStyleIdx="1" presStyleCnt="3"/>
      <dgm:spPr/>
    </dgm:pt>
    <dgm:pt modelId="{38B88F72-7191-46E0-9C69-D531F9041445}" type="pres">
      <dgm:prSet presAssocID="{9196255E-F3ED-4787-B92A-4ACB43CC92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DB1553B4-294F-4278-88CD-3470FB1AF2CD}" type="pres">
      <dgm:prSet presAssocID="{9196255E-F3ED-4787-B92A-4ACB43CC9296}" presName="spaceRect" presStyleCnt="0"/>
      <dgm:spPr/>
    </dgm:pt>
    <dgm:pt modelId="{B6C4E658-A507-415E-BC2D-B4C99180C3C4}" type="pres">
      <dgm:prSet presAssocID="{9196255E-F3ED-4787-B92A-4ACB43CC9296}" presName="parTx" presStyleLbl="revTx" presStyleIdx="1" presStyleCnt="3">
        <dgm:presLayoutVars>
          <dgm:chMax val="0"/>
          <dgm:chPref val="0"/>
        </dgm:presLayoutVars>
      </dgm:prSet>
      <dgm:spPr/>
    </dgm:pt>
    <dgm:pt modelId="{726303AB-84D1-4879-90F9-04053B691A8D}" type="pres">
      <dgm:prSet presAssocID="{72DD18C6-2F20-41BB-BD74-60B4E16079A5}" presName="sibTrans" presStyleCnt="0"/>
      <dgm:spPr/>
    </dgm:pt>
    <dgm:pt modelId="{5151FAF2-0E1D-4AB5-BF28-B6B1749E5E10}" type="pres">
      <dgm:prSet presAssocID="{B3E940F3-477D-45F2-935D-E3BAC461EC61}" presName="compNode" presStyleCnt="0"/>
      <dgm:spPr/>
    </dgm:pt>
    <dgm:pt modelId="{4FD35D95-65CD-49BF-96F3-91104B2A97E4}" type="pres">
      <dgm:prSet presAssocID="{B3E940F3-477D-45F2-935D-E3BAC461EC61}" presName="bgRect" presStyleLbl="bgShp" presStyleIdx="2" presStyleCnt="3"/>
      <dgm:spPr/>
    </dgm:pt>
    <dgm:pt modelId="{9404C2BB-3B7E-4CFF-A44A-62FFD6FE1540}" type="pres">
      <dgm:prSet presAssocID="{B3E940F3-477D-45F2-935D-E3BAC461EC6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6737E3DB-4D2B-4B0B-B9EB-8D1E8FD9235F}" type="pres">
      <dgm:prSet presAssocID="{B3E940F3-477D-45F2-935D-E3BAC461EC61}" presName="spaceRect" presStyleCnt="0"/>
      <dgm:spPr/>
    </dgm:pt>
    <dgm:pt modelId="{89409114-7F10-40CF-90E7-2478293DD6A7}" type="pres">
      <dgm:prSet presAssocID="{B3E940F3-477D-45F2-935D-E3BAC461EC61}" presName="parTx" presStyleLbl="revTx" presStyleIdx="2" presStyleCnt="3">
        <dgm:presLayoutVars>
          <dgm:chMax val="0"/>
          <dgm:chPref val="0"/>
        </dgm:presLayoutVars>
      </dgm:prSet>
      <dgm:spPr/>
    </dgm:pt>
  </dgm:ptLst>
  <dgm:cxnLst>
    <dgm:cxn modelId="{AC9F3C1C-2617-4DFE-A7B2-F88B889C0E77}" type="presOf" srcId="{1734BFC7-DAFE-4871-91EF-2D0925ADE0CD}" destId="{A6EA25DD-ED6F-40CE-88A9-270BA32395AA}" srcOrd="0" destOrd="0" presId="urn:microsoft.com/office/officeart/2018/2/layout/IconVerticalSolidList"/>
    <dgm:cxn modelId="{4A20561F-085D-46BC-AA90-FDEFA2B699DE}" type="presOf" srcId="{5C1ECD12-2F8D-48B0-A326-CC0374EF2A50}" destId="{D92FA5D5-C8CD-4037-95EF-3BB4FBA1A16F}" srcOrd="0" destOrd="0" presId="urn:microsoft.com/office/officeart/2018/2/layout/IconVerticalSolidList"/>
    <dgm:cxn modelId="{DCD67E31-712E-42BA-A0D3-28FF85B47776}" type="presOf" srcId="{9196255E-F3ED-4787-B92A-4ACB43CC9296}" destId="{B6C4E658-A507-415E-BC2D-B4C99180C3C4}" srcOrd="0" destOrd="0" presId="urn:microsoft.com/office/officeart/2018/2/layout/IconVerticalSolidList"/>
    <dgm:cxn modelId="{0796EE3E-E7F8-49D3-9EDD-C2B33D61C822}" srcId="{5C1ECD12-2F8D-48B0-A326-CC0374EF2A50}" destId="{1734BFC7-DAFE-4871-91EF-2D0925ADE0CD}" srcOrd="0" destOrd="0" parTransId="{3BA8FEDD-3C38-4796-9592-F91BDA83CF52}" sibTransId="{88655FCE-A1C6-4AAA-87DC-3F2D41745892}"/>
    <dgm:cxn modelId="{C6B36D4D-9BA5-404A-ABB3-271DDB41B2DB}" type="presOf" srcId="{B3E940F3-477D-45F2-935D-E3BAC461EC61}" destId="{89409114-7F10-40CF-90E7-2478293DD6A7}" srcOrd="0" destOrd="0" presId="urn:microsoft.com/office/officeart/2018/2/layout/IconVerticalSolidList"/>
    <dgm:cxn modelId="{6081E694-0759-4274-A485-83388D97B116}" srcId="{5C1ECD12-2F8D-48B0-A326-CC0374EF2A50}" destId="{9196255E-F3ED-4787-B92A-4ACB43CC9296}" srcOrd="1" destOrd="0" parTransId="{2EA63E08-01F6-4795-A8E1-174444CD0451}" sibTransId="{72DD18C6-2F20-41BB-BD74-60B4E16079A5}"/>
    <dgm:cxn modelId="{EBDB49BC-9F2C-4FEB-B8EB-544E1EEC862C}" srcId="{5C1ECD12-2F8D-48B0-A326-CC0374EF2A50}" destId="{B3E940F3-477D-45F2-935D-E3BAC461EC61}" srcOrd="2" destOrd="0" parTransId="{1724B2F8-A260-436B-8D70-01838BD34FEB}" sibTransId="{73C37830-7BCB-45F8-AE85-D1F95FC6662B}"/>
    <dgm:cxn modelId="{F18A724F-3524-45AE-A973-0C85974C0084}" type="presParOf" srcId="{D92FA5D5-C8CD-4037-95EF-3BB4FBA1A16F}" destId="{67246FD2-93F8-4CD9-9094-CE8513E2FDCE}" srcOrd="0" destOrd="0" presId="urn:microsoft.com/office/officeart/2018/2/layout/IconVerticalSolidList"/>
    <dgm:cxn modelId="{49A826B8-0C93-47D3-8804-BBAB4D0E2465}" type="presParOf" srcId="{67246FD2-93F8-4CD9-9094-CE8513E2FDCE}" destId="{77F6403A-37E4-42FA-920F-31A5A4619650}" srcOrd="0" destOrd="0" presId="urn:microsoft.com/office/officeart/2018/2/layout/IconVerticalSolidList"/>
    <dgm:cxn modelId="{CA49DA01-4AF6-4410-A1B3-14627845498D}" type="presParOf" srcId="{67246FD2-93F8-4CD9-9094-CE8513E2FDCE}" destId="{DDC23554-61AA-47F2-A97D-545EBFAA719C}" srcOrd="1" destOrd="0" presId="urn:microsoft.com/office/officeart/2018/2/layout/IconVerticalSolidList"/>
    <dgm:cxn modelId="{CE6183B7-260C-46B9-B3E6-BF305488CCD2}" type="presParOf" srcId="{67246FD2-93F8-4CD9-9094-CE8513E2FDCE}" destId="{933CE98F-7563-4003-96C2-B43F9A3FEB76}" srcOrd="2" destOrd="0" presId="urn:microsoft.com/office/officeart/2018/2/layout/IconVerticalSolidList"/>
    <dgm:cxn modelId="{ACF39F9F-222F-4C75-B176-EC2910488F2E}" type="presParOf" srcId="{67246FD2-93F8-4CD9-9094-CE8513E2FDCE}" destId="{A6EA25DD-ED6F-40CE-88A9-270BA32395AA}" srcOrd="3" destOrd="0" presId="urn:microsoft.com/office/officeart/2018/2/layout/IconVerticalSolidList"/>
    <dgm:cxn modelId="{D960DDF7-899D-4651-8300-A43FEDC0CA8C}" type="presParOf" srcId="{D92FA5D5-C8CD-4037-95EF-3BB4FBA1A16F}" destId="{F32AFC39-2743-4EC6-9170-6C590EB696BD}" srcOrd="1" destOrd="0" presId="urn:microsoft.com/office/officeart/2018/2/layout/IconVerticalSolidList"/>
    <dgm:cxn modelId="{E2F75700-0DFB-42EE-B5A0-F1FE76B04307}" type="presParOf" srcId="{D92FA5D5-C8CD-4037-95EF-3BB4FBA1A16F}" destId="{161AF000-E107-48C8-9B2E-79F619CE46E5}" srcOrd="2" destOrd="0" presId="urn:microsoft.com/office/officeart/2018/2/layout/IconVerticalSolidList"/>
    <dgm:cxn modelId="{9F880D22-126E-444E-A847-7CF3A0AB34DD}" type="presParOf" srcId="{161AF000-E107-48C8-9B2E-79F619CE46E5}" destId="{B90215A6-5D17-4B0E-8016-AC509CCDC358}" srcOrd="0" destOrd="0" presId="urn:microsoft.com/office/officeart/2018/2/layout/IconVerticalSolidList"/>
    <dgm:cxn modelId="{D959EF33-0B5A-45BB-A5A9-435DDC0B7A51}" type="presParOf" srcId="{161AF000-E107-48C8-9B2E-79F619CE46E5}" destId="{38B88F72-7191-46E0-9C69-D531F9041445}" srcOrd="1" destOrd="0" presId="urn:microsoft.com/office/officeart/2018/2/layout/IconVerticalSolidList"/>
    <dgm:cxn modelId="{32136662-4CC0-47DD-A9C2-D27410DDDC5C}" type="presParOf" srcId="{161AF000-E107-48C8-9B2E-79F619CE46E5}" destId="{DB1553B4-294F-4278-88CD-3470FB1AF2CD}" srcOrd="2" destOrd="0" presId="urn:microsoft.com/office/officeart/2018/2/layout/IconVerticalSolidList"/>
    <dgm:cxn modelId="{426E12C4-6AA7-450A-AE54-6F50DEC6CEDC}" type="presParOf" srcId="{161AF000-E107-48C8-9B2E-79F619CE46E5}" destId="{B6C4E658-A507-415E-BC2D-B4C99180C3C4}" srcOrd="3" destOrd="0" presId="urn:microsoft.com/office/officeart/2018/2/layout/IconVerticalSolidList"/>
    <dgm:cxn modelId="{884B7CA0-97A0-4B4A-B42D-74B94DA86964}" type="presParOf" srcId="{D92FA5D5-C8CD-4037-95EF-3BB4FBA1A16F}" destId="{726303AB-84D1-4879-90F9-04053B691A8D}" srcOrd="3" destOrd="0" presId="urn:microsoft.com/office/officeart/2018/2/layout/IconVerticalSolidList"/>
    <dgm:cxn modelId="{B747F7DA-5B12-4388-8654-5AB54F8D8842}" type="presParOf" srcId="{D92FA5D5-C8CD-4037-95EF-3BB4FBA1A16F}" destId="{5151FAF2-0E1D-4AB5-BF28-B6B1749E5E10}" srcOrd="4" destOrd="0" presId="urn:microsoft.com/office/officeart/2018/2/layout/IconVerticalSolidList"/>
    <dgm:cxn modelId="{CC941EDE-CC38-48A7-BC3A-507CBBF7EA79}" type="presParOf" srcId="{5151FAF2-0E1D-4AB5-BF28-B6B1749E5E10}" destId="{4FD35D95-65CD-49BF-96F3-91104B2A97E4}" srcOrd="0" destOrd="0" presId="urn:microsoft.com/office/officeart/2018/2/layout/IconVerticalSolidList"/>
    <dgm:cxn modelId="{B70963B6-AD61-41FB-9120-57BE3D52A2D3}" type="presParOf" srcId="{5151FAF2-0E1D-4AB5-BF28-B6B1749E5E10}" destId="{9404C2BB-3B7E-4CFF-A44A-62FFD6FE1540}" srcOrd="1" destOrd="0" presId="urn:microsoft.com/office/officeart/2018/2/layout/IconVerticalSolidList"/>
    <dgm:cxn modelId="{30D60DAD-D89B-4D28-B329-02F267BF7621}" type="presParOf" srcId="{5151FAF2-0E1D-4AB5-BF28-B6B1749E5E10}" destId="{6737E3DB-4D2B-4B0B-B9EB-8D1E8FD9235F}" srcOrd="2" destOrd="0" presId="urn:microsoft.com/office/officeart/2018/2/layout/IconVerticalSolidList"/>
    <dgm:cxn modelId="{3BA00558-06EE-42CB-AA22-3D0EC8096C00}" type="presParOf" srcId="{5151FAF2-0E1D-4AB5-BF28-B6B1749E5E10}" destId="{89409114-7F10-40CF-90E7-2478293DD6A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9DE758-1D00-4184-8B13-C4A80B0512B4}">
      <dsp:nvSpPr>
        <dsp:cNvPr id="0" name=""/>
        <dsp:cNvSpPr/>
      </dsp:nvSpPr>
      <dsp:spPr>
        <a:xfrm>
          <a:off x="0" y="942668"/>
          <a:ext cx="6263640" cy="19183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Data mining </a:t>
          </a:r>
        </a:p>
        <a:p>
          <a:pPr marL="228600" lvl="1" indent="-228600" algn="l" defTabSz="933450">
            <a:lnSpc>
              <a:spcPct val="90000"/>
            </a:lnSpc>
            <a:spcBef>
              <a:spcPct val="0"/>
            </a:spcBef>
            <a:spcAft>
              <a:spcPct val="15000"/>
            </a:spcAft>
            <a:buChar char="•"/>
          </a:pPr>
          <a:r>
            <a:rPr lang="en-US" sz="2100" kern="1200"/>
            <a:t>Case Analyses </a:t>
          </a:r>
        </a:p>
        <a:p>
          <a:pPr marL="228600" lvl="1" indent="-228600" algn="l" defTabSz="933450">
            <a:lnSpc>
              <a:spcPct val="90000"/>
            </a:lnSpc>
            <a:spcBef>
              <a:spcPct val="0"/>
            </a:spcBef>
            <a:spcAft>
              <a:spcPct val="15000"/>
            </a:spcAft>
            <a:buChar char="•"/>
          </a:pPr>
          <a:r>
            <a:rPr lang="en-US" sz="2100" kern="1200"/>
            <a:t>Ethnography </a:t>
          </a:r>
        </a:p>
        <a:p>
          <a:pPr marL="228600" lvl="1" indent="-228600" algn="l" defTabSz="933450">
            <a:lnSpc>
              <a:spcPct val="90000"/>
            </a:lnSpc>
            <a:spcBef>
              <a:spcPct val="0"/>
            </a:spcBef>
            <a:spcAft>
              <a:spcPct val="15000"/>
            </a:spcAft>
            <a:buChar char="•"/>
          </a:pPr>
          <a:r>
            <a:rPr lang="en-US" sz="2100" kern="1200"/>
            <a:t>Projective Methods</a:t>
          </a:r>
        </a:p>
      </dsp:txBody>
      <dsp:txXfrm>
        <a:off x="0" y="942668"/>
        <a:ext cx="6263640" cy="1918350"/>
      </dsp:txXfrm>
    </dsp:sp>
    <dsp:sp modelId="{5A3D07C8-BBE8-48B5-9DC2-C2ED1F5E2E64}">
      <dsp:nvSpPr>
        <dsp:cNvPr id="0" name=""/>
        <dsp:cNvSpPr/>
      </dsp:nvSpPr>
      <dsp:spPr>
        <a:xfrm>
          <a:off x="313182" y="632708"/>
          <a:ext cx="4384548" cy="619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Other exploratory research methods </a:t>
          </a:r>
        </a:p>
      </dsp:txBody>
      <dsp:txXfrm>
        <a:off x="343444" y="662970"/>
        <a:ext cx="4324024" cy="559396"/>
      </dsp:txXfrm>
    </dsp:sp>
    <dsp:sp modelId="{E392E445-AB5A-40F6-9539-5074589A2245}">
      <dsp:nvSpPr>
        <dsp:cNvPr id="0" name=""/>
        <dsp:cNvSpPr/>
      </dsp:nvSpPr>
      <dsp:spPr>
        <a:xfrm>
          <a:off x="0" y="3284379"/>
          <a:ext cx="6263640" cy="15876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Exploratory </a:t>
          </a:r>
        </a:p>
        <a:p>
          <a:pPr marL="228600" lvl="1" indent="-228600" algn="l" defTabSz="933450">
            <a:lnSpc>
              <a:spcPct val="90000"/>
            </a:lnSpc>
            <a:spcBef>
              <a:spcPct val="0"/>
            </a:spcBef>
            <a:spcAft>
              <a:spcPct val="15000"/>
            </a:spcAft>
            <a:buChar char="•"/>
          </a:pPr>
          <a:r>
            <a:rPr lang="en-US" sz="2100" kern="1200"/>
            <a:t>Descriptive </a:t>
          </a:r>
        </a:p>
        <a:p>
          <a:pPr marL="228600" lvl="1" indent="-228600" algn="l" defTabSz="933450">
            <a:lnSpc>
              <a:spcPct val="90000"/>
            </a:lnSpc>
            <a:spcBef>
              <a:spcPct val="0"/>
            </a:spcBef>
            <a:spcAft>
              <a:spcPct val="15000"/>
            </a:spcAft>
            <a:buChar char="•"/>
          </a:pPr>
          <a:r>
            <a:rPr lang="en-US" sz="2100" kern="1200"/>
            <a:t>Causal: Conditions for Causality</a:t>
          </a:r>
        </a:p>
      </dsp:txBody>
      <dsp:txXfrm>
        <a:off x="0" y="3284379"/>
        <a:ext cx="6263640" cy="1587600"/>
      </dsp:txXfrm>
    </dsp:sp>
    <dsp:sp modelId="{9B8324A6-1490-45FB-9485-2DB00D08F2F1}">
      <dsp:nvSpPr>
        <dsp:cNvPr id="0" name=""/>
        <dsp:cNvSpPr/>
      </dsp:nvSpPr>
      <dsp:spPr>
        <a:xfrm>
          <a:off x="313182" y="2974419"/>
          <a:ext cx="4384548" cy="6199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Types of research design</a:t>
          </a:r>
        </a:p>
      </dsp:txBody>
      <dsp:txXfrm>
        <a:off x="343444" y="3004681"/>
        <a:ext cx="4324024"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FC28F-80D7-4AD4-B37E-745A602DF8C6}">
      <dsp:nvSpPr>
        <dsp:cNvPr id="0" name=""/>
        <dsp:cNvSpPr/>
      </dsp:nvSpPr>
      <dsp:spPr>
        <a:xfrm>
          <a:off x="0" y="284652"/>
          <a:ext cx="6666833" cy="164587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Designed to enhance understanding of available data to benefit firm performance. </a:t>
          </a:r>
        </a:p>
        <a:p>
          <a:pPr marL="171450" lvl="1" indent="-171450" algn="l" defTabSz="844550">
            <a:lnSpc>
              <a:spcPct val="90000"/>
            </a:lnSpc>
            <a:spcBef>
              <a:spcPct val="0"/>
            </a:spcBef>
            <a:spcAft>
              <a:spcPct val="15000"/>
            </a:spcAft>
            <a:buChar char="•"/>
          </a:pPr>
          <a:r>
            <a:rPr lang="en-US" sz="1900" kern="1200"/>
            <a:t>Ex: data mining, data fusion, network analysis, visualization.</a:t>
          </a:r>
        </a:p>
      </dsp:txBody>
      <dsp:txXfrm>
        <a:off x="0" y="284652"/>
        <a:ext cx="6666833" cy="1645875"/>
      </dsp:txXfrm>
    </dsp:sp>
    <dsp:sp modelId="{5B71AE50-2ED4-4000-A65C-22F4F28B6CD3}">
      <dsp:nvSpPr>
        <dsp:cNvPr id="0" name=""/>
        <dsp:cNvSpPr/>
      </dsp:nvSpPr>
      <dsp:spPr>
        <a:xfrm>
          <a:off x="333341" y="4212"/>
          <a:ext cx="4666783" cy="560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US" sz="1900" kern="1200" dirty="0"/>
            <a:t>Descriptive Analysis</a:t>
          </a:r>
        </a:p>
      </dsp:txBody>
      <dsp:txXfrm>
        <a:off x="360721" y="31592"/>
        <a:ext cx="4612023" cy="506120"/>
      </dsp:txXfrm>
    </dsp:sp>
    <dsp:sp modelId="{E920E07F-E076-4BFC-8FA4-7730D66C16B9}">
      <dsp:nvSpPr>
        <dsp:cNvPr id="0" name=""/>
        <dsp:cNvSpPr/>
      </dsp:nvSpPr>
      <dsp:spPr>
        <a:xfrm>
          <a:off x="0" y="2313567"/>
          <a:ext cx="6666833" cy="1376550"/>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Designed to aid both explanatory and forecasting abilities for the betterment of the firm</a:t>
          </a:r>
        </a:p>
        <a:p>
          <a:pPr marL="171450" lvl="1" indent="-171450" algn="l" defTabSz="844550">
            <a:lnSpc>
              <a:spcPct val="90000"/>
            </a:lnSpc>
            <a:spcBef>
              <a:spcPct val="0"/>
            </a:spcBef>
            <a:spcAft>
              <a:spcPct val="15000"/>
            </a:spcAft>
            <a:buChar char="•"/>
          </a:pPr>
          <a:r>
            <a:rPr lang="en-US" sz="1900" kern="1200"/>
            <a:t>Ex: regression analysis, time series analysis, simulation </a:t>
          </a:r>
        </a:p>
      </dsp:txBody>
      <dsp:txXfrm>
        <a:off x="0" y="2313567"/>
        <a:ext cx="6666833" cy="1376550"/>
      </dsp:txXfrm>
    </dsp:sp>
    <dsp:sp modelId="{35CA4DE6-6807-4E46-9820-9179ADE02388}">
      <dsp:nvSpPr>
        <dsp:cNvPr id="0" name=""/>
        <dsp:cNvSpPr/>
      </dsp:nvSpPr>
      <dsp:spPr>
        <a:xfrm>
          <a:off x="333341" y="2033127"/>
          <a:ext cx="4666783" cy="56088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US" sz="1900" kern="1200" dirty="0"/>
            <a:t>Predictive Analysis</a:t>
          </a:r>
        </a:p>
      </dsp:txBody>
      <dsp:txXfrm>
        <a:off x="360721" y="2060507"/>
        <a:ext cx="4612023" cy="506120"/>
      </dsp:txXfrm>
    </dsp:sp>
    <dsp:sp modelId="{7EF69FEA-D520-404E-BB17-FCCFA68C3C12}">
      <dsp:nvSpPr>
        <dsp:cNvPr id="0" name=""/>
        <dsp:cNvSpPr/>
      </dsp:nvSpPr>
      <dsp:spPr>
        <a:xfrm>
          <a:off x="0" y="4073157"/>
          <a:ext cx="6666833" cy="137655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Designed to optimize the various course of action available to enhance firm performance </a:t>
          </a:r>
        </a:p>
        <a:p>
          <a:pPr marL="171450" lvl="1" indent="-171450" algn="l" defTabSz="844550">
            <a:lnSpc>
              <a:spcPct val="90000"/>
            </a:lnSpc>
            <a:spcBef>
              <a:spcPct val="0"/>
            </a:spcBef>
            <a:spcAft>
              <a:spcPct val="15000"/>
            </a:spcAft>
            <a:buChar char="•"/>
          </a:pPr>
          <a:r>
            <a:rPr lang="en-US" sz="1900" kern="1200"/>
            <a:t>Ex: Optimization tools </a:t>
          </a:r>
        </a:p>
      </dsp:txBody>
      <dsp:txXfrm>
        <a:off x="0" y="4073157"/>
        <a:ext cx="6666833" cy="1376550"/>
      </dsp:txXfrm>
    </dsp:sp>
    <dsp:sp modelId="{DE0AF4AD-0782-4453-89A9-B27EEABAB466}">
      <dsp:nvSpPr>
        <dsp:cNvPr id="0" name=""/>
        <dsp:cNvSpPr/>
      </dsp:nvSpPr>
      <dsp:spPr>
        <a:xfrm>
          <a:off x="333341" y="3792717"/>
          <a:ext cx="4666783" cy="5608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US" sz="1900" kern="1200" dirty="0"/>
            <a:t>Prescriptive Analysis</a:t>
          </a:r>
        </a:p>
      </dsp:txBody>
      <dsp:txXfrm>
        <a:off x="360721" y="3820097"/>
        <a:ext cx="4612023"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F6403A-37E4-42FA-920F-31A5A4619650}">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C23554-61AA-47F2-A97D-545EBFAA719C}">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EA25DD-ED6F-40CE-88A9-270BA32395AA}">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Access to and retrieval of data (including data integration)</a:t>
          </a:r>
        </a:p>
      </dsp:txBody>
      <dsp:txXfrm>
        <a:off x="1816103" y="671"/>
        <a:ext cx="4447536" cy="1572384"/>
      </dsp:txXfrm>
    </dsp:sp>
    <dsp:sp modelId="{B90215A6-5D17-4B0E-8016-AC509CCDC358}">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B88F72-7191-46E0-9C69-D531F9041445}">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C4E658-A507-415E-BC2D-B4C99180C3C4}">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dirty="0"/>
            <a:t>Analytical skills </a:t>
          </a:r>
        </a:p>
      </dsp:txBody>
      <dsp:txXfrm>
        <a:off x="1816103" y="1966151"/>
        <a:ext cx="4447536" cy="1572384"/>
      </dsp:txXfrm>
    </dsp:sp>
    <dsp:sp modelId="{4FD35D95-65CD-49BF-96F3-91104B2A97E4}">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04C2BB-3B7E-4CFF-A44A-62FFD6FE1540}">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409114-7F10-40CF-90E7-2478293DD6A7}">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Firm integration of big data </a:t>
          </a:r>
        </a:p>
      </dsp:txBody>
      <dsp:txXfrm>
        <a:off x="1816103" y="3931632"/>
        <a:ext cx="4447536" cy="157238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9/8/2021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they? Can anyone restate it? </a:t>
            </a:r>
          </a:p>
          <a:p>
            <a:endParaRPr lang="en-US" dirty="0"/>
          </a:p>
          <a:p>
            <a:r>
              <a:rPr lang="en-US" dirty="0"/>
              <a:t>Again, we want to say that if there is one thing you can get away from this class is correlation does mean causation and when it does. </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193399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part of a decision support system that includes the processes used to capture and the methods used to store data coming from a number of external and internal sources. It is the creation of a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part of a decision support system that includes all the routines that allow the user to manipulate the data so as to conduct the kind of analysis the individual desires. It is the collection of analytical tools to interpret the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679502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the limitations of the systems approach to decision making process. </a:t>
            </a:r>
          </a:p>
          <a:p>
            <a:endParaRPr lang="en-US" dirty="0"/>
          </a:p>
          <a:p>
            <a:r>
              <a:rPr lang="en-US" dirty="0"/>
              <a:t>Managers wont’ always share their decision making processes, which can make it hard to improve it. (they usually don’t because they don’t want to reveal their trade secret) </a:t>
            </a:r>
          </a:p>
          <a:p>
            <a:r>
              <a:rPr lang="en-US" dirty="0"/>
              <a:t>In a big company, managers can have different needs. For example, sales managers can have different needs from customer service managers. </a:t>
            </a:r>
          </a:p>
          <a:p>
            <a:endParaRPr lang="en-US" dirty="0"/>
          </a:p>
          <a:p>
            <a:r>
              <a:rPr lang="en-US" dirty="0"/>
              <a:t>More it’s costly both in time and monetary sense.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598864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learning objectives for chapter 6. But we only skim this chapter since you don’t have to work with big data. </a:t>
            </a:r>
          </a:p>
          <a:p>
            <a:r>
              <a:rPr lang="en-US" dirty="0"/>
              <a:t>But I think you should still be familiar with this topic </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094558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big data. Can anyone define it? And why do you think there is such a hype regarding big data </a:t>
            </a:r>
          </a:p>
          <a:p>
            <a:r>
              <a:rPr lang="en-US" dirty="0"/>
              <a:t>So there is an analogy that is rather famous in the research or statistics, or big data world. </a:t>
            </a:r>
          </a:p>
          <a:p>
            <a:r>
              <a:rPr lang="en-US" dirty="0"/>
              <a:t>Please let me know if you think this analogy is inappropriate. I will take note, and remove it. I won’t take it personal. Please don’t report me because I didn’t come up with this analogy</a:t>
            </a:r>
          </a:p>
          <a:p>
            <a:endParaRPr lang="en-US" dirty="0"/>
          </a:p>
          <a:p>
            <a:r>
              <a:rPr lang="en-US" dirty="0"/>
              <a:t>Big data is like teenage sex </a:t>
            </a:r>
          </a:p>
          <a:p>
            <a:endParaRPr lang="en-US" dirty="0"/>
          </a:p>
          <a:p>
            <a:r>
              <a:rPr lang="en-US" dirty="0"/>
              <a:t>As I mentioned, I did not come up with this analogy. </a:t>
            </a:r>
          </a:p>
          <a:p>
            <a:r>
              <a:rPr lang="en-US" dirty="0"/>
              <a:t>It was Dan </a:t>
            </a:r>
            <a:r>
              <a:rPr lang="en-US" dirty="0" err="1"/>
              <a:t>Ariely</a:t>
            </a:r>
            <a:r>
              <a:rPr lang="en-US" dirty="0"/>
              <a:t> who is a Professor of Psychology and Behavioral Economics</a:t>
            </a:r>
          </a:p>
          <a:p>
            <a:r>
              <a:rPr lang="en-US" dirty="0"/>
              <a:t>I am not the first one to say this, and please don’t quote me, quote Dan </a:t>
            </a:r>
            <a:r>
              <a:rPr lang="en-US" dirty="0" err="1"/>
              <a:t>Ariely</a:t>
            </a:r>
            <a:r>
              <a:rPr lang="en-US" dirty="0"/>
              <a:t>. </a:t>
            </a:r>
          </a:p>
          <a:p>
            <a:endParaRPr lang="en-US" dirty="0"/>
          </a:p>
          <a:p>
            <a:r>
              <a:rPr lang="en-US" dirty="0"/>
              <a:t>All jokes aside. Big data is the process of …</a:t>
            </a:r>
          </a:p>
          <a:p>
            <a:endParaRPr lang="en-US" dirty="0"/>
          </a:p>
          <a:p>
            <a:r>
              <a:rPr lang="en-US" dirty="0"/>
              <a:t>Basically, big data is the just you analyze datasets using quantitative methods. And statisticians and econometricians have been doing this since forever. I think the hype was because of the unstructured data that are generated from Google, Facebook, or YouTube </a:t>
            </a:r>
          </a:p>
          <a:p>
            <a:r>
              <a:rPr lang="en-US" dirty="0"/>
              <a:t>Next time, whoever tries to show off by saying these words, you know it’s just data that is big.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72647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As you read from chapter 6, there are four V’s in big data: </a:t>
            </a:r>
          </a:p>
          <a:p>
            <a:pPr lvl="0"/>
            <a:r>
              <a:rPr lang="en-US" dirty="0"/>
              <a:t>Volume, Velocity, variety, and veracity </a:t>
            </a:r>
          </a:p>
          <a:p>
            <a:pPr lvl="0"/>
            <a:endParaRPr lang="en-US" dirty="0"/>
          </a:p>
          <a:p>
            <a:pPr lvl="0"/>
            <a:r>
              <a:rPr lang="en-US" dirty="0"/>
              <a:t>People are now proposing a fifth V which is value. </a:t>
            </a:r>
          </a:p>
          <a:p>
            <a:pPr lvl="0"/>
            <a:r>
              <a:rPr lang="en-US" dirty="0"/>
              <a:t>Big data can be used to improve customer retention rates, deal with negative WOM, enhance health care, or create personalized promotions (as you can see on Facebook, or Instagram). </a:t>
            </a:r>
          </a:p>
          <a:p>
            <a:pPr lvl="1"/>
            <a:endParaRPr lang="en-US" dirty="0"/>
          </a:p>
          <a:p>
            <a:pPr lvl="1"/>
            <a:endParaRPr lang="en-US" dirty="0"/>
          </a:p>
          <a:p>
            <a:pPr lvl="0"/>
            <a:r>
              <a:rPr lang="en-US" dirty="0"/>
              <a:t>Research Window 6.1: Target, Big Data and You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875928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200000"/>
              </a:lnSpc>
              <a:spcBef>
                <a:spcPts val="0"/>
              </a:spcBef>
              <a:spcAft>
                <a:spcPts val="0"/>
              </a:spcAft>
              <a:buFont typeface="Symbol" panose="05050102010706020507" pitchFamily="18" charset="2"/>
              <a:buChar char=""/>
            </a:pPr>
            <a:r>
              <a:rPr lang="en-US" sz="1800" kern="1200" dirty="0">
                <a:effectLst/>
                <a:latin typeface="Calibri" panose="020F0502020204030204" pitchFamily="34" charset="0"/>
                <a:ea typeface="Times New Roman" panose="02020603050405020304" pitchFamily="18" charset="0"/>
                <a:cs typeface="Times New Roman" panose="02020603050405020304" pitchFamily="18" charset="0"/>
              </a:rPr>
              <a:t>There are only few cases where you truly need big data</a:t>
            </a:r>
          </a:p>
          <a:p>
            <a:pPr marL="342900" marR="0" lvl="0" indent="-342900">
              <a:lnSpc>
                <a:spcPct val="200000"/>
              </a:lnSpc>
              <a:spcBef>
                <a:spcPts val="0"/>
              </a:spcBef>
              <a:spcAft>
                <a:spcPts val="0"/>
              </a:spcAft>
              <a:buFont typeface="Symbol" panose="05050102010706020507" pitchFamily="18" charset="2"/>
              <a:buChar char=""/>
            </a:pPr>
            <a:endParaRPr lang="en-US" sz="1800" kern="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kern="1200" dirty="0">
                <a:effectLst/>
                <a:latin typeface="Calibri" panose="020F0502020204030204" pitchFamily="34" charset="0"/>
                <a:ea typeface="Times New Roman" panose="02020603050405020304" pitchFamily="18" charset="0"/>
                <a:cs typeface="Times New Roman" panose="02020603050405020304" pitchFamily="18" charset="0"/>
              </a:rPr>
              <a:t>99% of events involve less than two viral adoptions </a:t>
            </a:r>
          </a:p>
          <a:p>
            <a:pPr marL="342900" marR="0" lvl="0" indent="-342900">
              <a:lnSpc>
                <a:spcPct val="200000"/>
              </a:lnSpc>
              <a:spcBef>
                <a:spcPts val="0"/>
              </a:spcBef>
              <a:spcAft>
                <a:spcPts val="0"/>
              </a:spcAft>
              <a:buFont typeface="Symbol" panose="05050102010706020507" pitchFamily="18" charset="2"/>
              <a:buChar char=""/>
            </a:pPr>
            <a:r>
              <a:rPr lang="en-US" sz="1800" kern="1200" dirty="0">
                <a:effectLst/>
                <a:latin typeface="Calibri" panose="020F0502020204030204" pitchFamily="34" charset="0"/>
                <a:ea typeface="Times New Roman" panose="02020603050405020304" pitchFamily="18" charset="0"/>
                <a:cs typeface="Times New Roman" panose="02020603050405020304" pitchFamily="18" charset="0"/>
              </a:rPr>
              <a:t>99% of adoption are less one hop from the seed </a:t>
            </a:r>
          </a:p>
          <a:p>
            <a:r>
              <a:rPr lang="en-US" dirty="0"/>
              <a:t>Every tweet on Twitter for 12 months (1.4 b </a:t>
            </a:r>
            <a:r>
              <a:rPr lang="en-US" dirty="0" err="1"/>
              <a:t>obs</a:t>
            </a:r>
            <a:r>
              <a:rPr lang="en-US" dirty="0"/>
              <a:t>)</a:t>
            </a:r>
          </a:p>
          <a:p>
            <a:pPr marL="171450" indent="-171450">
              <a:buFont typeface="Wingdings" panose="05000000000000000000" pitchFamily="2" charset="2"/>
              <a:buChar char="Ø"/>
            </a:pPr>
            <a:r>
              <a:rPr lang="en-US" dirty="0"/>
              <a:t>100 RTs, ~ 350 K events </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r>
              <a:rPr lang="en-US" dirty="0"/>
              <a:t>Popularity riven mostly by the size of the largest broadcast.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4195776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already mentioned this in the last class when we talked about data mining. The difference between structure in the sense of dataset, and structure in research design, especially in exploratory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791038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key types of unstructured data, which are usually social data</a:t>
            </a:r>
          </a:p>
          <a:p>
            <a:r>
              <a:rPr lang="en-US" dirty="0"/>
              <a:t>Social data can be voice of the customer: </a:t>
            </a:r>
          </a:p>
          <a:p>
            <a:endParaRPr lang="en-US" dirty="0"/>
          </a:p>
          <a:p>
            <a:endParaRPr lang="en-US" dirty="0"/>
          </a:p>
          <a:p>
            <a:r>
              <a:rPr lang="en-US" dirty="0"/>
              <a:t>Which then can be used to do social network analysis. It is a popular tool … </a:t>
            </a:r>
          </a:p>
          <a:p>
            <a:endParaRPr lang="en-US" dirty="0"/>
          </a:p>
          <a:p>
            <a:r>
              <a:rPr lang="en-US" dirty="0"/>
              <a:t>Then, we have smartphone data, which consist of data form texting, and in-store shopping or location-based services. </a:t>
            </a:r>
          </a:p>
          <a:p>
            <a:endParaRPr lang="en-US" dirty="0"/>
          </a:p>
          <a:p>
            <a:r>
              <a:rPr lang="en-US" dirty="0"/>
              <a:t>Today, I will use the 5-min snippet to demonstrate SNA </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4276208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type of unstructured data is omni-channel transactional data </a:t>
            </a:r>
          </a:p>
          <a:p>
            <a:endParaRPr lang="en-US" dirty="0"/>
          </a:p>
          <a:p>
            <a:r>
              <a:rPr lang="en-US" dirty="0"/>
              <a:t>The definition of this type of data is data that are connected to particular purchaser across multiple purchasing channels.</a:t>
            </a:r>
          </a:p>
          <a:p>
            <a:endParaRPr lang="en-US" dirty="0"/>
          </a:p>
          <a:p>
            <a:r>
              <a:rPr lang="en-US" dirty="0"/>
              <a:t>Data across different platforms in potentially different formats are collected and tied together. </a:t>
            </a:r>
          </a:p>
          <a:p>
            <a:endParaRPr lang="en-US" dirty="0"/>
          </a:p>
          <a:p>
            <a:r>
              <a:rPr lang="en-US" dirty="0"/>
              <a:t>Has anyone here have a feeling that all your devices are connected / talk to one another? </a:t>
            </a:r>
          </a:p>
          <a:p>
            <a:r>
              <a:rPr lang="en-US" dirty="0"/>
              <a:t>And maybe Facebook knows that you are interested in buying a pair pants when you just talk to your mom about it? </a:t>
            </a:r>
          </a:p>
          <a:p>
            <a:endParaRPr lang="en-US" dirty="0"/>
          </a:p>
          <a:p>
            <a:r>
              <a:rPr lang="en-US" dirty="0"/>
              <a:t>Companies leverage this type of data to get you buy stuffs. Even though it’s hard to connect data across channel, but once you can do it, it’s very powerful. </a:t>
            </a:r>
          </a:p>
          <a:p>
            <a:endParaRPr lang="en-US" dirty="0"/>
          </a:p>
          <a:p>
            <a:r>
              <a:rPr lang="en-US" dirty="0"/>
              <a:t>As we mention in the first few sessions that companies sell your data, this is the type of data that they sell. Instagram, Facebook, Reddit can sell data to Google so they can target their ads even better based on your preference and interests</a:t>
            </a:r>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503478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types of big data analyses. It’s similar to our research design </a:t>
            </a:r>
          </a:p>
          <a:p>
            <a:r>
              <a:rPr lang="en-US" dirty="0"/>
              <a:t>Can someone remind me what the three research designs are? </a:t>
            </a:r>
          </a:p>
          <a:p>
            <a:r>
              <a:rPr lang="en-US" dirty="0"/>
              <a:t>Exploratory Research </a:t>
            </a:r>
          </a:p>
          <a:p>
            <a:r>
              <a:rPr lang="en-US" dirty="0"/>
              <a:t>Descriptive Research </a:t>
            </a:r>
          </a:p>
          <a:p>
            <a:r>
              <a:rPr lang="en-US" dirty="0"/>
              <a:t>Causal Research </a:t>
            </a:r>
          </a:p>
          <a:p>
            <a:endParaRPr lang="en-US" dirty="0"/>
          </a:p>
          <a:p>
            <a:endParaRPr lang="en-US" dirty="0"/>
          </a:p>
          <a:p>
            <a:r>
              <a:rPr lang="en-US" dirty="0"/>
              <a:t>We have encountered simulation before, can you state some examples?</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3153640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320004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4045101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basically, What could be the potential causes that a restaurant is having a gradual sales decline? Pick a specific method and consider the probable cause</a:t>
            </a:r>
          </a:p>
          <a:p>
            <a:r>
              <a:rPr lang="en-US" dirty="0"/>
              <a:t>Please state the strengths and weaknesses of your method. Then, you also have to offer details how you would approach this problem. I will do an example in class. </a:t>
            </a:r>
          </a:p>
          <a:p>
            <a:r>
              <a:rPr lang="en-US" dirty="0"/>
              <a:t>But you have to do the method associated with the first letter of your last name. Don’t just pick the first one and copy my answer. </a:t>
            </a:r>
          </a:p>
          <a:p>
            <a:endParaRPr lang="en-US" dirty="0"/>
          </a:p>
          <a:p>
            <a:r>
              <a:rPr lang="en-US" dirty="0"/>
              <a:t>What are the strengths of secondary data analysis? </a:t>
            </a:r>
          </a:p>
          <a:p>
            <a:endParaRPr lang="en-US" dirty="0"/>
          </a:p>
          <a:p>
            <a:r>
              <a:rPr lang="en-US" dirty="0"/>
              <a:t>So the strength of secondary data analysis is that you can purchase and do it right away, it can be rather fast. It can give you the result right away. </a:t>
            </a:r>
          </a:p>
          <a:p>
            <a:endParaRPr lang="en-US" dirty="0"/>
          </a:p>
          <a:p>
            <a:r>
              <a:rPr lang="en-US" dirty="0"/>
              <a:t>So what about its weaknesses? </a:t>
            </a:r>
          </a:p>
          <a:p>
            <a:r>
              <a:rPr lang="en-US" dirty="0"/>
              <a:t>You don’t have control over what type of data you can get</a:t>
            </a:r>
          </a:p>
          <a:p>
            <a:r>
              <a:rPr lang="en-US" dirty="0"/>
              <a:t>The data can contain a lot measurement errors (surveyors did not do a good job of obtaining the dataset) </a:t>
            </a:r>
          </a:p>
          <a:p>
            <a:endParaRPr lang="en-US" dirty="0"/>
          </a:p>
          <a:p>
            <a:r>
              <a:rPr lang="en-US" dirty="0"/>
              <a:t>And a way to approach this problem using secondary data analysis is that you can get data from Yelp or Google reviews to see the general market trend to see if it happens to other restaurants or just you. </a:t>
            </a:r>
          </a:p>
          <a:p>
            <a:r>
              <a:rPr lang="en-US" dirty="0"/>
              <a:t>Then, you can also see that general market trends by analyzing data from the US labor bureau or other governmental agencies that publish market data</a:t>
            </a:r>
          </a:p>
          <a:p>
            <a:endParaRPr lang="en-US" dirty="0"/>
          </a:p>
          <a:p>
            <a:r>
              <a:rPr lang="en-US" dirty="0"/>
              <a:t>I hope this gives some sense to what should be discussed on Canvas. </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
        <p:nvSpPr>
          <p:cNvPr id="5" name="Footer Placeholder 4">
            <a:extLst>
              <a:ext uri="{FF2B5EF4-FFF2-40B4-BE49-F238E27FC236}">
                <a16:creationId xmlns:a16="http://schemas.microsoft.com/office/drawing/2014/main" id="{12D7A73B-C46B-4D3E-AEFF-0CFB866A6E45}"/>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1293393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40616061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3656502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Gephi</a:t>
            </a:r>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289359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remind you in chapter 2, we saw this diagram already. We have 4 phases: </a:t>
            </a:r>
          </a:p>
          <a:p>
            <a:r>
              <a:rPr lang="en-US" dirty="0"/>
              <a:t>Problem definition </a:t>
            </a:r>
          </a:p>
          <a:p>
            <a:r>
              <a:rPr lang="en-US" dirty="0"/>
              <a:t>Data collection </a:t>
            </a:r>
          </a:p>
          <a:p>
            <a:r>
              <a:rPr lang="en-US" dirty="0"/>
              <a:t>Data analysis </a:t>
            </a:r>
          </a:p>
          <a:p>
            <a:r>
              <a:rPr lang="en-US" dirty="0"/>
              <a:t>Information reporting </a:t>
            </a:r>
          </a:p>
          <a:p>
            <a:r>
              <a:rPr lang="en-US" dirty="0"/>
              <a:t>We have gone over exploratory research, and defined information need </a:t>
            </a:r>
          </a:p>
          <a:p>
            <a:r>
              <a:rPr lang="en-US" dirty="0"/>
              <a:t>Now we need to think how we would obtain these data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644928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22550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1514707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Inexpensive data can be secured quickly, but unknown accuracy for ill-fitting for the problem </a:t>
            </a:r>
          </a:p>
          <a:p>
            <a:r>
              <a:rPr lang="en-US" dirty="0"/>
              <a:t>Expensive data can fit better with our problems, and have better accuracy </a:t>
            </a:r>
          </a:p>
          <a:p>
            <a:endParaRPr lang="en-US" dirty="0"/>
          </a:p>
          <a:p>
            <a:r>
              <a:rPr lang="en-US" dirty="0"/>
              <a:t>You can also think of expensive in the sense that it takes you a lot of time to collect if you were to collect primary data </a:t>
            </a:r>
          </a:p>
          <a:p>
            <a:endParaRPr lang="en-US" dirty="0"/>
          </a:p>
          <a:p>
            <a:r>
              <a:rPr lang="en-US" dirty="0"/>
              <a:t>But how can you assess the accuracy of your dataset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923666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assess the accuracy of secondary Data</a:t>
            </a:r>
          </a:p>
          <a:p>
            <a:endParaRPr lang="en-US" dirty="0"/>
          </a:p>
          <a:p>
            <a:r>
              <a:rPr lang="en-US" dirty="0"/>
              <a:t>First we have to assess the source of data, </a:t>
            </a:r>
          </a:p>
          <a:p>
            <a:r>
              <a:rPr lang="en-US" dirty="0"/>
              <a:t>In secondary source, we have to assess the originating source of secondary data, </a:t>
            </a:r>
          </a:p>
          <a:p>
            <a:r>
              <a:rPr lang="en-US" dirty="0"/>
              <a:t>And if your secondary data seller is an aggregator, you have to assess how they secure those dataset. </a:t>
            </a:r>
          </a:p>
          <a:p>
            <a:endParaRPr lang="en-US" dirty="0"/>
          </a:p>
          <a:p>
            <a:r>
              <a:rPr lang="en-US" dirty="0"/>
              <a:t>Secondly, </a:t>
            </a:r>
          </a:p>
          <a:p>
            <a:r>
              <a:rPr lang="en-US" dirty="0"/>
              <a:t>You have to assess who sponsor the research. Why do you think we have to assess this aspect? And can you give me an example of why? </a:t>
            </a:r>
          </a:p>
          <a:p>
            <a:r>
              <a:rPr lang="en-US" dirty="0"/>
              <a:t>Example: Coca cola sponsors diabetes research, or tobacco companies sponsor lung cancer research </a:t>
            </a:r>
          </a:p>
          <a:p>
            <a:endParaRPr lang="en-US" dirty="0"/>
          </a:p>
          <a:p>
            <a:r>
              <a:rPr lang="en-US" dirty="0"/>
              <a:t>Lastly, the evidence of quality </a:t>
            </a:r>
          </a:p>
          <a:p>
            <a:r>
              <a:rPr lang="en-US" dirty="0"/>
              <a:t>We can see if the researchers did a competent job …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743765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traditional types of internal secondary data. Say you are from the marketing research department, but you want data on the sales team, the data the sales team give you will be considered internal secondary data. </a:t>
            </a:r>
          </a:p>
          <a:p>
            <a:endParaRPr lang="en-US" dirty="0"/>
          </a:p>
          <a:p>
            <a:r>
              <a:rPr lang="en-US" dirty="0"/>
              <a:t>This slide can be rather boring. But I just want to give you a taste of real-world data</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3400585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types of systems that companies typically use. Please review this slide before taking the quiz because it’s very likely that you will receive a question on it. </a:t>
            </a:r>
          </a:p>
          <a:p>
            <a:r>
              <a:rPr lang="en-US" dirty="0"/>
              <a:t>You assume that you have already read the definitions of these systems, so I will not repeat it. </a:t>
            </a:r>
          </a:p>
          <a:p>
            <a:r>
              <a:rPr lang="en-US" dirty="0"/>
              <a:t>I will just give you more insights that the most standardized and used system in every industry is the customer relationship management system. </a:t>
            </a:r>
          </a:p>
          <a:p>
            <a:r>
              <a:rPr lang="en-US" dirty="0"/>
              <a:t>And if you can use CRM and mentioned it on your resume, it will greatly increase your chance of getting hired. </a:t>
            </a:r>
          </a:p>
          <a:p>
            <a:r>
              <a:rPr lang="en-US" dirty="0"/>
              <a:t>The other two systems are highly customized to each firm, hence you can’t prepare and you usually have to learn when you are hired. But it’s good to know what the other systems are for. </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04608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0550A73-2B4E-4929-B8DF-7138D6F7260F}" type="datetime1">
              <a:rPr lang="en-US" smtClean="0"/>
              <a:t>9/8/2021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01028625-83B2-4E84-8A46-D0F4A8727A9E}" type="datetime1">
              <a:rPr lang="en-US" smtClean="0"/>
              <a:t>9/8/2021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B9402276-CDDE-4077-BD49-9E25CB29DCE3}" type="datetime1">
              <a:rPr lang="en-US" smtClean="0"/>
              <a:t>9/8/2021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FF5D1DFC-C791-4997-BECF-09F80398C9DB}" type="datetime1">
              <a:rPr lang="en-US" smtClean="0"/>
              <a:t>9/8/2021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790911EB-61AA-4FA5-9434-3F9656DB3E71}" type="datetime1">
              <a:rPr lang="en-US" smtClean="0"/>
              <a:t>9/8/2021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6571A58D-DB20-4232-A7BF-E1542AA1D217}" type="datetime1">
              <a:rPr lang="en-US" smtClean="0"/>
              <a:t>9/8/2021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09E6CFC3-797E-4C43-AC4A-9EA40911BE3A}" type="datetime1">
              <a:rPr lang="en-US" smtClean="0"/>
              <a:t>9/8/2021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9D5D29C7-E268-4B09-9EA0-1CBCD0C2FB18}" type="datetime1">
              <a:rPr lang="en-US" smtClean="0"/>
              <a:t>9/8/2021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B62C24B3-A815-494A-8D5E-9AA02E7F066D}" type="datetime1">
              <a:rPr lang="en-US" smtClean="0"/>
              <a:t>9/8/2021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3B6145B2-FA71-4617-A341-A8B7E99D15BE}" type="datetime1">
              <a:rPr lang="en-US" smtClean="0"/>
              <a:t>9/8/2021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E2612574-89EB-4971-8843-D2064C5BA652}" type="datetime1">
              <a:rPr lang="en-US" smtClean="0"/>
              <a:t>9/8/2021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3D762-7AB1-4F2A-8B20-2C95C37F27B8}" type="datetime1">
              <a:rPr lang="en-US" smtClean="0"/>
              <a:t>9/8/2021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www.pacificrisa.org/projects/social-network-analysis/" TargetMode="External"/><Relationship Id="rId5" Type="http://schemas.openxmlformats.org/officeDocument/2006/relationships/image" Target="../media/image33.jpg"/><Relationship Id="rId4" Type="http://schemas.openxmlformats.org/officeDocument/2006/relationships/hyperlink" Target="https://usaidlearninglab.org/lab-notes/demystifying-social-network-analysis-development-five-key-design-considera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7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7EA9B-ABDE-417D-8971-0A923F81A8DA}"/>
              </a:ext>
            </a:extLst>
          </p:cNvPr>
          <p:cNvSpPr>
            <a:spLocks noGrp="1"/>
          </p:cNvSpPr>
          <p:nvPr>
            <p:ph type="ctrTitle"/>
          </p:nvPr>
        </p:nvSpPr>
        <p:spPr>
          <a:xfrm>
            <a:off x="742950" y="742951"/>
            <a:ext cx="3476625" cy="4962524"/>
          </a:xfrm>
        </p:spPr>
        <p:txBody>
          <a:bodyPr vert="horz" lIns="91440" tIns="45720" rIns="91440" bIns="45720" rtlCol="0" anchor="ctr">
            <a:normAutofit/>
          </a:bodyPr>
          <a:lstStyle/>
          <a:p>
            <a:r>
              <a:rPr lang="en-US" sz="4800" kern="1200" dirty="0">
                <a:solidFill>
                  <a:srgbClr val="FFFFFF"/>
                </a:solidFill>
                <a:latin typeface="+mj-lt"/>
                <a:ea typeface="+mj-ea"/>
                <a:cs typeface="+mj-cs"/>
              </a:rPr>
              <a:t>Where did labor day go?</a:t>
            </a:r>
          </a:p>
        </p:txBody>
      </p:sp>
      <p:pic>
        <p:nvPicPr>
          <p:cNvPr id="1028" name="Picture 4" descr="50+ Kickass Funny Wednesday Memes to Make Hump Day Better">
            <a:extLst>
              <a:ext uri="{FF2B5EF4-FFF2-40B4-BE49-F238E27FC236}">
                <a16:creationId xmlns:a16="http://schemas.microsoft.com/office/drawing/2014/main" id="{70849472-C0AE-4DB4-971C-67BCF1ED130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1262109"/>
            <a:ext cx="6553545" cy="434172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D3A082EF-6106-4673-A13A-78703D96C201}"/>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D5A381CD-7842-444C-9CF3-1EC0959A0A3E}"/>
              </a:ext>
            </a:extLst>
          </p:cNvPr>
          <p:cNvSpPr>
            <a:spLocks noGrp="1"/>
          </p:cNvSpPr>
          <p:nvPr>
            <p:ph type="sldNum" sz="quarter" idx="12"/>
          </p:nvPr>
        </p:nvSpPr>
        <p:spPr/>
        <p:txBody>
          <a:bodyPr/>
          <a:lstStyle/>
          <a:p>
            <a:fld id="{A6AF1B4E-90EC-4A51-B6E5-B702C054ECB0}" type="slidenum">
              <a:rPr lang="en-US" smtClean="0"/>
              <a:t>1</a:t>
            </a:fld>
            <a:endParaRPr lang="en-US" dirty="0"/>
          </a:p>
        </p:txBody>
      </p:sp>
    </p:spTree>
    <p:extLst>
      <p:ext uri="{BB962C8B-B14F-4D97-AF65-F5344CB8AC3E}">
        <p14:creationId xmlns:p14="http://schemas.microsoft.com/office/powerpoint/2010/main" val="2516331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86EFE-3DF4-480C-86C1-3A94371C098A}"/>
              </a:ext>
            </a:extLst>
          </p:cNvPr>
          <p:cNvSpPr>
            <a:spLocks noGrp="1"/>
          </p:cNvSpPr>
          <p:nvPr>
            <p:ph type="title"/>
          </p:nvPr>
        </p:nvSpPr>
        <p:spPr>
          <a:xfrm>
            <a:off x="686834" y="591344"/>
            <a:ext cx="3200400" cy="5585619"/>
          </a:xfrm>
        </p:spPr>
        <p:txBody>
          <a:bodyPr>
            <a:normAutofit/>
          </a:bodyPr>
          <a:lstStyle/>
          <a:p>
            <a:r>
              <a:rPr lang="en-US">
                <a:solidFill>
                  <a:srgbClr val="FFFFFF"/>
                </a:solidFill>
              </a:rPr>
              <a:t>Marketing Research Process</a:t>
            </a:r>
          </a:p>
        </p:txBody>
      </p:sp>
      <p:sp>
        <p:nvSpPr>
          <p:cNvPr id="4" name="Footer Placeholder 3">
            <a:extLst>
              <a:ext uri="{FF2B5EF4-FFF2-40B4-BE49-F238E27FC236}">
                <a16:creationId xmlns:a16="http://schemas.microsoft.com/office/drawing/2014/main" id="{AA5DF40B-45F1-4C0B-B6CA-42EE0FEE0226}"/>
              </a:ext>
            </a:extLst>
          </p:cNvPr>
          <p:cNvSpPr>
            <a:spLocks noGrp="1"/>
          </p:cNvSpPr>
          <p:nvPr>
            <p:ph type="ftr" sz="quarter" idx="11"/>
          </p:nvPr>
        </p:nvSpPr>
        <p:spPr>
          <a:xfrm>
            <a:off x="4447308" y="6356350"/>
            <a:ext cx="4842466"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6139A09-4014-4074-B3B1-EB6BAD4CC236}"/>
              </a:ext>
            </a:extLst>
          </p:cNvPr>
          <p:cNvSpPr>
            <a:spLocks noGrp="1"/>
          </p:cNvSpPr>
          <p:nvPr>
            <p:ph type="sldNum" sz="quarter" idx="12"/>
          </p:nvPr>
        </p:nvSpPr>
        <p:spPr>
          <a:xfrm>
            <a:off x="9819860" y="6356350"/>
            <a:ext cx="1533939"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A9B871F-3023-4A94-ACAC-2F48CADA0740}"/>
              </a:ext>
            </a:extLst>
          </p:cNvPr>
          <p:cNvSpPr>
            <a:spLocks noGrp="1"/>
          </p:cNvSpPr>
          <p:nvPr>
            <p:ph idx="1"/>
          </p:nvPr>
        </p:nvSpPr>
        <p:spPr>
          <a:xfrm>
            <a:off x="4447308" y="591344"/>
            <a:ext cx="6906491" cy="5585619"/>
          </a:xfrm>
        </p:spPr>
        <p:txBody>
          <a:bodyPr anchor="ctr">
            <a:normAutofit/>
          </a:bodyPr>
          <a:lstStyle/>
          <a:p>
            <a:r>
              <a:rPr lang="en-US" dirty="0"/>
              <a:t>Once the problem has been defined, the next step is to determine if the information needed to solve the problem already exists</a:t>
            </a:r>
          </a:p>
        </p:txBody>
      </p:sp>
    </p:spTree>
    <p:extLst>
      <p:ext uri="{BB962C8B-B14F-4D97-AF65-F5344CB8AC3E}">
        <p14:creationId xmlns:p14="http://schemas.microsoft.com/office/powerpoint/2010/main" val="869626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B54CE-72F8-4A80-9C44-42FCFBBA732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The Marketing Research Process </a:t>
            </a: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 flowchart shows the marketing research process.&#10;&#10;The flowchart shows two text boxes with an arrow leading from each to the other. Text beside these two boxes reads, Problem Definition. The first text box on the left reads, Define Information Need. The second text box on the right reads, Conduct Exploratory Research. A downward arrow leads from the text box on the left to the third text box that reads, Answer available via an existing internal resource? A downward arrow labeled as yes and an arrow pointing to the right labeled as no emerge from the third text box. The arrow labeled no leads to the fourth text box that reads, Answer available via an existing external resource? A downward arrow labeled as yes and an arrow pointing to the right labeled as no emerge from the fourth text box. The arrow labeled no leads to the fifth text box that reads, Generate Primary Data. The arrow labeled as yes, which emerges from the third text box, leads to the sixth text box below it, which reads, Retrieve Data from Decision Support System. Source: Internal Database and Resources. The arrow labeled as yes, which emerges from the fourth text box, leads to the seventh text box below it, which reads, Retrieve External Secondary Data. Source: Internal Database and Resources. A downward arrow from the fifth text box leads to the eighth text box below it, which reads, Conduct Exploratory, Descriptive, and/or Causal Research. Source: Individuals within Households or Firms. Text beside the sixth, seventh, and eight text boxes, which lie in the same level, reads, Data Collection. An arrow from each of these three boxes leads to a common ninth text box that reads, Analyze and Interpret Data. Text beside this box reads, Data Analysis. A downward arrow leads from the ninth text box to the tenth, which reads, Prepare Reports. Text beside this box reads, Information Reporting.">
            <a:extLst>
              <a:ext uri="{FF2B5EF4-FFF2-40B4-BE49-F238E27FC236}">
                <a16:creationId xmlns:a16="http://schemas.microsoft.com/office/drawing/2014/main" id="{82B5F5B7-68DA-482C-B147-8834EF9B5E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54296" y="1092290"/>
            <a:ext cx="7214616" cy="46459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DB740A3C-B62D-4B5E-9EF3-9AB2EFAE0BB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67C5D3E4-DF10-4684-BC5E-187C30525DC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1499500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47F06-F2CC-4903-A87E-E62476AE2D12}"/>
              </a:ext>
            </a:extLst>
          </p:cNvPr>
          <p:cNvSpPr>
            <a:spLocks noGrp="1"/>
          </p:cNvSpPr>
          <p:nvPr>
            <p:ph type="title"/>
          </p:nvPr>
        </p:nvSpPr>
        <p:spPr>
          <a:xfrm>
            <a:off x="630936" y="639520"/>
            <a:ext cx="3429000" cy="1719072"/>
          </a:xfrm>
        </p:spPr>
        <p:txBody>
          <a:bodyPr anchor="b">
            <a:normAutofit/>
          </a:bodyPr>
          <a:lstStyle/>
          <a:p>
            <a:r>
              <a:rPr lang="en-US" sz="5400"/>
              <a:t>Primary Data</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CF9A32-6110-4AF7-AA47-52BFA6C08786}"/>
              </a:ext>
            </a:extLst>
          </p:cNvPr>
          <p:cNvSpPr>
            <a:spLocks noGrp="1"/>
          </p:cNvSpPr>
          <p:nvPr>
            <p:ph idx="1"/>
          </p:nvPr>
        </p:nvSpPr>
        <p:spPr>
          <a:xfrm>
            <a:off x="630936" y="2807208"/>
            <a:ext cx="3429000" cy="3410712"/>
          </a:xfrm>
        </p:spPr>
        <p:txBody>
          <a:bodyPr anchor="t">
            <a:normAutofit/>
          </a:bodyPr>
          <a:lstStyle/>
          <a:p>
            <a:r>
              <a:rPr lang="en-US" sz="2200" dirty="0"/>
              <a:t>Information collected specifically for the investigation at hand </a:t>
            </a:r>
          </a:p>
        </p:txBody>
      </p:sp>
      <p:pic>
        <p:nvPicPr>
          <p:cNvPr id="18" name="Graphic 8" descr="Magnifying glass">
            <a:extLst>
              <a:ext uri="{FF2B5EF4-FFF2-40B4-BE49-F238E27FC236}">
                <a16:creationId xmlns:a16="http://schemas.microsoft.com/office/drawing/2014/main" id="{49D9C2C4-3AF7-4E44-9611-008C950D23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17236" y="640080"/>
            <a:ext cx="5577840" cy="5577840"/>
          </a:xfrm>
          <a:prstGeom prst="rect">
            <a:avLst/>
          </a:prstGeom>
        </p:spPr>
      </p:pic>
      <p:sp>
        <p:nvSpPr>
          <p:cNvPr id="4" name="Footer Placeholder 3">
            <a:extLst>
              <a:ext uri="{FF2B5EF4-FFF2-40B4-BE49-F238E27FC236}">
                <a16:creationId xmlns:a16="http://schemas.microsoft.com/office/drawing/2014/main" id="{4614E907-A9EF-4B05-9CA8-FC9F371CD7E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CDE65AA-0F7C-4608-92D9-E4B68CBD0040}"/>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42846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4AD35-5B0F-4A2B-A8DA-3F4A31FDE140}"/>
              </a:ext>
            </a:extLst>
          </p:cNvPr>
          <p:cNvSpPr>
            <a:spLocks noGrp="1"/>
          </p:cNvSpPr>
          <p:nvPr>
            <p:ph type="title"/>
          </p:nvPr>
        </p:nvSpPr>
        <p:spPr>
          <a:xfrm>
            <a:off x="630936" y="639520"/>
            <a:ext cx="3429000" cy="1719072"/>
          </a:xfrm>
        </p:spPr>
        <p:txBody>
          <a:bodyPr anchor="b">
            <a:normAutofit/>
          </a:bodyPr>
          <a:lstStyle/>
          <a:p>
            <a:r>
              <a:rPr lang="en-US" sz="5400"/>
              <a:t>Secondary Data</a:t>
            </a:r>
          </a:p>
        </p:txBody>
      </p:sp>
      <p:sp>
        <p:nvSpPr>
          <p:cNvPr id="7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4E0BDF-2D5D-44C4-9F81-CA086BC2DA80}"/>
              </a:ext>
            </a:extLst>
          </p:cNvPr>
          <p:cNvSpPr>
            <a:spLocks noGrp="1"/>
          </p:cNvSpPr>
          <p:nvPr>
            <p:ph idx="1"/>
          </p:nvPr>
        </p:nvSpPr>
        <p:spPr>
          <a:xfrm>
            <a:off x="630936" y="2807208"/>
            <a:ext cx="3429000" cy="3410712"/>
          </a:xfrm>
        </p:spPr>
        <p:txBody>
          <a:bodyPr anchor="t">
            <a:normAutofit/>
          </a:bodyPr>
          <a:lstStyle/>
          <a:p>
            <a:r>
              <a:rPr lang="en-US" sz="2200" dirty="0"/>
              <a:t>Data that have already been collected, often for some other purposes or by some other organization </a:t>
            </a:r>
          </a:p>
        </p:txBody>
      </p:sp>
      <p:pic>
        <p:nvPicPr>
          <p:cNvPr id="2050" name="Picture 2" descr="Mr bean copying - Imgflip">
            <a:extLst>
              <a:ext uri="{FF2B5EF4-FFF2-40B4-BE49-F238E27FC236}">
                <a16:creationId xmlns:a16="http://schemas.microsoft.com/office/drawing/2014/main" id="{A1D19DDA-BC47-4027-8F25-A7BBFD8659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857364"/>
            <a:ext cx="6903720" cy="514327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7D72BE3B-8ACB-4157-8EBF-D7285005B64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780FC8A-AA59-4368-9966-A17A431EB94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3619719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2FA6E4-FF8A-4C98-A46E-5B2AC90F7B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The Balancing Act with Secondary Data</a:t>
            </a:r>
          </a:p>
        </p:txBody>
      </p:sp>
      <p:sp>
        <p:nvSpPr>
          <p:cNvPr id="3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n illustration shows a set of weighing scales that are equally balanced.&#10;&#10;The left side of the scale is labeled as advantages: time cost. The right side is labeled as disadvantages: fit accuracy.">
            <a:extLst>
              <a:ext uri="{FF2B5EF4-FFF2-40B4-BE49-F238E27FC236}">
                <a16:creationId xmlns:a16="http://schemas.microsoft.com/office/drawing/2014/main" id="{AA78670B-BBC5-42A2-8E4B-D3CE0BB9D5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584575"/>
            <a:ext cx="7214616" cy="3661417"/>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F6F258F4-4834-41AF-A23B-9371C3B6D3C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80C4C3B5-98EB-4361-B7DA-871792A0D80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pPr>
                <a:spcAft>
                  <a:spcPts val="600"/>
                </a:spcAft>
              </a:pPr>
              <a:t>14</a:t>
            </a:fld>
            <a:endParaRPr lang="en-US"/>
          </a:p>
        </p:txBody>
      </p:sp>
    </p:spTree>
    <p:extLst>
      <p:ext uri="{BB962C8B-B14F-4D97-AF65-F5344CB8AC3E}">
        <p14:creationId xmlns:p14="http://schemas.microsoft.com/office/powerpoint/2010/main" val="3527769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CC3EF3B-44DE-4ACC-A5C5-299B7D4CD1F7}"/>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Assessing the Accuracy of Secondary Data</a:t>
            </a:r>
          </a:p>
        </p:txBody>
      </p:sp>
      <p:sp>
        <p:nvSpPr>
          <p:cNvPr id="3" name="Content Placeholder 2">
            <a:extLst>
              <a:ext uri="{FF2B5EF4-FFF2-40B4-BE49-F238E27FC236}">
                <a16:creationId xmlns:a16="http://schemas.microsoft.com/office/drawing/2014/main" id="{FA36ACE0-5132-4053-AD25-4848FEE546CF}"/>
              </a:ext>
            </a:extLst>
          </p:cNvPr>
          <p:cNvSpPr>
            <a:spLocks noGrp="1"/>
          </p:cNvSpPr>
          <p:nvPr>
            <p:ph idx="1"/>
          </p:nvPr>
        </p:nvSpPr>
        <p:spPr>
          <a:xfrm>
            <a:off x="1367624" y="2490436"/>
            <a:ext cx="9708995" cy="3567173"/>
          </a:xfrm>
        </p:spPr>
        <p:txBody>
          <a:bodyPr anchor="ctr">
            <a:normAutofit/>
          </a:bodyPr>
          <a:lstStyle/>
          <a:p>
            <a:pPr marL="514350" indent="-514350">
              <a:buFont typeface="+mj-lt"/>
              <a:buAutoNum type="arabicPeriod"/>
            </a:pPr>
            <a:r>
              <a:rPr lang="en-US" sz="1900" dirty="0"/>
              <a:t>Primacy of Source</a:t>
            </a:r>
          </a:p>
          <a:p>
            <a:pPr lvl="1"/>
            <a:r>
              <a:rPr lang="en-US" sz="1900" dirty="0"/>
              <a:t>Primary Source: the originating source of secondary data </a:t>
            </a:r>
          </a:p>
          <a:p>
            <a:pPr lvl="1"/>
            <a:r>
              <a:rPr lang="en-US" sz="1900" dirty="0"/>
              <a:t>Secondary Source: a source of secondary data that did not originate the data but rather secured them from another source. </a:t>
            </a:r>
          </a:p>
          <a:p>
            <a:pPr marL="514350" indent="-514350">
              <a:buFont typeface="+mj-lt"/>
              <a:buAutoNum type="arabicPeriod"/>
            </a:pPr>
            <a:r>
              <a:rPr lang="en-US" sz="1900" dirty="0"/>
              <a:t>Sponsor of the Research </a:t>
            </a:r>
          </a:p>
          <a:p>
            <a:pPr lvl="1"/>
            <a:r>
              <a:rPr lang="en-US" sz="1900" dirty="0"/>
              <a:t>Advocacy Research: research conducted to support a position rather than to find the truth about an issue</a:t>
            </a:r>
          </a:p>
          <a:p>
            <a:pPr marL="514350" indent="-514350">
              <a:buFont typeface="+mj-lt"/>
              <a:buAutoNum type="arabicPeriod"/>
            </a:pPr>
            <a:r>
              <a:rPr lang="en-US" sz="1900" dirty="0"/>
              <a:t>Evidence of Quality</a:t>
            </a:r>
          </a:p>
          <a:p>
            <a:pPr lvl="1"/>
            <a:r>
              <a:rPr lang="en-US" sz="1900" dirty="0"/>
              <a:t>Look for evidence that the researchers did a competent job. This usually means that they will have provided enough details about how the research was conducted. If they didn’t … be careful</a:t>
            </a:r>
          </a:p>
        </p:txBody>
      </p:sp>
      <p:sp>
        <p:nvSpPr>
          <p:cNvPr id="4" name="Footer Placeholder 3">
            <a:extLst>
              <a:ext uri="{FF2B5EF4-FFF2-40B4-BE49-F238E27FC236}">
                <a16:creationId xmlns:a16="http://schemas.microsoft.com/office/drawing/2014/main" id="{25FB8B42-381C-4530-AE8E-DA2B73AE2264}"/>
              </a:ext>
            </a:extLst>
          </p:cNvPr>
          <p:cNvSpPr>
            <a:spLocks noGrp="1"/>
          </p:cNvSpPr>
          <p:nvPr>
            <p:ph type="ftr" sz="quarter" idx="11"/>
          </p:nvPr>
        </p:nvSpPr>
        <p:spPr>
          <a:xfrm>
            <a:off x="795528" y="6382512"/>
            <a:ext cx="6757416" cy="320040"/>
          </a:xfrm>
        </p:spPr>
        <p:txBody>
          <a:bodyPr>
            <a:normAutofit/>
          </a:bodyPr>
          <a:lstStyle/>
          <a:p>
            <a:pPr algn="l">
              <a:spcAft>
                <a:spcPts val="600"/>
              </a:spcAft>
            </a:pPr>
            <a:r>
              <a:rPr lang="en-US" sz="1000"/>
              <a:t>Mike Nguyen</a:t>
            </a:r>
          </a:p>
        </p:txBody>
      </p:sp>
      <p:sp>
        <p:nvSpPr>
          <p:cNvPr id="5" name="Slide Number Placeholder 4">
            <a:extLst>
              <a:ext uri="{FF2B5EF4-FFF2-40B4-BE49-F238E27FC236}">
                <a16:creationId xmlns:a16="http://schemas.microsoft.com/office/drawing/2014/main" id="{324CF631-23F0-4A33-A17B-7661373E2311}"/>
              </a:ext>
            </a:extLst>
          </p:cNvPr>
          <p:cNvSpPr>
            <a:spLocks noGrp="1"/>
          </p:cNvSpPr>
          <p:nvPr>
            <p:ph type="sldNum" sz="quarter" idx="12"/>
          </p:nvPr>
        </p:nvSpPr>
        <p:spPr>
          <a:xfrm>
            <a:off x="10707624" y="6382512"/>
            <a:ext cx="685800" cy="320040"/>
          </a:xfrm>
        </p:spPr>
        <p:txBody>
          <a:bodyPr>
            <a:normAutofit/>
          </a:bodyPr>
          <a:lstStyle/>
          <a:p>
            <a:pPr>
              <a:spcAft>
                <a:spcPts val="600"/>
              </a:spcAft>
            </a:pPr>
            <a:fld id="{A6AF1B4E-90EC-4A51-B6E5-B702C054ECB0}" type="slidenum">
              <a:rPr lang="en-US" sz="1000"/>
              <a:pPr>
                <a:spcAft>
                  <a:spcPts val="600"/>
                </a:spcAft>
              </a:pPr>
              <a:t>15</a:t>
            </a:fld>
            <a:endParaRPr lang="en-US" sz="1000"/>
          </a:p>
        </p:txBody>
      </p:sp>
    </p:spTree>
    <p:extLst>
      <p:ext uri="{BB962C8B-B14F-4D97-AF65-F5344CB8AC3E}">
        <p14:creationId xmlns:p14="http://schemas.microsoft.com/office/powerpoint/2010/main" val="2223433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BCFC6-41B8-46A4-ACF4-638F78EDAD92}"/>
              </a:ext>
            </a:extLst>
          </p:cNvPr>
          <p:cNvSpPr>
            <a:spLocks noGrp="1"/>
          </p:cNvSpPr>
          <p:nvPr>
            <p:ph type="title"/>
          </p:nvPr>
        </p:nvSpPr>
        <p:spPr>
          <a:xfrm>
            <a:off x="841248" y="548640"/>
            <a:ext cx="3600860" cy="5431536"/>
          </a:xfrm>
        </p:spPr>
        <p:txBody>
          <a:bodyPr>
            <a:normAutofit/>
          </a:bodyPr>
          <a:lstStyle/>
          <a:p>
            <a:r>
              <a:rPr lang="en-US" sz="5400"/>
              <a:t>Traditional Types of Internal Secondary Data</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AAB052-70D2-4B13-B568-D06307D2FE73}"/>
              </a:ext>
            </a:extLst>
          </p:cNvPr>
          <p:cNvSpPr>
            <a:spLocks noGrp="1"/>
          </p:cNvSpPr>
          <p:nvPr>
            <p:ph idx="1"/>
          </p:nvPr>
        </p:nvSpPr>
        <p:spPr>
          <a:xfrm>
            <a:off x="5126418" y="552091"/>
            <a:ext cx="6224335" cy="5431536"/>
          </a:xfrm>
        </p:spPr>
        <p:txBody>
          <a:bodyPr anchor="ctr">
            <a:normAutofit/>
          </a:bodyPr>
          <a:lstStyle/>
          <a:p>
            <a:r>
              <a:rPr lang="en-US" sz="2200"/>
              <a:t>Transaction Data </a:t>
            </a:r>
          </a:p>
          <a:p>
            <a:pPr lvl="1"/>
            <a:r>
              <a:rPr lang="en-US" sz="2200"/>
              <a:t>For example, B2B sales invoices, retail receipts, online transactions, shopping card data </a:t>
            </a:r>
          </a:p>
          <a:p>
            <a:r>
              <a:rPr lang="en-US" sz="2200"/>
              <a:t>Customer Communications</a:t>
            </a:r>
          </a:p>
          <a:p>
            <a:pPr lvl="1"/>
            <a:r>
              <a:rPr lang="en-US" sz="2200"/>
              <a:t>For example, inquiries, complaints via telephone, online, mail, in-person. </a:t>
            </a:r>
          </a:p>
          <a:p>
            <a:r>
              <a:rPr lang="en-US" sz="2200"/>
              <a:t>Marketing Research Tracking Studies</a:t>
            </a:r>
          </a:p>
          <a:p>
            <a:pPr lvl="1"/>
            <a:r>
              <a:rPr lang="en-US" sz="2200"/>
              <a:t>For example, satisfaction, awareness, image studies </a:t>
            </a:r>
          </a:p>
          <a:p>
            <a:r>
              <a:rPr lang="en-US" sz="2200"/>
              <a:t>Other Sources </a:t>
            </a:r>
          </a:p>
          <a:p>
            <a:pPr lvl="1"/>
            <a:r>
              <a:rPr lang="en-US" sz="2200"/>
              <a:t>For example, call reports, expense receipts, customer records, financial records, credit memos, warranty cards. </a:t>
            </a:r>
          </a:p>
        </p:txBody>
      </p:sp>
      <p:sp>
        <p:nvSpPr>
          <p:cNvPr id="4" name="Footer Placeholder 3">
            <a:extLst>
              <a:ext uri="{FF2B5EF4-FFF2-40B4-BE49-F238E27FC236}">
                <a16:creationId xmlns:a16="http://schemas.microsoft.com/office/drawing/2014/main" id="{8437F478-3057-402C-990C-AFE28173618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C1225F1-69ED-4FBD-81D1-D36BB0B2F11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1099804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F7C8A-0A92-4E7C-B90F-BF1F81061E8D}"/>
              </a:ext>
            </a:extLst>
          </p:cNvPr>
          <p:cNvSpPr>
            <a:spLocks noGrp="1"/>
          </p:cNvSpPr>
          <p:nvPr>
            <p:ph type="title"/>
          </p:nvPr>
        </p:nvSpPr>
        <p:spPr>
          <a:xfrm>
            <a:off x="841248" y="548640"/>
            <a:ext cx="3600860" cy="5431536"/>
          </a:xfrm>
        </p:spPr>
        <p:txBody>
          <a:bodyPr>
            <a:normAutofit/>
          </a:bodyPr>
          <a:lstStyle/>
          <a:p>
            <a:r>
              <a:rPr lang="en-US" sz="5400"/>
              <a:t>The Evolution &amp; Design of Information Systems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E265D7-3142-4C7E-BF4A-958FC65D8025}"/>
              </a:ext>
            </a:extLst>
          </p:cNvPr>
          <p:cNvSpPr>
            <a:spLocks noGrp="1"/>
          </p:cNvSpPr>
          <p:nvPr>
            <p:ph idx="1"/>
          </p:nvPr>
        </p:nvSpPr>
        <p:spPr>
          <a:xfrm>
            <a:off x="5126418" y="552091"/>
            <a:ext cx="6224335" cy="5431536"/>
          </a:xfrm>
        </p:spPr>
        <p:txBody>
          <a:bodyPr anchor="ctr">
            <a:normAutofit/>
          </a:bodyPr>
          <a:lstStyle/>
          <a:p>
            <a:r>
              <a:rPr lang="en-US" sz="2200"/>
              <a:t>Marketing Information System (MIS)</a:t>
            </a:r>
          </a:p>
          <a:p>
            <a:pPr lvl="1"/>
            <a:r>
              <a:rPr lang="en-US" sz="2200"/>
              <a:t>A set of procedures and methods for the regular, planned collection, analysis, and presentation of information for use in making marketing decisions. </a:t>
            </a:r>
          </a:p>
          <a:p>
            <a:r>
              <a:rPr lang="en-US" sz="2200"/>
              <a:t>Decision Support System (DSS)</a:t>
            </a:r>
          </a:p>
          <a:p>
            <a:pPr lvl="1"/>
            <a:r>
              <a:rPr lang="en-US" sz="2200"/>
              <a:t>A system that combines data, models for guiding decision, and a user interface that allows users to interact with the system to produce customized info</a:t>
            </a:r>
          </a:p>
          <a:p>
            <a:r>
              <a:rPr lang="en-US" sz="2200"/>
              <a:t>Customer Relationship Management (CRM)</a:t>
            </a:r>
          </a:p>
          <a:p>
            <a:pPr lvl="1"/>
            <a:r>
              <a:rPr lang="en-US" sz="2200"/>
              <a:t>A system that gathers all relevant information about a company’s customers and makes it available to the employees that interact with the customers. </a:t>
            </a:r>
          </a:p>
        </p:txBody>
      </p:sp>
      <p:sp>
        <p:nvSpPr>
          <p:cNvPr id="4" name="Footer Placeholder 3">
            <a:extLst>
              <a:ext uri="{FF2B5EF4-FFF2-40B4-BE49-F238E27FC236}">
                <a16:creationId xmlns:a16="http://schemas.microsoft.com/office/drawing/2014/main" id="{CA4C1707-6D9A-43F9-956C-54993B7968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135A1F2-D526-4AFA-AA57-7294B5D62E5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17</a:t>
            </a:fld>
            <a:endParaRPr lang="en-US"/>
          </a:p>
        </p:txBody>
      </p:sp>
    </p:spTree>
    <p:extLst>
      <p:ext uri="{BB962C8B-B14F-4D97-AF65-F5344CB8AC3E}">
        <p14:creationId xmlns:p14="http://schemas.microsoft.com/office/powerpoint/2010/main" val="1045653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A36EE9-7F49-48C9-93A5-F4050FFEDF05}"/>
              </a:ext>
            </a:extLst>
          </p:cNvPr>
          <p:cNvSpPr>
            <a:spLocks noGrp="1"/>
          </p:cNvSpPr>
          <p:nvPr>
            <p:ph type="title"/>
          </p:nvPr>
        </p:nvSpPr>
        <p:spPr>
          <a:xfrm>
            <a:off x="707011" y="365760"/>
            <a:ext cx="10765410" cy="1207269"/>
          </a:xfrm>
        </p:spPr>
        <p:txBody>
          <a:bodyPr vert="horz" lIns="91440" tIns="45720" rIns="91440" bIns="45720" rtlCol="0" anchor="b">
            <a:normAutofit/>
          </a:bodyPr>
          <a:lstStyle/>
          <a:p>
            <a:pPr algn="ctr"/>
            <a:r>
              <a:rPr lang="en-US" sz="4700" kern="1200">
                <a:solidFill>
                  <a:srgbClr val="FFFFFF"/>
                </a:solidFill>
                <a:latin typeface="+mj-lt"/>
                <a:ea typeface="+mj-ea"/>
                <a:cs typeface="+mj-cs"/>
              </a:rPr>
              <a:t>Components of a Decision Support System </a:t>
            </a:r>
          </a:p>
        </p:txBody>
      </p:sp>
      <p:pic>
        <p:nvPicPr>
          <p:cNvPr id="4" name="Picture 2" descr="An illustration shows a flowchart with four text boxes.&#10;&#10;The first two text boxes lie one above the other. The first one reads, Data System. The second one reads, Model System. A double-headed arrow leads from each of these boxes to the third text box beside them, which reads, Dialog System. An arrow leads from the third text box to the fourth beside it, which reads, Information.">
            <a:extLst>
              <a:ext uri="{FF2B5EF4-FFF2-40B4-BE49-F238E27FC236}">
                <a16:creationId xmlns:a16="http://schemas.microsoft.com/office/drawing/2014/main" id="{A6287996-1705-458F-A400-8F8CFAFA95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0449" y="3194665"/>
            <a:ext cx="10901471" cy="302515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AE1574E4-6418-46CB-8C97-4A3A1F3265E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962C2B42-7895-442A-B576-8B94610839A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18</a:t>
            </a:fld>
            <a:endParaRPr lang="en-US">
              <a:solidFill>
                <a:srgbClr val="898989"/>
              </a:solidFill>
            </a:endParaRPr>
          </a:p>
        </p:txBody>
      </p:sp>
    </p:spTree>
    <p:extLst>
      <p:ext uri="{BB962C8B-B14F-4D97-AF65-F5344CB8AC3E}">
        <p14:creationId xmlns:p14="http://schemas.microsoft.com/office/powerpoint/2010/main" val="1410289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76BA88-D305-4096-B45C-309EC0690673}"/>
              </a:ext>
            </a:extLst>
          </p:cNvPr>
          <p:cNvSpPr>
            <a:spLocks noGrp="1"/>
          </p:cNvSpPr>
          <p:nvPr>
            <p:ph type="title"/>
          </p:nvPr>
        </p:nvSpPr>
        <p:spPr>
          <a:xfrm>
            <a:off x="686834" y="1153572"/>
            <a:ext cx="3200400" cy="4461163"/>
          </a:xfrm>
        </p:spPr>
        <p:txBody>
          <a:bodyPr>
            <a:normAutofit/>
          </a:bodyPr>
          <a:lstStyle/>
          <a:p>
            <a:r>
              <a:rPr lang="en-US">
                <a:solidFill>
                  <a:srgbClr val="FFFFFF"/>
                </a:solidFill>
              </a:rPr>
              <a:t>Limitations of the Systems Approach</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AC5F004-21D2-4B9C-9664-CE872873C2A6}"/>
              </a:ext>
            </a:extLst>
          </p:cNvPr>
          <p:cNvSpPr>
            <a:spLocks noGrp="1"/>
          </p:cNvSpPr>
          <p:nvPr>
            <p:ph idx="1"/>
          </p:nvPr>
        </p:nvSpPr>
        <p:spPr>
          <a:xfrm>
            <a:off x="4447308" y="591344"/>
            <a:ext cx="6906491" cy="5585619"/>
          </a:xfrm>
        </p:spPr>
        <p:txBody>
          <a:bodyPr anchor="ctr">
            <a:normAutofit/>
          </a:bodyPr>
          <a:lstStyle/>
          <a:p>
            <a:r>
              <a:rPr lang="en-US" dirty="0"/>
              <a:t>Managers won’t always share decision-making processes </a:t>
            </a:r>
          </a:p>
          <a:p>
            <a:r>
              <a:rPr lang="en-US" dirty="0"/>
              <a:t>Differing data needs across managers </a:t>
            </a:r>
          </a:p>
          <a:p>
            <a:r>
              <a:rPr lang="en-US" dirty="0"/>
              <a:t>Time costs </a:t>
            </a:r>
          </a:p>
          <a:p>
            <a:r>
              <a:rPr lang="en-US" dirty="0"/>
              <a:t>Monetary costs</a:t>
            </a:r>
          </a:p>
          <a:p>
            <a:r>
              <a:rPr lang="en-US" dirty="0"/>
              <a:t>Data availability – analysis is limited to the data that are in the system. </a:t>
            </a:r>
          </a:p>
        </p:txBody>
      </p:sp>
      <p:sp>
        <p:nvSpPr>
          <p:cNvPr id="4" name="Footer Placeholder 3">
            <a:extLst>
              <a:ext uri="{FF2B5EF4-FFF2-40B4-BE49-F238E27FC236}">
                <a16:creationId xmlns:a16="http://schemas.microsoft.com/office/drawing/2014/main" id="{52CC5400-4BD9-4D83-B1F3-A3C382000C42}"/>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9E54C65-E4F4-4E01-9CB5-365F26E3538E}"/>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spTree>
    <p:extLst>
      <p:ext uri="{BB962C8B-B14F-4D97-AF65-F5344CB8AC3E}">
        <p14:creationId xmlns:p14="http://schemas.microsoft.com/office/powerpoint/2010/main" val="315588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3400">
                <a:latin typeface="Franklin Gothic Book" panose="020B0503020102020204" pitchFamily="34" charset="0"/>
                <a:cs typeface="Segoe UI" panose="020B0502040204020203" pitchFamily="34" charset="0"/>
              </a:rPr>
              <a:t>Information Systems, Dashboards, &amp; Data Analytics</a:t>
            </a:r>
          </a:p>
        </p:txBody>
      </p:sp>
      <p:sp>
        <p:nvSpPr>
          <p:cNvPr id="48" name="Freeform: Shape 47">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56" name="Oval 55">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60" name="Freeform: Shape 59">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3" name="Footer Placeholder 2">
            <a:extLst>
              <a:ext uri="{FF2B5EF4-FFF2-40B4-BE49-F238E27FC236}">
                <a16:creationId xmlns:a16="http://schemas.microsoft.com/office/drawing/2014/main" id="{F6369BA3-8F01-425C-A3AB-A44BBCE9BEB9}"/>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889D0512-8E12-44B9-ABF1-1DB48535D6E9}"/>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5CA49-D1DF-4495-BEBD-7BBB4D41F4B3}"/>
              </a:ext>
            </a:extLst>
          </p:cNvPr>
          <p:cNvSpPr>
            <a:spLocks noGrp="1"/>
          </p:cNvSpPr>
          <p:nvPr>
            <p:ph type="title"/>
          </p:nvPr>
        </p:nvSpPr>
        <p:spPr>
          <a:xfrm>
            <a:off x="686834" y="1153572"/>
            <a:ext cx="3200400" cy="4461163"/>
          </a:xfrm>
        </p:spPr>
        <p:txBody>
          <a:bodyPr>
            <a:normAutofit/>
          </a:bodyPr>
          <a:lstStyle/>
          <a:p>
            <a:r>
              <a:rPr lang="en-US">
                <a:solidFill>
                  <a:srgbClr val="FFFFFF"/>
                </a:solidFill>
              </a:rPr>
              <a:t>Chapter 6: Decision Support Systems: Working with “Big Data”</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22346AF-4A0D-45D7-A5D6-5973B59DAD98}"/>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dirty="0"/>
              <a:t>Identify the four Versus of “big data” </a:t>
            </a:r>
          </a:p>
          <a:p>
            <a:pPr marL="514350" indent="-514350">
              <a:buFont typeface="+mj-lt"/>
              <a:buAutoNum type="arabicPeriod"/>
            </a:pPr>
            <a:r>
              <a:rPr lang="en-US" dirty="0"/>
              <a:t>Contrast structured and unstructured data </a:t>
            </a:r>
          </a:p>
          <a:p>
            <a:pPr marL="514350" indent="-514350">
              <a:buFont typeface="+mj-lt"/>
              <a:buAutoNum type="arabicPeriod"/>
            </a:pPr>
            <a:r>
              <a:rPr lang="en-US" dirty="0"/>
              <a:t>Describe the 3 sources of “big data” for marketers </a:t>
            </a:r>
          </a:p>
          <a:p>
            <a:pPr marL="514350" indent="-514350">
              <a:buFont typeface="+mj-lt"/>
              <a:buAutoNum type="arabicPeriod"/>
            </a:pPr>
            <a:r>
              <a:rPr lang="en-US" dirty="0"/>
              <a:t>Compare descriptive, predictive, and prescriptive analytical approach </a:t>
            </a:r>
          </a:p>
          <a:p>
            <a:pPr marL="514350" indent="-514350">
              <a:buFont typeface="+mj-lt"/>
              <a:buAutoNum type="arabicPeriod"/>
            </a:pPr>
            <a:r>
              <a:rPr lang="en-US" dirty="0"/>
              <a:t>List and discuss the key challenges of “big data” integration </a:t>
            </a:r>
          </a:p>
        </p:txBody>
      </p:sp>
      <p:sp>
        <p:nvSpPr>
          <p:cNvPr id="4" name="Footer Placeholder 3">
            <a:extLst>
              <a:ext uri="{FF2B5EF4-FFF2-40B4-BE49-F238E27FC236}">
                <a16:creationId xmlns:a16="http://schemas.microsoft.com/office/drawing/2014/main" id="{1D650B5E-E203-49D4-A7D5-D97B53861091}"/>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02354D3-4D91-4010-861F-68661D271BEF}"/>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1933320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2" name="Rectangle 191">
            <a:extLst>
              <a:ext uri="{FF2B5EF4-FFF2-40B4-BE49-F238E27FC236}">
                <a16:creationId xmlns:a16="http://schemas.microsoft.com/office/drawing/2014/main" id="{E669B801-C8E0-464C-A40A-AA216F460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192">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9EAC3-1782-4407-8C0E-9D1D594AD8D2}"/>
              </a:ext>
            </a:extLst>
          </p:cNvPr>
          <p:cNvSpPr>
            <a:spLocks noGrp="1"/>
          </p:cNvSpPr>
          <p:nvPr>
            <p:ph type="title"/>
          </p:nvPr>
        </p:nvSpPr>
        <p:spPr>
          <a:xfrm>
            <a:off x="581646" y="573896"/>
            <a:ext cx="3639746" cy="1414145"/>
          </a:xfrm>
        </p:spPr>
        <p:txBody>
          <a:bodyPr vert="horz" lIns="91440" tIns="45720" rIns="91440" bIns="45720" rtlCol="0" anchor="b">
            <a:normAutofit/>
          </a:bodyPr>
          <a:lstStyle/>
          <a:p>
            <a:r>
              <a:rPr lang="en-US" sz="3600" kern="1200">
                <a:solidFill>
                  <a:schemeClr val="tx1"/>
                </a:solidFill>
                <a:latin typeface="+mj-lt"/>
                <a:ea typeface="+mj-ea"/>
                <a:cs typeface="+mj-cs"/>
              </a:rPr>
              <a:t>“Big Data” Definition </a:t>
            </a:r>
          </a:p>
        </p:txBody>
      </p:sp>
      <p:sp>
        <p:nvSpPr>
          <p:cNvPr id="9" name="Content Placeholder 2">
            <a:extLst>
              <a:ext uri="{FF2B5EF4-FFF2-40B4-BE49-F238E27FC236}">
                <a16:creationId xmlns:a16="http://schemas.microsoft.com/office/drawing/2014/main" id="{E723D6AC-C2F3-480A-A41B-4F142CF50F0D}"/>
              </a:ext>
            </a:extLst>
          </p:cNvPr>
          <p:cNvSpPr txBox="1">
            <a:spLocks/>
          </p:cNvSpPr>
          <p:nvPr/>
        </p:nvSpPr>
        <p:spPr>
          <a:xfrm>
            <a:off x="587987" y="2620641"/>
            <a:ext cx="3634877" cy="302370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Big Data is like Teenage sex</a:t>
            </a:r>
          </a:p>
          <a:p>
            <a:r>
              <a:rPr lang="en-US" sz="1400" dirty="0"/>
              <a:t>Everyone talks about it </a:t>
            </a:r>
          </a:p>
          <a:p>
            <a:r>
              <a:rPr lang="en-US" sz="1400" dirty="0"/>
              <a:t>Nobody really knows how to do it </a:t>
            </a:r>
          </a:p>
          <a:p>
            <a:r>
              <a:rPr lang="en-US" sz="1400" dirty="0"/>
              <a:t>Everyone thinks everyone else is doing it </a:t>
            </a:r>
          </a:p>
          <a:p>
            <a:r>
              <a:rPr lang="en-US" sz="1400" dirty="0"/>
              <a:t>So everyone claims they are doing it </a:t>
            </a:r>
          </a:p>
          <a:p>
            <a:pPr marL="0" indent="0">
              <a:buNone/>
            </a:pPr>
            <a:r>
              <a:rPr lang="en-US" sz="1400" dirty="0"/>
              <a:t>(Dan </a:t>
            </a:r>
            <a:r>
              <a:rPr lang="en-US" sz="1400" dirty="0" err="1"/>
              <a:t>Ariely</a:t>
            </a:r>
            <a:r>
              <a:rPr lang="en-US" sz="1400" dirty="0"/>
              <a:t>)</a:t>
            </a:r>
          </a:p>
          <a:p>
            <a:pPr marL="0" indent="0">
              <a:buNone/>
            </a:pPr>
            <a:r>
              <a:rPr lang="en-US" sz="1400" dirty="0"/>
              <a:t>The process of capturing, merging, and analyzing large and varied data sets for the purpose of understanding current business practices and seeking new opportunities to enhance future performance. </a:t>
            </a:r>
          </a:p>
          <a:p>
            <a:pPr marL="0"/>
            <a:endParaRPr lang="en-US" sz="1400" dirty="0"/>
          </a:p>
        </p:txBody>
      </p:sp>
      <p:sp>
        <p:nvSpPr>
          <p:cNvPr id="3084" name="Rectangle 19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194">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110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6" name="Rectangle 195">
            <a:extLst>
              <a:ext uri="{FF2B5EF4-FFF2-40B4-BE49-F238E27FC236}">
                <a16:creationId xmlns:a16="http://schemas.microsoft.com/office/drawing/2014/main" id="{4335D5A6-AB7A-4677-8D44-034515D66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4757" y="703666"/>
            <a:ext cx="7168911" cy="563811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BUT WHAT IS BIG DATA?? - Confused Jackie Chan | Meme Generator">
            <a:extLst>
              <a:ext uri="{FF2B5EF4-FFF2-40B4-BE49-F238E27FC236}">
                <a16:creationId xmlns:a16="http://schemas.microsoft.com/office/drawing/2014/main" id="{7783BBB1-4096-4310-B290-CCC10C270C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51" r="1301"/>
          <a:stretch/>
        </p:blipFill>
        <p:spPr bwMode="auto">
          <a:xfrm>
            <a:off x="5061949" y="914319"/>
            <a:ext cx="2121408" cy="145480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Data Performance Consulting: So you&amp;#39;ve got big data fatigue?">
            <a:extLst>
              <a:ext uri="{FF2B5EF4-FFF2-40B4-BE49-F238E27FC236}">
                <a16:creationId xmlns:a16="http://schemas.microsoft.com/office/drawing/2014/main" id="{22498B31-BDA7-4B7E-AD9D-397760C2AFB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9" b="2179"/>
          <a:stretch/>
        </p:blipFill>
        <p:spPr bwMode="auto">
          <a:xfrm>
            <a:off x="7341319" y="914401"/>
            <a:ext cx="2121408" cy="145795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Сomics meme: &amp;quot;BIG DATA&amp;quot; - Comics - Meme-arsenal.com">
            <a:extLst>
              <a:ext uri="{FF2B5EF4-FFF2-40B4-BE49-F238E27FC236}">
                <a16:creationId xmlns:a16="http://schemas.microsoft.com/office/drawing/2014/main" id="{C69717AE-E021-40F6-BCD8-32D25C6112A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2150" b="7"/>
          <a:stretch/>
        </p:blipFill>
        <p:spPr bwMode="auto">
          <a:xfrm>
            <a:off x="9620689" y="914319"/>
            <a:ext cx="2121408" cy="14548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IG DATA BIG DATA EVERYWHERE - Buzz and Woody (Toy Story) Meme | Make a Meme">
            <a:extLst>
              <a:ext uri="{FF2B5EF4-FFF2-40B4-BE49-F238E27FC236}">
                <a16:creationId xmlns:a16="http://schemas.microsoft.com/office/drawing/2014/main" id="{4A354607-C23F-4407-AACE-BEA4F748E00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07" r="-2" b="105"/>
          <a:stretch/>
        </p:blipFill>
        <p:spPr bwMode="auto">
          <a:xfrm>
            <a:off x="5061949" y="2490472"/>
            <a:ext cx="6680148" cy="363287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D817D1E-4159-4D08-B093-25EBD0819D3D}"/>
              </a:ext>
            </a:extLst>
          </p:cNvPr>
          <p:cNvSpPr>
            <a:spLocks noGrp="1"/>
          </p:cNvSpPr>
          <p:nvPr>
            <p:ph type="ftr" sz="quarter" idx="11"/>
          </p:nvPr>
        </p:nvSpPr>
        <p:spPr>
          <a:xfrm>
            <a:off x="4038600" y="649224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FD62AACD-9B69-4381-9794-8C6C38391B1D}"/>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21</a:t>
            </a:fld>
            <a:endParaRPr lang="en-US"/>
          </a:p>
        </p:txBody>
      </p:sp>
    </p:spTree>
    <p:extLst>
      <p:ext uri="{BB962C8B-B14F-4D97-AF65-F5344CB8AC3E}">
        <p14:creationId xmlns:p14="http://schemas.microsoft.com/office/powerpoint/2010/main" val="324490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8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12738-E2FC-4EFD-97E7-F30928EBF3E4}"/>
              </a:ext>
            </a:extLst>
          </p:cNvPr>
          <p:cNvSpPr>
            <a:spLocks noGrp="1"/>
          </p:cNvSpPr>
          <p:nvPr>
            <p:ph type="title"/>
          </p:nvPr>
        </p:nvSpPr>
        <p:spPr>
          <a:xfrm>
            <a:off x="838200" y="365125"/>
            <a:ext cx="10515600" cy="1325563"/>
          </a:xfrm>
        </p:spPr>
        <p:txBody>
          <a:bodyPr>
            <a:normAutofit/>
          </a:bodyPr>
          <a:lstStyle/>
          <a:p>
            <a:r>
              <a:rPr lang="en-US" sz="5400"/>
              <a:t>The Four V’s of Big Data</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14792B-69FE-427B-ADA4-C2B43D64999D}"/>
              </a:ext>
            </a:extLst>
          </p:cNvPr>
          <p:cNvSpPr>
            <a:spLocks noGrp="1"/>
          </p:cNvSpPr>
          <p:nvPr>
            <p:ph idx="1"/>
          </p:nvPr>
        </p:nvSpPr>
        <p:spPr>
          <a:xfrm>
            <a:off x="838200" y="1929384"/>
            <a:ext cx="10515600" cy="4251960"/>
          </a:xfrm>
        </p:spPr>
        <p:txBody>
          <a:bodyPr>
            <a:normAutofit/>
          </a:bodyPr>
          <a:lstStyle/>
          <a:p>
            <a:r>
              <a:rPr lang="en-US" sz="2200" dirty="0"/>
              <a:t>Volume: The sheer amount of data being collected in “big data” systems </a:t>
            </a:r>
          </a:p>
          <a:p>
            <a:r>
              <a:rPr lang="en-US" sz="2200" dirty="0"/>
              <a:t>Velocity: the pace of data flow both into and out of a firm </a:t>
            </a:r>
          </a:p>
          <a:p>
            <a:r>
              <a:rPr lang="en-US" sz="2200" dirty="0"/>
              <a:t>Variety: The combination of structured and unstructured data collected in “big data” systems. </a:t>
            </a:r>
          </a:p>
          <a:p>
            <a:r>
              <a:rPr lang="en-US" sz="2200" dirty="0"/>
              <a:t>Veracity: The accuracy and trustworthiness of data collected in “big data” systems. </a:t>
            </a:r>
          </a:p>
          <a:p>
            <a:r>
              <a:rPr lang="en-US" sz="2200" b="1" dirty="0"/>
              <a:t>Value</a:t>
            </a:r>
            <a:r>
              <a:rPr lang="en-US" sz="2200" dirty="0"/>
              <a:t>: </a:t>
            </a:r>
          </a:p>
          <a:p>
            <a:pPr lvl="1"/>
            <a:r>
              <a:rPr lang="en-US" sz="2200" dirty="0"/>
              <a:t>Improving customer retention rates </a:t>
            </a:r>
          </a:p>
          <a:p>
            <a:pPr lvl="1"/>
            <a:r>
              <a:rPr lang="en-US" sz="2200" dirty="0"/>
              <a:t>Dealing with Negative WOM </a:t>
            </a:r>
          </a:p>
          <a:p>
            <a:pPr lvl="1"/>
            <a:r>
              <a:rPr lang="en-US" sz="2200" dirty="0"/>
              <a:t>Enhancing Health Care</a:t>
            </a:r>
          </a:p>
          <a:p>
            <a:pPr lvl="1"/>
            <a:r>
              <a:rPr lang="en-US" sz="2200" dirty="0"/>
              <a:t>Creating Personalized Promotions</a:t>
            </a:r>
          </a:p>
        </p:txBody>
      </p:sp>
      <p:sp>
        <p:nvSpPr>
          <p:cNvPr id="4" name="Footer Placeholder 3">
            <a:extLst>
              <a:ext uri="{FF2B5EF4-FFF2-40B4-BE49-F238E27FC236}">
                <a16:creationId xmlns:a16="http://schemas.microsoft.com/office/drawing/2014/main" id="{0FDDE89D-0D6F-4B79-9C96-059EF2B2096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B85372E-4C09-4043-9D3D-C6B67BE275B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22</a:t>
            </a:fld>
            <a:endParaRPr lang="en-US"/>
          </a:p>
        </p:txBody>
      </p:sp>
    </p:spTree>
    <p:extLst>
      <p:ext uri="{BB962C8B-B14F-4D97-AF65-F5344CB8AC3E}">
        <p14:creationId xmlns:p14="http://schemas.microsoft.com/office/powerpoint/2010/main" val="26122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4" name="Rectangle 7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443152-7BAF-49CB-B287-3C007E66DD1C}"/>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Sigmoid Adoption Curve</a:t>
            </a:r>
          </a:p>
        </p:txBody>
      </p:sp>
      <p:sp>
        <p:nvSpPr>
          <p:cNvPr id="205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Chart, diagram&#10;&#10;Description automatically generated with medium confidence">
            <a:extLst>
              <a:ext uri="{FF2B5EF4-FFF2-40B4-BE49-F238E27FC236}">
                <a16:creationId xmlns:a16="http://schemas.microsoft.com/office/drawing/2014/main" id="{5ABA99AD-E93B-4BD8-9B36-AA8CE3365F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66568" y="2642616"/>
            <a:ext cx="4521359" cy="360578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he S-shaped curve of innovation adoption. | Download Scientific Diagram">
            <a:extLst>
              <a:ext uri="{FF2B5EF4-FFF2-40B4-BE49-F238E27FC236}">
                <a16:creationId xmlns:a16="http://schemas.microsoft.com/office/drawing/2014/main" id="{18EAF16D-3A55-4BA3-A3AD-4AA7C398CF1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4496" y="2768201"/>
            <a:ext cx="5614416" cy="335461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51DD337-E246-4834-AF41-6051E7DE8C0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D9C38FB-FDE8-4F83-9FD4-EF9AB9B9A26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720849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E56FDC-BC91-4192-A5CE-51950A71BCD3}"/>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dirty="0"/>
              <a:t>Example of Big Data from structural virality paper Goel et al. (2015) </a:t>
            </a:r>
          </a:p>
        </p:txBody>
      </p:sp>
      <p:sp>
        <p:nvSpPr>
          <p:cNvPr id="7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eople Pattern: &amp;quot;The Science of Sharing&amp;quot;">
            <a:extLst>
              <a:ext uri="{FF2B5EF4-FFF2-40B4-BE49-F238E27FC236}">
                <a16:creationId xmlns:a16="http://schemas.microsoft.com/office/drawing/2014/main" id="{EBE465E2-6C0E-45F1-9832-3E991EC4E5A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3392" y="2642616"/>
            <a:ext cx="4807712" cy="36057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structural virality of online diffusion | jakehofman.com">
            <a:extLst>
              <a:ext uri="{FF2B5EF4-FFF2-40B4-BE49-F238E27FC236}">
                <a16:creationId xmlns:a16="http://schemas.microsoft.com/office/drawing/2014/main" id="{8AAC7B9C-C8BD-4D3C-BFB9-6F6F376893B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00608" y="2642616"/>
            <a:ext cx="5322191" cy="360578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29274F5C-1CE1-4C29-8BCD-3CB87A06648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470EFE03-3AA5-4073-9377-C897728A75A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24</a:t>
            </a:fld>
            <a:endParaRPr lang="en-US"/>
          </a:p>
        </p:txBody>
      </p:sp>
    </p:spTree>
    <p:extLst>
      <p:ext uri="{BB962C8B-B14F-4D97-AF65-F5344CB8AC3E}">
        <p14:creationId xmlns:p14="http://schemas.microsoft.com/office/powerpoint/2010/main" val="4257523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8507B2-3913-4001-8A64-13AE949B0327}"/>
              </a:ext>
            </a:extLst>
          </p:cNvPr>
          <p:cNvSpPr>
            <a:spLocks noGrp="1"/>
          </p:cNvSpPr>
          <p:nvPr>
            <p:ph type="title"/>
          </p:nvPr>
        </p:nvSpPr>
        <p:spPr>
          <a:xfrm>
            <a:off x="838200" y="365125"/>
            <a:ext cx="10515600" cy="1325563"/>
          </a:xfrm>
        </p:spPr>
        <p:txBody>
          <a:bodyPr>
            <a:normAutofit/>
          </a:bodyPr>
          <a:lstStyle/>
          <a:p>
            <a:r>
              <a:rPr lang="en-US" dirty="0"/>
              <a:t>Sources of “Big Data”</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DAA375A-FF2E-4025-BF53-8E1FD8DAF882}"/>
              </a:ext>
            </a:extLst>
          </p:cNvPr>
          <p:cNvSpPr>
            <a:spLocks noGrp="1"/>
          </p:cNvSpPr>
          <p:nvPr>
            <p:ph idx="1"/>
          </p:nvPr>
        </p:nvSpPr>
        <p:spPr>
          <a:xfrm>
            <a:off x="838200" y="1825625"/>
            <a:ext cx="10515600" cy="4351338"/>
          </a:xfrm>
        </p:spPr>
        <p:txBody>
          <a:bodyPr>
            <a:normAutofit/>
          </a:bodyPr>
          <a:lstStyle/>
          <a:p>
            <a:r>
              <a:rPr lang="en-US" dirty="0"/>
              <a:t>Structured Data: Data that can be written into rows on a spreadsheet or database based on standard column headings</a:t>
            </a:r>
          </a:p>
          <a:p>
            <a:pPr lvl="1"/>
            <a:r>
              <a:rPr lang="en-US" dirty="0"/>
              <a:t>Ex: transactional data, customer profile information obtained from registration materials or other sources. </a:t>
            </a:r>
          </a:p>
          <a:p>
            <a:r>
              <a:rPr lang="en-US" dirty="0"/>
              <a:t>Unstructured Data: Data that take the form of social media comments, blog posts, other text-based communication, phots, video, audio, or any other form that is not easily arranged in structured format. </a:t>
            </a:r>
          </a:p>
        </p:txBody>
      </p:sp>
      <p:sp>
        <p:nvSpPr>
          <p:cNvPr id="4" name="Footer Placeholder 3">
            <a:extLst>
              <a:ext uri="{FF2B5EF4-FFF2-40B4-BE49-F238E27FC236}">
                <a16:creationId xmlns:a16="http://schemas.microsoft.com/office/drawing/2014/main" id="{2B23D22A-D29F-47B5-8F04-F27A19E3A4B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05F37DF-E944-4466-BA65-344FA0285E7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25</a:t>
            </a:fld>
            <a:endParaRPr lang="en-US"/>
          </a:p>
        </p:txBody>
      </p:sp>
    </p:spTree>
    <p:extLst>
      <p:ext uri="{BB962C8B-B14F-4D97-AF65-F5344CB8AC3E}">
        <p14:creationId xmlns:p14="http://schemas.microsoft.com/office/powerpoint/2010/main" val="2072975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10F138-8548-4938-AC1A-B90CA841706F}"/>
              </a:ext>
            </a:extLst>
          </p:cNvPr>
          <p:cNvSpPr>
            <a:spLocks noGrp="1"/>
          </p:cNvSpPr>
          <p:nvPr>
            <p:ph type="title"/>
          </p:nvPr>
        </p:nvSpPr>
        <p:spPr>
          <a:xfrm>
            <a:off x="686834" y="1153572"/>
            <a:ext cx="3200400" cy="4461163"/>
          </a:xfrm>
        </p:spPr>
        <p:txBody>
          <a:bodyPr>
            <a:normAutofit/>
          </a:bodyPr>
          <a:lstStyle/>
          <a:p>
            <a:r>
              <a:rPr lang="en-US">
                <a:solidFill>
                  <a:srgbClr val="FFFFFF"/>
                </a:solidFill>
              </a:rPr>
              <a:t>Key Types of Unstructured Data: Social Data</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946629-8286-4F3D-9489-5885BA048CED}"/>
              </a:ext>
            </a:extLst>
          </p:cNvPr>
          <p:cNvSpPr>
            <a:spLocks noGrp="1"/>
          </p:cNvSpPr>
          <p:nvPr>
            <p:ph idx="1"/>
          </p:nvPr>
        </p:nvSpPr>
        <p:spPr>
          <a:xfrm>
            <a:off x="4447308" y="591344"/>
            <a:ext cx="6906491" cy="5585619"/>
          </a:xfrm>
        </p:spPr>
        <p:txBody>
          <a:bodyPr anchor="ctr">
            <a:normAutofit/>
          </a:bodyPr>
          <a:lstStyle/>
          <a:p>
            <a:r>
              <a:rPr lang="en-US" dirty="0"/>
              <a:t>“Voice of the Customer” Data: unstructured posts on social media networks such as Facebook, Twitter, Google+, YouTube, Instagram, LinkedIn, Tumblr, Pinterest, etc. </a:t>
            </a:r>
          </a:p>
          <a:p>
            <a:r>
              <a:rPr lang="en-US" dirty="0"/>
              <a:t>Social Network Analysis: a popular tool for studying the social connections between people </a:t>
            </a:r>
          </a:p>
          <a:p>
            <a:r>
              <a:rPr lang="en-US" dirty="0"/>
              <a:t>Smartphone and Tablet Data: data from texting, in-store shopping </a:t>
            </a:r>
          </a:p>
          <a:p>
            <a:r>
              <a:rPr lang="en-US" dirty="0"/>
              <a:t>Location-based Services: geo-targeted text messages, mapping services, locating-sharing, location data from call records. </a:t>
            </a:r>
          </a:p>
        </p:txBody>
      </p:sp>
      <p:sp>
        <p:nvSpPr>
          <p:cNvPr id="4" name="Footer Placeholder 3">
            <a:extLst>
              <a:ext uri="{FF2B5EF4-FFF2-40B4-BE49-F238E27FC236}">
                <a16:creationId xmlns:a16="http://schemas.microsoft.com/office/drawing/2014/main" id="{895D81CC-17A0-49FC-A31F-4952FBD76CD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264E817-D5C2-41C8-A55E-2D973EDC2A9A}"/>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26</a:t>
            </a:fld>
            <a:endParaRPr lang="en-US"/>
          </a:p>
        </p:txBody>
      </p:sp>
    </p:spTree>
    <p:extLst>
      <p:ext uri="{BB962C8B-B14F-4D97-AF65-F5344CB8AC3E}">
        <p14:creationId xmlns:p14="http://schemas.microsoft.com/office/powerpoint/2010/main" val="3060852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28FAD9-C448-47EC-8F4F-5741AA612E3B}"/>
              </a:ext>
            </a:extLst>
          </p:cNvPr>
          <p:cNvSpPr>
            <a:spLocks noGrp="1"/>
          </p:cNvSpPr>
          <p:nvPr>
            <p:ph type="title"/>
          </p:nvPr>
        </p:nvSpPr>
        <p:spPr>
          <a:xfrm>
            <a:off x="6513788" y="365125"/>
            <a:ext cx="4840010" cy="1807305"/>
          </a:xfrm>
        </p:spPr>
        <p:txBody>
          <a:bodyPr>
            <a:normAutofit/>
          </a:bodyPr>
          <a:lstStyle/>
          <a:p>
            <a:r>
              <a:rPr lang="en-US" sz="3400"/>
              <a:t>Key Types of Unstructured Data: Omni-channel Transactional Data</a:t>
            </a:r>
          </a:p>
        </p:txBody>
      </p:sp>
      <p:pic>
        <p:nvPicPr>
          <p:cNvPr id="7" name="Picture 6" descr="CPU with binary numbers and blueprint">
            <a:extLst>
              <a:ext uri="{FF2B5EF4-FFF2-40B4-BE49-F238E27FC236}">
                <a16:creationId xmlns:a16="http://schemas.microsoft.com/office/drawing/2014/main" id="{A1567D51-F12D-491C-A69D-9B9823234638}"/>
              </a:ext>
            </a:extLst>
          </p:cNvPr>
          <p:cNvPicPr>
            <a:picLocks noChangeAspect="1"/>
          </p:cNvPicPr>
          <p:nvPr/>
        </p:nvPicPr>
        <p:blipFill rotWithShape="1">
          <a:blip r:embed="rId3"/>
          <a:srcRect l="27866" r="21966"/>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BE44E67E-1094-46A9-8BC3-BCCC4AC4CA1A}"/>
              </a:ext>
            </a:extLst>
          </p:cNvPr>
          <p:cNvSpPr>
            <a:spLocks noGrp="1"/>
          </p:cNvSpPr>
          <p:nvPr>
            <p:ph idx="1"/>
          </p:nvPr>
        </p:nvSpPr>
        <p:spPr>
          <a:xfrm>
            <a:off x="6513788" y="2333297"/>
            <a:ext cx="4840010" cy="3843666"/>
          </a:xfrm>
        </p:spPr>
        <p:txBody>
          <a:bodyPr>
            <a:normAutofit/>
          </a:bodyPr>
          <a:lstStyle/>
          <a:p>
            <a:r>
              <a:rPr lang="en-US" sz="2000"/>
              <a:t>Data that are connected to particular purchaser across multiple purchasing channels. Data across different platforms in potentially different formats are collected and tied together. </a:t>
            </a:r>
          </a:p>
        </p:txBody>
      </p:sp>
      <p:sp>
        <p:nvSpPr>
          <p:cNvPr id="4" name="Footer Placeholder 3">
            <a:extLst>
              <a:ext uri="{FF2B5EF4-FFF2-40B4-BE49-F238E27FC236}">
                <a16:creationId xmlns:a16="http://schemas.microsoft.com/office/drawing/2014/main" id="{086E5747-9960-49A9-B4F3-BEADCCB6EAC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047B343A-D8D6-47D4-B07E-E9D5684A6A1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27</a:t>
            </a:fld>
            <a:endParaRPr lang="en-US"/>
          </a:p>
        </p:txBody>
      </p:sp>
    </p:spTree>
    <p:extLst>
      <p:ext uri="{BB962C8B-B14F-4D97-AF65-F5344CB8AC3E}">
        <p14:creationId xmlns:p14="http://schemas.microsoft.com/office/powerpoint/2010/main" val="1230627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FF9D37-229F-4B4D-A655-1744EB3BF0F3}"/>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Types of “Big Data” Analyses</a:t>
            </a:r>
          </a:p>
        </p:txBody>
      </p:sp>
      <p:sp>
        <p:nvSpPr>
          <p:cNvPr id="4" name="Footer Placeholder 3">
            <a:extLst>
              <a:ext uri="{FF2B5EF4-FFF2-40B4-BE49-F238E27FC236}">
                <a16:creationId xmlns:a16="http://schemas.microsoft.com/office/drawing/2014/main" id="{84C91D9A-754D-4565-9AD8-7A8F54439F93}"/>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a:solidFill>
                  <a:srgbClr val="FFFFFF"/>
                </a:solidFill>
              </a:rPr>
              <a:t>Mike Nguyen</a:t>
            </a:r>
          </a:p>
        </p:txBody>
      </p:sp>
      <p:sp>
        <p:nvSpPr>
          <p:cNvPr id="5" name="Slide Number Placeholder 4">
            <a:extLst>
              <a:ext uri="{FF2B5EF4-FFF2-40B4-BE49-F238E27FC236}">
                <a16:creationId xmlns:a16="http://schemas.microsoft.com/office/drawing/2014/main" id="{5163D4D2-D87B-40E3-8C1A-B8DBCABE05E9}"/>
              </a:ext>
            </a:extLst>
          </p:cNvPr>
          <p:cNvSpPr>
            <a:spLocks noGrp="1"/>
          </p:cNvSpPr>
          <p:nvPr>
            <p:ph type="sldNum" sz="quarter" idx="12"/>
          </p:nvPr>
        </p:nvSpPr>
        <p:spPr>
          <a:xfrm>
            <a:off x="11704320" y="6455664"/>
            <a:ext cx="448056" cy="365125"/>
          </a:xfrm>
        </p:spPr>
        <p:txBody>
          <a:bodyPr>
            <a:normAutofit/>
          </a:bodyPr>
          <a:lstStyle/>
          <a:p>
            <a:pPr>
              <a:spcAft>
                <a:spcPts val="600"/>
              </a:spcAft>
            </a:pPr>
            <a:fld id="{A6AF1B4E-90EC-4A51-B6E5-B702C054ECB0}" type="slidenum">
              <a:rPr lang="en-US" sz="1100">
                <a:solidFill>
                  <a:schemeClr val="tx1">
                    <a:lumMod val="50000"/>
                    <a:lumOff val="50000"/>
                  </a:schemeClr>
                </a:solidFill>
              </a:rPr>
              <a:pPr>
                <a:spcAft>
                  <a:spcPts val="600"/>
                </a:spcAft>
              </a:pPr>
              <a:t>28</a:t>
            </a:fld>
            <a:endParaRPr lang="en-US" sz="1100">
              <a:solidFill>
                <a:schemeClr val="tx1">
                  <a:lumMod val="50000"/>
                  <a:lumOff val="50000"/>
                </a:schemeClr>
              </a:solidFill>
            </a:endParaRPr>
          </a:p>
        </p:txBody>
      </p:sp>
      <p:graphicFrame>
        <p:nvGraphicFramePr>
          <p:cNvPr id="7" name="Content Placeholder 2">
            <a:extLst>
              <a:ext uri="{FF2B5EF4-FFF2-40B4-BE49-F238E27FC236}">
                <a16:creationId xmlns:a16="http://schemas.microsoft.com/office/drawing/2014/main" id="{E814BB29-4C03-4AA8-9093-2FA079136CE6}"/>
              </a:ext>
            </a:extLst>
          </p:cNvPr>
          <p:cNvGraphicFramePr>
            <a:graphicFrameLocks noGrp="1"/>
          </p:cNvGraphicFramePr>
          <p:nvPr>
            <p:ph idx="1"/>
            <p:extLst>
              <p:ext uri="{D42A27DB-BD31-4B8C-83A1-F6EECF244321}">
                <p14:modId xmlns:p14="http://schemas.microsoft.com/office/powerpoint/2010/main" val="113788549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0173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070631-32F0-46A6-A511-23BCE2E20817}"/>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Key Challenges of “Big Data” Integration</a:t>
            </a:r>
          </a:p>
        </p:txBody>
      </p:sp>
      <p:sp>
        <p:nvSpPr>
          <p:cNvPr id="4" name="Footer Placeholder 3">
            <a:extLst>
              <a:ext uri="{FF2B5EF4-FFF2-40B4-BE49-F238E27FC236}">
                <a16:creationId xmlns:a16="http://schemas.microsoft.com/office/drawing/2014/main" id="{D82C447D-C246-4AD0-A94A-44EACE32265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0D6825AF-F9A1-481C-AE2C-21B35E6CDD81}"/>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29</a:t>
            </a:fld>
            <a:endParaRPr lang="en-US"/>
          </a:p>
        </p:txBody>
      </p:sp>
      <p:graphicFrame>
        <p:nvGraphicFramePr>
          <p:cNvPr id="7" name="Content Placeholder 2">
            <a:extLst>
              <a:ext uri="{FF2B5EF4-FFF2-40B4-BE49-F238E27FC236}">
                <a16:creationId xmlns:a16="http://schemas.microsoft.com/office/drawing/2014/main" id="{E3288611-8D47-4629-8D74-159481FFEE5D}"/>
              </a:ext>
            </a:extLst>
          </p:cNvPr>
          <p:cNvGraphicFramePr>
            <a:graphicFrameLocks noGrp="1"/>
          </p:cNvGraphicFramePr>
          <p:nvPr>
            <p:ph idx="1"/>
            <p:extLst>
              <p:ext uri="{D42A27DB-BD31-4B8C-83A1-F6EECF244321}">
                <p14:modId xmlns:p14="http://schemas.microsoft.com/office/powerpoint/2010/main" val="905261337"/>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282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F077-6750-47CA-922D-96CCB80B5B48}"/>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Recap</a:t>
            </a:r>
          </a:p>
        </p:txBody>
      </p:sp>
      <p:sp>
        <p:nvSpPr>
          <p:cNvPr id="4" name="Footer Placeholder 3">
            <a:extLst>
              <a:ext uri="{FF2B5EF4-FFF2-40B4-BE49-F238E27FC236}">
                <a16:creationId xmlns:a16="http://schemas.microsoft.com/office/drawing/2014/main" id="{24D539D1-99CA-4A2C-96A7-C98C68A8424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DA3F993-5814-4E05-BAA1-15CF6B81B2D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graphicFrame>
        <p:nvGraphicFramePr>
          <p:cNvPr id="7" name="Content Placeholder 2">
            <a:extLst>
              <a:ext uri="{FF2B5EF4-FFF2-40B4-BE49-F238E27FC236}">
                <a16:creationId xmlns:a16="http://schemas.microsoft.com/office/drawing/2014/main" id="{6944616B-EFE1-4B81-9FC8-B863513E7B88}"/>
              </a:ext>
            </a:extLst>
          </p:cNvPr>
          <p:cNvGraphicFramePr>
            <a:graphicFrameLocks noGrp="1"/>
          </p:cNvGraphicFramePr>
          <p:nvPr>
            <p:ph idx="1"/>
            <p:extLst>
              <p:ext uri="{D42A27DB-BD31-4B8C-83A1-F6EECF244321}">
                <p14:modId xmlns:p14="http://schemas.microsoft.com/office/powerpoint/2010/main" val="2673644599"/>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0175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185429-2B4F-42CA-A6D7-ABBD70E575FB}"/>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4800" kern="1200">
                <a:solidFill>
                  <a:schemeClr val="bg1"/>
                </a:solidFill>
                <a:latin typeface="+mj-lt"/>
                <a:ea typeface="+mj-ea"/>
                <a:cs typeface="+mj-cs"/>
              </a:rPr>
              <a:t>Discussion Case #2</a:t>
            </a:r>
          </a:p>
        </p:txBody>
      </p:sp>
      <p:grpSp>
        <p:nvGrpSpPr>
          <p:cNvPr id="27" name="Group 26">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8"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9"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a:extLst>
              <a:ext uri="{FF2B5EF4-FFF2-40B4-BE49-F238E27FC236}">
                <a16:creationId xmlns:a16="http://schemas.microsoft.com/office/drawing/2014/main" id="{0E1D8A52-DBF7-4A82-94A4-6C0992A9A6EF}"/>
              </a:ext>
            </a:extLst>
          </p:cNvPr>
          <p:cNvSpPr>
            <a:spLocks noGrp="1"/>
          </p:cNvSpPr>
          <p:nvPr>
            <p:ph type="ftr" sz="quarter" idx="11"/>
          </p:nvPr>
        </p:nvSpPr>
        <p:spPr>
          <a:xfrm>
            <a:off x="7055897" y="405350"/>
            <a:ext cx="4776711" cy="365125"/>
          </a:xfrm>
        </p:spPr>
        <p:txBody>
          <a:bodyPr vert="horz" lIns="91440" tIns="45720" rIns="91440" bIns="45720" rtlCol="0" anchor="ctr">
            <a:normAutofit/>
          </a:bodyPr>
          <a:lstStyle/>
          <a:p>
            <a:pPr algn="r">
              <a:spcAft>
                <a:spcPts val="600"/>
              </a:spcAft>
            </a:pPr>
            <a:r>
              <a:rPr lang="en-US" sz="1100" kern="1200">
                <a:solidFill>
                  <a:schemeClr val="tx1">
                    <a:alpha val="80000"/>
                  </a:schemeClr>
                </a:solidFill>
                <a:latin typeface="+mn-lt"/>
                <a:ea typeface="+mn-ea"/>
                <a:cs typeface="+mn-cs"/>
              </a:rPr>
              <a:t>Mike Nguyen</a:t>
            </a:r>
          </a:p>
        </p:txBody>
      </p:sp>
      <p:pic>
        <p:nvPicPr>
          <p:cNvPr id="5" name="Google Shape;91;p2" descr="Text, letter&#10;&#10;Description automatically generated">
            <a:extLst>
              <a:ext uri="{FF2B5EF4-FFF2-40B4-BE49-F238E27FC236}">
                <a16:creationId xmlns:a16="http://schemas.microsoft.com/office/drawing/2014/main" id="{6104834E-D15D-4EC9-B244-9CC7F4501B79}"/>
              </a:ext>
            </a:extLst>
          </p:cNvPr>
          <p:cNvPicPr preferRelativeResize="0"/>
          <p:nvPr/>
        </p:nvPicPr>
        <p:blipFill rotWithShape="1">
          <a:blip r:embed="rId3"/>
          <a:stretch/>
        </p:blipFill>
        <p:spPr>
          <a:xfrm>
            <a:off x="5116652" y="1196943"/>
            <a:ext cx="6642532" cy="3885880"/>
          </a:xfrm>
          <a:prstGeom prst="rect">
            <a:avLst/>
          </a:prstGeom>
          <a:noFill/>
        </p:spPr>
      </p:pic>
      <p:sp>
        <p:nvSpPr>
          <p:cNvPr id="6" name="Slide Number Placeholder 5">
            <a:extLst>
              <a:ext uri="{FF2B5EF4-FFF2-40B4-BE49-F238E27FC236}">
                <a16:creationId xmlns:a16="http://schemas.microsoft.com/office/drawing/2014/main" id="{9E6819D4-422E-456D-B5CF-960A509F062C}"/>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A6AF1B4E-90EC-4A51-B6E5-B702C054ECB0}" type="slidenum">
              <a:rPr lang="en-US">
                <a:solidFill>
                  <a:schemeClr val="bg1"/>
                </a:solidFill>
              </a:rPr>
              <a:pPr algn="ctr">
                <a:spcAft>
                  <a:spcPts val="600"/>
                </a:spcAft>
              </a:pPr>
              <a:t>30</a:t>
            </a:fld>
            <a:endParaRPr lang="en-US">
              <a:solidFill>
                <a:schemeClr val="bg1"/>
              </a:solidFill>
            </a:endParaRPr>
          </a:p>
        </p:txBody>
      </p:sp>
    </p:spTree>
    <p:extLst>
      <p:ext uri="{BB962C8B-B14F-4D97-AF65-F5344CB8AC3E}">
        <p14:creationId xmlns:p14="http://schemas.microsoft.com/office/powerpoint/2010/main" val="3672587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C62CB0-ED68-4754-9724-F6C6A463AC81}"/>
              </a:ext>
            </a:extLst>
          </p:cNvPr>
          <p:cNvSpPr>
            <a:spLocks noGrp="1"/>
          </p:cNvSpPr>
          <p:nvPr>
            <p:ph type="title"/>
          </p:nvPr>
        </p:nvSpPr>
        <p:spPr>
          <a:xfrm>
            <a:off x="686834" y="1153572"/>
            <a:ext cx="3200400" cy="4461163"/>
          </a:xfrm>
        </p:spPr>
        <p:txBody>
          <a:bodyPr>
            <a:normAutofit/>
          </a:bodyPr>
          <a:lstStyle/>
          <a:p>
            <a:r>
              <a:rPr lang="en-US">
                <a:solidFill>
                  <a:srgbClr val="FFFFFF"/>
                </a:solidFill>
              </a:rPr>
              <a:t>15-min Group Discussion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784DC72-2E84-44B4-80F8-B70CA6B0F40C}"/>
              </a:ext>
            </a:extLst>
          </p:cNvPr>
          <p:cNvSpPr>
            <a:spLocks noGrp="1"/>
          </p:cNvSpPr>
          <p:nvPr>
            <p:ph idx="1"/>
          </p:nvPr>
        </p:nvSpPr>
        <p:spPr>
          <a:xfrm>
            <a:off x="4447308" y="591344"/>
            <a:ext cx="6906491" cy="5585619"/>
          </a:xfrm>
        </p:spPr>
        <p:txBody>
          <a:bodyPr anchor="ctr">
            <a:normAutofit/>
          </a:bodyPr>
          <a:lstStyle/>
          <a:p>
            <a:r>
              <a:rPr lang="en-US" dirty="0"/>
              <a:t>PA #3 (Sunday)</a:t>
            </a:r>
          </a:p>
          <a:p>
            <a:endParaRPr lang="en-US" dirty="0"/>
          </a:p>
        </p:txBody>
      </p:sp>
      <p:sp>
        <p:nvSpPr>
          <p:cNvPr id="4" name="Footer Placeholder 3">
            <a:extLst>
              <a:ext uri="{FF2B5EF4-FFF2-40B4-BE49-F238E27FC236}">
                <a16:creationId xmlns:a16="http://schemas.microsoft.com/office/drawing/2014/main" id="{667B5322-0F3F-4730-938C-AAD54BD2A78B}"/>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51F6927-AE79-4913-A7B1-6C2A304813C8}"/>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31</a:t>
            </a:fld>
            <a:endParaRPr lang="en-US"/>
          </a:p>
        </p:txBody>
      </p:sp>
    </p:spTree>
    <p:extLst>
      <p:ext uri="{BB962C8B-B14F-4D97-AF65-F5344CB8AC3E}">
        <p14:creationId xmlns:p14="http://schemas.microsoft.com/office/powerpoint/2010/main" val="1903243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703B20-DD4F-4280-937C-172304E3E03D}"/>
              </a:ext>
            </a:extLst>
          </p:cNvPr>
          <p:cNvSpPr>
            <a:spLocks noGrp="1"/>
          </p:cNvSpPr>
          <p:nvPr>
            <p:ph type="title"/>
          </p:nvPr>
        </p:nvSpPr>
        <p:spPr>
          <a:xfrm>
            <a:off x="686834" y="1153572"/>
            <a:ext cx="3200400" cy="4461163"/>
          </a:xfrm>
        </p:spPr>
        <p:txBody>
          <a:bodyPr>
            <a:normAutofit/>
          </a:bodyPr>
          <a:lstStyle/>
          <a:p>
            <a:r>
              <a:rPr lang="en-US">
                <a:solidFill>
                  <a:srgbClr val="FFFFFF"/>
                </a:solidFill>
              </a:rPr>
              <a:t>Up next</a:t>
            </a:r>
          </a:p>
        </p:txBody>
      </p:sp>
      <p:sp>
        <p:nvSpPr>
          <p:cNvPr id="41"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Content Placeholder 2">
            <a:extLst>
              <a:ext uri="{FF2B5EF4-FFF2-40B4-BE49-F238E27FC236}">
                <a16:creationId xmlns:a16="http://schemas.microsoft.com/office/drawing/2014/main" id="{52C09C1B-256B-4295-AEB3-5B9919DE0033}"/>
              </a:ext>
            </a:extLst>
          </p:cNvPr>
          <p:cNvSpPr>
            <a:spLocks noGrp="1"/>
          </p:cNvSpPr>
          <p:nvPr>
            <p:ph idx="1"/>
          </p:nvPr>
        </p:nvSpPr>
        <p:spPr>
          <a:xfrm>
            <a:off x="4447308" y="591344"/>
            <a:ext cx="6906491" cy="5585619"/>
          </a:xfrm>
        </p:spPr>
        <p:txBody>
          <a:bodyPr anchor="ctr">
            <a:normAutofit/>
          </a:bodyPr>
          <a:lstStyle/>
          <a:p>
            <a:r>
              <a:rPr lang="en-US" dirty="0"/>
              <a:t>Week 3 Quiz (Sunday)</a:t>
            </a:r>
          </a:p>
          <a:p>
            <a:r>
              <a:rPr lang="en-US" dirty="0"/>
              <a:t>Discussion case #2 (Sunday)</a:t>
            </a:r>
          </a:p>
          <a:p>
            <a:r>
              <a:rPr lang="en-US" dirty="0"/>
              <a:t>Assignment #3 (Sunday)</a:t>
            </a:r>
          </a:p>
          <a:p>
            <a:r>
              <a:rPr lang="en-US" dirty="0"/>
              <a:t>Signup for Monday meeting (Room 449 – Conference room 4</a:t>
            </a:r>
            <a:r>
              <a:rPr lang="en-US" baseline="30000" dirty="0"/>
              <a:t>th</a:t>
            </a:r>
            <a:r>
              <a:rPr lang="en-US" dirty="0"/>
              <a:t> floor)</a:t>
            </a:r>
          </a:p>
          <a:p>
            <a:pPr lvl="1"/>
            <a:r>
              <a:rPr lang="en-US" dirty="0"/>
              <a:t>Please bring a copy or a laptop so we can talk about your assignment </a:t>
            </a:r>
          </a:p>
        </p:txBody>
      </p:sp>
      <p:sp>
        <p:nvSpPr>
          <p:cNvPr id="4" name="Footer Placeholder 3">
            <a:extLst>
              <a:ext uri="{FF2B5EF4-FFF2-40B4-BE49-F238E27FC236}">
                <a16:creationId xmlns:a16="http://schemas.microsoft.com/office/drawing/2014/main" id="{DB535633-33E5-4511-8CB8-D6A7486C1617}"/>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B6CC3D87-0731-4D8D-8906-626F42012FB2}"/>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32</a:t>
            </a:fld>
            <a:endParaRPr lang="en-US"/>
          </a:p>
        </p:txBody>
      </p:sp>
    </p:spTree>
    <p:extLst>
      <p:ext uri="{BB962C8B-B14F-4D97-AF65-F5344CB8AC3E}">
        <p14:creationId xmlns:p14="http://schemas.microsoft.com/office/powerpoint/2010/main" val="2885655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EA99A-2098-4069-9DE9-765BFAEFC44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5100"/>
              <a:t>5-min snippet: Social Network Analysis</a:t>
            </a:r>
          </a:p>
        </p:txBody>
      </p:sp>
      <p:sp>
        <p:nvSpPr>
          <p:cNvPr id="2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Diagram, schematic, bubble chart&#10;&#10;Description automatically generated">
            <a:extLst>
              <a:ext uri="{FF2B5EF4-FFF2-40B4-BE49-F238E27FC236}">
                <a16:creationId xmlns:a16="http://schemas.microsoft.com/office/drawing/2014/main" id="{22AE5C64-FC7D-4D76-9392-EA11F609417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0908" y="2642616"/>
            <a:ext cx="4872680" cy="3605784"/>
          </a:xfrm>
          <a:prstGeom prst="rect">
            <a:avLst/>
          </a:prstGeom>
        </p:spPr>
      </p:pic>
      <p:pic>
        <p:nvPicPr>
          <p:cNvPr id="15" name="Picture 14" descr="Map&#10;&#10;Description automatically generated">
            <a:extLst>
              <a:ext uri="{FF2B5EF4-FFF2-40B4-BE49-F238E27FC236}">
                <a16:creationId xmlns:a16="http://schemas.microsoft.com/office/drawing/2014/main" id="{D83C054A-6250-4F80-9E59-BB7B71C922C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254496" y="2999796"/>
            <a:ext cx="5614416" cy="2891424"/>
          </a:xfrm>
          <a:prstGeom prst="rect">
            <a:avLst/>
          </a:prstGeom>
        </p:spPr>
      </p:pic>
      <p:sp>
        <p:nvSpPr>
          <p:cNvPr id="4" name="Footer Placeholder 3">
            <a:extLst>
              <a:ext uri="{FF2B5EF4-FFF2-40B4-BE49-F238E27FC236}">
                <a16:creationId xmlns:a16="http://schemas.microsoft.com/office/drawing/2014/main" id="{DC37974A-7E62-4772-8F58-DE74E62AF40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3CCD817-81AA-47EB-B057-5B10A0F5A42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33</a:t>
            </a:fld>
            <a:endParaRPr lang="en-US"/>
          </a:p>
        </p:txBody>
      </p:sp>
    </p:spTree>
    <p:extLst>
      <p:ext uri="{BB962C8B-B14F-4D97-AF65-F5344CB8AC3E}">
        <p14:creationId xmlns:p14="http://schemas.microsoft.com/office/powerpoint/2010/main" val="226941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58A9F3-4201-4881-B9D4-712412D3E25E}"/>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D084B81-E497-401F-97FD-6844AC4FC8E5}"/>
              </a:ext>
            </a:extLst>
          </p:cNvPr>
          <p:cNvSpPr>
            <a:spLocks noGrp="1"/>
          </p:cNvSpPr>
          <p:nvPr>
            <p:ph idx="1"/>
          </p:nvPr>
        </p:nvSpPr>
        <p:spPr>
          <a:xfrm>
            <a:off x="4447308" y="591344"/>
            <a:ext cx="6906491" cy="5585619"/>
          </a:xfrm>
        </p:spPr>
        <p:txBody>
          <a:bodyPr anchor="ctr">
            <a:normAutofit/>
          </a:bodyPr>
          <a:lstStyle/>
          <a:p>
            <a:pPr marL="0" indent="0">
              <a:buNone/>
            </a:pPr>
            <a:r>
              <a:rPr lang="en-US" dirty="0"/>
              <a:t>Why do we use projective methods?</a:t>
            </a:r>
          </a:p>
          <a:p>
            <a:pPr marL="914400" lvl="1" indent="-457200">
              <a:buFont typeface="+mj-lt"/>
              <a:buAutoNum type="alphaUcPeriod"/>
            </a:pPr>
            <a:r>
              <a:rPr lang="en-US" dirty="0"/>
              <a:t>To project future sales</a:t>
            </a:r>
          </a:p>
          <a:p>
            <a:pPr marL="914400" lvl="1" indent="-457200">
              <a:buFont typeface="+mj-lt"/>
              <a:buAutoNum type="alphaUcPeriod"/>
            </a:pPr>
            <a:r>
              <a:rPr lang="en-US" dirty="0"/>
              <a:t>To probe into hard questions (e.g., STD or racism studies)</a:t>
            </a:r>
          </a:p>
          <a:p>
            <a:pPr marL="914400" lvl="1" indent="-457200">
              <a:buFont typeface="+mj-lt"/>
              <a:buAutoNum type="alphaUcPeriod"/>
            </a:pPr>
            <a:r>
              <a:rPr lang="en-US" dirty="0"/>
              <a:t>Both A and B</a:t>
            </a:r>
          </a:p>
        </p:txBody>
      </p:sp>
      <p:sp>
        <p:nvSpPr>
          <p:cNvPr id="4" name="Footer Placeholder 3">
            <a:extLst>
              <a:ext uri="{FF2B5EF4-FFF2-40B4-BE49-F238E27FC236}">
                <a16:creationId xmlns:a16="http://schemas.microsoft.com/office/drawing/2014/main" id="{7F3B12FE-7E55-48D7-AD78-D922616E979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B3A435B5-964F-4768-BD50-D198A4D25B73}"/>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194765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533F5-5F3A-43E7-AD30-A0B2016E655E}"/>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9C685DE-709E-4535-A84E-422A8E886947}"/>
              </a:ext>
            </a:extLst>
          </p:cNvPr>
          <p:cNvSpPr>
            <a:spLocks noGrp="1"/>
          </p:cNvSpPr>
          <p:nvPr>
            <p:ph idx="1"/>
          </p:nvPr>
        </p:nvSpPr>
        <p:spPr>
          <a:xfrm>
            <a:off x="4447308" y="591344"/>
            <a:ext cx="6906491" cy="5585619"/>
          </a:xfrm>
        </p:spPr>
        <p:txBody>
          <a:bodyPr anchor="ctr">
            <a:normAutofit/>
          </a:bodyPr>
          <a:lstStyle/>
          <a:p>
            <a:pPr marL="0" indent="0">
              <a:buNone/>
            </a:pPr>
            <a:r>
              <a:rPr lang="en-US" dirty="0"/>
              <a:t>How many conditions are there to establish causality? </a:t>
            </a:r>
          </a:p>
          <a:p>
            <a:pPr marL="514350" indent="-514350">
              <a:buFont typeface="+mj-lt"/>
              <a:buAutoNum type="alphaUcPeriod"/>
            </a:pPr>
            <a:r>
              <a:rPr lang="en-US" dirty="0"/>
              <a:t>2</a:t>
            </a:r>
          </a:p>
          <a:p>
            <a:pPr marL="514350" indent="-514350">
              <a:buFont typeface="+mj-lt"/>
              <a:buAutoNum type="alphaUcPeriod"/>
            </a:pPr>
            <a:r>
              <a:rPr lang="en-US" dirty="0"/>
              <a:t>3</a:t>
            </a:r>
          </a:p>
          <a:p>
            <a:pPr marL="514350" indent="-514350">
              <a:buFont typeface="+mj-lt"/>
              <a:buAutoNum type="alphaUcPeriod"/>
            </a:pPr>
            <a:r>
              <a:rPr lang="en-US" dirty="0"/>
              <a:t>4</a:t>
            </a:r>
          </a:p>
          <a:p>
            <a:pPr marL="514350" indent="-514350">
              <a:buFont typeface="+mj-lt"/>
              <a:buAutoNum type="alphaUcPeriod"/>
            </a:pPr>
            <a:endParaRPr lang="en-US" dirty="0"/>
          </a:p>
        </p:txBody>
      </p:sp>
      <p:sp>
        <p:nvSpPr>
          <p:cNvPr id="4" name="Footer Placeholder 3">
            <a:extLst>
              <a:ext uri="{FF2B5EF4-FFF2-40B4-BE49-F238E27FC236}">
                <a16:creationId xmlns:a16="http://schemas.microsoft.com/office/drawing/2014/main" id="{56AA03DA-4131-4DFF-8523-D338062A4A91}"/>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A2593B55-3C83-4072-A273-EB2C9EF744B8}"/>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3861246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57232-5BB8-412A-B764-BE1F03B6E0E0}"/>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6F60C5-2A87-4805-9801-9911744E2596}"/>
              </a:ext>
            </a:extLst>
          </p:cNvPr>
          <p:cNvSpPr>
            <a:spLocks noGrp="1"/>
          </p:cNvSpPr>
          <p:nvPr>
            <p:ph idx="1"/>
          </p:nvPr>
        </p:nvSpPr>
        <p:spPr>
          <a:xfrm>
            <a:off x="4447308" y="591344"/>
            <a:ext cx="6906491" cy="5585619"/>
          </a:xfrm>
        </p:spPr>
        <p:txBody>
          <a:bodyPr anchor="ctr">
            <a:normAutofit/>
          </a:bodyPr>
          <a:lstStyle/>
          <a:p>
            <a:pPr marL="0" indent="0">
              <a:buNone/>
            </a:pPr>
            <a:r>
              <a:rPr lang="en-US" dirty="0"/>
              <a:t>Which setting is more appropriate to establish internal validity? </a:t>
            </a:r>
          </a:p>
          <a:p>
            <a:pPr marL="514350" indent="-514350">
              <a:buFont typeface="+mj-lt"/>
              <a:buAutoNum type="alphaUcPeriod"/>
            </a:pPr>
            <a:r>
              <a:rPr lang="en-US" dirty="0"/>
              <a:t>Lab Experiment </a:t>
            </a:r>
          </a:p>
          <a:p>
            <a:pPr marL="514350" indent="-514350">
              <a:buFont typeface="+mj-lt"/>
              <a:buAutoNum type="alphaUcPeriod"/>
            </a:pPr>
            <a:r>
              <a:rPr lang="en-US" dirty="0"/>
              <a:t>Field Study</a:t>
            </a:r>
          </a:p>
        </p:txBody>
      </p:sp>
      <p:sp>
        <p:nvSpPr>
          <p:cNvPr id="4" name="Footer Placeholder 3">
            <a:extLst>
              <a:ext uri="{FF2B5EF4-FFF2-40B4-BE49-F238E27FC236}">
                <a16:creationId xmlns:a16="http://schemas.microsoft.com/office/drawing/2014/main" id="{39EDF4EE-0FC2-46F8-BCFB-DD0940FBB61F}"/>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D4692A6-33E5-46DF-88CF-402B3C578762}"/>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2181837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F4B3C-7CF4-47FE-9148-C76E033A7120}"/>
              </a:ext>
            </a:extLst>
          </p:cNvPr>
          <p:cNvSpPr>
            <a:spLocks noGrp="1"/>
          </p:cNvSpPr>
          <p:nvPr>
            <p:ph type="title"/>
          </p:nvPr>
        </p:nvSpPr>
        <p:spPr/>
        <p:txBody>
          <a:bodyPr/>
          <a:lstStyle/>
          <a:p>
            <a:r>
              <a:rPr lang="en-US" dirty="0"/>
              <a:t>iClicker Question</a:t>
            </a:r>
          </a:p>
        </p:txBody>
      </p:sp>
      <p:sp>
        <p:nvSpPr>
          <p:cNvPr id="3" name="Content Placeholder 2">
            <a:extLst>
              <a:ext uri="{FF2B5EF4-FFF2-40B4-BE49-F238E27FC236}">
                <a16:creationId xmlns:a16="http://schemas.microsoft.com/office/drawing/2014/main" id="{752A9AAE-8C5B-4E04-BD84-39C9FBE7857A}"/>
              </a:ext>
            </a:extLst>
          </p:cNvPr>
          <p:cNvSpPr>
            <a:spLocks noGrp="1"/>
          </p:cNvSpPr>
          <p:nvPr>
            <p:ph idx="1"/>
          </p:nvPr>
        </p:nvSpPr>
        <p:spPr>
          <a:xfrm>
            <a:off x="838200" y="3282465"/>
            <a:ext cx="10515600" cy="2894498"/>
          </a:xfrm>
        </p:spPr>
        <p:txBody>
          <a:bodyPr>
            <a:normAutofit/>
          </a:bodyPr>
          <a:lstStyle/>
          <a:p>
            <a:pPr marL="0" indent="0">
              <a:buNone/>
            </a:pPr>
            <a:r>
              <a:rPr lang="en-US" dirty="0"/>
              <a:t>Which variable is the independent variable in the diagram?</a:t>
            </a:r>
          </a:p>
          <a:p>
            <a:pPr marL="0" indent="0">
              <a:buNone/>
            </a:pPr>
            <a:r>
              <a:rPr lang="en-US" dirty="0"/>
              <a:t>Hint: you have control over A, but not B.</a:t>
            </a:r>
          </a:p>
          <a:p>
            <a:pPr marL="514350" indent="-514350">
              <a:buFont typeface="+mj-lt"/>
              <a:buAutoNum type="alphaUcPeriod"/>
            </a:pPr>
            <a:r>
              <a:rPr lang="en-US" dirty="0"/>
              <a:t>A</a:t>
            </a:r>
          </a:p>
          <a:p>
            <a:pPr marL="514350" indent="-514350">
              <a:buFont typeface="+mj-lt"/>
              <a:buAutoNum type="alphaUcPeriod"/>
            </a:pPr>
            <a:r>
              <a:rPr lang="en-US" dirty="0"/>
              <a:t>B</a:t>
            </a:r>
          </a:p>
        </p:txBody>
      </p:sp>
      <p:sp>
        <p:nvSpPr>
          <p:cNvPr id="4" name="Footer Placeholder 3">
            <a:extLst>
              <a:ext uri="{FF2B5EF4-FFF2-40B4-BE49-F238E27FC236}">
                <a16:creationId xmlns:a16="http://schemas.microsoft.com/office/drawing/2014/main" id="{6D481FA6-473C-4ADF-BB38-29271C3519A5}"/>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4B96CE1B-5E47-43AF-A669-401156B7A5AE}"/>
              </a:ext>
            </a:extLst>
          </p:cNvPr>
          <p:cNvSpPr>
            <a:spLocks noGrp="1"/>
          </p:cNvSpPr>
          <p:nvPr>
            <p:ph type="sldNum" sz="quarter" idx="12"/>
          </p:nvPr>
        </p:nvSpPr>
        <p:spPr/>
        <p:txBody>
          <a:bodyPr/>
          <a:lstStyle/>
          <a:p>
            <a:fld id="{A6AF1B4E-90EC-4A51-B6E5-B702C054ECB0}" type="slidenum">
              <a:rPr lang="en-US" smtClean="0"/>
              <a:t>7</a:t>
            </a:fld>
            <a:endParaRPr lang="en-US" dirty="0"/>
          </a:p>
        </p:txBody>
      </p:sp>
      <p:sp>
        <p:nvSpPr>
          <p:cNvPr id="6" name="Oval 5">
            <a:extLst>
              <a:ext uri="{FF2B5EF4-FFF2-40B4-BE49-F238E27FC236}">
                <a16:creationId xmlns:a16="http://schemas.microsoft.com/office/drawing/2014/main" id="{D70D37B0-269B-442E-A8AF-AF1BEE71D263}"/>
              </a:ext>
            </a:extLst>
          </p:cNvPr>
          <p:cNvSpPr/>
          <p:nvPr/>
        </p:nvSpPr>
        <p:spPr>
          <a:xfrm>
            <a:off x="3710353" y="1678964"/>
            <a:ext cx="1072662" cy="7819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9" name="Oval 8">
            <a:extLst>
              <a:ext uri="{FF2B5EF4-FFF2-40B4-BE49-F238E27FC236}">
                <a16:creationId xmlns:a16="http://schemas.microsoft.com/office/drawing/2014/main" id="{4431C9E9-3EC9-4239-B811-E117E976EE63}"/>
              </a:ext>
            </a:extLst>
          </p:cNvPr>
          <p:cNvSpPr/>
          <p:nvPr/>
        </p:nvSpPr>
        <p:spPr>
          <a:xfrm>
            <a:off x="7746023" y="1678965"/>
            <a:ext cx="1072662" cy="7819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cxnSp>
        <p:nvCxnSpPr>
          <p:cNvPr id="17" name="Straight Arrow Connector 16">
            <a:extLst>
              <a:ext uri="{FF2B5EF4-FFF2-40B4-BE49-F238E27FC236}">
                <a16:creationId xmlns:a16="http://schemas.microsoft.com/office/drawing/2014/main" id="{00C269A5-D007-4E4F-BA6D-66D5A8FE16DD}"/>
              </a:ext>
            </a:extLst>
          </p:cNvPr>
          <p:cNvCxnSpPr>
            <a:stCxn id="6" idx="6"/>
            <a:endCxn id="9" idx="2"/>
          </p:cNvCxnSpPr>
          <p:nvPr/>
        </p:nvCxnSpPr>
        <p:spPr>
          <a:xfrm>
            <a:off x="4783015" y="2069916"/>
            <a:ext cx="29630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62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A04D7-C937-4F09-9EE5-6BDB425453AF}"/>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6C90A4F-7B54-477E-B716-E62DF5477DD3}"/>
              </a:ext>
            </a:extLst>
          </p:cNvPr>
          <p:cNvSpPr>
            <a:spLocks noGrp="1"/>
          </p:cNvSpPr>
          <p:nvPr>
            <p:ph idx="1"/>
          </p:nvPr>
        </p:nvSpPr>
        <p:spPr>
          <a:xfrm>
            <a:off x="4447308" y="591344"/>
            <a:ext cx="6906491" cy="5585619"/>
          </a:xfrm>
        </p:spPr>
        <p:txBody>
          <a:bodyPr anchor="ctr">
            <a:normAutofit/>
          </a:bodyPr>
          <a:lstStyle/>
          <a:p>
            <a:pPr marL="0" indent="0">
              <a:buNone/>
            </a:pPr>
            <a:r>
              <a:rPr lang="en-US" dirty="0"/>
              <a:t>Do you agree with the following statement: </a:t>
            </a:r>
          </a:p>
          <a:p>
            <a:pPr marL="0" indent="0">
              <a:buNone/>
            </a:pPr>
            <a:r>
              <a:rPr lang="en-US" dirty="0"/>
              <a:t>External validity is how well the outcome of a study can be expected to apply to other settings</a:t>
            </a:r>
          </a:p>
          <a:p>
            <a:pPr marL="514350" indent="-514350">
              <a:buFont typeface="+mj-lt"/>
              <a:buAutoNum type="alphaUcPeriod"/>
            </a:pPr>
            <a:r>
              <a:rPr lang="en-US" dirty="0"/>
              <a:t>Yes</a:t>
            </a:r>
          </a:p>
          <a:p>
            <a:pPr marL="514350" indent="-514350">
              <a:buFont typeface="+mj-lt"/>
              <a:buAutoNum type="alphaUcPeriod"/>
            </a:pPr>
            <a:r>
              <a:rPr lang="en-US" dirty="0"/>
              <a:t>No</a:t>
            </a:r>
          </a:p>
        </p:txBody>
      </p:sp>
      <p:sp>
        <p:nvSpPr>
          <p:cNvPr id="4" name="Footer Placeholder 3">
            <a:extLst>
              <a:ext uri="{FF2B5EF4-FFF2-40B4-BE49-F238E27FC236}">
                <a16:creationId xmlns:a16="http://schemas.microsoft.com/office/drawing/2014/main" id="{9825D971-F07C-4C0A-8436-64173A6BFF34}"/>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C62EB46-0754-48C9-838E-95C5B2A7E133}"/>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1373247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579B2-F92D-4F07-981B-7DE89E765BBC}"/>
              </a:ext>
            </a:extLst>
          </p:cNvPr>
          <p:cNvSpPr>
            <a:spLocks noGrp="1"/>
          </p:cNvSpPr>
          <p:nvPr>
            <p:ph type="title"/>
          </p:nvPr>
        </p:nvSpPr>
        <p:spPr>
          <a:xfrm>
            <a:off x="686834" y="591344"/>
            <a:ext cx="3200400" cy="5585619"/>
          </a:xfrm>
        </p:spPr>
        <p:txBody>
          <a:bodyPr>
            <a:normAutofit/>
          </a:bodyPr>
          <a:lstStyle/>
          <a:p>
            <a:r>
              <a:rPr lang="en-US">
                <a:solidFill>
                  <a:srgbClr val="FFFFFF"/>
                </a:solidFill>
              </a:rPr>
              <a:t>Learning Objectives</a:t>
            </a:r>
          </a:p>
        </p:txBody>
      </p:sp>
      <p:sp>
        <p:nvSpPr>
          <p:cNvPr id="4" name="Footer Placeholder 3">
            <a:extLst>
              <a:ext uri="{FF2B5EF4-FFF2-40B4-BE49-F238E27FC236}">
                <a16:creationId xmlns:a16="http://schemas.microsoft.com/office/drawing/2014/main" id="{A5835A5A-4B30-4DCA-9F92-6134B84CB71E}"/>
              </a:ext>
            </a:extLst>
          </p:cNvPr>
          <p:cNvSpPr>
            <a:spLocks noGrp="1"/>
          </p:cNvSpPr>
          <p:nvPr>
            <p:ph type="ftr" sz="quarter" idx="11"/>
          </p:nvPr>
        </p:nvSpPr>
        <p:spPr>
          <a:xfrm>
            <a:off x="4447308" y="6356350"/>
            <a:ext cx="4842466"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ECFD07D-8142-4539-91DC-AB3FF8459B66}"/>
              </a:ext>
            </a:extLst>
          </p:cNvPr>
          <p:cNvSpPr>
            <a:spLocks noGrp="1"/>
          </p:cNvSpPr>
          <p:nvPr>
            <p:ph type="sldNum" sz="quarter" idx="12"/>
          </p:nvPr>
        </p:nvSpPr>
        <p:spPr>
          <a:xfrm>
            <a:off x="9819860" y="6356350"/>
            <a:ext cx="1533939" cy="365125"/>
          </a:xfrm>
        </p:spPr>
        <p:txBody>
          <a:bodyPr>
            <a:normAutofit/>
          </a:bodyPr>
          <a:lstStyle/>
          <a:p>
            <a:pPr>
              <a:spcAft>
                <a:spcPts val="600"/>
              </a:spcAft>
            </a:pPr>
            <a:fld id="{A6AF1B4E-90EC-4A51-B6E5-B702C054ECB0}" type="slidenum">
              <a:rPr lang="en-US" smtClean="0"/>
              <a:pPr>
                <a:spcAft>
                  <a:spcPts val="600"/>
                </a:spcAft>
              </a:pPr>
              <a:t>9</a:t>
            </a:fld>
            <a:endParaRPr lang="en-US"/>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61AAAE3-FFBB-471D-8BBC-B843493C3420}"/>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sz="1700"/>
              <a:t>Define the difference between secondary data and primary data </a:t>
            </a:r>
          </a:p>
          <a:p>
            <a:pPr marL="971550" lvl="1" indent="-514350">
              <a:buFont typeface="+mj-lt"/>
              <a:buAutoNum type="arabicPeriod"/>
            </a:pPr>
            <a:r>
              <a:rPr lang="en-US" sz="1700"/>
              <a:t>Secondary data are statistics not gathered for the immediate study, but for other purpose. </a:t>
            </a:r>
          </a:p>
          <a:p>
            <a:pPr marL="971550" lvl="1" indent="-514350">
              <a:buFont typeface="+mj-lt"/>
              <a:buAutoNum type="arabicPeriod"/>
            </a:pPr>
            <a:r>
              <a:rPr lang="en-US" sz="1700"/>
              <a:t>Primary data are originated by the researchers for the purpose of the investigation at hand. </a:t>
            </a:r>
          </a:p>
          <a:p>
            <a:pPr marL="514350" indent="-514350">
              <a:buFont typeface="+mj-lt"/>
              <a:buAutoNum type="arabicPeriod"/>
            </a:pPr>
            <a:r>
              <a:rPr lang="en-US" sz="1700"/>
              <a:t>List the advantages and disadvantages of working with secondary data </a:t>
            </a:r>
          </a:p>
          <a:p>
            <a:pPr marL="514350" indent="-514350">
              <a:buFont typeface="+mj-lt"/>
              <a:buAutoNum type="arabicPeriod"/>
            </a:pPr>
            <a:r>
              <a:rPr lang="en-US" sz="1700"/>
              <a:t>Define what is meant by a marketing information system (MIS) and decision support system (DSS)</a:t>
            </a:r>
          </a:p>
          <a:p>
            <a:pPr marL="514350" indent="-514350">
              <a:buFont typeface="+mj-lt"/>
              <a:buAutoNum type="arabicPeriod"/>
            </a:pPr>
            <a:r>
              <a:rPr lang="en-US" sz="1700"/>
              <a:t>Identify the components of a decision support system </a:t>
            </a:r>
          </a:p>
          <a:p>
            <a:pPr marL="514350" indent="-514350">
              <a:buFont typeface="+mj-lt"/>
              <a:buAutoNum type="arabicPeriod"/>
            </a:pPr>
            <a:r>
              <a:rPr lang="en-US" sz="1700"/>
              <a:t>Discuss knowledge management.  </a:t>
            </a:r>
          </a:p>
        </p:txBody>
      </p:sp>
    </p:spTree>
    <p:extLst>
      <p:ext uri="{BB962C8B-B14F-4D97-AF65-F5344CB8AC3E}">
        <p14:creationId xmlns:p14="http://schemas.microsoft.com/office/powerpoint/2010/main" val="2805703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6682</TotalTime>
  <Words>2943</Words>
  <Application>Microsoft Office PowerPoint</Application>
  <PresentationFormat>Widescreen</PresentationFormat>
  <Paragraphs>361</Paragraphs>
  <Slides>33</Slides>
  <Notes>24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Franklin Gothic Book</vt:lpstr>
      <vt:lpstr>Symbol</vt:lpstr>
      <vt:lpstr>Wingdings</vt:lpstr>
      <vt:lpstr>Office Theme</vt:lpstr>
      <vt:lpstr>Where did labor day go?</vt:lpstr>
      <vt:lpstr>Information Systems, Dashboards, &amp; Data Analytics</vt:lpstr>
      <vt:lpstr>Recap</vt:lpstr>
      <vt:lpstr>iClicker Question</vt:lpstr>
      <vt:lpstr>iClicker Question</vt:lpstr>
      <vt:lpstr>iClicker Question</vt:lpstr>
      <vt:lpstr>iClicker Question</vt:lpstr>
      <vt:lpstr>iClicker Question</vt:lpstr>
      <vt:lpstr>Learning Objectives</vt:lpstr>
      <vt:lpstr>Marketing Research Process</vt:lpstr>
      <vt:lpstr>The Marketing Research Process </vt:lpstr>
      <vt:lpstr>Primary Data</vt:lpstr>
      <vt:lpstr>Secondary Data</vt:lpstr>
      <vt:lpstr>The Balancing Act with Secondary Data</vt:lpstr>
      <vt:lpstr>Assessing the Accuracy of Secondary Data</vt:lpstr>
      <vt:lpstr>Traditional Types of Internal Secondary Data</vt:lpstr>
      <vt:lpstr>The Evolution &amp; Design of Information Systems</vt:lpstr>
      <vt:lpstr>Components of a Decision Support System </vt:lpstr>
      <vt:lpstr>Limitations of the Systems Approach</vt:lpstr>
      <vt:lpstr>Chapter 6: Decision Support Systems: Working with “Big Data”</vt:lpstr>
      <vt:lpstr>“Big Data” Definition </vt:lpstr>
      <vt:lpstr>The Four V’s of Big Data</vt:lpstr>
      <vt:lpstr>Sigmoid Adoption Curve</vt:lpstr>
      <vt:lpstr>Example of Big Data from structural virality paper Goel et al. (2015) </vt:lpstr>
      <vt:lpstr>Sources of “Big Data”</vt:lpstr>
      <vt:lpstr>Key Types of Unstructured Data: Social Data</vt:lpstr>
      <vt:lpstr>Key Types of Unstructured Data: Omni-channel Transactional Data</vt:lpstr>
      <vt:lpstr>Types of “Big Data” Analyses</vt:lpstr>
      <vt:lpstr>Key Challenges of “Big Data” Integration</vt:lpstr>
      <vt:lpstr>Discussion Case #2</vt:lpstr>
      <vt:lpstr>15-min Group Discussion</vt:lpstr>
      <vt:lpstr>Up next</vt:lpstr>
      <vt:lpstr>5-min snippet: Social Network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Systems, Dashboards, &amp; Data Analytics</dc:title>
  <dc:creator>Nguyen, Mike (MU-Student)</dc:creator>
  <cp:lastModifiedBy>Nguyen, Mike (MU-Student)</cp:lastModifiedBy>
  <cp:revision>23</cp:revision>
  <dcterms:created xsi:type="dcterms:W3CDTF">2021-07-03T21:28:49Z</dcterms:created>
  <dcterms:modified xsi:type="dcterms:W3CDTF">2021-09-08T14:32:34Z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