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1"/>
  </p:notesMasterIdLst>
  <p:handoutMasterIdLst>
    <p:handoutMasterId r:id="rId52"/>
  </p:handoutMasterIdLst>
  <p:sldIdLst>
    <p:sldId id="266" r:id="rId5"/>
    <p:sldId id="267" r:id="rId6"/>
    <p:sldId id="268" r:id="rId7"/>
    <p:sldId id="269" r:id="rId8"/>
    <p:sldId id="270" r:id="rId9"/>
    <p:sldId id="271" r:id="rId10"/>
    <p:sldId id="275" r:id="rId11"/>
    <p:sldId id="257" r:id="rId12"/>
    <p:sldId id="258" r:id="rId13"/>
    <p:sldId id="259" r:id="rId14"/>
    <p:sldId id="260" r:id="rId15"/>
    <p:sldId id="261" r:id="rId16"/>
    <p:sldId id="262" r:id="rId17"/>
    <p:sldId id="263" r:id="rId18"/>
    <p:sldId id="26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256" r:id="rId46"/>
    <p:sldId id="265" r:id="rId47"/>
    <p:sldId id="273" r:id="rId48"/>
    <p:sldId id="272" r:id="rId49"/>
    <p:sldId id="27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69747" autoAdjust="0"/>
  </p:normalViewPr>
  <p:slideViewPr>
    <p:cSldViewPr snapToGrid="0">
      <p:cViewPr varScale="1">
        <p:scale>
          <a:sx n="76" d="100"/>
          <a:sy n="76" d="100"/>
        </p:scale>
        <p:origin x="990" y="8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42704C-7C84-460D-B1A2-BE180EBC8B17}"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DF900AFA-0753-49E4-B8DA-4A30954D3239}">
      <dgm:prSet/>
      <dgm:spPr/>
      <dgm:t>
        <a:bodyPr/>
        <a:lstStyle/>
        <a:p>
          <a:r>
            <a:rPr lang="en-US"/>
            <a:t>Nonprobability sample </a:t>
          </a:r>
        </a:p>
      </dgm:t>
    </dgm:pt>
    <dgm:pt modelId="{72687DB3-9F8D-45FA-8DD2-CFC56D6B06F9}" type="parTrans" cxnId="{D7A075E2-F508-4ACB-B9D9-D2D7DCA82172}">
      <dgm:prSet/>
      <dgm:spPr/>
      <dgm:t>
        <a:bodyPr/>
        <a:lstStyle/>
        <a:p>
          <a:endParaRPr lang="en-US"/>
        </a:p>
      </dgm:t>
    </dgm:pt>
    <dgm:pt modelId="{495C6904-5868-48A6-893B-D1E03EB8FC37}" type="sibTrans" cxnId="{D7A075E2-F508-4ACB-B9D9-D2D7DCA82172}">
      <dgm:prSet/>
      <dgm:spPr/>
      <dgm:t>
        <a:bodyPr/>
        <a:lstStyle/>
        <a:p>
          <a:endParaRPr lang="en-US"/>
        </a:p>
      </dgm:t>
    </dgm:pt>
    <dgm:pt modelId="{FE2F3D41-93AA-4108-97BA-8D7CA260CA18}">
      <dgm:prSet/>
      <dgm:spPr/>
      <dgm:t>
        <a:bodyPr/>
        <a:lstStyle/>
        <a:p>
          <a:r>
            <a:rPr lang="en-US"/>
            <a:t>A sample that relies on personal judgment in the element selection process</a:t>
          </a:r>
        </a:p>
      </dgm:t>
    </dgm:pt>
    <dgm:pt modelId="{8AEFAAF3-0AEC-453C-B62F-723904EC7264}" type="parTrans" cxnId="{F7525822-54EB-40EE-9C38-4C2306223AE7}">
      <dgm:prSet/>
      <dgm:spPr/>
      <dgm:t>
        <a:bodyPr/>
        <a:lstStyle/>
        <a:p>
          <a:endParaRPr lang="en-US"/>
        </a:p>
      </dgm:t>
    </dgm:pt>
    <dgm:pt modelId="{0559DB39-BFE8-4D75-8991-CB7EFAA7BB6F}" type="sibTrans" cxnId="{F7525822-54EB-40EE-9C38-4C2306223AE7}">
      <dgm:prSet/>
      <dgm:spPr/>
      <dgm:t>
        <a:bodyPr/>
        <a:lstStyle/>
        <a:p>
          <a:endParaRPr lang="en-US"/>
        </a:p>
      </dgm:t>
    </dgm:pt>
    <dgm:pt modelId="{128B4EAD-0058-40AD-8B06-FB01B2E5C241}">
      <dgm:prSet/>
      <dgm:spPr/>
      <dgm:t>
        <a:bodyPr/>
        <a:lstStyle/>
        <a:p>
          <a:r>
            <a:rPr lang="en-US"/>
            <a:t>With nonprobability samples, sampling error cannot be estimated and we cannot calculate the margin of sampling error </a:t>
          </a:r>
        </a:p>
      </dgm:t>
    </dgm:pt>
    <dgm:pt modelId="{99908C06-81D1-4A06-B234-9ED4801744DC}" type="parTrans" cxnId="{0067D94A-909F-47DA-BC19-825600BAFDE2}">
      <dgm:prSet/>
      <dgm:spPr/>
      <dgm:t>
        <a:bodyPr/>
        <a:lstStyle/>
        <a:p>
          <a:endParaRPr lang="en-US"/>
        </a:p>
      </dgm:t>
    </dgm:pt>
    <dgm:pt modelId="{EA475A8C-C1E9-4797-B058-8D399DC96779}" type="sibTrans" cxnId="{0067D94A-909F-47DA-BC19-825600BAFDE2}">
      <dgm:prSet/>
      <dgm:spPr/>
      <dgm:t>
        <a:bodyPr/>
        <a:lstStyle/>
        <a:p>
          <a:endParaRPr lang="en-US"/>
        </a:p>
      </dgm:t>
    </dgm:pt>
    <dgm:pt modelId="{00C107FD-C318-4288-BDB2-F0B0E27D0333}">
      <dgm:prSet/>
      <dgm:spPr/>
      <dgm:t>
        <a:bodyPr/>
        <a:lstStyle/>
        <a:p>
          <a:r>
            <a:rPr lang="en-US"/>
            <a:t>Example: </a:t>
          </a:r>
        </a:p>
      </dgm:t>
    </dgm:pt>
    <dgm:pt modelId="{39F20118-6EE8-4364-A96E-23DC4BC35974}" type="parTrans" cxnId="{D72B8919-CF57-4FBB-BA02-41F8E2BF2538}">
      <dgm:prSet/>
      <dgm:spPr/>
      <dgm:t>
        <a:bodyPr/>
        <a:lstStyle/>
        <a:p>
          <a:endParaRPr lang="en-US"/>
        </a:p>
      </dgm:t>
    </dgm:pt>
    <dgm:pt modelId="{559C477E-4385-4230-A20F-8E2C4CB0F3F7}" type="sibTrans" cxnId="{D72B8919-CF57-4FBB-BA02-41F8E2BF2538}">
      <dgm:prSet/>
      <dgm:spPr/>
      <dgm:t>
        <a:bodyPr/>
        <a:lstStyle/>
        <a:p>
          <a:endParaRPr lang="en-US"/>
        </a:p>
      </dgm:t>
    </dgm:pt>
    <dgm:pt modelId="{80F2C097-15AD-4235-BA05-D34BE9ABF890}">
      <dgm:prSet/>
      <dgm:spPr/>
      <dgm:t>
        <a:bodyPr/>
        <a:lstStyle/>
        <a:p>
          <a:r>
            <a:rPr lang="en-US"/>
            <a:t>Convenience </a:t>
          </a:r>
        </a:p>
      </dgm:t>
    </dgm:pt>
    <dgm:pt modelId="{06F02C74-32B2-4967-9309-9E1AC434A56C}" type="parTrans" cxnId="{F2BE4B19-DD5E-4768-BB88-8967EC71959F}">
      <dgm:prSet/>
      <dgm:spPr/>
      <dgm:t>
        <a:bodyPr/>
        <a:lstStyle/>
        <a:p>
          <a:endParaRPr lang="en-US"/>
        </a:p>
      </dgm:t>
    </dgm:pt>
    <dgm:pt modelId="{7F75BE51-42D2-48C5-A3BF-80B8689E6F63}" type="sibTrans" cxnId="{F2BE4B19-DD5E-4768-BB88-8967EC71959F}">
      <dgm:prSet/>
      <dgm:spPr/>
      <dgm:t>
        <a:bodyPr/>
        <a:lstStyle/>
        <a:p>
          <a:endParaRPr lang="en-US"/>
        </a:p>
      </dgm:t>
    </dgm:pt>
    <dgm:pt modelId="{391DE531-0788-4FCA-892D-80D35CEBF4DC}">
      <dgm:prSet/>
      <dgm:spPr/>
      <dgm:t>
        <a:bodyPr/>
        <a:lstStyle/>
        <a:p>
          <a:r>
            <a:rPr lang="en-US"/>
            <a:t>Judgment (e.g., snowball) </a:t>
          </a:r>
        </a:p>
      </dgm:t>
    </dgm:pt>
    <dgm:pt modelId="{A75FC223-E356-48A0-B808-64D7E255A8A9}" type="parTrans" cxnId="{8F4C17B5-0DCA-4FE1-A1AB-BFBD6C0E0D17}">
      <dgm:prSet/>
      <dgm:spPr/>
      <dgm:t>
        <a:bodyPr/>
        <a:lstStyle/>
        <a:p>
          <a:endParaRPr lang="en-US"/>
        </a:p>
      </dgm:t>
    </dgm:pt>
    <dgm:pt modelId="{85A74640-1A70-4FD7-A905-E11F4936125F}" type="sibTrans" cxnId="{8F4C17B5-0DCA-4FE1-A1AB-BFBD6C0E0D17}">
      <dgm:prSet/>
      <dgm:spPr/>
      <dgm:t>
        <a:bodyPr/>
        <a:lstStyle/>
        <a:p>
          <a:endParaRPr lang="en-US"/>
        </a:p>
      </dgm:t>
    </dgm:pt>
    <dgm:pt modelId="{D2970EB4-05DA-40CE-AC7C-13848DBEE206}">
      <dgm:prSet/>
      <dgm:spPr/>
      <dgm:t>
        <a:bodyPr/>
        <a:lstStyle/>
        <a:p>
          <a:r>
            <a:rPr lang="en-US"/>
            <a:t>Quota </a:t>
          </a:r>
        </a:p>
      </dgm:t>
    </dgm:pt>
    <dgm:pt modelId="{5246391A-3B36-49B9-A7DD-FD84FC2B0218}" type="parTrans" cxnId="{1230F04E-13D5-4F87-8B1C-A24562A01B83}">
      <dgm:prSet/>
      <dgm:spPr/>
      <dgm:t>
        <a:bodyPr/>
        <a:lstStyle/>
        <a:p>
          <a:endParaRPr lang="en-US"/>
        </a:p>
      </dgm:t>
    </dgm:pt>
    <dgm:pt modelId="{CE08212C-C7D4-4E8C-9899-236A1195473D}" type="sibTrans" cxnId="{1230F04E-13D5-4F87-8B1C-A24562A01B83}">
      <dgm:prSet/>
      <dgm:spPr/>
      <dgm:t>
        <a:bodyPr/>
        <a:lstStyle/>
        <a:p>
          <a:endParaRPr lang="en-US"/>
        </a:p>
      </dgm:t>
    </dgm:pt>
    <dgm:pt modelId="{3D57BF47-0E47-479F-876F-023075FB05DF}" type="pres">
      <dgm:prSet presAssocID="{7E42704C-7C84-460D-B1A2-BE180EBC8B17}" presName="linear" presStyleCnt="0">
        <dgm:presLayoutVars>
          <dgm:dir/>
          <dgm:animLvl val="lvl"/>
          <dgm:resizeHandles val="exact"/>
        </dgm:presLayoutVars>
      </dgm:prSet>
      <dgm:spPr/>
    </dgm:pt>
    <dgm:pt modelId="{D83006AF-143B-4E2C-A8F3-A65EBF62B06C}" type="pres">
      <dgm:prSet presAssocID="{DF900AFA-0753-49E4-B8DA-4A30954D3239}" presName="parentLin" presStyleCnt="0"/>
      <dgm:spPr/>
    </dgm:pt>
    <dgm:pt modelId="{95DFE75F-6721-4BD2-A1C1-0C01A2DDBCFB}" type="pres">
      <dgm:prSet presAssocID="{DF900AFA-0753-49E4-B8DA-4A30954D3239}" presName="parentLeftMargin" presStyleLbl="node1" presStyleIdx="0" presStyleCnt="2"/>
      <dgm:spPr/>
    </dgm:pt>
    <dgm:pt modelId="{FE6D34E4-AE25-452B-92E7-E224DCE03B2E}" type="pres">
      <dgm:prSet presAssocID="{DF900AFA-0753-49E4-B8DA-4A30954D3239}" presName="parentText" presStyleLbl="node1" presStyleIdx="0" presStyleCnt="2">
        <dgm:presLayoutVars>
          <dgm:chMax val="0"/>
          <dgm:bulletEnabled val="1"/>
        </dgm:presLayoutVars>
      </dgm:prSet>
      <dgm:spPr/>
    </dgm:pt>
    <dgm:pt modelId="{D8A6FD7B-1A46-41BF-B428-03E5AE762C04}" type="pres">
      <dgm:prSet presAssocID="{DF900AFA-0753-49E4-B8DA-4A30954D3239}" presName="negativeSpace" presStyleCnt="0"/>
      <dgm:spPr/>
    </dgm:pt>
    <dgm:pt modelId="{BB6ECE61-A9E2-4B0A-AE8F-66C3A0116280}" type="pres">
      <dgm:prSet presAssocID="{DF900AFA-0753-49E4-B8DA-4A30954D3239}" presName="childText" presStyleLbl="conFgAcc1" presStyleIdx="0" presStyleCnt="2">
        <dgm:presLayoutVars>
          <dgm:bulletEnabled val="1"/>
        </dgm:presLayoutVars>
      </dgm:prSet>
      <dgm:spPr/>
    </dgm:pt>
    <dgm:pt modelId="{AC62CB1E-000B-417E-9C91-8DB9DBF0C409}" type="pres">
      <dgm:prSet presAssocID="{495C6904-5868-48A6-893B-D1E03EB8FC37}" presName="spaceBetweenRectangles" presStyleCnt="0"/>
      <dgm:spPr/>
    </dgm:pt>
    <dgm:pt modelId="{4525534B-5970-4D52-A217-A55A13354896}" type="pres">
      <dgm:prSet presAssocID="{00C107FD-C318-4288-BDB2-F0B0E27D0333}" presName="parentLin" presStyleCnt="0"/>
      <dgm:spPr/>
    </dgm:pt>
    <dgm:pt modelId="{447C592B-7C3F-4DBF-90E3-38BF1CE624D7}" type="pres">
      <dgm:prSet presAssocID="{00C107FD-C318-4288-BDB2-F0B0E27D0333}" presName="parentLeftMargin" presStyleLbl="node1" presStyleIdx="0" presStyleCnt="2"/>
      <dgm:spPr/>
    </dgm:pt>
    <dgm:pt modelId="{784DB913-FCCD-485B-A137-AFFC918966CB}" type="pres">
      <dgm:prSet presAssocID="{00C107FD-C318-4288-BDB2-F0B0E27D0333}" presName="parentText" presStyleLbl="node1" presStyleIdx="1" presStyleCnt="2">
        <dgm:presLayoutVars>
          <dgm:chMax val="0"/>
          <dgm:bulletEnabled val="1"/>
        </dgm:presLayoutVars>
      </dgm:prSet>
      <dgm:spPr/>
    </dgm:pt>
    <dgm:pt modelId="{A647016A-7CC3-4CD6-B29F-9DAB48194BAD}" type="pres">
      <dgm:prSet presAssocID="{00C107FD-C318-4288-BDB2-F0B0E27D0333}" presName="negativeSpace" presStyleCnt="0"/>
      <dgm:spPr/>
    </dgm:pt>
    <dgm:pt modelId="{8EE104F3-B2C8-4AB5-942A-FEDA6EDDA864}" type="pres">
      <dgm:prSet presAssocID="{00C107FD-C318-4288-BDB2-F0B0E27D0333}" presName="childText" presStyleLbl="conFgAcc1" presStyleIdx="1" presStyleCnt="2">
        <dgm:presLayoutVars>
          <dgm:bulletEnabled val="1"/>
        </dgm:presLayoutVars>
      </dgm:prSet>
      <dgm:spPr/>
    </dgm:pt>
  </dgm:ptLst>
  <dgm:cxnLst>
    <dgm:cxn modelId="{F2BE4B19-DD5E-4768-BB88-8967EC71959F}" srcId="{00C107FD-C318-4288-BDB2-F0B0E27D0333}" destId="{80F2C097-15AD-4235-BA05-D34BE9ABF890}" srcOrd="0" destOrd="0" parTransId="{06F02C74-32B2-4967-9309-9E1AC434A56C}" sibTransId="{7F75BE51-42D2-48C5-A3BF-80B8689E6F63}"/>
    <dgm:cxn modelId="{D72B8919-CF57-4FBB-BA02-41F8E2BF2538}" srcId="{7E42704C-7C84-460D-B1A2-BE180EBC8B17}" destId="{00C107FD-C318-4288-BDB2-F0B0E27D0333}" srcOrd="1" destOrd="0" parTransId="{39F20118-6EE8-4364-A96E-23DC4BC35974}" sibTransId="{559C477E-4385-4230-A20F-8E2C4CB0F3F7}"/>
    <dgm:cxn modelId="{F7525822-54EB-40EE-9C38-4C2306223AE7}" srcId="{DF900AFA-0753-49E4-B8DA-4A30954D3239}" destId="{FE2F3D41-93AA-4108-97BA-8D7CA260CA18}" srcOrd="0" destOrd="0" parTransId="{8AEFAAF3-0AEC-453C-B62F-723904EC7264}" sibTransId="{0559DB39-BFE8-4D75-8991-CB7EFAA7BB6F}"/>
    <dgm:cxn modelId="{2D0C5E31-5A04-49BB-B730-753522898120}" type="presOf" srcId="{7E42704C-7C84-460D-B1A2-BE180EBC8B17}" destId="{3D57BF47-0E47-479F-876F-023075FB05DF}" srcOrd="0" destOrd="0" presId="urn:microsoft.com/office/officeart/2005/8/layout/list1"/>
    <dgm:cxn modelId="{E3F77E39-301D-4773-950B-24C36C53DD6E}" type="presOf" srcId="{D2970EB4-05DA-40CE-AC7C-13848DBEE206}" destId="{8EE104F3-B2C8-4AB5-942A-FEDA6EDDA864}" srcOrd="0" destOrd="2" presId="urn:microsoft.com/office/officeart/2005/8/layout/list1"/>
    <dgm:cxn modelId="{E4950960-0AC8-4E0B-B64C-96C3B584BB5E}" type="presOf" srcId="{80F2C097-15AD-4235-BA05-D34BE9ABF890}" destId="{8EE104F3-B2C8-4AB5-942A-FEDA6EDDA864}" srcOrd="0" destOrd="0" presId="urn:microsoft.com/office/officeart/2005/8/layout/list1"/>
    <dgm:cxn modelId="{0067D94A-909F-47DA-BC19-825600BAFDE2}" srcId="{DF900AFA-0753-49E4-B8DA-4A30954D3239}" destId="{128B4EAD-0058-40AD-8B06-FB01B2E5C241}" srcOrd="1" destOrd="0" parTransId="{99908C06-81D1-4A06-B234-9ED4801744DC}" sibTransId="{EA475A8C-C1E9-4797-B058-8D399DC96779}"/>
    <dgm:cxn modelId="{1230F04E-13D5-4F87-8B1C-A24562A01B83}" srcId="{00C107FD-C318-4288-BDB2-F0B0E27D0333}" destId="{D2970EB4-05DA-40CE-AC7C-13848DBEE206}" srcOrd="2" destOrd="0" parTransId="{5246391A-3B36-49B9-A7DD-FD84FC2B0218}" sibTransId="{CE08212C-C7D4-4E8C-9899-236A1195473D}"/>
    <dgm:cxn modelId="{5BCFE259-8C3A-480B-9571-0D972E423485}" type="presOf" srcId="{DF900AFA-0753-49E4-B8DA-4A30954D3239}" destId="{95DFE75F-6721-4BD2-A1C1-0C01A2DDBCFB}" srcOrd="0" destOrd="0" presId="urn:microsoft.com/office/officeart/2005/8/layout/list1"/>
    <dgm:cxn modelId="{8B36BA9B-DC33-412B-AB58-DF851284AC23}" type="presOf" srcId="{FE2F3D41-93AA-4108-97BA-8D7CA260CA18}" destId="{BB6ECE61-A9E2-4B0A-AE8F-66C3A0116280}" srcOrd="0" destOrd="0" presId="urn:microsoft.com/office/officeart/2005/8/layout/list1"/>
    <dgm:cxn modelId="{17E016AD-7BD5-4B67-B806-F253BED897BD}" type="presOf" srcId="{00C107FD-C318-4288-BDB2-F0B0E27D0333}" destId="{447C592B-7C3F-4DBF-90E3-38BF1CE624D7}" srcOrd="0" destOrd="0" presId="urn:microsoft.com/office/officeart/2005/8/layout/list1"/>
    <dgm:cxn modelId="{8F4C17B5-0DCA-4FE1-A1AB-BFBD6C0E0D17}" srcId="{00C107FD-C318-4288-BDB2-F0B0E27D0333}" destId="{391DE531-0788-4FCA-892D-80D35CEBF4DC}" srcOrd="1" destOrd="0" parTransId="{A75FC223-E356-48A0-B808-64D7E255A8A9}" sibTransId="{85A74640-1A70-4FD7-A905-E11F4936125F}"/>
    <dgm:cxn modelId="{49BD19DB-2376-483C-BB94-6F298F188855}" type="presOf" srcId="{128B4EAD-0058-40AD-8B06-FB01B2E5C241}" destId="{BB6ECE61-A9E2-4B0A-AE8F-66C3A0116280}" srcOrd="0" destOrd="1" presId="urn:microsoft.com/office/officeart/2005/8/layout/list1"/>
    <dgm:cxn modelId="{D7A075E2-F508-4ACB-B9D9-D2D7DCA82172}" srcId="{7E42704C-7C84-460D-B1A2-BE180EBC8B17}" destId="{DF900AFA-0753-49E4-B8DA-4A30954D3239}" srcOrd="0" destOrd="0" parTransId="{72687DB3-9F8D-45FA-8DD2-CFC56D6B06F9}" sibTransId="{495C6904-5868-48A6-893B-D1E03EB8FC37}"/>
    <dgm:cxn modelId="{5AFB12EA-F96A-4FE1-BFF8-0562E72BB69F}" type="presOf" srcId="{DF900AFA-0753-49E4-B8DA-4A30954D3239}" destId="{FE6D34E4-AE25-452B-92E7-E224DCE03B2E}" srcOrd="1" destOrd="0" presId="urn:microsoft.com/office/officeart/2005/8/layout/list1"/>
    <dgm:cxn modelId="{B56811F9-EF4C-439A-9F5B-6504406DF618}" type="presOf" srcId="{391DE531-0788-4FCA-892D-80D35CEBF4DC}" destId="{8EE104F3-B2C8-4AB5-942A-FEDA6EDDA864}" srcOrd="0" destOrd="1" presId="urn:microsoft.com/office/officeart/2005/8/layout/list1"/>
    <dgm:cxn modelId="{3F0DB4FB-D7E1-43E1-8D1D-BE4A64235E94}" type="presOf" srcId="{00C107FD-C318-4288-BDB2-F0B0E27D0333}" destId="{784DB913-FCCD-485B-A137-AFFC918966CB}" srcOrd="1" destOrd="0" presId="urn:microsoft.com/office/officeart/2005/8/layout/list1"/>
    <dgm:cxn modelId="{AB260C91-3878-443F-ADB0-4AEB489510F0}" type="presParOf" srcId="{3D57BF47-0E47-479F-876F-023075FB05DF}" destId="{D83006AF-143B-4E2C-A8F3-A65EBF62B06C}" srcOrd="0" destOrd="0" presId="urn:microsoft.com/office/officeart/2005/8/layout/list1"/>
    <dgm:cxn modelId="{6AE0830B-B47F-43D6-B38E-6437F3B517F3}" type="presParOf" srcId="{D83006AF-143B-4E2C-A8F3-A65EBF62B06C}" destId="{95DFE75F-6721-4BD2-A1C1-0C01A2DDBCFB}" srcOrd="0" destOrd="0" presId="urn:microsoft.com/office/officeart/2005/8/layout/list1"/>
    <dgm:cxn modelId="{64648D32-69B1-4D03-8DA2-7D0E644A7D92}" type="presParOf" srcId="{D83006AF-143B-4E2C-A8F3-A65EBF62B06C}" destId="{FE6D34E4-AE25-452B-92E7-E224DCE03B2E}" srcOrd="1" destOrd="0" presId="urn:microsoft.com/office/officeart/2005/8/layout/list1"/>
    <dgm:cxn modelId="{E387C98C-D2CF-4A1A-A183-83A517980506}" type="presParOf" srcId="{3D57BF47-0E47-479F-876F-023075FB05DF}" destId="{D8A6FD7B-1A46-41BF-B428-03E5AE762C04}" srcOrd="1" destOrd="0" presId="urn:microsoft.com/office/officeart/2005/8/layout/list1"/>
    <dgm:cxn modelId="{2EEEAFA3-E2FA-46BF-9378-B7DCA54127E1}" type="presParOf" srcId="{3D57BF47-0E47-479F-876F-023075FB05DF}" destId="{BB6ECE61-A9E2-4B0A-AE8F-66C3A0116280}" srcOrd="2" destOrd="0" presId="urn:microsoft.com/office/officeart/2005/8/layout/list1"/>
    <dgm:cxn modelId="{788B44B7-23AE-4343-9562-87BC935C9B6D}" type="presParOf" srcId="{3D57BF47-0E47-479F-876F-023075FB05DF}" destId="{AC62CB1E-000B-417E-9C91-8DB9DBF0C409}" srcOrd="3" destOrd="0" presId="urn:microsoft.com/office/officeart/2005/8/layout/list1"/>
    <dgm:cxn modelId="{E05822C1-5279-446B-AE26-2874ADD3A165}" type="presParOf" srcId="{3D57BF47-0E47-479F-876F-023075FB05DF}" destId="{4525534B-5970-4D52-A217-A55A13354896}" srcOrd="4" destOrd="0" presId="urn:microsoft.com/office/officeart/2005/8/layout/list1"/>
    <dgm:cxn modelId="{392F3DF0-16EC-409D-B383-34E895952869}" type="presParOf" srcId="{4525534B-5970-4D52-A217-A55A13354896}" destId="{447C592B-7C3F-4DBF-90E3-38BF1CE624D7}" srcOrd="0" destOrd="0" presId="urn:microsoft.com/office/officeart/2005/8/layout/list1"/>
    <dgm:cxn modelId="{5BEE8C4B-459B-493C-9A4A-51FF447FCC43}" type="presParOf" srcId="{4525534B-5970-4D52-A217-A55A13354896}" destId="{784DB913-FCCD-485B-A137-AFFC918966CB}" srcOrd="1" destOrd="0" presId="urn:microsoft.com/office/officeart/2005/8/layout/list1"/>
    <dgm:cxn modelId="{FAC40D83-632E-47A1-BF1C-B14CD36C45F8}" type="presParOf" srcId="{3D57BF47-0E47-479F-876F-023075FB05DF}" destId="{A647016A-7CC3-4CD6-B29F-9DAB48194BAD}" srcOrd="5" destOrd="0" presId="urn:microsoft.com/office/officeart/2005/8/layout/list1"/>
    <dgm:cxn modelId="{0171AEF2-BD86-46D9-B4F4-9ABC2DC283F5}" type="presParOf" srcId="{3D57BF47-0E47-479F-876F-023075FB05DF}" destId="{8EE104F3-B2C8-4AB5-942A-FEDA6EDDA86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3B8109-79BB-43E4-9449-7046F10DA45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8AD28AF-3FA3-4C55-ACA7-18E5C7669538}">
      <dgm:prSet/>
      <dgm:spPr/>
      <dgm:t>
        <a:bodyPr/>
        <a:lstStyle/>
        <a:p>
          <a:pPr>
            <a:defRPr cap="all"/>
          </a:pPr>
          <a:r>
            <a:rPr lang="en-US" dirty="0"/>
            <a:t>5 mins to exchange questionnaire across groups</a:t>
          </a:r>
        </a:p>
      </dgm:t>
    </dgm:pt>
    <dgm:pt modelId="{BB2B3B9C-58B2-4B81-B607-195BD66F5229}" type="parTrans" cxnId="{AF0F5011-B31A-44CE-8760-6192D25D61E8}">
      <dgm:prSet/>
      <dgm:spPr/>
      <dgm:t>
        <a:bodyPr/>
        <a:lstStyle/>
        <a:p>
          <a:endParaRPr lang="en-US"/>
        </a:p>
      </dgm:t>
    </dgm:pt>
    <dgm:pt modelId="{63F13AB7-47A4-443B-B8BB-A97A2C2FFE6F}" type="sibTrans" cxnId="{AF0F5011-B31A-44CE-8760-6192D25D61E8}">
      <dgm:prSet/>
      <dgm:spPr/>
      <dgm:t>
        <a:bodyPr/>
        <a:lstStyle/>
        <a:p>
          <a:endParaRPr lang="en-US"/>
        </a:p>
      </dgm:t>
    </dgm:pt>
    <dgm:pt modelId="{4F6A8993-422E-4D21-B302-84D4CA137A98}">
      <dgm:prSet/>
      <dgm:spPr/>
      <dgm:t>
        <a:bodyPr/>
        <a:lstStyle/>
        <a:p>
          <a:pPr>
            <a:defRPr cap="all"/>
          </a:pPr>
          <a:r>
            <a:rPr lang="en-US"/>
            <a:t>10 mins to discuss changes with your group </a:t>
          </a:r>
        </a:p>
      </dgm:t>
    </dgm:pt>
    <dgm:pt modelId="{5F1046AA-3D6B-4BA3-B352-E4CFA2FF7A1B}" type="parTrans" cxnId="{5ABA5DAD-E753-4E6B-BB0B-439235ED02EB}">
      <dgm:prSet/>
      <dgm:spPr/>
      <dgm:t>
        <a:bodyPr/>
        <a:lstStyle/>
        <a:p>
          <a:endParaRPr lang="en-US"/>
        </a:p>
      </dgm:t>
    </dgm:pt>
    <dgm:pt modelId="{DBEBA7E8-7E05-4C6A-99CF-A7E04EBACD95}" type="sibTrans" cxnId="{5ABA5DAD-E753-4E6B-BB0B-439235ED02EB}">
      <dgm:prSet/>
      <dgm:spPr/>
      <dgm:t>
        <a:bodyPr/>
        <a:lstStyle/>
        <a:p>
          <a:endParaRPr lang="en-US"/>
        </a:p>
      </dgm:t>
    </dgm:pt>
    <dgm:pt modelId="{F215C0AF-A0AA-4AEE-9573-82A521FD61D4}" type="pres">
      <dgm:prSet presAssocID="{743B8109-79BB-43E4-9449-7046F10DA457}" presName="root" presStyleCnt="0">
        <dgm:presLayoutVars>
          <dgm:dir/>
          <dgm:resizeHandles val="exact"/>
        </dgm:presLayoutVars>
      </dgm:prSet>
      <dgm:spPr/>
    </dgm:pt>
    <dgm:pt modelId="{88D54065-ECD3-4103-91DC-A2239AE2DDB0}" type="pres">
      <dgm:prSet presAssocID="{88AD28AF-3FA3-4C55-ACA7-18E5C7669538}" presName="compNode" presStyleCnt="0"/>
      <dgm:spPr/>
    </dgm:pt>
    <dgm:pt modelId="{9ADC63EC-844A-495B-9CCC-BAE45683CB26}" type="pres">
      <dgm:prSet presAssocID="{88AD28AF-3FA3-4C55-ACA7-18E5C7669538}" presName="iconBgRect" presStyleLbl="bgShp" presStyleIdx="0" presStyleCnt="2"/>
      <dgm:spPr/>
    </dgm:pt>
    <dgm:pt modelId="{1A4FDB85-F7BE-4733-A651-BC2065E039CB}" type="pres">
      <dgm:prSet presAssocID="{88AD28AF-3FA3-4C55-ACA7-18E5C766953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30CD34B9-03AA-44FD-845A-AFB289FC45A6}" type="pres">
      <dgm:prSet presAssocID="{88AD28AF-3FA3-4C55-ACA7-18E5C7669538}" presName="spaceRect" presStyleCnt="0"/>
      <dgm:spPr/>
    </dgm:pt>
    <dgm:pt modelId="{606D19CC-8015-4693-8830-F198E2737B5C}" type="pres">
      <dgm:prSet presAssocID="{88AD28AF-3FA3-4C55-ACA7-18E5C7669538}" presName="textRect" presStyleLbl="revTx" presStyleIdx="0" presStyleCnt="2">
        <dgm:presLayoutVars>
          <dgm:chMax val="1"/>
          <dgm:chPref val="1"/>
        </dgm:presLayoutVars>
      </dgm:prSet>
      <dgm:spPr/>
    </dgm:pt>
    <dgm:pt modelId="{5A3CF33F-F130-47BF-9598-D622D14D3ECA}" type="pres">
      <dgm:prSet presAssocID="{63F13AB7-47A4-443B-B8BB-A97A2C2FFE6F}" presName="sibTrans" presStyleCnt="0"/>
      <dgm:spPr/>
    </dgm:pt>
    <dgm:pt modelId="{466EA9A5-DA58-453E-92A5-FD151BE9D36F}" type="pres">
      <dgm:prSet presAssocID="{4F6A8993-422E-4D21-B302-84D4CA137A98}" presName="compNode" presStyleCnt="0"/>
      <dgm:spPr/>
    </dgm:pt>
    <dgm:pt modelId="{20597A11-B67A-48EB-B63B-74CD490477B7}" type="pres">
      <dgm:prSet presAssocID="{4F6A8993-422E-4D21-B302-84D4CA137A98}" presName="iconBgRect" presStyleLbl="bgShp" presStyleIdx="1" presStyleCnt="2"/>
      <dgm:spPr/>
    </dgm:pt>
    <dgm:pt modelId="{F6468B29-DD3F-4D5C-88A3-9089BDCA2C64}" type="pres">
      <dgm:prSet presAssocID="{4F6A8993-422E-4D21-B302-84D4CA137A9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2E68532D-6440-4C0D-9618-9E14FEF90296}" type="pres">
      <dgm:prSet presAssocID="{4F6A8993-422E-4D21-B302-84D4CA137A98}" presName="spaceRect" presStyleCnt="0"/>
      <dgm:spPr/>
    </dgm:pt>
    <dgm:pt modelId="{007CDD62-AA7C-48F3-9F0B-49008A604C56}" type="pres">
      <dgm:prSet presAssocID="{4F6A8993-422E-4D21-B302-84D4CA137A98}" presName="textRect" presStyleLbl="revTx" presStyleIdx="1" presStyleCnt="2">
        <dgm:presLayoutVars>
          <dgm:chMax val="1"/>
          <dgm:chPref val="1"/>
        </dgm:presLayoutVars>
      </dgm:prSet>
      <dgm:spPr/>
    </dgm:pt>
  </dgm:ptLst>
  <dgm:cxnLst>
    <dgm:cxn modelId="{AF0F5011-B31A-44CE-8760-6192D25D61E8}" srcId="{743B8109-79BB-43E4-9449-7046F10DA457}" destId="{88AD28AF-3FA3-4C55-ACA7-18E5C7669538}" srcOrd="0" destOrd="0" parTransId="{BB2B3B9C-58B2-4B81-B607-195BD66F5229}" sibTransId="{63F13AB7-47A4-443B-B8BB-A97A2C2FFE6F}"/>
    <dgm:cxn modelId="{F9E3DC59-9226-4AD6-82B0-C336AAAC45D3}" type="presOf" srcId="{743B8109-79BB-43E4-9449-7046F10DA457}" destId="{F215C0AF-A0AA-4AEE-9573-82A521FD61D4}" srcOrd="0" destOrd="0" presId="urn:microsoft.com/office/officeart/2018/5/layout/IconCircleLabelList"/>
    <dgm:cxn modelId="{5ABA5DAD-E753-4E6B-BB0B-439235ED02EB}" srcId="{743B8109-79BB-43E4-9449-7046F10DA457}" destId="{4F6A8993-422E-4D21-B302-84D4CA137A98}" srcOrd="1" destOrd="0" parTransId="{5F1046AA-3D6B-4BA3-B352-E4CFA2FF7A1B}" sibTransId="{DBEBA7E8-7E05-4C6A-99CF-A7E04EBACD95}"/>
    <dgm:cxn modelId="{46BFD4B2-CCF0-4965-9D23-FE545C3DB47A}" type="presOf" srcId="{4F6A8993-422E-4D21-B302-84D4CA137A98}" destId="{007CDD62-AA7C-48F3-9F0B-49008A604C56}" srcOrd="0" destOrd="0" presId="urn:microsoft.com/office/officeart/2018/5/layout/IconCircleLabelList"/>
    <dgm:cxn modelId="{10022BE5-1C32-482D-B809-7A0AA8A9BA3B}" type="presOf" srcId="{88AD28AF-3FA3-4C55-ACA7-18E5C7669538}" destId="{606D19CC-8015-4693-8830-F198E2737B5C}" srcOrd="0" destOrd="0" presId="urn:microsoft.com/office/officeart/2018/5/layout/IconCircleLabelList"/>
    <dgm:cxn modelId="{CC5412FF-F56E-4B33-8DBA-232414D36EA2}" type="presParOf" srcId="{F215C0AF-A0AA-4AEE-9573-82A521FD61D4}" destId="{88D54065-ECD3-4103-91DC-A2239AE2DDB0}" srcOrd="0" destOrd="0" presId="urn:microsoft.com/office/officeart/2018/5/layout/IconCircleLabelList"/>
    <dgm:cxn modelId="{48561EFC-7786-4823-865C-A4F80D444D79}" type="presParOf" srcId="{88D54065-ECD3-4103-91DC-A2239AE2DDB0}" destId="{9ADC63EC-844A-495B-9CCC-BAE45683CB26}" srcOrd="0" destOrd="0" presId="urn:microsoft.com/office/officeart/2018/5/layout/IconCircleLabelList"/>
    <dgm:cxn modelId="{13894666-1F41-4387-825B-002F92F15245}" type="presParOf" srcId="{88D54065-ECD3-4103-91DC-A2239AE2DDB0}" destId="{1A4FDB85-F7BE-4733-A651-BC2065E039CB}" srcOrd="1" destOrd="0" presId="urn:microsoft.com/office/officeart/2018/5/layout/IconCircleLabelList"/>
    <dgm:cxn modelId="{C0FE6645-A310-48D8-8957-C0D5833B5F30}" type="presParOf" srcId="{88D54065-ECD3-4103-91DC-A2239AE2DDB0}" destId="{30CD34B9-03AA-44FD-845A-AFB289FC45A6}" srcOrd="2" destOrd="0" presId="urn:microsoft.com/office/officeart/2018/5/layout/IconCircleLabelList"/>
    <dgm:cxn modelId="{99C4F804-4D40-4FFA-A79C-C2B46C1BCBB3}" type="presParOf" srcId="{88D54065-ECD3-4103-91DC-A2239AE2DDB0}" destId="{606D19CC-8015-4693-8830-F198E2737B5C}" srcOrd="3" destOrd="0" presId="urn:microsoft.com/office/officeart/2018/5/layout/IconCircleLabelList"/>
    <dgm:cxn modelId="{BEAA6D5D-4F71-427A-9EEC-1E60EC2C1F98}" type="presParOf" srcId="{F215C0AF-A0AA-4AEE-9573-82A521FD61D4}" destId="{5A3CF33F-F130-47BF-9598-D622D14D3ECA}" srcOrd="1" destOrd="0" presId="urn:microsoft.com/office/officeart/2018/5/layout/IconCircleLabelList"/>
    <dgm:cxn modelId="{F58128E5-2262-46F5-88CD-E3D90C39CD9B}" type="presParOf" srcId="{F215C0AF-A0AA-4AEE-9573-82A521FD61D4}" destId="{466EA9A5-DA58-453E-92A5-FD151BE9D36F}" srcOrd="2" destOrd="0" presId="urn:microsoft.com/office/officeart/2018/5/layout/IconCircleLabelList"/>
    <dgm:cxn modelId="{A6C13D0B-9E7B-4D07-B306-DFFF403CDC8F}" type="presParOf" srcId="{466EA9A5-DA58-453E-92A5-FD151BE9D36F}" destId="{20597A11-B67A-48EB-B63B-74CD490477B7}" srcOrd="0" destOrd="0" presId="urn:microsoft.com/office/officeart/2018/5/layout/IconCircleLabelList"/>
    <dgm:cxn modelId="{7D746120-AEAE-456D-A378-7E1EB40E6F96}" type="presParOf" srcId="{466EA9A5-DA58-453E-92A5-FD151BE9D36F}" destId="{F6468B29-DD3F-4D5C-88A3-9089BDCA2C64}" srcOrd="1" destOrd="0" presId="urn:microsoft.com/office/officeart/2018/5/layout/IconCircleLabelList"/>
    <dgm:cxn modelId="{4096DE65-4652-4FC9-9FCB-2E958DA6A87B}" type="presParOf" srcId="{466EA9A5-DA58-453E-92A5-FD151BE9D36F}" destId="{2E68532D-6440-4C0D-9618-9E14FEF90296}" srcOrd="2" destOrd="0" presId="urn:microsoft.com/office/officeart/2018/5/layout/IconCircleLabelList"/>
    <dgm:cxn modelId="{B6C0CEFD-19CA-46BC-83DC-8A81606C2B1D}" type="presParOf" srcId="{466EA9A5-DA58-453E-92A5-FD151BE9D36F}" destId="{007CDD62-AA7C-48F3-9F0B-49008A604C5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ECE61-A9E2-4B0A-AE8F-66C3A0116280}">
      <dsp:nvSpPr>
        <dsp:cNvPr id="0" name=""/>
        <dsp:cNvSpPr/>
      </dsp:nvSpPr>
      <dsp:spPr>
        <a:xfrm>
          <a:off x="0" y="545359"/>
          <a:ext cx="6666833" cy="24192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99872" rIns="51742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A sample that relies on personal judgment in the element selection process</a:t>
          </a:r>
        </a:p>
        <a:p>
          <a:pPr marL="228600" lvl="1" indent="-228600" algn="l" defTabSz="1066800">
            <a:lnSpc>
              <a:spcPct val="90000"/>
            </a:lnSpc>
            <a:spcBef>
              <a:spcPct val="0"/>
            </a:spcBef>
            <a:spcAft>
              <a:spcPct val="15000"/>
            </a:spcAft>
            <a:buChar char="•"/>
          </a:pPr>
          <a:r>
            <a:rPr lang="en-US" sz="2400" kern="1200"/>
            <a:t>With nonprobability samples, sampling error cannot be estimated and we cannot calculate the margin of sampling error </a:t>
          </a:r>
        </a:p>
      </dsp:txBody>
      <dsp:txXfrm>
        <a:off x="0" y="545359"/>
        <a:ext cx="6666833" cy="2419200"/>
      </dsp:txXfrm>
    </dsp:sp>
    <dsp:sp modelId="{FE6D34E4-AE25-452B-92E7-E224DCE03B2E}">
      <dsp:nvSpPr>
        <dsp:cNvPr id="0" name=""/>
        <dsp:cNvSpPr/>
      </dsp:nvSpPr>
      <dsp:spPr>
        <a:xfrm>
          <a:off x="333341" y="191119"/>
          <a:ext cx="4666783" cy="7084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Nonprobability sample </a:t>
          </a:r>
        </a:p>
      </dsp:txBody>
      <dsp:txXfrm>
        <a:off x="367926" y="225704"/>
        <a:ext cx="4597613" cy="639310"/>
      </dsp:txXfrm>
    </dsp:sp>
    <dsp:sp modelId="{8EE104F3-B2C8-4AB5-942A-FEDA6EDDA864}">
      <dsp:nvSpPr>
        <dsp:cNvPr id="0" name=""/>
        <dsp:cNvSpPr/>
      </dsp:nvSpPr>
      <dsp:spPr>
        <a:xfrm>
          <a:off x="0" y="3448399"/>
          <a:ext cx="6666833" cy="18144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99872" rIns="51742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Convenience </a:t>
          </a:r>
        </a:p>
        <a:p>
          <a:pPr marL="228600" lvl="1" indent="-228600" algn="l" defTabSz="1066800">
            <a:lnSpc>
              <a:spcPct val="90000"/>
            </a:lnSpc>
            <a:spcBef>
              <a:spcPct val="0"/>
            </a:spcBef>
            <a:spcAft>
              <a:spcPct val="15000"/>
            </a:spcAft>
            <a:buChar char="•"/>
          </a:pPr>
          <a:r>
            <a:rPr lang="en-US" sz="2400" kern="1200"/>
            <a:t>Judgment (e.g., snowball) </a:t>
          </a:r>
        </a:p>
        <a:p>
          <a:pPr marL="228600" lvl="1" indent="-228600" algn="l" defTabSz="1066800">
            <a:lnSpc>
              <a:spcPct val="90000"/>
            </a:lnSpc>
            <a:spcBef>
              <a:spcPct val="0"/>
            </a:spcBef>
            <a:spcAft>
              <a:spcPct val="15000"/>
            </a:spcAft>
            <a:buChar char="•"/>
          </a:pPr>
          <a:r>
            <a:rPr lang="en-US" sz="2400" kern="1200"/>
            <a:t>Quota </a:t>
          </a:r>
        </a:p>
      </dsp:txBody>
      <dsp:txXfrm>
        <a:off x="0" y="3448399"/>
        <a:ext cx="6666833" cy="1814400"/>
      </dsp:txXfrm>
    </dsp:sp>
    <dsp:sp modelId="{784DB913-FCCD-485B-A137-AFFC918966CB}">
      <dsp:nvSpPr>
        <dsp:cNvPr id="0" name=""/>
        <dsp:cNvSpPr/>
      </dsp:nvSpPr>
      <dsp:spPr>
        <a:xfrm>
          <a:off x="333341" y="3094160"/>
          <a:ext cx="4666783" cy="7084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Example: </a:t>
          </a:r>
        </a:p>
      </dsp:txBody>
      <dsp:txXfrm>
        <a:off x="367926" y="3128745"/>
        <a:ext cx="4597613"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C63EC-844A-495B-9CCC-BAE45683CB26}">
      <dsp:nvSpPr>
        <dsp:cNvPr id="0" name=""/>
        <dsp:cNvSpPr/>
      </dsp:nvSpPr>
      <dsp:spPr>
        <a:xfrm>
          <a:off x="2044800" y="375668"/>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4FDB85-F7BE-4733-A651-BC2065E039CB}">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6D19CC-8015-4693-8830-F198E2737B5C}">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t>5 mins to exchange questionnaire across groups</a:t>
          </a:r>
        </a:p>
      </dsp:txBody>
      <dsp:txXfrm>
        <a:off x="1342800" y="3255669"/>
        <a:ext cx="3600000" cy="720000"/>
      </dsp:txXfrm>
    </dsp:sp>
    <dsp:sp modelId="{20597A11-B67A-48EB-B63B-74CD490477B7}">
      <dsp:nvSpPr>
        <dsp:cNvPr id="0" name=""/>
        <dsp:cNvSpPr/>
      </dsp:nvSpPr>
      <dsp:spPr>
        <a:xfrm>
          <a:off x="6274800" y="375668"/>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468B29-DD3F-4D5C-88A3-9089BDCA2C64}">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7CDD62-AA7C-48F3-9F0B-49008A604C56}">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10 mins to discuss changes with your group </a:t>
          </a:r>
        </a:p>
      </dsp:txBody>
      <dsp:txXfrm>
        <a:off x="5572800" y="32556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10/3/2021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today we will go over chapter 14: Developing the sampling plan</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33295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convenience sample is a sample in which elements are included in the sample because they were readily available. </a:t>
            </a:r>
          </a:p>
          <a:p>
            <a:endParaRPr lang="en-US" dirty="0"/>
          </a:p>
          <a:p>
            <a:r>
              <a:rPr lang="en-US" dirty="0"/>
              <a:t>This method is easy to conduct, …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nonparaxiality sample in which population elements are included in the sample because they were readily available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360449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snowball: for example conspiracy group </a:t>
            </a:r>
          </a:p>
          <a:p>
            <a:r>
              <a:rPr lang="en-US" dirty="0"/>
              <a:t>Or HIV study</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358485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non-probability sampling procedure is quota sampling, which is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282810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quota example is that when you have a research problem to investigate undergrad student attitude toward controversial technology fee. </a:t>
            </a:r>
          </a:p>
          <a:p>
            <a:r>
              <a:rPr lang="en-US" dirty="0"/>
              <a:t>You know that the population parameters class are 30% …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(e.g., 25 males between he ages of 20 and 29; 25 females between the ages of 20 and 29; 35 males between the ages of 30 and 39; </a:t>
            </a:r>
            <a:r>
              <a:rPr lang="en-US" dirty="0" err="1"/>
              <a:t>etc</a:t>
            </a:r>
            <a:r>
              <a:rPr lang="en-US" dirty="0"/>
              <a: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510788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MFR, 15 </a:t>
            </a:r>
            <a:r>
              <a:rPr lang="en-US" dirty="0" err="1"/>
              <a:t>FFR</a:t>
            </a:r>
            <a:r>
              <a:rPr lang="en-US" dirty="0"/>
              <a:t>, </a:t>
            </a:r>
          </a:p>
          <a:p>
            <a:r>
              <a:rPr lang="en-US" dirty="0"/>
              <a:t>10 MSO, 10 </a:t>
            </a:r>
            <a:r>
              <a:rPr lang="en-US" dirty="0" err="1"/>
              <a:t>FSO</a:t>
            </a:r>
            <a:endParaRPr lang="en-US" dirty="0"/>
          </a:p>
          <a:p>
            <a:r>
              <a:rPr lang="en-US" dirty="0"/>
              <a:t>15 </a:t>
            </a:r>
            <a:r>
              <a:rPr lang="en-US" dirty="0" err="1"/>
              <a:t>MJR</a:t>
            </a:r>
            <a:r>
              <a:rPr lang="en-US" dirty="0"/>
              <a:t>, 15, </a:t>
            </a:r>
            <a:r>
              <a:rPr lang="en-US" dirty="0" err="1"/>
              <a:t>FJR</a:t>
            </a:r>
            <a:endParaRPr lang="en-US" dirty="0"/>
          </a:p>
          <a:p>
            <a:r>
              <a:rPr lang="en-US" dirty="0"/>
              <a:t>10 </a:t>
            </a:r>
            <a:r>
              <a:rPr lang="en-US" dirty="0" err="1"/>
              <a:t>MSR</a:t>
            </a:r>
            <a:r>
              <a:rPr lang="en-US" dirty="0"/>
              <a:t>, 10 FSR</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816252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type of sampling method is probability sampling which will give you a sample in which each target population element has a known, nonzero chance of being included in the sample </a:t>
            </a:r>
          </a:p>
          <a:p>
            <a:r>
              <a:rPr lang="en-US" dirty="0"/>
              <a:t>This basically mean that each target population has a chance of being included in the sample </a:t>
            </a:r>
          </a:p>
          <a:p>
            <a:endParaRPr lang="en-US" dirty="0"/>
          </a:p>
          <a:p>
            <a:r>
              <a:rPr lang="en-US" dirty="0"/>
              <a:t>With probability samples…. </a:t>
            </a:r>
          </a:p>
          <a:p>
            <a:endParaRPr lang="en-US" dirty="0"/>
          </a:p>
          <a:p>
            <a:r>
              <a:rPr lang="en-US" dirty="0"/>
              <a:t>There are 4 types of probability sampling</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732968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do you think we want to use probability sampling?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2969659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type of probability sampling is simple random sampling in which each unit included in the population has a known and equal chance of being selected for the sample </a:t>
            </a:r>
          </a:p>
          <a:p>
            <a:endParaRPr lang="en-US" dirty="0"/>
          </a:p>
          <a:p>
            <a:endParaRPr lang="en-US" dirty="0"/>
          </a:p>
          <a:p>
            <a:r>
              <a:rPr lang="en-US" dirty="0"/>
              <a:t>The hard part of simple random sample is that you have to make sure everyone has an equal chance of being selected </a:t>
            </a:r>
          </a:p>
          <a:p>
            <a:r>
              <a:rPr lang="en-US" dirty="0"/>
              <a:t>If for example rich families are more likely to be selected for the educational lottery ticket, then you don’t have simple random sample.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527278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type of probability sampling is systematic sampling in which every k-</a:t>
            </a:r>
            <a:r>
              <a:rPr lang="en-US" dirty="0" err="1"/>
              <a:t>th</a:t>
            </a:r>
            <a:r>
              <a:rPr lang="en-US" dirty="0"/>
              <a:t> element in the population is selected from the sample pool after a random start</a:t>
            </a:r>
          </a:p>
          <a:p>
            <a:r>
              <a:rPr lang="en-US" dirty="0"/>
              <a:t>May be every 6</a:t>
            </a:r>
            <a:r>
              <a:rPr lang="en-US" baseline="30000" dirty="0"/>
              <a:t>th</a:t>
            </a:r>
            <a:r>
              <a:rPr lang="en-US" dirty="0"/>
              <a:t> person from a list will be selected</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338871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the number k, we use the following formula …</a:t>
            </a:r>
          </a:p>
          <a:p>
            <a:endParaRPr lang="en-US" dirty="0"/>
          </a:p>
          <a:p>
            <a:r>
              <a:rPr lang="en-US" dirty="0"/>
              <a:t>We will go into the denominator first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576321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the concept of total sampling elements (TSE)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516131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total sampling elements is the number of population elements  you must draw to approximately get your desired sample size </a:t>
            </a:r>
          </a:p>
          <a:p>
            <a:r>
              <a:rPr lang="en-US" dirty="0"/>
              <a:t>So this is the formula</a:t>
            </a:r>
          </a:p>
          <a:p>
            <a:endParaRPr lang="en-US" dirty="0"/>
          </a:p>
          <a:p>
            <a:r>
              <a:rPr lang="en-US" dirty="0"/>
              <a:t>We will try one example</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3322454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sampling element?</a:t>
            </a:r>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2845808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go back to calculating k, which is the sampling interval </a:t>
            </a:r>
          </a:p>
          <a:p>
            <a:r>
              <a:rPr lang="en-US" dirty="0"/>
              <a:t>Knowing that you need a sample pool of …</a:t>
            </a:r>
          </a:p>
          <a:p>
            <a:endParaRPr lang="en-US" dirty="0"/>
          </a:p>
          <a:p>
            <a:r>
              <a:rPr lang="en-US" dirty="0"/>
              <a:t>So what is the number of desired sample size ? 250</a:t>
            </a:r>
          </a:p>
          <a:p>
            <a:r>
              <a:rPr lang="en-US" dirty="0"/>
              <a:t>What is the number of total sampling elements? 536</a:t>
            </a:r>
          </a:p>
          <a:p>
            <a:r>
              <a:rPr lang="en-US" dirty="0"/>
              <a:t>What is number of elements in sampling frame? 5000</a:t>
            </a:r>
          </a:p>
          <a:p>
            <a:r>
              <a:rPr lang="en-US" dirty="0"/>
              <a:t>What is the sampling interval</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1218639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probability sample is stratified sample in which … </a:t>
            </a:r>
          </a:p>
          <a:p>
            <a:endParaRPr lang="en-US" dirty="0"/>
          </a:p>
          <a:p>
            <a:r>
              <a:rPr lang="en-US" dirty="0"/>
              <a:t>Example second point. </a:t>
            </a:r>
          </a:p>
          <a:p>
            <a:endParaRPr lang="en-US" dirty="0"/>
          </a:p>
          <a:p>
            <a:r>
              <a:rPr lang="en-US" dirty="0"/>
              <a:t>So with homogenous within and heterogenous between strata, we can decrease variance within strata</a:t>
            </a:r>
          </a:p>
          <a:p>
            <a:endParaRPr lang="en-US" dirty="0"/>
          </a:p>
          <a:p>
            <a:r>
              <a:rPr lang="en-US" dirty="0"/>
              <a:t>consider a situation where a research team is seeking opinions about religion amongst various age groups. Instead of collecting feedback from 326,044,985 </a:t>
            </a:r>
            <a:r>
              <a:rPr lang="en-US" dirty="0" err="1"/>
              <a:t>U.S</a:t>
            </a:r>
            <a:r>
              <a:rPr lang="en-US" dirty="0"/>
              <a:t> citizens, random samples of around 10000 can be selected for research. These 10000 citizens can be divided into strata according to </a:t>
            </a:r>
            <a:r>
              <a:rPr lang="en-US" dirty="0" err="1"/>
              <a:t>age,i.e</a:t>
            </a:r>
            <a:r>
              <a:rPr lang="en-US" dirty="0"/>
              <a:t>, groups of 18-29, 30-39, 40-49, 50-59, and 60 and above. Each stratum will have distinct members and number of members.</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3532567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type of probability sample that we will cover is cluster sample in which …</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3779628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4, we need to determine the sample size, </a:t>
            </a:r>
          </a:p>
          <a:p>
            <a:r>
              <a:rPr lang="en-US" dirty="0"/>
              <a:t>Recall when calculating k, we </a:t>
            </a:r>
            <a:r>
              <a:rPr lang="en-US" dirty="0" err="1"/>
              <a:t>kinda</a:t>
            </a:r>
            <a:r>
              <a:rPr lang="en-US" dirty="0"/>
              <a:t> assume that we know our desired sample size</a:t>
            </a:r>
          </a:p>
          <a:p>
            <a:r>
              <a:rPr lang="en-US" dirty="0"/>
              <a:t>Now we will learn how to estimate our desired sample size </a:t>
            </a:r>
          </a:p>
          <a:p>
            <a:endParaRPr lang="en-US" dirty="0"/>
          </a:p>
          <a:p>
            <a:r>
              <a:rPr lang="en-US" dirty="0"/>
              <a:t>To determine the necessary sample size, we need.. </a:t>
            </a:r>
          </a:p>
          <a:p>
            <a:endParaRPr lang="en-US" dirty="0"/>
          </a:p>
          <a:p>
            <a:endParaRPr lang="en-US" dirty="0"/>
          </a:p>
          <a:p>
            <a:r>
              <a:rPr lang="en-US" dirty="0"/>
              <a:t>A choice for a higher confidence level (99%) will lead to a wider confidence interval, and thus to a less precise estimate</a:t>
            </a:r>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4038503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recall, mean calculation is only applied to interval and ratio scales. </a:t>
            </a:r>
          </a:p>
          <a:p>
            <a:endParaRPr lang="en-US" dirty="0"/>
          </a:p>
          <a:p>
            <a:r>
              <a:rPr lang="en-US" dirty="0"/>
              <a:t>Here is an example …</a:t>
            </a:r>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1936510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you can plug into our formula to find your desired sample </a:t>
            </a:r>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814845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Whether the true population is 1,000 or 10,000 or </a:t>
            </a:r>
            <a:r>
              <a:rPr lang="en-US" dirty="0" err="1"/>
              <a:t>100k</a:t>
            </a:r>
            <a:r>
              <a:rPr lang="en-US" dirty="0"/>
              <a:t>, it doesn’t matter.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39</a:t>
            </a:fld>
            <a:endParaRPr lang="en-US" dirty="0"/>
          </a:p>
        </p:txBody>
      </p:sp>
    </p:spTree>
    <p:extLst>
      <p:ext uri="{BB962C8B-B14F-4D97-AF65-F5344CB8AC3E}">
        <p14:creationId xmlns:p14="http://schemas.microsoft.com/office/powerpoint/2010/main" val="2465959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the case that the calculated sample size is more than 10% of the population size, then we have to refine our estimated sample size by these two formula. </a:t>
            </a:r>
          </a:p>
        </p:txBody>
      </p:sp>
      <p:sp>
        <p:nvSpPr>
          <p:cNvPr id="4" name="Slide Number Placeholder 3"/>
          <p:cNvSpPr>
            <a:spLocks noGrp="1"/>
          </p:cNvSpPr>
          <p:nvPr>
            <p:ph type="sldNum" sz="quarter" idx="5"/>
          </p:nvPr>
        </p:nvSpPr>
        <p:spPr/>
        <p:txBody>
          <a:bodyPr/>
          <a:lstStyle/>
          <a:p>
            <a:fld id="{BC849E9A-41F7-4779-A581-48A7C374A227}" type="slidenum">
              <a:rPr lang="en-US" smtClean="0"/>
              <a:t>40</a:t>
            </a:fld>
            <a:endParaRPr lang="en-US" dirty="0"/>
          </a:p>
        </p:txBody>
      </p:sp>
    </p:spTree>
    <p:extLst>
      <p:ext uri="{BB962C8B-B14F-4D97-AF65-F5344CB8AC3E}">
        <p14:creationId xmlns:p14="http://schemas.microsoft.com/office/powerpoint/2010/main" val="2893597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six steps involving developing the sampling plan </a:t>
            </a:r>
          </a:p>
          <a:p>
            <a:r>
              <a:rPr lang="en-US" dirty="0"/>
              <a:t>We will go over each step in detail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388356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these methods are rather unscientific and based largely on human intuition (which is flawed) </a:t>
            </a:r>
          </a:p>
        </p:txBody>
      </p:sp>
      <p:sp>
        <p:nvSpPr>
          <p:cNvPr id="4" name="Slide Number Placeholder 3"/>
          <p:cNvSpPr>
            <a:spLocks noGrp="1"/>
          </p:cNvSpPr>
          <p:nvPr>
            <p:ph type="sldNum" sz="quarter" idx="5"/>
          </p:nvPr>
        </p:nvSpPr>
        <p:spPr/>
        <p:txBody>
          <a:bodyPr/>
          <a:lstStyle/>
          <a:p>
            <a:fld id="{BC849E9A-41F7-4779-A581-48A7C374A227}" type="slidenum">
              <a:rPr lang="en-US" smtClean="0"/>
              <a:t>41</a:t>
            </a:fld>
            <a:endParaRPr lang="en-US" dirty="0"/>
          </a:p>
        </p:txBody>
      </p:sp>
    </p:spTree>
    <p:extLst>
      <p:ext uri="{BB962C8B-B14F-4D97-AF65-F5344CB8AC3E}">
        <p14:creationId xmlns:p14="http://schemas.microsoft.com/office/powerpoint/2010/main" val="21704531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get back to our questionnaire analysis</a:t>
            </a:r>
          </a:p>
          <a:p>
            <a:endParaRPr lang="en-US" dirty="0"/>
          </a:p>
          <a:p>
            <a:endParaRPr lang="en-US" dirty="0"/>
          </a:p>
          <a:p>
            <a:endParaRPr lang="en-US" dirty="0"/>
          </a:p>
          <a:p>
            <a:r>
              <a:rPr lang="en-US" dirty="0"/>
              <a:t>(Chapter 13 continue)</a:t>
            </a:r>
          </a:p>
        </p:txBody>
      </p:sp>
      <p:sp>
        <p:nvSpPr>
          <p:cNvPr id="4" name="Slide Number Placeholder 3"/>
          <p:cNvSpPr>
            <a:spLocks noGrp="1"/>
          </p:cNvSpPr>
          <p:nvPr>
            <p:ph type="sldNum" sz="quarter" idx="5"/>
          </p:nvPr>
        </p:nvSpPr>
        <p:spPr/>
        <p:txBody>
          <a:bodyPr/>
          <a:lstStyle/>
          <a:p>
            <a:fld id="{BC849E9A-41F7-4779-A581-48A7C374A227}" type="slidenum">
              <a:rPr lang="en-US" smtClean="0"/>
              <a:t>42</a:t>
            </a:fld>
            <a:endParaRPr lang="en-US" dirty="0"/>
          </a:p>
        </p:txBody>
      </p:sp>
    </p:spTree>
    <p:extLst>
      <p:ext uri="{BB962C8B-B14F-4D97-AF65-F5344CB8AC3E}">
        <p14:creationId xmlns:p14="http://schemas.microsoft.com/office/powerpoint/2010/main" val="13683482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Pair up with another group (we have 6 groups in this class)</a:t>
            </a:r>
          </a:p>
          <a:p>
            <a:r>
              <a:rPr lang="en-US" dirty="0"/>
              <a:t>Exchange your survey, fill it out, and discuss, critique and fill out questionnaire worksheet B </a:t>
            </a:r>
          </a:p>
        </p:txBody>
      </p:sp>
      <p:sp>
        <p:nvSpPr>
          <p:cNvPr id="4" name="Slide Number Placeholder 3"/>
          <p:cNvSpPr>
            <a:spLocks noGrp="1"/>
          </p:cNvSpPr>
          <p:nvPr>
            <p:ph type="sldNum" sz="quarter" idx="5"/>
          </p:nvPr>
        </p:nvSpPr>
        <p:spPr/>
        <p:txBody>
          <a:bodyPr/>
          <a:lstStyle/>
          <a:p>
            <a:fld id="{BC849E9A-41F7-4779-A581-48A7C374A227}" type="slidenum">
              <a:rPr lang="en-US" smtClean="0"/>
              <a:t>43</a:t>
            </a:fld>
            <a:endParaRPr lang="en-US" dirty="0"/>
          </a:p>
        </p:txBody>
      </p:sp>
    </p:spTree>
    <p:extLst>
      <p:ext uri="{BB962C8B-B14F-4D97-AF65-F5344CB8AC3E}">
        <p14:creationId xmlns:p14="http://schemas.microsoft.com/office/powerpoint/2010/main" val="42152463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5, you want to assess your customer satisfaction. And there are 3 options. You have to discuss the advantages and disadvantages of each of them </a:t>
            </a:r>
          </a:p>
          <a:p>
            <a:r>
              <a:rPr lang="en-US" dirty="0"/>
              <a:t>For example, the first option could be rather short and fast, which might increase your response rate. While the second and third are more detail and give you more information, but the attribution rate might be higher than the first one. Moreover, the third option is the constant-sum method which is under comparative-rating scale, which will give you the relative importance among different attributes. </a:t>
            </a:r>
          </a:p>
          <a:p>
            <a:r>
              <a:rPr lang="en-US" dirty="0"/>
              <a:t>So please discussion all of the options and how this question relates to the textbook chapter. I don’t want you to miss points regarding how this question relates to the textbook chapter.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44</a:t>
            </a:fld>
            <a:endParaRPr lang="en-US" dirty="0"/>
          </a:p>
        </p:txBody>
      </p:sp>
    </p:spTree>
    <p:extLst>
      <p:ext uri="{BB962C8B-B14F-4D97-AF65-F5344CB8AC3E}">
        <p14:creationId xmlns:p14="http://schemas.microsoft.com/office/powerpoint/2010/main" val="2404076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Lucida Grande"/>
              </a:rPr>
              <a:t>This model is a representation of </a:t>
            </a:r>
            <a:r>
              <a:rPr lang="en-US" b="0" i="0" dirty="0" err="1">
                <a:solidFill>
                  <a:srgbClr val="000000"/>
                </a:solidFill>
                <a:effectLst/>
                <a:latin typeface="Lucida Grande"/>
              </a:rPr>
              <a:t>Hotelling's</a:t>
            </a:r>
            <a:r>
              <a:rPr lang="en-US" b="0" i="0" dirty="0">
                <a:solidFill>
                  <a:srgbClr val="000000"/>
                </a:solidFill>
                <a:effectLst/>
                <a:latin typeface="Lucida Grande"/>
              </a:rPr>
              <a:t> law (1929), which examines the optimal placement of stores and pricing of their goods in order to maximize profit. In </a:t>
            </a:r>
            <a:r>
              <a:rPr lang="en-US" b="0" i="0" dirty="0" err="1">
                <a:solidFill>
                  <a:srgbClr val="000000"/>
                </a:solidFill>
                <a:effectLst/>
                <a:latin typeface="Lucida Grande"/>
              </a:rPr>
              <a:t>Hotelling's</a:t>
            </a:r>
            <a:r>
              <a:rPr lang="en-US" b="0" i="0" dirty="0">
                <a:solidFill>
                  <a:srgbClr val="000000"/>
                </a:solidFill>
                <a:effectLst/>
                <a:latin typeface="Lucida Grande"/>
              </a:rPr>
              <a:t> original paper, the stores were confined to a single dimension. This model replicates and extends </a:t>
            </a:r>
            <a:r>
              <a:rPr lang="en-US" b="0" i="0" dirty="0" err="1">
                <a:solidFill>
                  <a:srgbClr val="000000"/>
                </a:solidFill>
                <a:effectLst/>
                <a:latin typeface="Lucida Grande"/>
              </a:rPr>
              <a:t>Hotelling's</a:t>
            </a:r>
            <a:r>
              <a:rPr lang="en-US" b="0" i="0" dirty="0">
                <a:solidFill>
                  <a:srgbClr val="000000"/>
                </a:solidFill>
                <a:effectLst/>
                <a:latin typeface="Lucida Grande"/>
              </a:rPr>
              <a:t> law, by allowing the stores to move freely on a plane.</a:t>
            </a:r>
          </a:p>
          <a:p>
            <a:pPr algn="l"/>
            <a:endParaRPr lang="en-US" b="0" i="0" dirty="0">
              <a:solidFill>
                <a:srgbClr val="000000"/>
              </a:solidFill>
              <a:effectLst/>
              <a:latin typeface="Lucida Grande"/>
            </a:endParaRPr>
          </a:p>
          <a:p>
            <a:pPr algn="l"/>
            <a:r>
              <a:rPr lang="en-US" b="0" i="0" dirty="0">
                <a:solidFill>
                  <a:srgbClr val="000000"/>
                </a:solidFill>
                <a:effectLst/>
                <a:latin typeface="Lucida Grande"/>
              </a:rPr>
              <a:t>Present subdiscipline in marketing </a:t>
            </a:r>
          </a:p>
          <a:p>
            <a:pPr algn="l"/>
            <a:r>
              <a:rPr lang="en-US" b="0" i="0" dirty="0">
                <a:solidFill>
                  <a:srgbClr val="000000"/>
                </a:solidFill>
                <a:effectLst/>
                <a:latin typeface="Lucida Grande"/>
              </a:rPr>
              <a:t>Seminal paper that stems a lot of analytical model in econ (game theory branch)</a:t>
            </a:r>
          </a:p>
          <a:p>
            <a:pPr algn="l"/>
            <a:r>
              <a:rPr lang="en-US" b="0" i="0" dirty="0">
                <a:solidFill>
                  <a:srgbClr val="000000"/>
                </a:solidFill>
                <a:effectLst/>
                <a:latin typeface="Lucida Grande"/>
              </a:rPr>
              <a:t>My own research (analytical model)</a:t>
            </a:r>
          </a:p>
          <a:p>
            <a:pPr algn="l"/>
            <a:endParaRPr lang="en-US" b="0" i="0" dirty="0">
              <a:solidFill>
                <a:srgbClr val="000000"/>
              </a:solidFill>
              <a:effectLst/>
              <a:latin typeface="Lucida Grande"/>
            </a:endParaRPr>
          </a:p>
          <a:p>
            <a:pPr algn="l"/>
            <a:endParaRPr lang="en-US" b="0" i="0" dirty="0">
              <a:solidFill>
                <a:srgbClr val="000000"/>
              </a:solidFill>
              <a:effectLst/>
              <a:latin typeface="Lucida Grande"/>
            </a:endParaRPr>
          </a:p>
          <a:p>
            <a:pPr algn="l"/>
            <a:r>
              <a:rPr lang="en-US" b="0" i="0" dirty="0">
                <a:solidFill>
                  <a:srgbClr val="000000"/>
                </a:solidFill>
                <a:effectLst/>
                <a:latin typeface="Lucida Grande"/>
              </a:rPr>
              <a:t>In this model, several stores attempt to maximize their profits by moving and changing their prices. Each consumer chooses their store of preference based on the distance to the store and the price of the goods it offers.</a:t>
            </a:r>
          </a:p>
          <a:p>
            <a:endParaRPr lang="en-US" dirty="0"/>
          </a:p>
          <a:p>
            <a:r>
              <a:rPr lang="en-US" b="0" i="0" dirty="0">
                <a:solidFill>
                  <a:srgbClr val="000000"/>
                </a:solidFill>
                <a:effectLst/>
                <a:latin typeface="Lucida Grande"/>
              </a:rPr>
              <a:t>Each consumer adds up the price and distance from each store, and then chooses to go to the store that offers the lowest sum. In the event of a tie, the consumer chooses randomly. The stores can either be constrained to one dimension, in which case all stores operate on a line, or they can be placed on a plane. Under the normal rule, each store tries to move randomly in the four cardinal directions to see if it can gain a larger market share; if not, it does not move. Then each store checks if it can earn a greater profit by increasing or decreasing the price of their goods; if not, it does not change the price. This decision is made without any knowledge of their competitors' strategies. There are two other conditions under which one can run this model: stores can either only change prices, or only move their location.</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46</a:t>
            </a:fld>
            <a:endParaRPr lang="en-US" dirty="0"/>
          </a:p>
        </p:txBody>
      </p:sp>
    </p:spTree>
    <p:extLst>
      <p:ext uri="{BB962C8B-B14F-4D97-AF65-F5344CB8AC3E}">
        <p14:creationId xmlns:p14="http://schemas.microsoft.com/office/powerpoint/2010/main" val="2653473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population is all cases that meet designated specifications for membership in the group. </a:t>
            </a:r>
          </a:p>
          <a:p>
            <a:r>
              <a:rPr lang="en-US" dirty="0"/>
              <a:t>Researchers must be clear and precise in defining the population. </a:t>
            </a:r>
          </a:p>
          <a:p>
            <a:r>
              <a:rPr lang="en-US" dirty="0"/>
              <a:t>For example, …. </a:t>
            </a:r>
          </a:p>
          <a:p>
            <a:endParaRPr lang="en-US" dirty="0"/>
          </a:p>
          <a:p>
            <a:r>
              <a:rPr lang="en-US" dirty="0"/>
              <a:t>On the other hand, census is a  type of sampling plan in which data are collected from or about each member of a population. </a:t>
            </a:r>
          </a:p>
          <a:p>
            <a:endParaRPr lang="en-US" dirty="0"/>
          </a:p>
          <a:p>
            <a:r>
              <a:rPr lang="en-US" dirty="0"/>
              <a:t>And sample is selection of a subset of elements from a larger group of objects </a:t>
            </a:r>
          </a:p>
          <a:p>
            <a:endParaRPr lang="en-US" dirty="0"/>
          </a:p>
          <a:p>
            <a:r>
              <a:rPr lang="en-US" b="1" dirty="0"/>
              <a:t>Draw picture</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24354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can’t always do a census or in other words, we can’t survey everyone in a population</a:t>
            </a:r>
          </a:p>
          <a:p>
            <a:r>
              <a:rPr lang="en-US" dirty="0"/>
              <a:t>We usually just draw a random sample from the population to make inferences about the population. </a:t>
            </a:r>
          </a:p>
          <a:p>
            <a:r>
              <a:rPr lang="en-US" dirty="0"/>
              <a:t>So if you have a </a:t>
            </a:r>
            <a:r>
              <a:rPr lang="en-US" b="1" dirty="0"/>
              <a:t>random</a:t>
            </a:r>
            <a:r>
              <a:rPr lang="en-US" dirty="0"/>
              <a:t> sample, then your inference regarding the population should be accurate </a:t>
            </a:r>
          </a:p>
          <a:p>
            <a:endParaRPr lang="en-US" dirty="0"/>
          </a:p>
          <a:p>
            <a:r>
              <a:rPr lang="en-US" dirty="0"/>
              <a:t>So the characteristic or measure of population is called </a:t>
            </a:r>
            <a:r>
              <a:rPr lang="en-US" b="1" dirty="0"/>
              <a:t>parameter</a:t>
            </a:r>
            <a:r>
              <a:rPr lang="en-US" dirty="0"/>
              <a:t>, </a:t>
            </a:r>
          </a:p>
          <a:p>
            <a:r>
              <a:rPr lang="en-US" dirty="0"/>
              <a:t>While we call characteristic or measure of a sample </a:t>
            </a:r>
            <a:r>
              <a:rPr lang="en-US" b="1" dirty="0"/>
              <a:t>statistic</a:t>
            </a:r>
            <a:r>
              <a:rPr lang="en-US" dirty="0"/>
              <a:t> </a:t>
            </a:r>
          </a:p>
          <a:p>
            <a:endParaRPr lang="en-US" dirty="0"/>
          </a:p>
          <a:p>
            <a:r>
              <a:rPr lang="en-US" dirty="0"/>
              <a:t>Again, we calculate statistics from sample data to estimate population parameters.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444617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difference between results obtained from a sample and results that would have been obtained had information been gathered from or about every member of the population is called sampling error</a:t>
            </a:r>
          </a:p>
          <a:p>
            <a:r>
              <a:rPr lang="en-US" dirty="0"/>
              <a:t>Say that we draw a random sample of people from the US population, then you will ask them how many time they purchase Coke last week? </a:t>
            </a:r>
          </a:p>
          <a:p>
            <a:r>
              <a:rPr lang="en-US" dirty="0"/>
              <a:t>Then you can make inferences regarding how many coke an average US person would consume</a:t>
            </a:r>
          </a:p>
          <a:p>
            <a:r>
              <a:rPr lang="en-US" dirty="0"/>
              <a:t>So  how can we decrease sampling error? </a:t>
            </a:r>
          </a:p>
          <a:p>
            <a:endParaRPr lang="en-US" dirty="0"/>
          </a:p>
          <a:p>
            <a:r>
              <a:rPr lang="en-US" dirty="0"/>
              <a:t>You can decrease your sampling error by increasing sample size, because as you approach the actual size of the population, your sample will resemble your population more. </a:t>
            </a:r>
          </a:p>
          <a:p>
            <a:endParaRPr lang="en-US" dirty="0"/>
          </a:p>
          <a:p>
            <a:r>
              <a:rPr lang="en-US" dirty="0"/>
              <a:t>Sampling error can be estimated using a formula unlike other errors such as measurement errors</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82615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step 2, you will identify the sampling frame</a:t>
            </a:r>
          </a:p>
          <a:p>
            <a:r>
              <a:rPr lang="en-US" dirty="0"/>
              <a:t>So sampling frame is the list of population elements from which a sample will be drawn, </a:t>
            </a:r>
          </a:p>
          <a:p>
            <a:r>
              <a:rPr lang="en-US" dirty="0"/>
              <a:t>This list could consist of geographic areas, institutions, individuals, or other </a:t>
            </a:r>
          </a:p>
          <a:p>
            <a:endParaRPr lang="en-US" dirty="0"/>
          </a:p>
          <a:p>
            <a:r>
              <a:rPr lang="en-US" dirty="0"/>
              <a:t>So commonly used sampling frames can be customer database</a:t>
            </a:r>
          </a:p>
          <a:p>
            <a:r>
              <a:rPr lang="en-US" dirty="0"/>
              <a:t>Just think of sampling frame as how you define your sample</a:t>
            </a:r>
          </a:p>
          <a:p>
            <a:endParaRPr lang="en-US" dirty="0"/>
          </a:p>
          <a:p>
            <a:r>
              <a:rPr lang="en-US" dirty="0"/>
              <a:t>Is there any questions?</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44270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in step 3, you can select your sampling procedure </a:t>
            </a:r>
          </a:p>
          <a:p>
            <a:r>
              <a:rPr lang="en-US" dirty="0"/>
              <a:t>There are two classifications of sampling techniques </a:t>
            </a:r>
          </a:p>
          <a:p>
            <a:r>
              <a:rPr lang="en-US" dirty="0"/>
              <a:t>The first one is non-probability samples </a:t>
            </a:r>
          </a:p>
          <a:p>
            <a:r>
              <a:rPr lang="en-US" dirty="0"/>
              <a:t>And the second one is probability sample</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09334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definition of non-probability sample is a sample that relies on personal judgment in the element selection process </a:t>
            </a:r>
          </a:p>
          <a:p>
            <a:endParaRPr lang="en-US" dirty="0"/>
          </a:p>
          <a:p>
            <a:r>
              <a:rPr lang="en-US" dirty="0"/>
              <a:t>But the downturn of non-probability sample is that you can’t estimate the sampling error, and margin of sampling error</a:t>
            </a:r>
          </a:p>
          <a:p>
            <a:endParaRPr lang="en-US" dirty="0"/>
          </a:p>
          <a:p>
            <a:r>
              <a:rPr lang="en-US" dirty="0"/>
              <a:t>Examples of nonprobability sample are convenience sampling, judgment sampling, or quota sampling</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865143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652F63C3-457A-404F-AAA3-8F69A90AD8AA}" type="datetime1">
              <a:rPr lang="en-US" smtClean="0"/>
              <a:t>10/3/2021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90D7BE31-F334-4A5A-B29B-3D5E9040FCF6}" type="datetime1">
              <a:rPr lang="en-US" smtClean="0"/>
              <a:t>10/3/2021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E27D8CA0-0249-41D2-804F-55EAFCB3B1FC}" type="datetime1">
              <a:rPr lang="en-US" smtClean="0"/>
              <a:t>10/3/2021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978A0CA8-73C9-417F-A36E-C4BA7C1C6642}" type="datetime1">
              <a:rPr lang="en-US" smtClean="0"/>
              <a:t>10/3/2021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62B6FF38-DD63-473C-B2A6-F16CDF318C96}" type="datetime1">
              <a:rPr lang="en-US" smtClean="0"/>
              <a:t>10/3/2021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0772E45-5CB0-42B2-8B8D-73EC30177BE9}" type="datetime1">
              <a:rPr lang="en-US" smtClean="0"/>
              <a:t>10/3/2021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A80C3EC0-F698-4DB8-8DE1-3EE7007C63C0}" type="datetime1">
              <a:rPr lang="en-US" smtClean="0"/>
              <a:t>10/3/2021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B1D7AA44-BA0F-4534-BC47-63051C7ACB88}" type="datetime1">
              <a:rPr lang="en-US" smtClean="0"/>
              <a:t>10/3/2021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917D2CBF-A2D2-4798-ACA0-B49D331DADDD}" type="datetime1">
              <a:rPr lang="en-US" smtClean="0"/>
              <a:t>10/3/2021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5ABFC442-6CCF-4306-931F-EB33335B597E}" type="datetime1">
              <a:rPr lang="en-US" smtClean="0"/>
              <a:t>10/3/2021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CE8E768-B816-42BE-AB00-4363C8FC5A56}" type="datetime1">
              <a:rPr lang="en-US" smtClean="0"/>
              <a:t>10/3/2021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B4283-5C87-4BB4-AE30-920C64243E43}" type="datetime1">
              <a:rPr lang="en-US" smtClean="0"/>
              <a:t>10/3/2021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woodstockil.gov/citymanager/page/census-2020-july-13-17-2020-surge-week-census-fil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explorable.com/sampling-error" TargetMode="External"/><Relationship Id="rId5" Type="http://schemas.openxmlformats.org/officeDocument/2006/relationships/image" Target="../media/image17.jpg"/><Relationship Id="rId4" Type="http://schemas.openxmlformats.org/officeDocument/2006/relationships/hyperlink" Target="https://nursekey.com/sampling-2/"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questionpro.com/blog/convenience-sampling/" TargetMode="External"/><Relationship Id="rId5" Type="http://schemas.openxmlformats.org/officeDocument/2006/relationships/image" Target="../media/image20.jpg"/><Relationship Id="rId4" Type="http://schemas.openxmlformats.org/officeDocument/2006/relationships/hyperlink" Target="https://www.examrace.com/Study-Material/Library-Science/Research-Methodology/Sampling-YouTube-Lecture-Handouts.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questionpro.com/blog/snowball-sampling/" TargetMode="External"/><Relationship Id="rId5" Type="http://schemas.openxmlformats.org/officeDocument/2006/relationships/image" Target="../media/image22.jpg"/><Relationship Id="rId4" Type="http://schemas.openxmlformats.org/officeDocument/2006/relationships/hyperlink" Target="https://www.questionpro.com/blog/judgmental-sampli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questionpro.com/blog/quota-sampling/"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forms.nationalgallery.sg/blog/simple-random-samplin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ww.questionpro.com/blog/systematic-sampli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Stratified_sample"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www.slideserve.com/aoife/sampling-designs-systematic-sampling-cluster-sampling-multistage-sampling" TargetMode="External"/><Relationship Id="rId5" Type="http://schemas.openxmlformats.org/officeDocument/2006/relationships/image" Target="../media/image30.jpg"/><Relationship Id="rId4" Type="http://schemas.openxmlformats.org/officeDocument/2006/relationships/hyperlink" Target="http://research-methodology.net/sampling-in-primary-data-collection/cluster-sampling/"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www.dreamstime.com/stock-image-manager-question-mark-figurine-bright-background-image34634331"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4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www.netlogoweb.org/launch#http://www.netlogoweb.org/assets/modelslib/Sample%20Models/Social%20Science/Economics/Hotelling's%20Law.nlogo"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E980F-E950-41BC-BB34-E7B8FA331BF9}"/>
              </a:ext>
            </a:extLst>
          </p:cNvPr>
          <p:cNvSpPr>
            <a:spLocks noGrp="1"/>
          </p:cNvSpPr>
          <p:nvPr>
            <p:ph type="title"/>
          </p:nvPr>
        </p:nvSpPr>
        <p:spPr>
          <a:xfrm>
            <a:off x="793662" y="386930"/>
            <a:ext cx="10066122" cy="1298448"/>
          </a:xfrm>
        </p:spPr>
        <p:txBody>
          <a:bodyPr anchor="b">
            <a:normAutofit/>
          </a:bodyPr>
          <a:lstStyle/>
          <a:p>
            <a:r>
              <a:rPr lang="en-US" sz="4800"/>
              <a:t>Happy Wednesday</a:t>
            </a:r>
          </a:p>
        </p:txBody>
      </p:sp>
      <p:sp>
        <p:nvSpPr>
          <p:cNvPr id="73" name="Rectangle 7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DF88CF-1757-454F-BBC4-0D1107A109EE}"/>
              </a:ext>
            </a:extLst>
          </p:cNvPr>
          <p:cNvSpPr>
            <a:spLocks noGrp="1"/>
          </p:cNvSpPr>
          <p:nvPr>
            <p:ph idx="1"/>
          </p:nvPr>
        </p:nvSpPr>
        <p:spPr>
          <a:xfrm>
            <a:off x="793661" y="2599509"/>
            <a:ext cx="4530898" cy="3639450"/>
          </a:xfrm>
        </p:spPr>
        <p:txBody>
          <a:bodyPr anchor="ctr">
            <a:normAutofit/>
          </a:bodyPr>
          <a:lstStyle/>
          <a:p>
            <a:r>
              <a:rPr lang="en-US" sz="2000"/>
              <a:t>Take your name tag </a:t>
            </a:r>
          </a:p>
          <a:p>
            <a:r>
              <a:rPr lang="en-US" sz="2000"/>
              <a:t>Check in on iClicker</a:t>
            </a:r>
          </a:p>
        </p:txBody>
      </p:sp>
      <p:pic>
        <p:nvPicPr>
          <p:cNvPr id="1026" name="Picture 2" descr="wednesday GIFs | Reaction GIFs">
            <a:extLst>
              <a:ext uri="{FF2B5EF4-FFF2-40B4-BE49-F238E27FC236}">
                <a16:creationId xmlns:a16="http://schemas.microsoft.com/office/drawing/2014/main" id="{BDB8F87F-4FAD-4FB7-A789-F734FEC333F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5911532" y="2935781"/>
            <a:ext cx="5150277" cy="2811192"/>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D6F668F-62DC-41FA-B6C7-2B7691BA31F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BEAB89B-4B3D-4BEB-B567-0C61F59B5DF2}"/>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54924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AAB103-CBA3-4662-B17C-1ED29E2B0DCB}"/>
              </a:ext>
            </a:extLst>
          </p:cNvPr>
          <p:cNvSpPr>
            <a:spLocks noGrp="1"/>
          </p:cNvSpPr>
          <p:nvPr>
            <p:ph type="title"/>
          </p:nvPr>
        </p:nvSpPr>
        <p:spPr>
          <a:xfrm>
            <a:off x="572493" y="238539"/>
            <a:ext cx="11047013" cy="1434415"/>
          </a:xfrm>
        </p:spPr>
        <p:txBody>
          <a:bodyPr anchor="b">
            <a:normAutofit/>
          </a:bodyPr>
          <a:lstStyle/>
          <a:p>
            <a:r>
              <a:rPr lang="en-US" sz="5400"/>
              <a:t>Step 1: Define the Targe Population</a:t>
            </a:r>
          </a:p>
        </p:txBody>
      </p:sp>
      <p:sp>
        <p:nvSpPr>
          <p:cNvPr id="32"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ape, arrow&#10;&#10;Description automatically generated">
            <a:extLst>
              <a:ext uri="{FF2B5EF4-FFF2-40B4-BE49-F238E27FC236}">
                <a16:creationId xmlns:a16="http://schemas.microsoft.com/office/drawing/2014/main" id="{5C28A33B-43D8-4689-8E3B-CF53BA704895}"/>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9126" r="27854" b="1"/>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Content Placeholder 2">
            <a:extLst>
              <a:ext uri="{FF2B5EF4-FFF2-40B4-BE49-F238E27FC236}">
                <a16:creationId xmlns:a16="http://schemas.microsoft.com/office/drawing/2014/main" id="{4EC91CD0-DB42-4D6D-82A0-0F261F78044D}"/>
              </a:ext>
            </a:extLst>
          </p:cNvPr>
          <p:cNvSpPr>
            <a:spLocks noGrp="1"/>
          </p:cNvSpPr>
          <p:nvPr>
            <p:ph idx="1"/>
          </p:nvPr>
        </p:nvSpPr>
        <p:spPr>
          <a:xfrm>
            <a:off x="4905955" y="2071316"/>
            <a:ext cx="6713552" cy="4114800"/>
          </a:xfrm>
        </p:spPr>
        <p:txBody>
          <a:bodyPr anchor="t">
            <a:normAutofit/>
          </a:bodyPr>
          <a:lstStyle/>
          <a:p>
            <a:r>
              <a:rPr lang="en-US" sz="2200" dirty="0"/>
              <a:t>Population: All cases that meet designated specifications for membership in the group </a:t>
            </a:r>
          </a:p>
          <a:p>
            <a:pPr lvl="1"/>
            <a:r>
              <a:rPr lang="en-US" sz="2200" dirty="0"/>
              <a:t>Researchers must be very clear and precise in defining the population</a:t>
            </a:r>
          </a:p>
          <a:p>
            <a:pPr lvl="2"/>
            <a:r>
              <a:rPr lang="en-US" sz="2200" dirty="0"/>
              <a:t>Ex: Households in the city limits of Sacramento, CA, with on or more children under the age of 18 living at home. </a:t>
            </a:r>
          </a:p>
          <a:p>
            <a:r>
              <a:rPr lang="en-US" sz="2200" b="1" dirty="0"/>
              <a:t>Census</a:t>
            </a:r>
            <a:r>
              <a:rPr lang="en-US" sz="2200" dirty="0"/>
              <a:t>: A type of sampling plan in which data are collected from or about each member of a population </a:t>
            </a:r>
          </a:p>
          <a:p>
            <a:r>
              <a:rPr lang="en-US" sz="2200" b="1" dirty="0"/>
              <a:t>Sample</a:t>
            </a:r>
            <a:r>
              <a:rPr lang="en-US" sz="2200" dirty="0"/>
              <a:t>: Selection of a subset of elements from a larger group of objects</a:t>
            </a:r>
          </a:p>
        </p:txBody>
      </p:sp>
    </p:spTree>
    <p:extLst>
      <p:ext uri="{BB962C8B-B14F-4D97-AF65-F5344CB8AC3E}">
        <p14:creationId xmlns:p14="http://schemas.microsoft.com/office/powerpoint/2010/main" val="3192966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65B446-5C11-4293-8F83-83C0CCA6376D}"/>
              </a:ext>
            </a:extLst>
          </p:cNvPr>
          <p:cNvSpPr>
            <a:spLocks noGrp="1"/>
          </p:cNvSpPr>
          <p:nvPr>
            <p:ph type="title"/>
          </p:nvPr>
        </p:nvSpPr>
        <p:spPr>
          <a:xfrm>
            <a:off x="1046746" y="586822"/>
            <a:ext cx="3560252" cy="1645920"/>
          </a:xfrm>
        </p:spPr>
        <p:txBody>
          <a:bodyPr>
            <a:normAutofit/>
          </a:bodyPr>
          <a:lstStyle/>
          <a:p>
            <a:r>
              <a:rPr lang="en-US" sz="3200"/>
              <a:t>Step 1: Define the Target Population</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6C7A32F-AD8D-43D2-9473-00BACF384C63}"/>
              </a:ext>
            </a:extLst>
          </p:cNvPr>
          <p:cNvSpPr>
            <a:spLocks noGrp="1"/>
          </p:cNvSpPr>
          <p:nvPr>
            <p:ph idx="1"/>
          </p:nvPr>
        </p:nvSpPr>
        <p:spPr>
          <a:xfrm>
            <a:off x="5351164" y="586822"/>
            <a:ext cx="6002636" cy="1645920"/>
          </a:xfrm>
        </p:spPr>
        <p:txBody>
          <a:bodyPr anchor="ctr">
            <a:normAutofit/>
          </a:bodyPr>
          <a:lstStyle/>
          <a:p>
            <a:r>
              <a:rPr lang="en-US" sz="1800" b="1" dirty="0"/>
              <a:t>Parameter</a:t>
            </a:r>
            <a:r>
              <a:rPr lang="en-US" sz="1800" dirty="0"/>
              <a:t>: A characteristic or measure of population </a:t>
            </a:r>
          </a:p>
          <a:p>
            <a:r>
              <a:rPr lang="en-US" sz="1800" b="1" dirty="0"/>
              <a:t>Statistic</a:t>
            </a:r>
            <a:r>
              <a:rPr lang="en-US" sz="1800" dirty="0"/>
              <a:t>: A characteristic or measure of a sample </a:t>
            </a:r>
          </a:p>
          <a:p>
            <a:r>
              <a:rPr lang="en-US" sz="1800" dirty="0"/>
              <a:t>We calculate statistics from sample data in order to estimate population parameters </a:t>
            </a:r>
          </a:p>
        </p:txBody>
      </p:sp>
      <p:pic>
        <p:nvPicPr>
          <p:cNvPr id="4" name="Picture 3" descr="An illustration depicts the relationship between populations and samples. It shows two process boxes: Population and Sample, connected by two reverse arrows (flowing in and out of the boxes). The arrow from population to sample reads “Sample drawn from population…” while the arrow from sample to population reads “… to make inferences about the population. &#10;">
            <a:extLst>
              <a:ext uri="{FF2B5EF4-FFF2-40B4-BE49-F238E27FC236}">
                <a16:creationId xmlns:a16="http://schemas.microsoft.com/office/drawing/2014/main" id="{77BE35E7-1D79-44E3-8F7C-ADA38C8D862E}"/>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33958" y="2734056"/>
            <a:ext cx="7412476" cy="34838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169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2444A3-2F29-4A02-9042-276FD8E915E4}"/>
              </a:ext>
            </a:extLst>
          </p:cNvPr>
          <p:cNvSpPr>
            <a:spLocks noGrp="1"/>
          </p:cNvSpPr>
          <p:nvPr>
            <p:ph type="title"/>
          </p:nvPr>
        </p:nvSpPr>
        <p:spPr>
          <a:xfrm>
            <a:off x="640080" y="329184"/>
            <a:ext cx="6894576" cy="1783080"/>
          </a:xfrm>
        </p:spPr>
        <p:txBody>
          <a:bodyPr anchor="b">
            <a:normAutofit/>
          </a:bodyPr>
          <a:lstStyle/>
          <a:p>
            <a:r>
              <a:rPr lang="en-US" sz="5400"/>
              <a:t>Sampling Error</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75EFEF-8E37-40DB-ABDD-8A6CFD459B54}"/>
              </a:ext>
            </a:extLst>
          </p:cNvPr>
          <p:cNvSpPr>
            <a:spLocks noGrp="1"/>
          </p:cNvSpPr>
          <p:nvPr>
            <p:ph idx="1"/>
          </p:nvPr>
        </p:nvSpPr>
        <p:spPr>
          <a:xfrm>
            <a:off x="640080" y="2706624"/>
            <a:ext cx="6894576" cy="3483864"/>
          </a:xfrm>
        </p:spPr>
        <p:txBody>
          <a:bodyPr>
            <a:normAutofit/>
          </a:bodyPr>
          <a:lstStyle/>
          <a:p>
            <a:r>
              <a:rPr lang="en-US" sz="2200" dirty="0"/>
              <a:t>Definition: The difference between results obtained from a sample and results that would have been obtained had information been gathered from or about every member of the population </a:t>
            </a:r>
          </a:p>
          <a:p>
            <a:pPr lvl="1"/>
            <a:r>
              <a:rPr lang="en-US" sz="2200" dirty="0"/>
              <a:t>Deceased by increasing sample size </a:t>
            </a:r>
          </a:p>
          <a:p>
            <a:pPr lvl="1"/>
            <a:r>
              <a:rPr lang="en-US" sz="2200" dirty="0"/>
              <a:t>Can be estimated (assuming probability sample) usually less troublesome than other kinds of error</a:t>
            </a:r>
          </a:p>
        </p:txBody>
      </p:sp>
      <p:pic>
        <p:nvPicPr>
          <p:cNvPr id="7" name="Picture 6" descr="Diagram&#10;&#10;Description automatically generated">
            <a:extLst>
              <a:ext uri="{FF2B5EF4-FFF2-40B4-BE49-F238E27FC236}">
                <a16:creationId xmlns:a16="http://schemas.microsoft.com/office/drawing/2014/main" id="{A9087F1C-4C12-45BE-B3EB-732FC94ACD1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863840" y="895098"/>
            <a:ext cx="4014216" cy="2298138"/>
          </a:xfrm>
          <a:prstGeom prst="rect">
            <a:avLst/>
          </a:prstGeom>
        </p:spPr>
      </p:pic>
      <p:pic>
        <p:nvPicPr>
          <p:cNvPr id="5" name="Picture 4" descr="Diagram&#10;&#10;Description automatically generated with medium confidence">
            <a:extLst>
              <a:ext uri="{FF2B5EF4-FFF2-40B4-BE49-F238E27FC236}">
                <a16:creationId xmlns:a16="http://schemas.microsoft.com/office/drawing/2014/main" id="{864C257A-22BC-4A36-91A4-ECA52BC693C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863840" y="4697807"/>
            <a:ext cx="3995928" cy="939043"/>
          </a:xfrm>
          <a:prstGeom prst="rect">
            <a:avLst/>
          </a:prstGeom>
        </p:spPr>
      </p:pic>
    </p:spTree>
    <p:extLst>
      <p:ext uri="{BB962C8B-B14F-4D97-AF65-F5344CB8AC3E}">
        <p14:creationId xmlns:p14="http://schemas.microsoft.com/office/powerpoint/2010/main" val="330475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596CE-7C3D-4013-A737-7D00A9686051}"/>
              </a:ext>
            </a:extLst>
          </p:cNvPr>
          <p:cNvSpPr>
            <a:spLocks noGrp="1"/>
          </p:cNvSpPr>
          <p:nvPr>
            <p:ph type="title"/>
          </p:nvPr>
        </p:nvSpPr>
        <p:spPr>
          <a:xfrm>
            <a:off x="1171074" y="1396686"/>
            <a:ext cx="3240506" cy="4064628"/>
          </a:xfrm>
        </p:spPr>
        <p:txBody>
          <a:bodyPr>
            <a:normAutofit/>
          </a:bodyPr>
          <a:lstStyle/>
          <a:p>
            <a:r>
              <a:rPr lang="en-US">
                <a:solidFill>
                  <a:srgbClr val="FFFFFF"/>
                </a:solidFill>
              </a:rPr>
              <a:t>Step 2: Identify the Sampling Frame</a:t>
            </a:r>
          </a:p>
        </p:txBody>
      </p:sp>
      <p:sp>
        <p:nvSpPr>
          <p:cNvPr id="17"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84D8259-B7A7-4BDE-B5A7-C499FF78D8E2}"/>
              </a:ext>
            </a:extLst>
          </p:cNvPr>
          <p:cNvSpPr>
            <a:spLocks noGrp="1"/>
          </p:cNvSpPr>
          <p:nvPr>
            <p:ph idx="1"/>
          </p:nvPr>
        </p:nvSpPr>
        <p:spPr>
          <a:xfrm>
            <a:off x="5370153" y="1526033"/>
            <a:ext cx="5536397" cy="3935281"/>
          </a:xfrm>
        </p:spPr>
        <p:txBody>
          <a:bodyPr>
            <a:normAutofit/>
          </a:bodyPr>
          <a:lstStyle/>
          <a:p>
            <a:r>
              <a:rPr lang="en-US" dirty="0"/>
              <a:t>Sampling Frame</a:t>
            </a:r>
          </a:p>
          <a:p>
            <a:pPr lvl="1"/>
            <a:r>
              <a:rPr lang="en-US" dirty="0"/>
              <a:t>The list of population elements from which a sample will be drawn; the list could consist of geographic areas, institutions, individuals, or other units </a:t>
            </a:r>
          </a:p>
          <a:p>
            <a:pPr lvl="1"/>
            <a:r>
              <a:rPr lang="en-US" dirty="0"/>
              <a:t>Commonly used sampling frames: customer database, member directories, list developed by data compilers</a:t>
            </a:r>
          </a:p>
        </p:txBody>
      </p:sp>
    </p:spTree>
    <p:extLst>
      <p:ext uri="{BB962C8B-B14F-4D97-AF65-F5344CB8AC3E}">
        <p14:creationId xmlns:p14="http://schemas.microsoft.com/office/powerpoint/2010/main" val="172403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D4821-62AA-4492-B9A7-B80E207055C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600" kern="1200">
                <a:solidFill>
                  <a:schemeClr val="tx1"/>
                </a:solidFill>
                <a:latin typeface="+mj-lt"/>
                <a:ea typeface="+mj-ea"/>
                <a:cs typeface="+mj-cs"/>
              </a:rPr>
              <a:t>Step 3: Select a Sampling Procedure</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flowchart shows the classification of sampling techniques. “Sample Designs” branches out into the following two categories: Nonprobability Samples, which include convenience, judgment (snowball), quota; and Probability Samples, which include simple random, systematic, stratified, cluster (area).">
            <a:extLst>
              <a:ext uri="{FF2B5EF4-FFF2-40B4-BE49-F238E27FC236}">
                <a16:creationId xmlns:a16="http://schemas.microsoft.com/office/drawing/2014/main" id="{C01A641B-FDA0-4410-BD41-44332CB369B8}"/>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75237" y="2633472"/>
            <a:ext cx="8438478" cy="358635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729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Step 3: Select a Sampling Procedure</a:t>
            </a:r>
          </a:p>
        </p:txBody>
      </p:sp>
      <p:graphicFrame>
        <p:nvGraphicFramePr>
          <p:cNvPr id="29" name="Content Placeholder 2">
            <a:extLst>
              <a:ext uri="{FF2B5EF4-FFF2-40B4-BE49-F238E27FC236}">
                <a16:creationId xmlns:a16="http://schemas.microsoft.com/office/drawing/2014/main" id="{23209181-F38C-45C3-8B28-7F3EF5754585}"/>
              </a:ext>
            </a:extLst>
          </p:cNvPr>
          <p:cNvGraphicFramePr>
            <a:graphicFrameLocks noGrp="1"/>
          </p:cNvGraphicFramePr>
          <p:nvPr>
            <p:ph idx="1"/>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495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32DF175-2DD8-4694-B4BB-045DCFCE7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8612"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a:xfrm>
            <a:off x="5513816" y="978408"/>
            <a:ext cx="6003511" cy="1106424"/>
          </a:xfrm>
        </p:spPr>
        <p:txBody>
          <a:bodyPr>
            <a:normAutofit/>
          </a:bodyPr>
          <a:lstStyle/>
          <a:p>
            <a:r>
              <a:rPr lang="en-US" sz="2800"/>
              <a:t>Step 3: Select a Sampling Procedure</a:t>
            </a:r>
          </a:p>
        </p:txBody>
      </p:sp>
      <p:pic>
        <p:nvPicPr>
          <p:cNvPr id="7" name="Picture 6" descr="A picture containing different, pink, items&#10;&#10;Description automatically generated">
            <a:extLst>
              <a:ext uri="{FF2B5EF4-FFF2-40B4-BE49-F238E27FC236}">
                <a16:creationId xmlns:a16="http://schemas.microsoft.com/office/drawing/2014/main" id="{80FD10CB-9920-4CAA-A4AF-2BF91FFFA81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11480" y="898925"/>
            <a:ext cx="4233672" cy="2121147"/>
          </a:xfrm>
          <a:prstGeom prst="rect">
            <a:avLst/>
          </a:prstGeom>
        </p:spPr>
      </p:pic>
      <p:sp>
        <p:nvSpPr>
          <p:cNvPr id="33" name="Rectangle 32">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604"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4">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3073"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ical user interface&#10;&#10;Description automatically generated with medium confidence">
            <a:extLst>
              <a:ext uri="{FF2B5EF4-FFF2-40B4-BE49-F238E27FC236}">
                <a16:creationId xmlns:a16="http://schemas.microsoft.com/office/drawing/2014/main" id="{8C03C8E8-EC01-4012-89CE-2EFFC419103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11480" y="3534601"/>
            <a:ext cx="4230116" cy="2527494"/>
          </a:xfrm>
          <a:prstGeom prst="rect">
            <a:avLst/>
          </a:prstGeom>
        </p:spPr>
      </p:pic>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a:xfrm>
            <a:off x="5516864" y="2359152"/>
            <a:ext cx="6003511" cy="3429000"/>
          </a:xfrm>
        </p:spPr>
        <p:txBody>
          <a:bodyPr>
            <a:normAutofit/>
          </a:bodyPr>
          <a:lstStyle/>
          <a:p>
            <a:r>
              <a:rPr lang="en-US" sz="2000" dirty="0"/>
              <a:t>Convenience Sample: A sample in which population elements are included in the sample because they were readily available </a:t>
            </a:r>
          </a:p>
          <a:p>
            <a:pPr lvl="1"/>
            <a:r>
              <a:rPr lang="en-US" sz="2000" dirty="0"/>
              <a:t>Sometimes referred to as “</a:t>
            </a:r>
            <a:r>
              <a:rPr lang="en-US" sz="2000" b="1" dirty="0"/>
              <a:t>accidental</a:t>
            </a:r>
            <a:r>
              <a:rPr lang="en-US" sz="2000" dirty="0"/>
              <a:t>” sampling; population elements are sampled simply because they are in the right place at the right time </a:t>
            </a:r>
          </a:p>
          <a:p>
            <a:pPr lvl="1"/>
            <a:r>
              <a:rPr lang="en-US" sz="2000" dirty="0"/>
              <a:t>Easy to conduct, but no way to know if sample is representative of the population (i.e., cannot statistically assess sampling error)</a:t>
            </a:r>
          </a:p>
        </p:txBody>
      </p:sp>
    </p:spTree>
    <p:extLst>
      <p:ext uri="{BB962C8B-B14F-4D97-AF65-F5344CB8AC3E}">
        <p14:creationId xmlns:p14="http://schemas.microsoft.com/office/powerpoint/2010/main" val="126412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a:xfrm>
            <a:off x="1051560" y="586822"/>
            <a:ext cx="3657600" cy="1645920"/>
          </a:xfrm>
        </p:spPr>
        <p:txBody>
          <a:bodyPr>
            <a:normAutofit/>
          </a:bodyPr>
          <a:lstStyle/>
          <a:p>
            <a:r>
              <a:rPr lang="en-US" sz="3200"/>
              <a:t>Step 3: Select a Sampling Procedure</a:t>
            </a:r>
          </a:p>
        </p:txBody>
      </p:sp>
      <p:sp>
        <p:nvSpPr>
          <p:cNvPr id="26" name="Rectangle 2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8" name="Rectangle 2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a:xfrm>
            <a:off x="5250106" y="586822"/>
            <a:ext cx="6106742" cy="1645920"/>
          </a:xfrm>
        </p:spPr>
        <p:txBody>
          <a:bodyPr anchor="ctr">
            <a:normAutofit/>
          </a:bodyPr>
          <a:lstStyle/>
          <a:p>
            <a:r>
              <a:rPr lang="en-US" sz="1400"/>
              <a:t>Judgment Sample: A nonprobability sample in which the sample elements are handpicked because they are expected to serve the research purpose </a:t>
            </a:r>
          </a:p>
          <a:p>
            <a:pPr lvl="1"/>
            <a:r>
              <a:rPr lang="en-US" sz="1400"/>
              <a:t>The researcher may believe that the sample elements are representative of the larger population or that they can offer the information needed </a:t>
            </a:r>
          </a:p>
          <a:p>
            <a:pPr lvl="1"/>
            <a:r>
              <a:rPr lang="en-US" sz="1400"/>
              <a:t>A snowball sample is one form of judgment sample</a:t>
            </a:r>
          </a:p>
        </p:txBody>
      </p:sp>
      <p:pic>
        <p:nvPicPr>
          <p:cNvPr id="5" name="Picture 4" descr="Graphical user interface&#10;&#10;Description automatically generated with medium confidence">
            <a:extLst>
              <a:ext uri="{FF2B5EF4-FFF2-40B4-BE49-F238E27FC236}">
                <a16:creationId xmlns:a16="http://schemas.microsoft.com/office/drawing/2014/main" id="{58A09D56-E565-4361-8E61-2E5156B878D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7783" y="2826876"/>
            <a:ext cx="5481509" cy="3288905"/>
          </a:xfrm>
          <a:prstGeom prst="rect">
            <a:avLst/>
          </a:prstGeom>
        </p:spPr>
      </p:pic>
      <p:pic>
        <p:nvPicPr>
          <p:cNvPr id="7" name="Picture 6" descr="Diagram&#10;&#10;Description automatically generated">
            <a:extLst>
              <a:ext uri="{FF2B5EF4-FFF2-40B4-BE49-F238E27FC236}">
                <a16:creationId xmlns:a16="http://schemas.microsoft.com/office/drawing/2014/main" id="{6182B954-9585-475A-802D-86C0B7989B1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198781" y="2814404"/>
            <a:ext cx="5523082" cy="3313849"/>
          </a:xfrm>
          <a:prstGeom prst="rect">
            <a:avLst/>
          </a:prstGeom>
        </p:spPr>
      </p:pic>
    </p:spTree>
    <p:extLst>
      <p:ext uri="{BB962C8B-B14F-4D97-AF65-F5344CB8AC3E}">
        <p14:creationId xmlns:p14="http://schemas.microsoft.com/office/powerpoint/2010/main" val="154997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1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a:xfrm>
            <a:off x="1115568" y="548640"/>
            <a:ext cx="10168128" cy="1179576"/>
          </a:xfrm>
        </p:spPr>
        <p:txBody>
          <a:bodyPr>
            <a:normAutofit/>
          </a:bodyPr>
          <a:lstStyle/>
          <a:p>
            <a:r>
              <a:rPr lang="en-US" sz="4000"/>
              <a:t>Step 3: Select a Sampling Procedure</a:t>
            </a:r>
          </a:p>
        </p:txBody>
      </p:sp>
      <p:sp>
        <p:nvSpPr>
          <p:cNvPr id="21" name="Rectangle 2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ical user interface&#10;&#10;Description automatically generated with low confidence">
            <a:extLst>
              <a:ext uri="{FF2B5EF4-FFF2-40B4-BE49-F238E27FC236}">
                <a16:creationId xmlns:a16="http://schemas.microsoft.com/office/drawing/2014/main" id="{50977776-E217-4225-AE96-64F910F9D837}"/>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2387" b="-3"/>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a:xfrm>
            <a:off x="7411453" y="2478024"/>
            <a:ext cx="3872243" cy="3694176"/>
          </a:xfrm>
        </p:spPr>
        <p:txBody>
          <a:bodyPr anchor="ctr">
            <a:normAutofit/>
          </a:bodyPr>
          <a:lstStyle/>
          <a:p>
            <a:r>
              <a:rPr lang="en-US" sz="1800"/>
              <a:t>Quota Sample: A nonprobability sample chosen so that the proportion of sample elements with certain characteristics is about he same as the proportion of the elements with the characteristics in the target population </a:t>
            </a:r>
          </a:p>
          <a:p>
            <a:pPr lvl="1"/>
            <a:r>
              <a:rPr lang="en-US" sz="1800"/>
              <a:t>A “quota” representing these characteristics is established so that when the sample is complete it will mirror the population on the key characteristics </a:t>
            </a:r>
          </a:p>
        </p:txBody>
      </p:sp>
    </p:spTree>
    <p:extLst>
      <p:ext uri="{BB962C8B-B14F-4D97-AF65-F5344CB8AC3E}">
        <p14:creationId xmlns:p14="http://schemas.microsoft.com/office/powerpoint/2010/main" val="1562308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a:xfrm>
            <a:off x="841248" y="548640"/>
            <a:ext cx="3600860" cy="5431536"/>
          </a:xfrm>
        </p:spPr>
        <p:txBody>
          <a:bodyPr>
            <a:normAutofit/>
          </a:bodyPr>
          <a:lstStyle/>
          <a:p>
            <a:r>
              <a:rPr lang="en-US" sz="5400"/>
              <a:t>Quota Sampling Example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a:xfrm>
            <a:off x="5126418" y="552091"/>
            <a:ext cx="6224335" cy="5431536"/>
          </a:xfrm>
        </p:spPr>
        <p:txBody>
          <a:bodyPr anchor="ctr">
            <a:normAutofit/>
          </a:bodyPr>
          <a:lstStyle/>
          <a:p>
            <a:r>
              <a:rPr lang="en-US" sz="2200" dirty="0"/>
              <a:t>Research Problem: </a:t>
            </a:r>
          </a:p>
          <a:p>
            <a:pPr lvl="1"/>
            <a:r>
              <a:rPr lang="en-US" sz="2200" dirty="0"/>
              <a:t>Investigate undergraduate student attitudes toward controversial technology fee </a:t>
            </a:r>
          </a:p>
          <a:p>
            <a:pPr lvl="2"/>
            <a:r>
              <a:rPr lang="en-US" sz="2200" dirty="0"/>
              <a:t>Known population parameters class (30% FR, 20% SO, 30% JR, 20% SR) and gender (50% male, 50% female) </a:t>
            </a:r>
          </a:p>
          <a:p>
            <a:pPr lvl="2"/>
            <a:r>
              <a:rPr lang="en-US" sz="2200" dirty="0"/>
              <a:t>10 students will interview 10 friends each </a:t>
            </a:r>
          </a:p>
          <a:p>
            <a:pPr lvl="2"/>
            <a:r>
              <a:rPr lang="en-US" sz="2200" dirty="0"/>
              <a:t>What should be the composition (class and gender) of those 100 students?</a:t>
            </a:r>
          </a:p>
        </p:txBody>
      </p:sp>
    </p:spTree>
    <p:extLst>
      <p:ext uri="{BB962C8B-B14F-4D97-AF65-F5344CB8AC3E}">
        <p14:creationId xmlns:p14="http://schemas.microsoft.com/office/powerpoint/2010/main" val="296223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CB1D-CBC9-4AF1-8522-B7673FD29926}"/>
              </a:ext>
            </a:extLst>
          </p:cNvPr>
          <p:cNvSpPr>
            <a:spLocks noGrp="1"/>
          </p:cNvSpPr>
          <p:nvPr>
            <p:ph type="title"/>
          </p:nvPr>
        </p:nvSpPr>
        <p:spPr>
          <a:xfrm>
            <a:off x="4965430" y="629268"/>
            <a:ext cx="6586491" cy="1286160"/>
          </a:xfrm>
        </p:spPr>
        <p:txBody>
          <a:bodyPr anchor="b">
            <a:normAutofit/>
          </a:bodyPr>
          <a:lstStyle/>
          <a:p>
            <a:r>
              <a:rPr lang="en-US"/>
              <a:t>iClicker Question</a:t>
            </a:r>
            <a:endParaRPr lang="en-US" dirty="0"/>
          </a:p>
        </p:txBody>
      </p:sp>
      <p:sp>
        <p:nvSpPr>
          <p:cNvPr id="3" name="Content Placeholder 2">
            <a:extLst>
              <a:ext uri="{FF2B5EF4-FFF2-40B4-BE49-F238E27FC236}">
                <a16:creationId xmlns:a16="http://schemas.microsoft.com/office/drawing/2014/main" id="{0A6278C3-48F3-4CED-96E4-770763128167}"/>
              </a:ext>
            </a:extLst>
          </p:cNvPr>
          <p:cNvSpPr>
            <a:spLocks noGrp="1"/>
          </p:cNvSpPr>
          <p:nvPr>
            <p:ph idx="1"/>
          </p:nvPr>
        </p:nvSpPr>
        <p:spPr>
          <a:xfrm>
            <a:off x="4965431" y="2438400"/>
            <a:ext cx="6586489" cy="3785419"/>
          </a:xfrm>
        </p:spPr>
        <p:txBody>
          <a:bodyPr>
            <a:normAutofit/>
          </a:bodyPr>
          <a:lstStyle/>
          <a:p>
            <a:pPr marL="0" indent="0">
              <a:buNone/>
            </a:pPr>
            <a:r>
              <a:rPr lang="en-US" sz="2000"/>
              <a:t>What are the conditions for close-ended questions?</a:t>
            </a:r>
          </a:p>
          <a:p>
            <a:pPr marL="514350" indent="-514350">
              <a:buFont typeface="+mj-lt"/>
              <a:buAutoNum type="alphaUcPeriod"/>
            </a:pPr>
            <a:r>
              <a:rPr lang="en-US" sz="2000"/>
              <a:t>Exhaustive </a:t>
            </a:r>
          </a:p>
          <a:p>
            <a:pPr marL="514350" indent="-514350">
              <a:buFont typeface="+mj-lt"/>
              <a:buAutoNum type="alphaUcPeriod"/>
            </a:pPr>
            <a:r>
              <a:rPr lang="en-US" sz="2000"/>
              <a:t>Mutually Exclusive</a:t>
            </a:r>
          </a:p>
          <a:p>
            <a:pPr marL="514350" indent="-514350">
              <a:buFont typeface="+mj-lt"/>
              <a:buAutoNum type="alphaUcPeriod"/>
            </a:pPr>
            <a:r>
              <a:rPr lang="en-US" sz="2000"/>
              <a:t>Both</a:t>
            </a:r>
          </a:p>
        </p:txBody>
      </p:sp>
      <p:pic>
        <p:nvPicPr>
          <p:cNvPr id="7" name="Picture 6" descr="Question mark on green pastel background">
            <a:extLst>
              <a:ext uri="{FF2B5EF4-FFF2-40B4-BE49-F238E27FC236}">
                <a16:creationId xmlns:a16="http://schemas.microsoft.com/office/drawing/2014/main" id="{AE035AA7-FDC5-4B32-A1C0-7E82AED0AF98}"/>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924ABAC-6AAD-456D-8E52-BCBCD6E3013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D1398DC3-B756-4B3F-97B2-ADD58A4A786F}"/>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2</a:t>
            </a:fld>
            <a:endParaRPr lang="en-US"/>
          </a:p>
        </p:txBody>
      </p:sp>
    </p:spTree>
    <p:extLst>
      <p:ext uri="{BB962C8B-B14F-4D97-AF65-F5344CB8AC3E}">
        <p14:creationId xmlns:p14="http://schemas.microsoft.com/office/powerpoint/2010/main" val="1427368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E8FC9-1033-4E49-9DDB-A8A8109A702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Quota Sampling Example</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ists of different sampling groups are enclosed by an open curly bracket that leads to a text box.&#10;&#10;The elements of the list are as follows: 15 FR men, 15 FR women, 10 SO men, 10 SO women, 15 JR men, 15 JR women, 10 SR men, 10 SR women. The text box reads, “Student interviewers assigned a “quota” for which types of respondents they need. When all respondents from all interviewers combined, the numbers will match those shown on the left.”">
            <a:extLst>
              <a:ext uri="{FF2B5EF4-FFF2-40B4-BE49-F238E27FC236}">
                <a16:creationId xmlns:a16="http://schemas.microsoft.com/office/drawing/2014/main" id="{85A0633B-650E-474C-8312-2F431647D59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178753"/>
            <a:ext cx="7214616" cy="4473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605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D9D753-CF5E-4CA6-8625-25C76DB4A92A}"/>
              </a:ext>
            </a:extLst>
          </p:cNvPr>
          <p:cNvSpPr>
            <a:spLocks noGrp="1"/>
          </p:cNvSpPr>
          <p:nvPr>
            <p:ph type="title"/>
          </p:nvPr>
        </p:nvSpPr>
        <p:spPr>
          <a:xfrm>
            <a:off x="841248" y="548640"/>
            <a:ext cx="3600860" cy="5431536"/>
          </a:xfrm>
        </p:spPr>
        <p:txBody>
          <a:bodyPr>
            <a:normAutofit/>
          </a:bodyPr>
          <a:lstStyle/>
          <a:p>
            <a:r>
              <a:rPr lang="en-US" sz="5400"/>
              <a:t>Probability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A26BEA-64E9-4DC9-A6C4-37E484089278}"/>
              </a:ext>
            </a:extLst>
          </p:cNvPr>
          <p:cNvSpPr>
            <a:spLocks noGrp="1"/>
          </p:cNvSpPr>
          <p:nvPr>
            <p:ph idx="1"/>
          </p:nvPr>
        </p:nvSpPr>
        <p:spPr>
          <a:xfrm>
            <a:off x="5126418" y="552091"/>
            <a:ext cx="6224335" cy="5431536"/>
          </a:xfrm>
        </p:spPr>
        <p:txBody>
          <a:bodyPr anchor="ctr">
            <a:normAutofit/>
          </a:bodyPr>
          <a:lstStyle/>
          <a:p>
            <a:r>
              <a:rPr lang="en-US" sz="2200"/>
              <a:t>Probability Sample: A sample in which each target population element has </a:t>
            </a:r>
            <a:r>
              <a:rPr lang="en-US" sz="2200" b="1" i="1"/>
              <a:t>a known, nonzero</a:t>
            </a:r>
            <a:r>
              <a:rPr lang="en-US" sz="2200"/>
              <a:t> chance of being included in the sample </a:t>
            </a:r>
          </a:p>
          <a:p>
            <a:r>
              <a:rPr lang="en-US" sz="2200"/>
              <a:t>With probability samples there is a random component to which elements are elected; sampling error can be estimated </a:t>
            </a:r>
          </a:p>
          <a:p>
            <a:pPr lvl="1"/>
            <a:r>
              <a:rPr lang="en-US" sz="2200"/>
              <a:t>Simple random </a:t>
            </a:r>
          </a:p>
          <a:p>
            <a:pPr lvl="1"/>
            <a:r>
              <a:rPr lang="en-US" sz="2200"/>
              <a:t>Systematic </a:t>
            </a:r>
          </a:p>
          <a:p>
            <a:pPr lvl="1"/>
            <a:r>
              <a:rPr lang="en-US" sz="2200"/>
              <a:t>Stratified </a:t>
            </a:r>
          </a:p>
          <a:p>
            <a:pPr lvl="1"/>
            <a:r>
              <a:rPr lang="en-US" sz="2200"/>
              <a:t>Cluster (including area)</a:t>
            </a:r>
          </a:p>
        </p:txBody>
      </p:sp>
    </p:spTree>
    <p:extLst>
      <p:ext uri="{BB962C8B-B14F-4D97-AF65-F5344CB8AC3E}">
        <p14:creationId xmlns:p14="http://schemas.microsoft.com/office/powerpoint/2010/main" val="152027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585C0F-2C36-47DE-8D6E-ACED43A60CBF}"/>
              </a:ext>
            </a:extLst>
          </p:cNvPr>
          <p:cNvSpPr>
            <a:spLocks noGrp="1"/>
          </p:cNvSpPr>
          <p:nvPr>
            <p:ph type="title"/>
          </p:nvPr>
        </p:nvSpPr>
        <p:spPr>
          <a:xfrm>
            <a:off x="841248" y="548640"/>
            <a:ext cx="3600860" cy="5431536"/>
          </a:xfrm>
        </p:spPr>
        <p:txBody>
          <a:bodyPr>
            <a:normAutofit/>
          </a:bodyPr>
          <a:lstStyle/>
          <a:p>
            <a:r>
              <a:rPr lang="en-US" sz="5400"/>
              <a:t>Why use Probability Sampling?</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2FC22A-072C-493F-8D3E-038243719A91}"/>
              </a:ext>
            </a:extLst>
          </p:cNvPr>
          <p:cNvSpPr>
            <a:spLocks noGrp="1"/>
          </p:cNvSpPr>
          <p:nvPr>
            <p:ph idx="1"/>
          </p:nvPr>
        </p:nvSpPr>
        <p:spPr>
          <a:xfrm>
            <a:off x="5126418" y="552091"/>
            <a:ext cx="6224335" cy="5431536"/>
          </a:xfrm>
        </p:spPr>
        <p:txBody>
          <a:bodyPr anchor="ctr">
            <a:normAutofit/>
          </a:bodyPr>
          <a:lstStyle/>
          <a:p>
            <a:r>
              <a:rPr lang="en-US" sz="2200" dirty="0"/>
              <a:t>Because the analyst can statistically assess the level of sampling error and make projections to the population </a:t>
            </a:r>
          </a:p>
          <a:p>
            <a:r>
              <a:rPr lang="en-US" sz="2200" dirty="0"/>
              <a:t>Just don’t forget that sampling error is only one kind of error, and it usually isn’t the biggest problem) </a:t>
            </a:r>
          </a:p>
        </p:txBody>
      </p:sp>
    </p:spTree>
    <p:extLst>
      <p:ext uri="{BB962C8B-B14F-4D97-AF65-F5344CB8AC3E}">
        <p14:creationId xmlns:p14="http://schemas.microsoft.com/office/powerpoint/2010/main" val="27314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9CAECC-9E06-4AF6-B0E1-D02D4E53D6F5}"/>
              </a:ext>
            </a:extLst>
          </p:cNvPr>
          <p:cNvSpPr>
            <a:spLocks noGrp="1"/>
          </p:cNvSpPr>
          <p:nvPr>
            <p:ph type="title"/>
          </p:nvPr>
        </p:nvSpPr>
        <p:spPr>
          <a:xfrm>
            <a:off x="1115568" y="548640"/>
            <a:ext cx="10168128" cy="1179576"/>
          </a:xfrm>
        </p:spPr>
        <p:txBody>
          <a:bodyPr>
            <a:normAutofit/>
          </a:bodyPr>
          <a:lstStyle/>
          <a:p>
            <a:r>
              <a:rPr lang="en-US" sz="4000"/>
              <a:t>Simple Random Sample</a:t>
            </a:r>
          </a:p>
        </p:txBody>
      </p:sp>
      <p:sp>
        <p:nvSpPr>
          <p:cNvPr id="21" name="Rectangle 2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ical user interface&#10;&#10;Description automatically generated">
            <a:extLst>
              <a:ext uri="{FF2B5EF4-FFF2-40B4-BE49-F238E27FC236}">
                <a16:creationId xmlns:a16="http://schemas.microsoft.com/office/drawing/2014/main" id="{EBE292F3-0326-499B-A285-F228D162758E}"/>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2797" b="1"/>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277B650B-DE55-481C-8363-72630F7049AF}"/>
              </a:ext>
            </a:extLst>
          </p:cNvPr>
          <p:cNvSpPr>
            <a:spLocks noGrp="1"/>
          </p:cNvSpPr>
          <p:nvPr>
            <p:ph idx="1"/>
          </p:nvPr>
        </p:nvSpPr>
        <p:spPr>
          <a:xfrm>
            <a:off x="7411453" y="2478024"/>
            <a:ext cx="3872243" cy="3694176"/>
          </a:xfrm>
        </p:spPr>
        <p:txBody>
          <a:bodyPr anchor="ctr">
            <a:normAutofit/>
          </a:bodyPr>
          <a:lstStyle/>
          <a:p>
            <a:r>
              <a:rPr lang="en-US" sz="1800" dirty="0"/>
              <a:t>A probability sampling plan in plan in which each unit included in the population has a </a:t>
            </a:r>
            <a:r>
              <a:rPr lang="en-US" sz="1800" b="1" dirty="0"/>
              <a:t>known</a:t>
            </a:r>
            <a:r>
              <a:rPr lang="en-US" sz="1800" dirty="0"/>
              <a:t> and </a:t>
            </a:r>
            <a:r>
              <a:rPr lang="en-US" sz="1800" b="1" dirty="0"/>
              <a:t>equal</a:t>
            </a:r>
            <a:r>
              <a:rPr lang="en-US" sz="1800" dirty="0"/>
              <a:t> chance of being selected for the sample. </a:t>
            </a:r>
          </a:p>
          <a:p>
            <a:pPr lvl="1"/>
            <a:r>
              <a:rPr lang="en-US" sz="1800" dirty="0"/>
              <a:t>If a digital version of the sampling frame is available, implementing a simple random sample is relatively easy </a:t>
            </a:r>
          </a:p>
        </p:txBody>
      </p:sp>
    </p:spTree>
    <p:extLst>
      <p:ext uri="{BB962C8B-B14F-4D97-AF65-F5344CB8AC3E}">
        <p14:creationId xmlns:p14="http://schemas.microsoft.com/office/powerpoint/2010/main" val="1955031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98DDCC-96CC-48BD-8A4F-412A71DFB4A5}"/>
              </a:ext>
            </a:extLst>
          </p:cNvPr>
          <p:cNvSpPr>
            <a:spLocks noGrp="1"/>
          </p:cNvSpPr>
          <p:nvPr>
            <p:ph type="title"/>
          </p:nvPr>
        </p:nvSpPr>
        <p:spPr>
          <a:xfrm>
            <a:off x="1115568" y="548640"/>
            <a:ext cx="10168128" cy="1179576"/>
          </a:xfrm>
        </p:spPr>
        <p:txBody>
          <a:bodyPr>
            <a:normAutofit/>
          </a:bodyPr>
          <a:lstStyle/>
          <a:p>
            <a:r>
              <a:rPr lang="en-US" sz="4000"/>
              <a:t>Systematic Sample</a:t>
            </a:r>
          </a:p>
        </p:txBody>
      </p:sp>
      <p:sp>
        <p:nvSpPr>
          <p:cNvPr id="21" name="Rectangle 2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text&#10;&#10;Description automatically generated">
            <a:extLst>
              <a:ext uri="{FF2B5EF4-FFF2-40B4-BE49-F238E27FC236}">
                <a16:creationId xmlns:a16="http://schemas.microsoft.com/office/drawing/2014/main" id="{A6C6D82C-F23A-49B4-95EB-0E574AB27BA5}"/>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2797" b="1"/>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4BDEE18C-CE40-4F3F-A437-B3B43E84E9C8}"/>
              </a:ext>
            </a:extLst>
          </p:cNvPr>
          <p:cNvSpPr>
            <a:spLocks noGrp="1"/>
          </p:cNvSpPr>
          <p:nvPr>
            <p:ph idx="1"/>
          </p:nvPr>
        </p:nvSpPr>
        <p:spPr>
          <a:xfrm>
            <a:off x="7411453" y="2478024"/>
            <a:ext cx="3872243" cy="3694176"/>
          </a:xfrm>
        </p:spPr>
        <p:txBody>
          <a:bodyPr anchor="ctr">
            <a:normAutofit/>
          </a:bodyPr>
          <a:lstStyle/>
          <a:p>
            <a:r>
              <a:rPr lang="en-US" sz="1800" dirty="0"/>
              <a:t>Systematic Sample: A probability plan in which every k-</a:t>
            </a:r>
            <a:r>
              <a:rPr lang="en-US" sz="1800" dirty="0" err="1"/>
              <a:t>th</a:t>
            </a:r>
            <a:r>
              <a:rPr lang="en-US" sz="1800" dirty="0"/>
              <a:t> element in the population is selected from the sample pool after a random start </a:t>
            </a:r>
          </a:p>
          <a:p>
            <a:pPr lvl="1"/>
            <a:r>
              <a:rPr lang="en-US" sz="1800" dirty="0"/>
              <a:t>If a digital version of the sampling frame is NOT available, but a list of population members exists, this is a useful approach </a:t>
            </a:r>
          </a:p>
        </p:txBody>
      </p:sp>
    </p:spTree>
    <p:extLst>
      <p:ext uri="{BB962C8B-B14F-4D97-AF65-F5344CB8AC3E}">
        <p14:creationId xmlns:p14="http://schemas.microsoft.com/office/powerpoint/2010/main" val="312546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2B1E9A-7DFF-4822-BC2F-F39A1D9AF61D}"/>
              </a:ext>
            </a:extLst>
          </p:cNvPr>
          <p:cNvSpPr>
            <a:spLocks noGrp="1"/>
          </p:cNvSpPr>
          <p:nvPr>
            <p:ph type="title"/>
          </p:nvPr>
        </p:nvSpPr>
        <p:spPr>
          <a:xfrm>
            <a:off x="841248" y="548640"/>
            <a:ext cx="3600860" cy="5431536"/>
          </a:xfrm>
        </p:spPr>
        <p:txBody>
          <a:bodyPr>
            <a:normAutofit/>
          </a:bodyPr>
          <a:lstStyle/>
          <a:p>
            <a:r>
              <a:rPr lang="en-US" sz="5400"/>
              <a:t>Sample Interval Formula</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487356-20CA-4C6E-B2AF-86651514F0E8}"/>
                  </a:ext>
                </a:extLst>
              </p:cNvPr>
              <p:cNvSpPr>
                <a:spLocks noGrp="1"/>
              </p:cNvSpPr>
              <p:nvPr>
                <p:ph idx="1"/>
              </p:nvPr>
            </p:nvSpPr>
            <p:spPr>
              <a:xfrm>
                <a:off x="5126418" y="552091"/>
                <a:ext cx="6224335" cy="5431536"/>
              </a:xfrm>
            </p:spPr>
            <p:txBody>
              <a:bodyPr anchor="ctr">
                <a:normAutofit/>
              </a:bodyPr>
              <a:lstStyle/>
              <a:p>
                <a:r>
                  <a:rPr lang="en-US" sz="2200" dirty="0"/>
                  <a:t>Sampling Interval (k) </a:t>
                </a:r>
              </a:p>
              <a:p>
                <a:r>
                  <a:rPr lang="en-US" sz="2200" dirty="0"/>
                  <a:t>The number of population elements to count (k) when selecting the sample members in a systematic sample </a:t>
                </a:r>
              </a:p>
              <a:p>
                <a14:m>
                  <m:oMath xmlns:m="http://schemas.openxmlformats.org/officeDocument/2006/math">
                    <m:r>
                      <a:rPr lang="en-US" sz="2200" b="0" i="1">
                        <a:latin typeface="Cambria Math" panose="02040503050406030204" pitchFamily="18" charset="0"/>
                      </a:rPr>
                      <m:t>𝑘</m:t>
                    </m:r>
                    <m:r>
                      <a:rPr lang="en-US" sz="2200" b="0" i="1">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m:t>
                            </m:r>
                            <m:r>
                              <a:rPr lang="en-US" sz="2200" b="0" i="1">
                                <a:latin typeface="Cambria Math" panose="02040503050406030204" pitchFamily="18" charset="0"/>
                              </a:rPr>
                              <m:t>𝑒𝑙𝑒𝑚𝑒𝑛𝑡𝑠</m:t>
                            </m:r>
                            <m:r>
                              <a:rPr lang="en-US" sz="2200" b="0" i="1">
                                <a:latin typeface="Cambria Math" panose="02040503050406030204" pitchFamily="18" charset="0"/>
                              </a:rPr>
                              <m:t> </m:t>
                            </m:r>
                            <m:r>
                              <a:rPr lang="en-US" sz="2200" b="0" i="1">
                                <a:latin typeface="Cambria Math" panose="02040503050406030204" pitchFamily="18" charset="0"/>
                              </a:rPr>
                              <m:t>𝑖𝑛</m:t>
                            </m:r>
                            <m:r>
                              <a:rPr lang="en-US" sz="2200" b="0" i="1">
                                <a:latin typeface="Cambria Math" panose="02040503050406030204" pitchFamily="18" charset="0"/>
                              </a:rPr>
                              <m:t> </m:t>
                            </m:r>
                            <m:r>
                              <a:rPr lang="en-US" sz="2200" b="0" i="1">
                                <a:latin typeface="Cambria Math" panose="02040503050406030204" pitchFamily="18" charset="0"/>
                              </a:rPr>
                              <m:t>𝑠𝑎𝑚𝑝𝑙𝑖𝑛𝑔</m:t>
                            </m:r>
                            <m:r>
                              <a:rPr lang="en-US" sz="2200" b="0" i="1">
                                <a:latin typeface="Cambria Math" panose="02040503050406030204" pitchFamily="18" charset="0"/>
                              </a:rPr>
                              <m:t> </m:t>
                            </m:r>
                            <m:r>
                              <a:rPr lang="en-US" sz="2200" b="0" i="1">
                                <a:latin typeface="Cambria Math" panose="02040503050406030204" pitchFamily="18" charset="0"/>
                              </a:rPr>
                              <m:t>𝑓𝑟𝑎𝑚𝑒</m:t>
                            </m:r>
                          </m:e>
                        </m:d>
                      </m:num>
                      <m:den>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𝑡𝑜𝑡𝑎𝑙</m:t>
                            </m:r>
                            <m:r>
                              <a:rPr lang="en-US" sz="2200" b="0" i="1">
                                <a:latin typeface="Cambria Math" panose="02040503050406030204" pitchFamily="18" charset="0"/>
                              </a:rPr>
                              <m:t> </m:t>
                            </m:r>
                            <m:r>
                              <a:rPr lang="en-US" sz="2200" b="0" i="1">
                                <a:latin typeface="Cambria Math" panose="02040503050406030204" pitchFamily="18" charset="0"/>
                              </a:rPr>
                              <m:t>𝑠𝑎𝑚𝑝𝑙𝑖𝑛𝑔</m:t>
                            </m:r>
                            <m:r>
                              <a:rPr lang="en-US" sz="2200" b="0" i="1">
                                <a:latin typeface="Cambria Math" panose="02040503050406030204" pitchFamily="18" charset="0"/>
                              </a:rPr>
                              <m:t> </m:t>
                            </m:r>
                            <m:r>
                              <a:rPr lang="en-US" sz="2200" b="0" i="1">
                                <a:latin typeface="Cambria Math" panose="02040503050406030204" pitchFamily="18" charset="0"/>
                              </a:rPr>
                              <m:t>𝑒𝑙𝑒𝑚𝑒𝑛𝑡𝑠</m:t>
                            </m:r>
                          </m:e>
                        </m:d>
                      </m:den>
                    </m:f>
                  </m:oMath>
                </a14:m>
                <a:endParaRPr lang="en-US" sz="2200" dirty="0"/>
              </a:p>
            </p:txBody>
          </p:sp>
        </mc:Choice>
        <mc:Fallback xmlns="">
          <p:sp>
            <p:nvSpPr>
              <p:cNvPr id="3" name="Content Placeholder 2">
                <a:extLst>
                  <a:ext uri="{FF2B5EF4-FFF2-40B4-BE49-F238E27FC236}">
                    <a16:creationId xmlns:a16="http://schemas.microsoft.com/office/drawing/2014/main" id="{DA487356-20CA-4C6E-B2AF-86651514F0E8}"/>
                  </a:ext>
                </a:extLst>
              </p:cNvPr>
              <p:cNvSpPr>
                <a:spLocks noGrp="1" noRot="1" noChangeAspect="1" noMove="1" noResize="1" noEditPoints="1" noAdjustHandles="1" noChangeArrowheads="1" noChangeShapeType="1" noTextEdit="1"/>
              </p:cNvSpPr>
              <p:nvPr>
                <p:ph idx="1"/>
              </p:nvPr>
            </p:nvSpPr>
            <p:spPr>
              <a:xfrm>
                <a:off x="5126418" y="552091"/>
                <a:ext cx="6224335" cy="5431536"/>
              </a:xfrm>
              <a:blipFill>
                <a:blip r:embed="rId3"/>
                <a:stretch>
                  <a:fillRect l="-1175"/>
                </a:stretch>
              </a:blipFill>
            </p:spPr>
            <p:txBody>
              <a:bodyPr/>
              <a:lstStyle/>
              <a:p>
                <a:r>
                  <a:rPr lang="en-US">
                    <a:noFill/>
                  </a:rPr>
                  <a:t> </a:t>
                </a:r>
              </a:p>
            </p:txBody>
          </p:sp>
        </mc:Fallback>
      </mc:AlternateContent>
    </p:spTree>
    <p:extLst>
      <p:ext uri="{BB962C8B-B14F-4D97-AF65-F5344CB8AC3E}">
        <p14:creationId xmlns:p14="http://schemas.microsoft.com/office/powerpoint/2010/main" val="783148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2B01D-2ECB-4A5F-A698-BE2D9F8AF24E}"/>
              </a:ext>
            </a:extLst>
          </p:cNvPr>
          <p:cNvSpPr>
            <a:spLocks noGrp="1"/>
          </p:cNvSpPr>
          <p:nvPr>
            <p:ph type="title"/>
          </p:nvPr>
        </p:nvSpPr>
        <p:spPr>
          <a:xfrm>
            <a:off x="838200" y="365125"/>
            <a:ext cx="10515600" cy="1325563"/>
          </a:xfrm>
        </p:spPr>
        <p:txBody>
          <a:bodyPr>
            <a:normAutofit/>
          </a:bodyPr>
          <a:lstStyle/>
          <a:p>
            <a:r>
              <a:rPr lang="en-US" sz="5400"/>
              <a:t>Total Sampling Elements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4D495B-891D-451A-9B36-5C5D166F462F}"/>
                  </a:ext>
                </a:extLst>
              </p:cNvPr>
              <p:cNvSpPr>
                <a:spLocks noGrp="1"/>
              </p:cNvSpPr>
              <p:nvPr>
                <p:ph idx="1"/>
              </p:nvPr>
            </p:nvSpPr>
            <p:spPr>
              <a:xfrm>
                <a:off x="838200" y="1929384"/>
                <a:ext cx="10515600" cy="4251960"/>
              </a:xfrm>
            </p:spPr>
            <p:txBody>
              <a:bodyPr>
                <a:normAutofit/>
              </a:bodyPr>
              <a:lstStyle/>
              <a:p>
                <a:r>
                  <a:rPr lang="en-US" sz="2200" dirty="0"/>
                  <a:t>Total Sampling Elements (TSE)</a:t>
                </a:r>
              </a:p>
              <a:p>
                <a:pPr lvl="1"/>
                <a:r>
                  <a:rPr lang="en-US" sz="2200" dirty="0"/>
                  <a:t>The number of population elements that must be drawn from the population and included in the initial sample pool in order to end up with the desired sample size </a:t>
                </a:r>
              </a:p>
              <a:p>
                <a:pPr lvl="1"/>
                <a14:m>
                  <m:oMath xmlns:m="http://schemas.openxmlformats.org/officeDocument/2006/math">
                    <m:r>
                      <a:rPr lang="en-US" sz="2200" b="0" i="1">
                        <a:latin typeface="Cambria Math" panose="02040503050406030204" pitchFamily="18" charset="0"/>
                      </a:rPr>
                      <m:t>𝑇𝑆𝐸</m:t>
                    </m:r>
                    <m:r>
                      <a:rPr lang="en-US" sz="2200" b="0" i="1">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𝑠𝑎𝑚𝑝𝑙𝑒</m:t>
                            </m:r>
                            <m:r>
                              <a:rPr lang="en-US" sz="2200" b="0" i="1">
                                <a:latin typeface="Cambria Math" panose="02040503050406030204" pitchFamily="18" charset="0"/>
                              </a:rPr>
                              <m:t> </m:t>
                            </m:r>
                            <m:r>
                              <a:rPr lang="en-US" sz="2200" b="0" i="1">
                                <a:latin typeface="Cambria Math" panose="02040503050406030204" pitchFamily="18" charset="0"/>
                              </a:rPr>
                              <m:t>𝑠𝑖𝑧𝑒</m:t>
                            </m:r>
                          </m:e>
                        </m:d>
                      </m:num>
                      <m:den>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(1−</m:t>
                            </m:r>
                            <m:r>
                              <a:rPr lang="en-US" sz="2200" b="0" i="1">
                                <a:latin typeface="Cambria Math" panose="02040503050406030204" pitchFamily="18" charset="0"/>
                              </a:rPr>
                              <m:t>𝐵𝐶𝐼</m:t>
                            </m:r>
                            <m:r>
                              <a:rPr lang="en-US" sz="2200" b="0" i="1">
                                <a:latin typeface="Cambria Math" panose="02040503050406030204" pitchFamily="18" charset="0"/>
                              </a:rPr>
                              <m:t>)(1−</m:t>
                            </m:r>
                            <m:r>
                              <a:rPr lang="en-US" sz="2200" b="0" i="1">
                                <a:latin typeface="Cambria Math" panose="02040503050406030204" pitchFamily="18" charset="0"/>
                              </a:rPr>
                              <m:t>𝐼</m:t>
                            </m:r>
                            <m:r>
                              <a:rPr lang="en-US" sz="2200" b="0" i="1">
                                <a:latin typeface="Cambria Math" panose="02040503050406030204" pitchFamily="18" charset="0"/>
                              </a:rPr>
                              <m:t>)(1−</m:t>
                            </m:r>
                            <m:r>
                              <a:rPr lang="en-US" sz="2200" b="0" i="1">
                                <a:latin typeface="Cambria Math" panose="02040503050406030204" pitchFamily="18" charset="0"/>
                              </a:rPr>
                              <m:t>𝑅</m:t>
                            </m:r>
                            <m:r>
                              <a:rPr lang="en-US" sz="2200" b="0" i="1">
                                <a:latin typeface="Cambria Math" panose="02040503050406030204" pitchFamily="18" charset="0"/>
                              </a:rPr>
                              <m:t>)(1−</m:t>
                            </m:r>
                            <m:r>
                              <a:rPr lang="en-US" sz="2200" b="0" i="1">
                                <a:latin typeface="Cambria Math" panose="02040503050406030204" pitchFamily="18" charset="0"/>
                              </a:rPr>
                              <m:t>𝑁𝐶</m:t>
                            </m:r>
                            <m:r>
                              <a:rPr lang="en-US" sz="2200" b="0" i="1">
                                <a:latin typeface="Cambria Math" panose="02040503050406030204" pitchFamily="18" charset="0"/>
                              </a:rPr>
                              <m:t>)</m:t>
                            </m:r>
                          </m:e>
                        </m:d>
                      </m:den>
                    </m:f>
                  </m:oMath>
                </a14:m>
                <a:endParaRPr lang="en-US" sz="2200" dirty="0"/>
              </a:p>
              <a:p>
                <a:pPr lvl="2"/>
                <a:r>
                  <a:rPr lang="en-US" sz="2200" dirty="0" err="1"/>
                  <a:t>BCI</a:t>
                </a:r>
                <a:r>
                  <a:rPr lang="en-US" sz="2200" dirty="0"/>
                  <a:t> = proportion of bad contact information </a:t>
                </a:r>
              </a:p>
              <a:p>
                <a:pPr lvl="2"/>
                <a:r>
                  <a:rPr lang="en-US" sz="2200" dirty="0"/>
                  <a:t>I = proportion of ineligible elements </a:t>
                </a:r>
              </a:p>
              <a:p>
                <a:pPr lvl="2"/>
                <a:r>
                  <a:rPr lang="en-US" sz="2200" dirty="0"/>
                  <a:t>R = proportion of refusals</a:t>
                </a:r>
              </a:p>
              <a:p>
                <a:pPr lvl="2"/>
                <a:r>
                  <a:rPr lang="en-US" sz="2200" dirty="0"/>
                  <a:t>NC = proportion that cannot be contacted after repeated attempts  </a:t>
                </a:r>
              </a:p>
            </p:txBody>
          </p:sp>
        </mc:Choice>
        <mc:Fallback xmlns="">
          <p:sp>
            <p:nvSpPr>
              <p:cNvPr id="3" name="Content Placeholder 2">
                <a:extLst>
                  <a:ext uri="{FF2B5EF4-FFF2-40B4-BE49-F238E27FC236}">
                    <a16:creationId xmlns:a16="http://schemas.microsoft.com/office/drawing/2014/main" id="{424D495B-891D-451A-9B36-5C5D166F462F}"/>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865"/>
                </a:stretch>
              </a:blipFill>
            </p:spPr>
            <p:txBody>
              <a:bodyPr/>
              <a:lstStyle/>
              <a:p>
                <a:r>
                  <a:rPr lang="en-US">
                    <a:noFill/>
                  </a:rPr>
                  <a:t> </a:t>
                </a:r>
              </a:p>
            </p:txBody>
          </p:sp>
        </mc:Fallback>
      </mc:AlternateContent>
    </p:spTree>
    <p:extLst>
      <p:ext uri="{BB962C8B-B14F-4D97-AF65-F5344CB8AC3E}">
        <p14:creationId xmlns:p14="http://schemas.microsoft.com/office/powerpoint/2010/main" val="4034779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D42A24-3A46-4817-BDDC-3E39099F5FD6}"/>
              </a:ext>
            </a:extLst>
          </p:cNvPr>
          <p:cNvSpPr>
            <a:spLocks noGrp="1"/>
          </p:cNvSpPr>
          <p:nvPr>
            <p:ph type="title"/>
          </p:nvPr>
        </p:nvSpPr>
        <p:spPr>
          <a:xfrm>
            <a:off x="630936" y="640080"/>
            <a:ext cx="4818888" cy="1481328"/>
          </a:xfrm>
        </p:spPr>
        <p:txBody>
          <a:bodyPr anchor="b">
            <a:normAutofit/>
          </a:bodyPr>
          <a:lstStyle/>
          <a:p>
            <a:r>
              <a:rPr lang="en-US" sz="5400"/>
              <a:t>TSE Example</a:t>
            </a:r>
          </a:p>
        </p:txBody>
      </p:sp>
      <p:sp>
        <p:nvSpPr>
          <p:cNvPr id="2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96C211-0C0A-4FE8-8FFF-F885028ABF91}"/>
              </a:ext>
            </a:extLst>
          </p:cNvPr>
          <p:cNvSpPr>
            <a:spLocks noGrp="1"/>
          </p:cNvSpPr>
          <p:nvPr>
            <p:ph idx="1"/>
          </p:nvPr>
        </p:nvSpPr>
        <p:spPr>
          <a:xfrm>
            <a:off x="630936" y="2660904"/>
            <a:ext cx="4818888" cy="3547872"/>
          </a:xfrm>
        </p:spPr>
        <p:txBody>
          <a:bodyPr anchor="t">
            <a:normAutofit fontScale="92500" lnSpcReduction="20000"/>
          </a:bodyPr>
          <a:lstStyle/>
          <a:p>
            <a:pPr marL="0" indent="0">
              <a:buNone/>
            </a:pPr>
            <a:r>
              <a:rPr lang="en-US" sz="1700" dirty="0"/>
              <a:t>You will be conducting a telephone survey of university students who are 21 years of age or older. You have determined that a sample size of 250 will allow reasonable precision and confidence for your estimates of important population parameters. Let’s assume that </a:t>
            </a:r>
          </a:p>
          <a:p>
            <a:pPr marL="342900" indent="-342900">
              <a:buFont typeface="+mj-lt"/>
              <a:buAutoNum type="arabicPeriod"/>
            </a:pPr>
            <a:r>
              <a:rPr lang="en-US" sz="1700" dirty="0"/>
              <a:t>15% of the telephone numbers aren’t working, </a:t>
            </a:r>
          </a:p>
          <a:p>
            <a:pPr marL="342900" indent="-342900">
              <a:buFont typeface="+mj-lt"/>
              <a:buAutoNum type="arabicPeriod"/>
            </a:pPr>
            <a:r>
              <a:rPr lang="en-US" sz="1700" dirty="0"/>
              <a:t>2% of students you contact are ineligible because they have working telephone numbers but have left the school</a:t>
            </a:r>
          </a:p>
          <a:p>
            <a:pPr marL="342900" indent="-342900">
              <a:buFont typeface="+mj-lt"/>
              <a:buAutoNum type="arabicPeriod"/>
            </a:pPr>
            <a:r>
              <a:rPr lang="en-US" sz="1700" dirty="0"/>
              <a:t>about 20% of students will refuse to participate</a:t>
            </a:r>
          </a:p>
          <a:p>
            <a:pPr marL="342900" indent="-342900">
              <a:buFont typeface="+mj-lt"/>
              <a:buAutoNum type="arabicPeriod"/>
            </a:pPr>
            <a:r>
              <a:rPr lang="en-US" sz="1700" dirty="0"/>
              <a:t>you will be unable to reach 30% of those selected for the sample </a:t>
            </a:r>
          </a:p>
          <a:p>
            <a:pPr marL="0" indent="0">
              <a:buNone/>
            </a:pPr>
            <a:r>
              <a:rPr lang="en-US" sz="1700" dirty="0"/>
              <a:t>(</a:t>
            </a:r>
            <a:r>
              <a:rPr lang="en-US" sz="1700" dirty="0" err="1"/>
              <a:t>BCI</a:t>
            </a:r>
            <a:r>
              <a:rPr lang="en-US" sz="1700" dirty="0"/>
              <a:t>=0.1, I=0.02, R=0.20, NC=0.30).</a:t>
            </a:r>
          </a:p>
          <a:p>
            <a:pPr marL="0" indent="0">
              <a:buNone/>
            </a:pPr>
            <a:r>
              <a:rPr lang="en-US" sz="1700" dirty="0"/>
              <a:t>How many sampling elements should you include in the project?</a:t>
            </a:r>
          </a:p>
        </p:txBody>
      </p:sp>
      <p:pic>
        <p:nvPicPr>
          <p:cNvPr id="5" name="Picture 4">
            <a:extLst>
              <a:ext uri="{FF2B5EF4-FFF2-40B4-BE49-F238E27FC236}">
                <a16:creationId xmlns:a16="http://schemas.microsoft.com/office/drawing/2014/main" id="{E5213CAF-0EA8-4ED7-830F-529244A6C77B}"/>
              </a:ext>
            </a:extLst>
          </p:cNvPr>
          <p:cNvPicPr>
            <a:picLocks noChangeAspect="1"/>
          </p:cNvPicPr>
          <p:nvPr/>
        </p:nvPicPr>
        <p:blipFill>
          <a:blip r:embed="rId3"/>
          <a:stretch>
            <a:fillRect/>
          </a:stretch>
        </p:blipFill>
        <p:spPr>
          <a:xfrm>
            <a:off x="6099048" y="2945249"/>
            <a:ext cx="5458968" cy="967501"/>
          </a:xfrm>
          <a:prstGeom prst="rect">
            <a:avLst/>
          </a:prstGeom>
        </p:spPr>
      </p:pic>
    </p:spTree>
    <p:extLst>
      <p:ext uri="{BB962C8B-B14F-4D97-AF65-F5344CB8AC3E}">
        <p14:creationId xmlns:p14="http://schemas.microsoft.com/office/powerpoint/2010/main" val="233894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02750-8ED6-4B1F-869A-78DAF7088670}"/>
              </a:ext>
            </a:extLst>
          </p:cNvPr>
          <p:cNvSpPr>
            <a:spLocks noGrp="1"/>
          </p:cNvSpPr>
          <p:nvPr>
            <p:ph type="title"/>
          </p:nvPr>
        </p:nvSpPr>
        <p:spPr>
          <a:xfrm>
            <a:off x="841248" y="548640"/>
            <a:ext cx="3600860" cy="5431536"/>
          </a:xfrm>
        </p:spPr>
        <p:txBody>
          <a:bodyPr>
            <a:normAutofit/>
          </a:bodyPr>
          <a:lstStyle/>
          <a:p>
            <a:r>
              <a:rPr lang="en-US" sz="5400"/>
              <a:t>Systematic Sampling Example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D00132-7E90-46D2-AA11-149A5E4160E3}"/>
                  </a:ext>
                </a:extLst>
              </p:cNvPr>
              <p:cNvSpPr>
                <a:spLocks noGrp="1"/>
              </p:cNvSpPr>
              <p:nvPr>
                <p:ph idx="1"/>
              </p:nvPr>
            </p:nvSpPr>
            <p:spPr>
              <a:xfrm>
                <a:off x="5126418" y="552091"/>
                <a:ext cx="6224335" cy="5431536"/>
              </a:xfrm>
            </p:spPr>
            <p:txBody>
              <a:bodyPr anchor="ctr">
                <a:normAutofit lnSpcReduction="10000"/>
              </a:bodyPr>
              <a:lstStyle/>
              <a:p>
                <a14:m>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m:t>
                            </m:r>
                            <m:r>
                              <a:rPr lang="en-US" sz="2200" b="0" i="1">
                                <a:latin typeface="Cambria Math" panose="02040503050406030204" pitchFamily="18" charset="0"/>
                              </a:rPr>
                              <m:t>𝑒𝑙𝑒𝑚𝑒𝑛𝑡𝑠</m:t>
                            </m:r>
                            <m:r>
                              <a:rPr lang="en-US" sz="2200" b="0" i="1">
                                <a:latin typeface="Cambria Math" panose="02040503050406030204" pitchFamily="18" charset="0"/>
                              </a:rPr>
                              <m:t> </m:t>
                            </m:r>
                            <m:r>
                              <a:rPr lang="en-US" sz="2200" b="0" i="1">
                                <a:latin typeface="Cambria Math" panose="02040503050406030204" pitchFamily="18" charset="0"/>
                              </a:rPr>
                              <m:t>𝑖𝑛</m:t>
                            </m:r>
                            <m:r>
                              <a:rPr lang="en-US" sz="2200" b="0" i="1">
                                <a:latin typeface="Cambria Math" panose="02040503050406030204" pitchFamily="18" charset="0"/>
                              </a:rPr>
                              <m:t> </m:t>
                            </m:r>
                            <m:r>
                              <a:rPr lang="en-US" sz="2200" b="0" i="1">
                                <a:latin typeface="Cambria Math" panose="02040503050406030204" pitchFamily="18" charset="0"/>
                              </a:rPr>
                              <m:t>𝑠𝑎𝑚𝑝𝑙𝑖𝑛𝑔</m:t>
                            </m:r>
                            <m:r>
                              <a:rPr lang="en-US" sz="2200" b="0" i="1">
                                <a:latin typeface="Cambria Math" panose="02040503050406030204" pitchFamily="18" charset="0"/>
                              </a:rPr>
                              <m:t> </m:t>
                            </m:r>
                            <m:r>
                              <a:rPr lang="en-US" sz="2200" b="0" i="1">
                                <a:latin typeface="Cambria Math" panose="02040503050406030204" pitchFamily="18" charset="0"/>
                              </a:rPr>
                              <m:t>𝑓𝑟𝑎𝑚𝑒</m:t>
                            </m:r>
                          </m:e>
                        </m:d>
                      </m:num>
                      <m:den>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𝑡𝑜𝑡𝑎𝑙</m:t>
                            </m:r>
                            <m:r>
                              <a:rPr lang="en-US" sz="2200" b="0" i="1">
                                <a:latin typeface="Cambria Math" panose="02040503050406030204" pitchFamily="18" charset="0"/>
                              </a:rPr>
                              <m:t> </m:t>
                            </m:r>
                            <m:r>
                              <a:rPr lang="en-US" sz="2200" b="0" i="1">
                                <a:latin typeface="Cambria Math" panose="02040503050406030204" pitchFamily="18" charset="0"/>
                              </a:rPr>
                              <m:t>𝑠𝑎𝑚𝑝𝑙𝑖𝑛𝑔</m:t>
                            </m:r>
                            <m:r>
                              <a:rPr lang="en-US" sz="2200" b="0" i="1">
                                <a:latin typeface="Cambria Math" panose="02040503050406030204" pitchFamily="18" charset="0"/>
                              </a:rPr>
                              <m:t> </m:t>
                            </m:r>
                            <m:r>
                              <a:rPr lang="en-US" sz="2200" b="0" i="1">
                                <a:latin typeface="Cambria Math" panose="02040503050406030204" pitchFamily="18" charset="0"/>
                              </a:rPr>
                              <m:t>𝑒𝑙𝑒𝑚𝑒𝑛𝑡𝑠</m:t>
                            </m:r>
                          </m:e>
                        </m:d>
                      </m:den>
                    </m:f>
                  </m:oMath>
                </a14:m>
                <a:endParaRPr lang="en-US" sz="2200" dirty="0"/>
              </a:p>
              <a:p>
                <a14:m>
                  <m:oMath xmlns:m="http://schemas.openxmlformats.org/officeDocument/2006/math">
                    <m:r>
                      <a:rPr lang="en-US" sz="2200" b="0" i="1" smtClean="0">
                        <a:latin typeface="Cambria Math" panose="02040503050406030204" pitchFamily="18" charset="0"/>
                      </a:rPr>
                      <m:t>𝑇𝑆𝐸</m:t>
                    </m:r>
                    <m:r>
                      <a:rPr lang="en-US" sz="2200" b="0" i="1" smtClean="0">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𝑠𝑎𝑚𝑝𝑙𝑒</m:t>
                            </m:r>
                            <m:r>
                              <a:rPr lang="en-US" sz="2200" b="0" i="1">
                                <a:latin typeface="Cambria Math" panose="02040503050406030204" pitchFamily="18" charset="0"/>
                              </a:rPr>
                              <m:t> </m:t>
                            </m:r>
                            <m:r>
                              <a:rPr lang="en-US" sz="2200" b="0" i="1">
                                <a:latin typeface="Cambria Math" panose="02040503050406030204" pitchFamily="18" charset="0"/>
                              </a:rPr>
                              <m:t>𝑠𝑖𝑧𝑒</m:t>
                            </m:r>
                          </m:e>
                        </m:d>
                      </m:num>
                      <m:den>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(1−</m:t>
                            </m:r>
                            <m:r>
                              <a:rPr lang="en-US" sz="2200" b="0" i="1">
                                <a:latin typeface="Cambria Math" panose="02040503050406030204" pitchFamily="18" charset="0"/>
                              </a:rPr>
                              <m:t>𝐵𝐶𝐼</m:t>
                            </m:r>
                            <m:r>
                              <a:rPr lang="en-US" sz="2200" b="0" i="1">
                                <a:latin typeface="Cambria Math" panose="02040503050406030204" pitchFamily="18" charset="0"/>
                              </a:rPr>
                              <m:t>)(1−</m:t>
                            </m:r>
                            <m:r>
                              <a:rPr lang="en-US" sz="2200" b="0" i="1">
                                <a:latin typeface="Cambria Math" panose="02040503050406030204" pitchFamily="18" charset="0"/>
                              </a:rPr>
                              <m:t>𝐼</m:t>
                            </m:r>
                            <m:r>
                              <a:rPr lang="en-US" sz="2200" b="0" i="1">
                                <a:latin typeface="Cambria Math" panose="02040503050406030204" pitchFamily="18" charset="0"/>
                              </a:rPr>
                              <m:t>)(1−</m:t>
                            </m:r>
                            <m:r>
                              <a:rPr lang="en-US" sz="2200" b="0" i="1">
                                <a:latin typeface="Cambria Math" panose="02040503050406030204" pitchFamily="18" charset="0"/>
                              </a:rPr>
                              <m:t>𝑅</m:t>
                            </m:r>
                            <m:r>
                              <a:rPr lang="en-US" sz="2200" b="0" i="1">
                                <a:latin typeface="Cambria Math" panose="02040503050406030204" pitchFamily="18" charset="0"/>
                              </a:rPr>
                              <m:t>)(1−</m:t>
                            </m:r>
                            <m:r>
                              <a:rPr lang="en-US" sz="2200" b="0" i="1">
                                <a:latin typeface="Cambria Math" panose="02040503050406030204" pitchFamily="18" charset="0"/>
                              </a:rPr>
                              <m:t>𝑁𝐶</m:t>
                            </m:r>
                            <m:r>
                              <a:rPr lang="en-US" sz="2200" b="0" i="1">
                                <a:latin typeface="Cambria Math" panose="02040503050406030204" pitchFamily="18" charset="0"/>
                              </a:rPr>
                              <m:t>)</m:t>
                            </m:r>
                          </m:e>
                        </m:d>
                      </m:den>
                    </m:f>
                  </m:oMath>
                </a14:m>
                <a:endParaRPr lang="en-US" sz="2200" dirty="0"/>
              </a:p>
              <a:p>
                <a:r>
                  <a:rPr lang="en-US" sz="2200" dirty="0"/>
                  <a:t>Knowing that you need a sample pool of 536 students to ultimately get about 250 students in your sample, you are in position to draw a systematic sample form the student directory at your university. Further, 5,000 students are listed in the directory </a:t>
                </a:r>
              </a:p>
              <a:p>
                <a:r>
                  <a:rPr lang="en-US" sz="2200" dirty="0"/>
                  <a:t>What is the sampling interval?</a:t>
                </a:r>
              </a:p>
              <a:p>
                <a:r>
                  <a:rPr lang="en-US" sz="2200" dirty="0"/>
                  <a:t>What is the number of desired sample size? </a:t>
                </a:r>
              </a:p>
              <a:p>
                <a:pPr lvl="1"/>
                <a:r>
                  <a:rPr lang="en-US" sz="1800" dirty="0"/>
                  <a:t>250</a:t>
                </a:r>
              </a:p>
              <a:p>
                <a:r>
                  <a:rPr lang="en-US" sz="2200" dirty="0"/>
                  <a:t>What is the number of total sampling elements?</a:t>
                </a:r>
              </a:p>
              <a:p>
                <a:pPr lvl="1"/>
                <a:r>
                  <a:rPr lang="en-US" sz="1800" dirty="0"/>
                  <a:t>536</a:t>
                </a:r>
              </a:p>
              <a:p>
                <a:r>
                  <a:rPr lang="en-US" sz="2200" dirty="0"/>
                  <a:t>What is number of elements in sampling frame?</a:t>
                </a:r>
              </a:p>
              <a:p>
                <a:pPr lvl="1"/>
                <a:r>
                  <a:rPr lang="en-US" sz="1800" dirty="0"/>
                  <a:t>5000</a:t>
                </a:r>
              </a:p>
              <a:p>
                <a:endParaRPr lang="en-US" sz="2200" dirty="0"/>
              </a:p>
            </p:txBody>
          </p:sp>
        </mc:Choice>
        <mc:Fallback xmlns="">
          <p:sp>
            <p:nvSpPr>
              <p:cNvPr id="3" name="Content Placeholder 2">
                <a:extLst>
                  <a:ext uri="{FF2B5EF4-FFF2-40B4-BE49-F238E27FC236}">
                    <a16:creationId xmlns:a16="http://schemas.microsoft.com/office/drawing/2014/main" id="{A9D00132-7E90-46D2-AA11-149A5E4160E3}"/>
                  </a:ext>
                </a:extLst>
              </p:cNvPr>
              <p:cNvSpPr>
                <a:spLocks noGrp="1" noRot="1" noChangeAspect="1" noMove="1" noResize="1" noEditPoints="1" noAdjustHandles="1" noChangeArrowheads="1" noChangeShapeType="1" noTextEdit="1"/>
              </p:cNvSpPr>
              <p:nvPr>
                <p:ph idx="1"/>
              </p:nvPr>
            </p:nvSpPr>
            <p:spPr>
              <a:xfrm>
                <a:off x="5126418" y="552091"/>
                <a:ext cx="6224335" cy="5431536"/>
              </a:xfrm>
              <a:blipFill>
                <a:blip r:embed="rId3"/>
                <a:stretch>
                  <a:fillRect l="-1175" t="-2245" r="-2253"/>
                </a:stretch>
              </a:blipFill>
            </p:spPr>
            <p:txBody>
              <a:bodyPr/>
              <a:lstStyle/>
              <a:p>
                <a:r>
                  <a:rPr lang="en-US">
                    <a:noFill/>
                  </a:rPr>
                  <a:t> </a:t>
                </a:r>
              </a:p>
            </p:txBody>
          </p:sp>
        </mc:Fallback>
      </mc:AlternateContent>
    </p:spTree>
    <p:extLst>
      <p:ext uri="{BB962C8B-B14F-4D97-AF65-F5344CB8AC3E}">
        <p14:creationId xmlns:p14="http://schemas.microsoft.com/office/powerpoint/2010/main" val="243588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41CAC1-BADB-4AE3-9C6D-0752EBF41223}"/>
              </a:ext>
            </a:extLst>
          </p:cNvPr>
          <p:cNvSpPr>
            <a:spLocks noGrp="1"/>
          </p:cNvSpPr>
          <p:nvPr>
            <p:ph type="title"/>
          </p:nvPr>
        </p:nvSpPr>
        <p:spPr>
          <a:xfrm>
            <a:off x="841248" y="548640"/>
            <a:ext cx="3600860" cy="5431536"/>
          </a:xfrm>
        </p:spPr>
        <p:txBody>
          <a:bodyPr>
            <a:normAutofit/>
          </a:bodyPr>
          <a:lstStyle/>
          <a:p>
            <a:r>
              <a:rPr lang="en-US" sz="5400"/>
              <a:t>Systematic Sampling Example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DC1B36-6FA1-4524-8386-CA1A9E4E6088}"/>
                  </a:ext>
                </a:extLst>
              </p:cNvPr>
              <p:cNvSpPr>
                <a:spLocks noGrp="1"/>
              </p:cNvSpPr>
              <p:nvPr>
                <p:ph idx="1"/>
              </p:nvPr>
            </p:nvSpPr>
            <p:spPr>
              <a:xfrm>
                <a:off x="5126418" y="552091"/>
                <a:ext cx="6224335" cy="5431536"/>
              </a:xfrm>
            </p:spPr>
            <p:txBody>
              <a:bodyPr anchor="ctr">
                <a:normAutofit/>
              </a:bodyPr>
              <a:lstStyle/>
              <a:p>
                <a14:m>
                  <m:oMath xmlns:m="http://schemas.openxmlformats.org/officeDocument/2006/math">
                    <m:r>
                      <a:rPr lang="en-US" sz="2200" b="0" i="1">
                        <a:latin typeface="Cambria Math" panose="02040503050406030204" pitchFamily="18" charset="0"/>
                      </a:rPr>
                      <m:t>𝐾</m:t>
                    </m:r>
                    <m:r>
                      <a:rPr lang="en-US" sz="2200" b="0" i="1">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m:t>
                            </m:r>
                            <m:r>
                              <a:rPr lang="en-US" sz="2200" b="0" i="1">
                                <a:latin typeface="Cambria Math" panose="02040503050406030204" pitchFamily="18" charset="0"/>
                              </a:rPr>
                              <m:t>𝑒𝑙𝑒𝑚𝑒𝑛𝑡𝑠</m:t>
                            </m:r>
                            <m:r>
                              <a:rPr lang="en-US" sz="2200" b="0" i="1">
                                <a:latin typeface="Cambria Math" panose="02040503050406030204" pitchFamily="18" charset="0"/>
                              </a:rPr>
                              <m:t> </m:t>
                            </m:r>
                            <m:r>
                              <a:rPr lang="en-US" sz="2200" b="0" i="1">
                                <a:latin typeface="Cambria Math" panose="02040503050406030204" pitchFamily="18" charset="0"/>
                              </a:rPr>
                              <m:t>𝑖𝑛</m:t>
                            </m:r>
                            <m:r>
                              <a:rPr lang="en-US" sz="2200" b="0" i="1">
                                <a:latin typeface="Cambria Math" panose="02040503050406030204" pitchFamily="18" charset="0"/>
                              </a:rPr>
                              <m:t> </m:t>
                            </m:r>
                            <m:r>
                              <a:rPr lang="en-US" sz="2200" b="0" i="1">
                                <a:latin typeface="Cambria Math" panose="02040503050406030204" pitchFamily="18" charset="0"/>
                              </a:rPr>
                              <m:t>𝑠𝑎𝑚𝑝𝑙𝑖𝑛𝑔</m:t>
                            </m:r>
                            <m:r>
                              <a:rPr lang="en-US" sz="2200" b="0" i="1">
                                <a:latin typeface="Cambria Math" panose="02040503050406030204" pitchFamily="18" charset="0"/>
                              </a:rPr>
                              <m:t> </m:t>
                            </m:r>
                            <m:r>
                              <a:rPr lang="en-US" sz="2200" b="0" i="1">
                                <a:latin typeface="Cambria Math" panose="02040503050406030204" pitchFamily="18" charset="0"/>
                              </a:rPr>
                              <m:t>𝑓𝑟𝑎𝑚𝑒</m:t>
                            </m:r>
                          </m:e>
                        </m:d>
                      </m:num>
                      <m:den>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𝑡𝑜𝑡𝑎𝑙</m:t>
                            </m:r>
                            <m:r>
                              <a:rPr lang="en-US" sz="2200" b="0" i="1">
                                <a:latin typeface="Cambria Math" panose="02040503050406030204" pitchFamily="18" charset="0"/>
                              </a:rPr>
                              <m:t> </m:t>
                            </m:r>
                            <m:r>
                              <a:rPr lang="en-US" sz="2200" b="0" i="1">
                                <a:latin typeface="Cambria Math" panose="02040503050406030204" pitchFamily="18" charset="0"/>
                              </a:rPr>
                              <m:t>𝑠𝑎𝑚𝑝𝑙𝑖𝑛𝑔</m:t>
                            </m:r>
                            <m:r>
                              <a:rPr lang="en-US" sz="2200" b="0" i="1">
                                <a:latin typeface="Cambria Math" panose="02040503050406030204" pitchFamily="18" charset="0"/>
                              </a:rPr>
                              <m:t> </m:t>
                            </m:r>
                            <m:r>
                              <a:rPr lang="en-US" sz="2200" b="0" i="1">
                                <a:latin typeface="Cambria Math" panose="02040503050406030204" pitchFamily="18" charset="0"/>
                              </a:rPr>
                              <m:t>𝑒𝑙𝑒𝑚𝑒𝑛𝑡𝑠</m:t>
                            </m:r>
                          </m:e>
                        </m:d>
                      </m:den>
                    </m:f>
                    <m:r>
                      <a:rPr lang="en-US" sz="2200" b="0" i="1">
                        <a:latin typeface="Cambria Math" panose="02040503050406030204" pitchFamily="18" charset="0"/>
                      </a:rPr>
                      <m:t>=</m:t>
                    </m:r>
                    <m:f>
                      <m:fPr>
                        <m:ctrlPr>
                          <a:rPr lang="en-US" sz="2200" b="0" i="1">
                            <a:latin typeface="Cambria Math" panose="02040503050406030204" pitchFamily="18" charset="0"/>
                          </a:rPr>
                        </m:ctrlPr>
                      </m:fPr>
                      <m:num>
                        <m:r>
                          <a:rPr lang="en-US" sz="2200" b="0" i="1">
                            <a:latin typeface="Cambria Math" panose="02040503050406030204" pitchFamily="18" charset="0"/>
                          </a:rPr>
                          <m:t>5000</m:t>
                        </m:r>
                      </m:num>
                      <m:den>
                        <m:r>
                          <a:rPr lang="en-US" sz="2200" b="0" i="1">
                            <a:latin typeface="Cambria Math" panose="02040503050406030204" pitchFamily="18" charset="0"/>
                          </a:rPr>
                          <m:t>536</m:t>
                        </m:r>
                      </m:den>
                    </m:f>
                    <m:r>
                      <a:rPr lang="en-US" sz="2200" b="0" i="1">
                        <a:latin typeface="Cambria Math" panose="02040503050406030204" pitchFamily="18" charset="0"/>
                      </a:rPr>
                      <m:t>=9.3</m:t>
                    </m:r>
                  </m:oMath>
                </a14:m>
                <a:endParaRPr lang="en-US" sz="2200"/>
              </a:p>
              <a:p>
                <a:r>
                  <a:rPr lang="en-US" sz="2200"/>
                  <a:t>Randomly select one of the first 9 students and select every 9</a:t>
                </a:r>
                <a:r>
                  <a:rPr lang="en-US" sz="2200" baseline="30000"/>
                  <a:t>th</a:t>
                </a:r>
                <a:r>
                  <a:rPr lang="en-US" sz="2200"/>
                  <a:t> students after to be in the initial sampling pool </a:t>
                </a:r>
              </a:p>
            </p:txBody>
          </p:sp>
        </mc:Choice>
        <mc:Fallback xmlns="">
          <p:sp>
            <p:nvSpPr>
              <p:cNvPr id="3" name="Content Placeholder 2">
                <a:extLst>
                  <a:ext uri="{FF2B5EF4-FFF2-40B4-BE49-F238E27FC236}">
                    <a16:creationId xmlns:a16="http://schemas.microsoft.com/office/drawing/2014/main" id="{6EDC1B36-6FA1-4524-8386-CA1A9E4E6088}"/>
                  </a:ext>
                </a:extLst>
              </p:cNvPr>
              <p:cNvSpPr>
                <a:spLocks noGrp="1" noRot="1" noChangeAspect="1" noMove="1" noResize="1" noEditPoints="1" noAdjustHandles="1" noChangeArrowheads="1" noChangeShapeType="1" noTextEdit="1"/>
              </p:cNvSpPr>
              <p:nvPr>
                <p:ph idx="1"/>
              </p:nvPr>
            </p:nvSpPr>
            <p:spPr>
              <a:xfrm>
                <a:off x="5126418" y="552091"/>
                <a:ext cx="6224335" cy="5431536"/>
              </a:xfrm>
              <a:blipFill>
                <a:blip r:embed="rId2"/>
                <a:stretch>
                  <a:fillRect l="-1175"/>
                </a:stretch>
              </a:blipFill>
            </p:spPr>
            <p:txBody>
              <a:bodyPr/>
              <a:lstStyle/>
              <a:p>
                <a:r>
                  <a:rPr lang="en-US">
                    <a:noFill/>
                  </a:rPr>
                  <a:t> </a:t>
                </a:r>
              </a:p>
            </p:txBody>
          </p:sp>
        </mc:Fallback>
      </mc:AlternateContent>
    </p:spTree>
    <p:extLst>
      <p:ext uri="{BB962C8B-B14F-4D97-AF65-F5344CB8AC3E}">
        <p14:creationId xmlns:p14="http://schemas.microsoft.com/office/powerpoint/2010/main" val="2100816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CB1D-CBC9-4AF1-8522-B7673FD29926}"/>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0A6278C3-48F3-4CED-96E4-770763128167}"/>
              </a:ext>
            </a:extLst>
          </p:cNvPr>
          <p:cNvSpPr>
            <a:spLocks noGrp="1"/>
          </p:cNvSpPr>
          <p:nvPr>
            <p:ph idx="1"/>
          </p:nvPr>
        </p:nvSpPr>
        <p:spPr>
          <a:xfrm>
            <a:off x="4965431" y="2438400"/>
            <a:ext cx="6586489" cy="3785419"/>
          </a:xfrm>
        </p:spPr>
        <p:txBody>
          <a:bodyPr>
            <a:normAutofit/>
          </a:bodyPr>
          <a:lstStyle/>
          <a:p>
            <a:pPr marL="0" indent="0">
              <a:buNone/>
            </a:pPr>
            <a:r>
              <a:rPr lang="en-US" sz="2000"/>
              <a:t>What are the two opposite recall errors that we learned in the last class?</a:t>
            </a:r>
          </a:p>
          <a:p>
            <a:pPr marL="514350" indent="-514350">
              <a:buFont typeface="+mj-lt"/>
              <a:buAutoNum type="alphaUcPeriod"/>
            </a:pPr>
            <a:r>
              <a:rPr lang="en-US" sz="2000"/>
              <a:t>Telescoping error vs. Recall loss</a:t>
            </a:r>
          </a:p>
          <a:p>
            <a:pPr marL="514350" indent="-514350">
              <a:buFont typeface="+mj-lt"/>
              <a:buAutoNum type="alphaUcPeriod"/>
            </a:pPr>
            <a:r>
              <a:rPr lang="en-US" sz="2000"/>
              <a:t>Recall loss vs. Mandela Effect </a:t>
            </a:r>
          </a:p>
          <a:p>
            <a:pPr marL="514350" indent="-514350">
              <a:buFont typeface="+mj-lt"/>
              <a:buAutoNum type="alphaUcPeriod"/>
            </a:pPr>
            <a:r>
              <a:rPr lang="en-US" sz="2000"/>
              <a:t>Telescoping error vs. Mandela Effect </a:t>
            </a:r>
          </a:p>
        </p:txBody>
      </p:sp>
      <p:pic>
        <p:nvPicPr>
          <p:cNvPr id="7" name="Picture 6" descr="Many question marks on black background">
            <a:extLst>
              <a:ext uri="{FF2B5EF4-FFF2-40B4-BE49-F238E27FC236}">
                <a16:creationId xmlns:a16="http://schemas.microsoft.com/office/drawing/2014/main" id="{BDBD1074-7FD3-4470-96BF-F766EEA8C1B9}"/>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924ABAC-6AAD-456D-8E52-BCBCD6E3013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D1398DC3-B756-4B3F-97B2-ADD58A4A786F}"/>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2844380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CA8A84-8A44-466D-9DDC-17CB4FFB26CB}"/>
              </a:ext>
            </a:extLst>
          </p:cNvPr>
          <p:cNvSpPr>
            <a:spLocks noGrp="1"/>
          </p:cNvSpPr>
          <p:nvPr>
            <p:ph type="title"/>
          </p:nvPr>
        </p:nvSpPr>
        <p:spPr>
          <a:xfrm>
            <a:off x="795528" y="386930"/>
            <a:ext cx="10141799" cy="1300554"/>
          </a:xfrm>
        </p:spPr>
        <p:txBody>
          <a:bodyPr anchor="b">
            <a:normAutofit/>
          </a:bodyPr>
          <a:lstStyle/>
          <a:p>
            <a:r>
              <a:rPr lang="en-US" sz="4800"/>
              <a:t>Stratified Sample</a:t>
            </a:r>
          </a:p>
        </p:txBody>
      </p:sp>
      <p:sp>
        <p:nvSpPr>
          <p:cNvPr id="17" name="Rectangle 16">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AB1E6B56-FE86-4FA8-B647-BD3EA51F7DB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58787" y="2524715"/>
            <a:ext cx="4903292" cy="3714244"/>
          </a:xfrm>
          <a:prstGeom prst="rect">
            <a:avLst/>
          </a:prstGeom>
        </p:spPr>
      </p:pic>
      <p:sp>
        <p:nvSpPr>
          <p:cNvPr id="3" name="Content Placeholder 2">
            <a:extLst>
              <a:ext uri="{FF2B5EF4-FFF2-40B4-BE49-F238E27FC236}">
                <a16:creationId xmlns:a16="http://schemas.microsoft.com/office/drawing/2014/main" id="{0609F6B0-A42B-4C20-8AD9-315B31A72D95}"/>
              </a:ext>
            </a:extLst>
          </p:cNvPr>
          <p:cNvSpPr>
            <a:spLocks noGrp="1"/>
          </p:cNvSpPr>
          <p:nvPr>
            <p:ph idx="1"/>
          </p:nvPr>
        </p:nvSpPr>
        <p:spPr>
          <a:xfrm>
            <a:off x="6406429" y="2599509"/>
            <a:ext cx="4530898" cy="3639450"/>
          </a:xfrm>
        </p:spPr>
        <p:txBody>
          <a:bodyPr anchor="ctr">
            <a:normAutofit/>
          </a:bodyPr>
          <a:lstStyle/>
          <a:p>
            <a:r>
              <a:rPr lang="en-US" sz="1600" dirty="0"/>
              <a:t>A probability sample in which </a:t>
            </a:r>
          </a:p>
          <a:p>
            <a:pPr marL="800100" lvl="1" indent="-342900">
              <a:buFont typeface="+mj-lt"/>
              <a:buAutoNum type="arabicPeriod"/>
            </a:pPr>
            <a:r>
              <a:rPr lang="en-US" sz="1600" dirty="0"/>
              <a:t>The population is divided into mutually exclusive and exhaustive subsets </a:t>
            </a:r>
          </a:p>
          <a:p>
            <a:pPr marL="800100" lvl="1" indent="-342900">
              <a:buFont typeface="+mj-lt"/>
              <a:buAutoNum type="arabicPeriod"/>
            </a:pPr>
            <a:r>
              <a:rPr lang="en-US" sz="1600" dirty="0"/>
              <a:t>A probabilistic sample of elements is chosen independently from each subset </a:t>
            </a:r>
          </a:p>
          <a:p>
            <a:pPr lvl="1"/>
            <a:endParaRPr lang="en-US" sz="1600" dirty="0"/>
          </a:p>
          <a:p>
            <a:r>
              <a:rPr lang="en-US" sz="1600" dirty="0"/>
              <a:t>Most appropriate when strata are </a:t>
            </a:r>
            <a:r>
              <a:rPr lang="en-US" sz="1600" b="1" dirty="0"/>
              <a:t>homogeneous within</a:t>
            </a:r>
            <a:r>
              <a:rPr lang="en-US" sz="1600" dirty="0"/>
              <a:t> but </a:t>
            </a:r>
            <a:r>
              <a:rPr lang="en-US" sz="1600" b="1" dirty="0"/>
              <a:t>heterogenous between </a:t>
            </a:r>
            <a:r>
              <a:rPr lang="en-US" sz="1600" dirty="0"/>
              <a:t>with respect to key variable(s)</a:t>
            </a:r>
          </a:p>
          <a:p>
            <a:r>
              <a:rPr lang="en-US" sz="1600" dirty="0"/>
              <a:t>Decreased variance within strata on key variable(s) means increased precision </a:t>
            </a:r>
          </a:p>
          <a:p>
            <a:r>
              <a:rPr lang="en-US" sz="1600" dirty="0"/>
              <a:t>Ability to ensure that important strata are represented </a:t>
            </a:r>
          </a:p>
        </p:txBody>
      </p:sp>
      <p:sp>
        <p:nvSpPr>
          <p:cNvPr id="21" name="Rectangle 20">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9A2DB56-8306-4AD8-88BA-3F8E713A6E9A}"/>
              </a:ext>
            </a:extLst>
          </p:cNvPr>
          <p:cNvSpPr txBox="1"/>
          <p:nvPr/>
        </p:nvSpPr>
        <p:spPr>
          <a:xfrm>
            <a:off x="3355037" y="6038904"/>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en.wikipedia.org/wiki/Stratified_sampl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421368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A7B503-8A82-4409-B0E9-D818823B2974}"/>
              </a:ext>
            </a:extLst>
          </p:cNvPr>
          <p:cNvSpPr>
            <a:spLocks noGrp="1"/>
          </p:cNvSpPr>
          <p:nvPr>
            <p:ph type="title"/>
          </p:nvPr>
        </p:nvSpPr>
        <p:spPr>
          <a:xfrm>
            <a:off x="838196" y="978408"/>
            <a:ext cx="6007608" cy="1106424"/>
          </a:xfrm>
        </p:spPr>
        <p:txBody>
          <a:bodyPr>
            <a:normAutofit/>
          </a:bodyPr>
          <a:lstStyle/>
          <a:p>
            <a:r>
              <a:rPr lang="en-US" sz="2800"/>
              <a:t>Cluster Sample</a:t>
            </a:r>
          </a:p>
        </p:txBody>
      </p:sp>
      <p:sp>
        <p:nvSpPr>
          <p:cNvPr id="36" name="Rectangle 35">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7">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D078DBC-4BA9-4B88-8CB4-8042452D9A8F}"/>
              </a:ext>
            </a:extLst>
          </p:cNvPr>
          <p:cNvSpPr>
            <a:spLocks noGrp="1"/>
          </p:cNvSpPr>
          <p:nvPr>
            <p:ph idx="1"/>
          </p:nvPr>
        </p:nvSpPr>
        <p:spPr>
          <a:xfrm>
            <a:off x="841244" y="2359152"/>
            <a:ext cx="6007608" cy="3429000"/>
          </a:xfrm>
        </p:spPr>
        <p:txBody>
          <a:bodyPr>
            <a:normAutofit/>
          </a:bodyPr>
          <a:lstStyle/>
          <a:p>
            <a:r>
              <a:rPr lang="en-US" sz="2000"/>
              <a:t>A probability sample in which </a:t>
            </a:r>
          </a:p>
          <a:p>
            <a:pPr marL="457200" lvl="1" indent="0">
              <a:buNone/>
            </a:pPr>
            <a:r>
              <a:rPr lang="en-US" sz="2000"/>
              <a:t>(1) the parent population is divided into mutually exclusive and exhaustive subsets </a:t>
            </a:r>
          </a:p>
          <a:p>
            <a:pPr marL="457200" lvl="1" indent="0">
              <a:buNone/>
            </a:pPr>
            <a:r>
              <a:rPr lang="en-US" sz="2000"/>
              <a:t>(2) a random sample of one or more subsets (clusters) is selected </a:t>
            </a:r>
          </a:p>
          <a:p>
            <a:r>
              <a:rPr lang="en-US" sz="2000"/>
              <a:t>Strata should be </a:t>
            </a:r>
            <a:r>
              <a:rPr lang="en-US" sz="2000" b="1"/>
              <a:t>heterogeneous within</a:t>
            </a:r>
            <a:r>
              <a:rPr lang="en-US" sz="2000"/>
              <a:t>, </a:t>
            </a:r>
            <a:r>
              <a:rPr lang="en-US" sz="2000" b="1"/>
              <a:t>homogeneous between </a:t>
            </a:r>
          </a:p>
          <a:p>
            <a:r>
              <a:rPr lang="en-US" sz="2000"/>
              <a:t>An AREA SAMPLE is a form of cluster sampling in which areas (e.g., census tracts, blocks) serve as the primary sampling units </a:t>
            </a:r>
          </a:p>
        </p:txBody>
      </p:sp>
      <p:pic>
        <p:nvPicPr>
          <p:cNvPr id="16" name="Picture 15" descr="Shape&#10;&#10;Description automatically generated">
            <a:extLst>
              <a:ext uri="{FF2B5EF4-FFF2-40B4-BE49-F238E27FC236}">
                <a16:creationId xmlns:a16="http://schemas.microsoft.com/office/drawing/2014/main" id="{6488C9A2-942B-4A68-B295-57CFE6C8D0E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95470" y="633619"/>
            <a:ext cx="3604651" cy="2651760"/>
          </a:xfrm>
          <a:prstGeom prst="rect">
            <a:avLst/>
          </a:prstGeom>
        </p:spPr>
      </p:pic>
      <p:pic>
        <p:nvPicPr>
          <p:cNvPr id="11" name="Picture 10" descr="A group of people in a circle&#10;&#10;Description automatically generated with low confidence">
            <a:extLst>
              <a:ext uri="{FF2B5EF4-FFF2-40B4-BE49-F238E27FC236}">
                <a16:creationId xmlns:a16="http://schemas.microsoft.com/office/drawing/2014/main" id="{AD72BE41-0BB6-4FD5-8727-929CF4E9E162}"/>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028178" y="3472468"/>
            <a:ext cx="3535680" cy="2651760"/>
          </a:xfrm>
          <a:prstGeom prst="rect">
            <a:avLst/>
          </a:prstGeom>
        </p:spPr>
      </p:pic>
    </p:spTree>
    <p:extLst>
      <p:ext uri="{BB962C8B-B14F-4D97-AF65-F5344CB8AC3E}">
        <p14:creationId xmlns:p14="http://schemas.microsoft.com/office/powerpoint/2010/main" val="3946377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6" name="Rectangle 74">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C4DFA6-F2BA-41A5-9906-17F7545A7521}"/>
              </a:ext>
            </a:extLst>
          </p:cNvPr>
          <p:cNvSpPr>
            <a:spLocks noGrp="1"/>
          </p:cNvSpPr>
          <p:nvPr>
            <p:ph type="title"/>
          </p:nvPr>
        </p:nvSpPr>
        <p:spPr>
          <a:xfrm>
            <a:off x="4797501" y="329184"/>
            <a:ext cx="6755626" cy="1783080"/>
          </a:xfrm>
        </p:spPr>
        <p:txBody>
          <a:bodyPr anchor="b">
            <a:normAutofit/>
          </a:bodyPr>
          <a:lstStyle/>
          <a:p>
            <a:r>
              <a:rPr lang="en-US" sz="5400"/>
              <a:t>Step 4: Determine the Sample Size</a:t>
            </a:r>
          </a:p>
        </p:txBody>
      </p:sp>
      <p:pic>
        <p:nvPicPr>
          <p:cNvPr id="2050" name="Picture 2" descr="Visualizing Sampling Distributions | R-bloggers">
            <a:extLst>
              <a:ext uri="{FF2B5EF4-FFF2-40B4-BE49-F238E27FC236}">
                <a16:creationId xmlns:a16="http://schemas.microsoft.com/office/drawing/2014/main" id="{4D4A3758-C7F4-4C46-B3DA-48ACD17FE3F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3380" y="0"/>
            <a:ext cx="3907536" cy="3907536"/>
          </a:xfrm>
          <a:prstGeom prst="rect">
            <a:avLst/>
          </a:prstGeom>
          <a:noFill/>
          <a:extLst>
            <a:ext uri="{909E8E84-426E-40DD-AFC4-6F175D3DCCD1}">
              <a14:hiddenFill xmlns:a14="http://schemas.microsoft.com/office/drawing/2010/main">
                <a:solidFill>
                  <a:srgbClr val="FFFFFF"/>
                </a:solidFill>
              </a14:hiddenFill>
            </a:ext>
          </a:extLst>
        </p:spPr>
      </p:pic>
      <p:sp>
        <p:nvSpPr>
          <p:cNvPr id="2057"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Comprehensive &amp;amp; Practical Inferential Statistics Guide for data science">
            <a:extLst>
              <a:ext uri="{FF2B5EF4-FFF2-40B4-BE49-F238E27FC236}">
                <a16:creationId xmlns:a16="http://schemas.microsoft.com/office/drawing/2014/main" id="{9A4186FB-762C-4795-9A5C-495A7B04C5E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0040" y="4214317"/>
            <a:ext cx="3995928" cy="19693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5644F2C-C0B9-443F-83F8-728871C56D34}"/>
              </a:ext>
            </a:extLst>
          </p:cNvPr>
          <p:cNvSpPr>
            <a:spLocks noGrp="1"/>
          </p:cNvSpPr>
          <p:nvPr>
            <p:ph idx="1"/>
          </p:nvPr>
        </p:nvSpPr>
        <p:spPr>
          <a:xfrm>
            <a:off x="4797494" y="2706624"/>
            <a:ext cx="6755626" cy="3483864"/>
          </a:xfrm>
        </p:spPr>
        <p:txBody>
          <a:bodyPr>
            <a:normAutofit/>
          </a:bodyPr>
          <a:lstStyle/>
          <a:p>
            <a:r>
              <a:rPr lang="en-US" sz="1700" dirty="0"/>
              <a:t>To determine the necessary sample size, we need 3 pieces of info:</a:t>
            </a:r>
          </a:p>
          <a:p>
            <a:pPr marL="914400" lvl="1" indent="-457200">
              <a:buFont typeface="+mj-lt"/>
              <a:buAutoNum type="arabicPeriod"/>
            </a:pPr>
            <a:r>
              <a:rPr lang="en-US" sz="1700" dirty="0"/>
              <a:t>How homogeneous (similar) the population is on the characteristic to be estimated</a:t>
            </a:r>
          </a:p>
          <a:p>
            <a:pPr marL="914400" lvl="1" indent="-457200">
              <a:buFont typeface="+mj-lt"/>
              <a:buAutoNum type="arabicPeriod"/>
            </a:pPr>
            <a:r>
              <a:rPr lang="en-US" sz="1700" dirty="0"/>
              <a:t>How much precision is needed in the estimate </a:t>
            </a:r>
          </a:p>
          <a:p>
            <a:pPr marL="914400" lvl="1" indent="-457200">
              <a:buFont typeface="+mj-lt"/>
              <a:buAutoNum type="arabicPeriod"/>
            </a:pPr>
            <a:r>
              <a:rPr lang="en-US" sz="1700" dirty="0"/>
              <a:t>How confident we need to be that the true value falls within the precision range established </a:t>
            </a:r>
          </a:p>
          <a:p>
            <a:r>
              <a:rPr lang="en-US" sz="1700" dirty="0"/>
              <a:t>Precision: the degree of error in an estimate of a population parameter </a:t>
            </a:r>
          </a:p>
          <a:p>
            <a:r>
              <a:rPr lang="en-US" sz="1700" dirty="0"/>
              <a:t>Confidence: the degree to which one can feel confident that an estimate approximates the true value </a:t>
            </a:r>
          </a:p>
          <a:p>
            <a:r>
              <a:rPr lang="en-US" sz="1700" dirty="0"/>
              <a:t>Precision and confidence are inversely related: as one increases, the other decreases, all else equal </a:t>
            </a:r>
          </a:p>
        </p:txBody>
      </p:sp>
    </p:spTree>
    <p:extLst>
      <p:ext uri="{BB962C8B-B14F-4D97-AF65-F5344CB8AC3E}">
        <p14:creationId xmlns:p14="http://schemas.microsoft.com/office/powerpoint/2010/main" val="964865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FA926-5284-4D26-8F1A-9B7F2DBC8F7A}"/>
              </a:ext>
            </a:extLst>
          </p:cNvPr>
          <p:cNvSpPr>
            <a:spLocks noGrp="1"/>
          </p:cNvSpPr>
          <p:nvPr>
            <p:ph type="title"/>
          </p:nvPr>
        </p:nvSpPr>
        <p:spPr>
          <a:xfrm>
            <a:off x="838200" y="365125"/>
            <a:ext cx="10515600" cy="1325563"/>
          </a:xfrm>
        </p:spPr>
        <p:txBody>
          <a:bodyPr>
            <a:normAutofit/>
          </a:bodyPr>
          <a:lstStyle/>
          <a:p>
            <a:r>
              <a:rPr lang="en-US" sz="4200"/>
              <a:t>Determining Sample Size when Estimating Means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8FEBD8-BC7E-4EBD-9A7A-71D2FAF7BFD8}"/>
                  </a:ext>
                </a:extLst>
              </p:cNvPr>
              <p:cNvSpPr>
                <a:spLocks noGrp="1"/>
              </p:cNvSpPr>
              <p:nvPr>
                <p:ph idx="1"/>
              </p:nvPr>
            </p:nvSpPr>
            <p:spPr>
              <a:xfrm>
                <a:off x="838200" y="1929384"/>
                <a:ext cx="10515600" cy="4251960"/>
              </a:xfrm>
            </p:spPr>
            <p:txBody>
              <a:bodyPr>
                <a:normAutofit/>
              </a:bodyPr>
              <a:lstStyle/>
              <a:p>
                <a14:m>
                  <m:oMath xmlns:m="http://schemas.openxmlformats.org/officeDocument/2006/math">
                    <m:r>
                      <a:rPr lang="en-US" sz="2200" b="0" i="1">
                        <a:latin typeface="Cambria Math" panose="02040503050406030204" pitchFamily="18" charset="0"/>
                      </a:rPr>
                      <m:t>𝑛</m:t>
                    </m:r>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𝑧</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b="0" i="1">
                                <a:latin typeface="Cambria Math" panose="02040503050406030204" pitchFamily="18" charset="0"/>
                              </a:rPr>
                              <m:t>𝐻</m:t>
                            </m:r>
                          </m:e>
                          <m:sup>
                            <m:r>
                              <a:rPr lang="en-US" sz="2200" b="0" i="1">
                                <a:latin typeface="Cambria Math" panose="02040503050406030204" pitchFamily="18" charset="0"/>
                              </a:rPr>
                              <m:t>2</m:t>
                            </m:r>
                          </m:sup>
                        </m:sSup>
                      </m:den>
                    </m:f>
                    <m:r>
                      <a:rPr lang="en-US" sz="2200" b="0" i="1">
                        <a:latin typeface="Cambria Math" panose="02040503050406030204" pitchFamily="18" charset="0"/>
                      </a:rPr>
                      <m:t> </m:t>
                    </m:r>
                    <m:acc>
                      <m:accPr>
                        <m:chr m:val="̂"/>
                        <m:ctrlPr>
                          <a:rPr lang="en-US" sz="2200" b="0" i="1">
                            <a:latin typeface="Cambria Math" panose="02040503050406030204" pitchFamily="18" charset="0"/>
                          </a:rPr>
                        </m:ctrlPr>
                      </m:accPr>
                      <m:e>
                        <m:sSup>
                          <m:sSupPr>
                            <m:ctrlPr>
                              <a:rPr lang="en-US" sz="2200" b="0" i="1">
                                <a:latin typeface="Cambria Math" panose="02040503050406030204" pitchFamily="18" charset="0"/>
                              </a:rPr>
                            </m:ctrlPr>
                          </m:sSupPr>
                          <m:e>
                            <m:r>
                              <a:rPr lang="en-US" sz="2200" b="0" i="1">
                                <a:latin typeface="Cambria Math" panose="02040503050406030204" pitchFamily="18" charset="0"/>
                              </a:rPr>
                              <m:t>𝜎</m:t>
                            </m:r>
                          </m:e>
                          <m:sup>
                            <m:r>
                              <a:rPr lang="en-US" sz="2200" b="0" i="1">
                                <a:latin typeface="Cambria Math" panose="02040503050406030204" pitchFamily="18" charset="0"/>
                              </a:rPr>
                              <m:t>2</m:t>
                            </m:r>
                          </m:sup>
                        </m:sSup>
                      </m:e>
                    </m:acc>
                    <m:r>
                      <a:rPr lang="en-US" sz="2200" b="0" i="1">
                        <a:latin typeface="Cambria Math" panose="02040503050406030204" pitchFamily="18" charset="0"/>
                      </a:rPr>
                      <m:t> </m:t>
                    </m:r>
                  </m:oMath>
                </a14:m>
                <a:endParaRPr lang="en-US" sz="2200" dirty="0"/>
              </a:p>
              <a:p>
                <a:r>
                  <a:rPr lang="en-US" sz="2200" dirty="0"/>
                  <a:t>Where </a:t>
                </a:r>
              </a:p>
              <a:p>
                <a:pPr lvl="1"/>
                <a:r>
                  <a:rPr lang="en-US" sz="2200" dirty="0"/>
                  <a:t>n = required sample size </a:t>
                </a:r>
              </a:p>
              <a:p>
                <a:pPr lvl="1"/>
                <a:r>
                  <a:rPr lang="en-US" sz="2200" dirty="0"/>
                  <a:t>z = z-score corresponding to the desired degree of confidence </a:t>
                </a:r>
              </a:p>
              <a:p>
                <a:pPr lvl="1"/>
                <a:r>
                  <a:rPr lang="en-US" sz="2200" dirty="0"/>
                  <a:t>H = half-precision (i.e., how far off the estimate can be in either direction) </a:t>
                </a:r>
              </a:p>
              <a:p>
                <a:pPr lvl="1"/>
                <a14:m>
                  <m:oMath xmlns:m="http://schemas.openxmlformats.org/officeDocument/2006/math">
                    <m:sSup>
                      <m:sSupPr>
                        <m:ctrlPr>
                          <a:rPr lang="en-US" sz="2200" b="0" i="1">
                            <a:latin typeface="Cambria Math" panose="02040503050406030204" pitchFamily="18" charset="0"/>
                          </a:rPr>
                        </m:ctrlPr>
                      </m:sSupPr>
                      <m:e>
                        <m:r>
                          <a:rPr lang="en-US" sz="2200" b="0" i="1">
                            <a:latin typeface="Cambria Math" panose="02040503050406030204" pitchFamily="18" charset="0"/>
                          </a:rPr>
                          <m:t>𝜎</m:t>
                        </m:r>
                      </m:e>
                      <m:sup>
                        <m:r>
                          <a:rPr lang="en-US" sz="2200" b="0" i="1">
                            <a:latin typeface="Cambria Math" panose="02040503050406030204" pitchFamily="18" charset="0"/>
                          </a:rPr>
                          <m:t>2</m:t>
                        </m:r>
                      </m:sup>
                    </m:sSup>
                  </m:oMath>
                </a14:m>
                <a:r>
                  <a:rPr lang="en-US" sz="2200" dirty="0"/>
                  <a:t> = variance of the variable in the population </a:t>
                </a:r>
              </a:p>
            </p:txBody>
          </p:sp>
        </mc:Choice>
        <mc:Fallback xmlns="">
          <p:sp>
            <p:nvSpPr>
              <p:cNvPr id="3" name="Content Placeholder 2">
                <a:extLst>
                  <a:ext uri="{FF2B5EF4-FFF2-40B4-BE49-F238E27FC236}">
                    <a16:creationId xmlns:a16="http://schemas.microsoft.com/office/drawing/2014/main" id="{358FEBD8-BC7E-4EBD-9A7A-71D2FAF7BFD8}"/>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2"/>
                <a:stretch>
                  <a:fillRect l="-696"/>
                </a:stretch>
              </a:blipFill>
            </p:spPr>
            <p:txBody>
              <a:bodyPr/>
              <a:lstStyle/>
              <a:p>
                <a:r>
                  <a:rPr lang="en-US">
                    <a:noFill/>
                  </a:rPr>
                  <a:t> </a:t>
                </a:r>
              </a:p>
            </p:txBody>
          </p:sp>
        </mc:Fallback>
      </mc:AlternateContent>
    </p:spTree>
    <p:extLst>
      <p:ext uri="{BB962C8B-B14F-4D97-AF65-F5344CB8AC3E}">
        <p14:creationId xmlns:p14="http://schemas.microsoft.com/office/powerpoint/2010/main" val="3021448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a:xfrm>
            <a:off x="838200" y="365125"/>
            <a:ext cx="10515600" cy="1325563"/>
          </a:xfrm>
        </p:spPr>
        <p:txBody>
          <a:bodyPr>
            <a:normAutofit/>
          </a:bodyPr>
          <a:lstStyle/>
          <a:p>
            <a:r>
              <a:rPr lang="en-US" sz="4200"/>
              <a:t>Determining Sample When Estimating Means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a:xfrm>
                <a:off x="838200" y="1929384"/>
                <a:ext cx="10515600" cy="4251960"/>
              </a:xfrm>
            </p:spPr>
            <p:txBody>
              <a:bodyPr>
                <a:normAutofit/>
              </a:bodyPr>
              <a:lstStyle/>
              <a:p>
                <a:r>
                  <a:rPr lang="en-US" sz="2200" dirty="0"/>
                  <a:t>When is it meaningful to calculate a mean </a:t>
                </a:r>
              </a:p>
              <a:p>
                <a:pPr lvl="1"/>
                <a:r>
                  <a:rPr lang="en-US" sz="2200" dirty="0"/>
                  <a:t>Interval Scales</a:t>
                </a:r>
              </a:p>
              <a:p>
                <a:pPr lvl="1"/>
                <a:r>
                  <a:rPr lang="en-US" sz="2200" dirty="0"/>
                  <a:t>Ratio Scales</a:t>
                </a:r>
              </a:p>
              <a:p>
                <a:r>
                  <a:rPr lang="en-US" sz="2200" dirty="0"/>
                  <a:t>You have been asked to determine the average amount that fishermen spend per year on food and lodging while on fishing trips in a certain state. Your estimate is to be within + / - $25 of the population mean; the confidence level is to be 95% and the estimated standard deviation for the amount spent is $125 based on prior research. Thus… </a:t>
                </a:r>
              </a:p>
              <a:p>
                <a:pPr lvl="1"/>
                <a:r>
                  <a:rPr lang="en-US" sz="2200" dirty="0"/>
                  <a:t>H = $25</a:t>
                </a:r>
              </a:p>
              <a:p>
                <a:pPr lvl="1"/>
                <a:r>
                  <a:rPr lang="en-US" sz="2200" dirty="0"/>
                  <a:t>Z = 1.96</a:t>
                </a:r>
              </a:p>
              <a:p>
                <a:pPr lvl="1"/>
                <a14:m>
                  <m:oMath xmlns:m="http://schemas.openxmlformats.org/officeDocument/2006/math">
                    <m:r>
                      <a:rPr lang="en-US" sz="2200" b="0" i="1">
                        <a:latin typeface="Cambria Math" panose="02040503050406030204" pitchFamily="18" charset="0"/>
                      </a:rPr>
                      <m:t>𝜎</m:t>
                    </m:r>
                    <m:r>
                      <a:rPr lang="en-US" sz="2200" b="0" i="1">
                        <a:latin typeface="Cambria Math" panose="02040503050406030204" pitchFamily="18" charset="0"/>
                      </a:rPr>
                      <m:t>=$125</m:t>
                    </m:r>
                  </m:oMath>
                </a14:m>
                <a:endParaRPr lang="en-US" sz="2200" dirty="0"/>
              </a:p>
            </p:txBody>
          </p:sp>
        </mc:Choice>
        <mc:Fallback xmlns="">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865" r="-1275"/>
                </a:stretch>
              </a:blipFill>
            </p:spPr>
            <p:txBody>
              <a:bodyPr/>
              <a:lstStyle/>
              <a:p>
                <a:r>
                  <a:rPr lang="en-US">
                    <a:noFill/>
                  </a:rPr>
                  <a:t> </a:t>
                </a:r>
              </a:p>
            </p:txBody>
          </p:sp>
        </mc:Fallback>
      </mc:AlternateContent>
    </p:spTree>
    <p:extLst>
      <p:ext uri="{BB962C8B-B14F-4D97-AF65-F5344CB8AC3E}">
        <p14:creationId xmlns:p14="http://schemas.microsoft.com/office/powerpoint/2010/main" val="1282211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a:xfrm>
            <a:off x="838200" y="365125"/>
            <a:ext cx="10515600" cy="1325563"/>
          </a:xfrm>
        </p:spPr>
        <p:txBody>
          <a:bodyPr>
            <a:normAutofit/>
          </a:bodyPr>
          <a:lstStyle/>
          <a:p>
            <a:r>
              <a:rPr lang="en-US" sz="4200"/>
              <a:t>Determining Sample When Estimating Means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a:xfrm>
                <a:off x="838200" y="1929384"/>
                <a:ext cx="10515600" cy="4251960"/>
              </a:xfrm>
            </p:spPr>
            <p:txBody>
              <a:bodyPr>
                <a:normAutofit/>
              </a:bodyPr>
              <a:lstStyle/>
              <a:p>
                <a:r>
                  <a:rPr lang="en-US" sz="2200"/>
                  <a:t>How large a sample do you need?</a:t>
                </a:r>
              </a:p>
              <a:p>
                <a:pPr lvl="1"/>
                <a14:m>
                  <m:oMath xmlns:m="http://schemas.openxmlformats.org/officeDocument/2006/math">
                    <m:r>
                      <a:rPr lang="en-US" sz="2200" b="0" i="1">
                        <a:latin typeface="Cambria Math" panose="02040503050406030204" pitchFamily="18" charset="0"/>
                      </a:rPr>
                      <m:t>𝑛</m:t>
                    </m:r>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𝑧</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b="0" i="1">
                                <a:latin typeface="Cambria Math" panose="02040503050406030204" pitchFamily="18" charset="0"/>
                              </a:rPr>
                              <m:t>𝐻</m:t>
                            </m:r>
                          </m:e>
                          <m:sup>
                            <m:r>
                              <a:rPr lang="en-US" sz="2200" b="0" i="1">
                                <a:latin typeface="Cambria Math" panose="02040503050406030204" pitchFamily="18" charset="0"/>
                              </a:rPr>
                              <m:t>2</m:t>
                            </m:r>
                          </m:sup>
                        </m:sSup>
                      </m:den>
                    </m:f>
                    <m:d>
                      <m:dPr>
                        <m:ctrlPr>
                          <a:rPr lang="en-US" sz="2200" b="0" i="1">
                            <a:latin typeface="Cambria Math" panose="02040503050406030204" pitchFamily="18" charset="0"/>
                          </a:rPr>
                        </m:ctrlPr>
                      </m:dPr>
                      <m:e>
                        <m:acc>
                          <m:accPr>
                            <m:chr m:val="̂"/>
                            <m:ctrlPr>
                              <a:rPr lang="en-US" sz="2200" b="0" i="1">
                                <a:latin typeface="Cambria Math" panose="02040503050406030204" pitchFamily="18" charset="0"/>
                              </a:rPr>
                            </m:ctrlPr>
                          </m:accPr>
                          <m:e>
                            <m:sSup>
                              <m:sSupPr>
                                <m:ctrlPr>
                                  <a:rPr lang="en-US" sz="2200" b="0" i="1">
                                    <a:latin typeface="Cambria Math" panose="02040503050406030204" pitchFamily="18" charset="0"/>
                                  </a:rPr>
                                </m:ctrlPr>
                              </m:sSupPr>
                              <m:e>
                                <m:r>
                                  <a:rPr lang="en-US" sz="2200" b="0" i="1">
                                    <a:latin typeface="Cambria Math" panose="02040503050406030204" pitchFamily="18" charset="0"/>
                                  </a:rPr>
                                  <m:t>𝜎</m:t>
                                </m:r>
                              </m:e>
                              <m:sup>
                                <m:r>
                                  <a:rPr lang="en-US" sz="2200" b="0" i="1">
                                    <a:latin typeface="Cambria Math" panose="02040503050406030204" pitchFamily="18" charset="0"/>
                                  </a:rPr>
                                  <m:t>2</m:t>
                                </m:r>
                              </m:sup>
                            </m:sSup>
                          </m:e>
                        </m:acc>
                      </m:e>
                    </m:d>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1.96</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b="0" i="1">
                                <a:latin typeface="Cambria Math" panose="02040503050406030204" pitchFamily="18" charset="0"/>
                              </a:rPr>
                              <m:t>25</m:t>
                            </m:r>
                          </m:e>
                          <m:sup>
                            <m:r>
                              <a:rPr lang="en-US" sz="2200" b="0" i="1">
                                <a:latin typeface="Cambria Math" panose="02040503050406030204" pitchFamily="18" charset="0"/>
                              </a:rPr>
                              <m:t>2</m:t>
                            </m:r>
                          </m:sup>
                        </m:sSup>
                      </m:den>
                    </m:f>
                    <m:sSup>
                      <m:sSupPr>
                        <m:ctrlPr>
                          <a:rPr lang="en-US" sz="2200" b="0" i="1">
                            <a:latin typeface="Cambria Math" panose="02040503050406030204" pitchFamily="18" charset="0"/>
                          </a:rPr>
                        </m:ctrlPr>
                      </m:sSupPr>
                      <m:e>
                        <m:r>
                          <a:rPr lang="en-US" sz="2200" b="0" i="1">
                            <a:latin typeface="Cambria Math" panose="02040503050406030204" pitchFamily="18" charset="0"/>
                          </a:rPr>
                          <m:t>125</m:t>
                        </m:r>
                      </m:e>
                      <m:sup>
                        <m:r>
                          <a:rPr lang="en-US" sz="2200" b="0" i="1">
                            <a:latin typeface="Cambria Math" panose="02040503050406030204" pitchFamily="18" charset="0"/>
                          </a:rPr>
                          <m:t>2</m:t>
                        </m:r>
                      </m:sup>
                    </m:sSup>
                    <m:r>
                      <a:rPr lang="en-US" sz="2200" b="0" i="1">
                        <a:latin typeface="Cambria Math" panose="02040503050406030204" pitchFamily="18" charset="0"/>
                      </a:rPr>
                      <m:t>=96</m:t>
                    </m:r>
                  </m:oMath>
                </a14:m>
                <a:endParaRPr lang="en-US" sz="2200"/>
              </a:p>
            </p:txBody>
          </p:sp>
        </mc:Choice>
        <mc:Fallback xmlns="">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865"/>
                </a:stretch>
              </a:blipFill>
            </p:spPr>
            <p:txBody>
              <a:bodyPr/>
              <a:lstStyle/>
              <a:p>
                <a:r>
                  <a:rPr lang="en-US">
                    <a:noFill/>
                  </a:rPr>
                  <a:t> </a:t>
                </a:r>
              </a:p>
            </p:txBody>
          </p:sp>
        </mc:Fallback>
      </mc:AlternateContent>
    </p:spTree>
    <p:extLst>
      <p:ext uri="{BB962C8B-B14F-4D97-AF65-F5344CB8AC3E}">
        <p14:creationId xmlns:p14="http://schemas.microsoft.com/office/powerpoint/2010/main" val="739294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a:xfrm>
            <a:off x="838200" y="365125"/>
            <a:ext cx="10515600" cy="1325563"/>
          </a:xfrm>
        </p:spPr>
        <p:txBody>
          <a:bodyPr>
            <a:normAutofit/>
          </a:bodyPr>
          <a:lstStyle/>
          <a:p>
            <a:r>
              <a:rPr lang="en-US" sz="4200"/>
              <a:t>Determining Sample When Estimating Proportions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a:xfrm>
                <a:off x="838200" y="1929384"/>
                <a:ext cx="10515600" cy="4251960"/>
              </a:xfrm>
            </p:spPr>
            <p:txBody>
              <a:bodyPr>
                <a:normAutofit/>
              </a:bodyPr>
              <a:lstStyle/>
              <a:p>
                <a14:m>
                  <m:oMath xmlns:m="http://schemas.openxmlformats.org/officeDocument/2006/math">
                    <m:r>
                      <a:rPr lang="en-US" sz="2200" b="0" i="1">
                        <a:latin typeface="Cambria Math" panose="02040503050406030204" pitchFamily="18" charset="0"/>
                      </a:rPr>
                      <m:t>𝑛</m:t>
                    </m:r>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𝑧</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b="0" i="1">
                                <a:latin typeface="Cambria Math" panose="02040503050406030204" pitchFamily="18" charset="0"/>
                              </a:rPr>
                              <m:t>𝐻</m:t>
                            </m:r>
                          </m:e>
                          <m:sup>
                            <m:r>
                              <a:rPr lang="en-US" sz="2200" b="0" i="1">
                                <a:latin typeface="Cambria Math" panose="02040503050406030204" pitchFamily="18" charset="0"/>
                              </a:rPr>
                              <m:t>2</m:t>
                            </m:r>
                          </m:sup>
                        </m:sSup>
                      </m:den>
                    </m:f>
                    <m:r>
                      <a:rPr lang="en-US" sz="2200" b="0" i="1">
                        <a:latin typeface="Cambria Math" panose="02040503050406030204" pitchFamily="18" charset="0"/>
                      </a:rPr>
                      <m:t>𝜋</m:t>
                    </m:r>
                    <m:d>
                      <m:dPr>
                        <m:ctrlPr>
                          <a:rPr lang="en-US" sz="2200" b="0" i="1">
                            <a:latin typeface="Cambria Math" panose="02040503050406030204" pitchFamily="18" charset="0"/>
                          </a:rPr>
                        </m:ctrlPr>
                      </m:dPr>
                      <m:e>
                        <m:r>
                          <a:rPr lang="en-US" sz="2200" b="0" i="1">
                            <a:latin typeface="Cambria Math" panose="02040503050406030204" pitchFamily="18" charset="0"/>
                          </a:rPr>
                          <m:t>1−</m:t>
                        </m:r>
                        <m:r>
                          <a:rPr lang="en-US" sz="2200" b="0" i="1">
                            <a:latin typeface="Cambria Math" panose="02040503050406030204" pitchFamily="18" charset="0"/>
                          </a:rPr>
                          <m:t>𝜋</m:t>
                        </m:r>
                      </m:e>
                    </m:d>
                  </m:oMath>
                </a14:m>
                <a:endParaRPr lang="en-US" sz="2200" dirty="0"/>
              </a:p>
              <a:p>
                <a:r>
                  <a:rPr lang="en-US" sz="2200" dirty="0"/>
                  <a:t>Where </a:t>
                </a:r>
              </a:p>
              <a:p>
                <a:pPr lvl="1"/>
                <a:r>
                  <a:rPr lang="en-US" sz="2200" dirty="0"/>
                  <a:t>n = required sample size </a:t>
                </a:r>
              </a:p>
              <a:p>
                <a:pPr lvl="1"/>
                <a:r>
                  <a:rPr lang="en-US" sz="2200" dirty="0"/>
                  <a:t>z = z-score corresponding to the desired degree of confidence </a:t>
                </a:r>
              </a:p>
              <a:p>
                <a:pPr lvl="1"/>
                <a:r>
                  <a:rPr lang="en-US" sz="2200" dirty="0"/>
                  <a:t>H = half-precision (i.e., how far off the estimate can be in either direction) </a:t>
                </a:r>
              </a:p>
              <a:p>
                <a:pPr lvl="1"/>
                <a14:m>
                  <m:oMath xmlns:m="http://schemas.openxmlformats.org/officeDocument/2006/math">
                    <m:r>
                      <a:rPr lang="en-US" sz="2200" b="0" i="1">
                        <a:latin typeface="Cambria Math" panose="02040503050406030204" pitchFamily="18" charset="0"/>
                      </a:rPr>
                      <m:t>𝜋</m:t>
                    </m:r>
                    <m:r>
                      <a:rPr lang="en-US" sz="2200" b="0" i="1">
                        <a:latin typeface="Cambria Math" panose="02040503050406030204" pitchFamily="18" charset="0"/>
                      </a:rPr>
                      <m:t>= </m:t>
                    </m:r>
                  </m:oMath>
                </a14:m>
                <a:r>
                  <a:rPr lang="en-US" sz="2200" dirty="0"/>
                  <a:t>estimated population proportion </a:t>
                </a:r>
              </a:p>
            </p:txBody>
          </p:sp>
        </mc:Choice>
        <mc:Fallback xmlns="">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2"/>
                <a:stretch>
                  <a:fillRect l="-696"/>
                </a:stretch>
              </a:blipFill>
            </p:spPr>
            <p:txBody>
              <a:bodyPr/>
              <a:lstStyle/>
              <a:p>
                <a:r>
                  <a:rPr lang="en-US">
                    <a:noFill/>
                  </a:rPr>
                  <a:t> </a:t>
                </a:r>
              </a:p>
            </p:txBody>
          </p:sp>
        </mc:Fallback>
      </mc:AlternateContent>
    </p:spTree>
    <p:extLst>
      <p:ext uri="{BB962C8B-B14F-4D97-AF65-F5344CB8AC3E}">
        <p14:creationId xmlns:p14="http://schemas.microsoft.com/office/powerpoint/2010/main" val="2117573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a:xfrm>
            <a:off x="838200" y="365125"/>
            <a:ext cx="10515600" cy="1325563"/>
          </a:xfrm>
        </p:spPr>
        <p:txBody>
          <a:bodyPr>
            <a:normAutofit/>
          </a:bodyPr>
          <a:lstStyle/>
          <a:p>
            <a:r>
              <a:rPr lang="en-US" sz="4200"/>
              <a:t>Determining Sample When Estimating Means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a:xfrm>
                <a:off x="838200" y="1929384"/>
                <a:ext cx="10515600" cy="4251960"/>
              </a:xfrm>
            </p:spPr>
            <p:txBody>
              <a:bodyPr>
                <a:normAutofit/>
              </a:bodyPr>
              <a:lstStyle/>
              <a:p>
                <a:r>
                  <a:rPr lang="en-US" sz="2200"/>
                  <a:t>When do we sue the proportion formula for sample size calculation? </a:t>
                </a:r>
              </a:p>
              <a:p>
                <a:pPr lvl="1"/>
                <a:r>
                  <a:rPr lang="en-US" sz="2200"/>
                  <a:t>Nominal scales </a:t>
                </a:r>
              </a:p>
              <a:p>
                <a:pPr lvl="1"/>
                <a:r>
                  <a:rPr lang="en-US" sz="2200"/>
                  <a:t>Ordinal scales</a:t>
                </a:r>
              </a:p>
              <a:p>
                <a:r>
                  <a:rPr lang="en-US" sz="2200"/>
                  <a:t>You have been asked to determine the proportion of all out-of-state fishermen who took at least one overnight fishing trip in the past year. Your estimate is to be within +/- 2% of the population mean; the confidence level is to be 95%;l and the best guess is that 25% of out-of-state respondents have taken at least one overnight fishing trip. Thus.. </a:t>
                </a:r>
              </a:p>
              <a:p>
                <a:pPr lvl="1"/>
                <a:r>
                  <a:rPr lang="en-US" sz="2200"/>
                  <a:t>H = 2% </a:t>
                </a:r>
              </a:p>
              <a:p>
                <a:pPr lvl="1"/>
                <a:r>
                  <a:rPr lang="en-US" sz="2200"/>
                  <a:t>Z = 1.96 </a:t>
                </a:r>
              </a:p>
              <a:p>
                <a:pPr lvl="1"/>
                <a14:m>
                  <m:oMath xmlns:m="http://schemas.openxmlformats.org/officeDocument/2006/math">
                    <m:r>
                      <a:rPr lang="en-US" sz="2200" b="0" i="1">
                        <a:latin typeface="Cambria Math" panose="02040503050406030204" pitchFamily="18" charset="0"/>
                      </a:rPr>
                      <m:t>𝜋</m:t>
                    </m:r>
                    <m:r>
                      <a:rPr lang="en-US" sz="2200" b="0" i="1">
                        <a:latin typeface="Cambria Math" panose="02040503050406030204" pitchFamily="18" charset="0"/>
                      </a:rPr>
                      <m:t>= </m:t>
                    </m:r>
                  </m:oMath>
                </a14:m>
                <a:r>
                  <a:rPr lang="en-US" sz="2200"/>
                  <a:t>25%</a:t>
                </a:r>
              </a:p>
            </p:txBody>
          </p:sp>
        </mc:Choice>
        <mc:Fallback xmlns="">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2"/>
                <a:stretch>
                  <a:fillRect l="-696" t="-1865" r="-522"/>
                </a:stretch>
              </a:blipFill>
            </p:spPr>
            <p:txBody>
              <a:bodyPr/>
              <a:lstStyle/>
              <a:p>
                <a:r>
                  <a:rPr lang="en-US">
                    <a:noFill/>
                  </a:rPr>
                  <a:t> </a:t>
                </a:r>
              </a:p>
            </p:txBody>
          </p:sp>
        </mc:Fallback>
      </mc:AlternateContent>
    </p:spTree>
    <p:extLst>
      <p:ext uri="{BB962C8B-B14F-4D97-AF65-F5344CB8AC3E}">
        <p14:creationId xmlns:p14="http://schemas.microsoft.com/office/powerpoint/2010/main" val="1437498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a:xfrm>
            <a:off x="838200" y="365125"/>
            <a:ext cx="10515600" cy="1325563"/>
          </a:xfrm>
        </p:spPr>
        <p:txBody>
          <a:bodyPr>
            <a:normAutofit/>
          </a:bodyPr>
          <a:lstStyle/>
          <a:p>
            <a:r>
              <a:rPr lang="en-US" sz="4200"/>
              <a:t>Determining Sample When Estimating Means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a:xfrm>
                <a:off x="838200" y="1929384"/>
                <a:ext cx="10515600" cy="4251960"/>
              </a:xfrm>
            </p:spPr>
            <p:txBody>
              <a:bodyPr>
                <a:normAutofit/>
              </a:bodyPr>
              <a:lstStyle/>
              <a:p>
                <a:r>
                  <a:rPr lang="en-US" sz="2200"/>
                  <a:t>How large a sample do you need?</a:t>
                </a:r>
              </a:p>
              <a:p>
                <a:pPr lvl="1"/>
                <a14:m>
                  <m:oMath xmlns:m="http://schemas.openxmlformats.org/officeDocument/2006/math">
                    <m:r>
                      <a:rPr lang="en-US" sz="2200" b="0" i="1">
                        <a:latin typeface="Cambria Math" panose="02040503050406030204" pitchFamily="18" charset="0"/>
                      </a:rPr>
                      <m:t>𝑛</m:t>
                    </m:r>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𝑧</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b="0" i="1">
                                <a:latin typeface="Cambria Math" panose="02040503050406030204" pitchFamily="18" charset="0"/>
                              </a:rPr>
                              <m:t>𝐻</m:t>
                            </m:r>
                          </m:e>
                          <m:sup>
                            <m:r>
                              <a:rPr lang="en-US" sz="2200" b="0" i="1">
                                <a:latin typeface="Cambria Math" panose="02040503050406030204" pitchFamily="18" charset="0"/>
                              </a:rPr>
                              <m:t>2</m:t>
                            </m:r>
                          </m:sup>
                        </m:sSup>
                      </m:den>
                    </m:f>
                    <m:r>
                      <a:rPr lang="en-US" sz="2200" b="0" i="1">
                        <a:latin typeface="Cambria Math" panose="02040503050406030204" pitchFamily="18" charset="0"/>
                      </a:rPr>
                      <m:t>𝜋</m:t>
                    </m:r>
                    <m:d>
                      <m:dPr>
                        <m:ctrlPr>
                          <a:rPr lang="en-US" sz="2200" b="0" i="1">
                            <a:latin typeface="Cambria Math" panose="02040503050406030204" pitchFamily="18" charset="0"/>
                          </a:rPr>
                        </m:ctrlPr>
                      </m:dPr>
                      <m:e>
                        <m:r>
                          <a:rPr lang="en-US" sz="2200" b="0" i="1">
                            <a:latin typeface="Cambria Math" panose="02040503050406030204" pitchFamily="18" charset="0"/>
                          </a:rPr>
                          <m:t>1−</m:t>
                        </m:r>
                        <m:r>
                          <a:rPr lang="en-US" sz="2200" b="0" i="1">
                            <a:latin typeface="Cambria Math" panose="02040503050406030204" pitchFamily="18" charset="0"/>
                          </a:rPr>
                          <m:t>𝜋</m:t>
                        </m:r>
                      </m:e>
                    </m:d>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1.96</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i="1">
                                <a:latin typeface="Cambria Math" panose="02040503050406030204" pitchFamily="18" charset="0"/>
                              </a:rPr>
                              <m:t>0.02</m:t>
                            </m:r>
                          </m:e>
                          <m:sup>
                            <m:r>
                              <a:rPr lang="en-US" sz="2200" b="0" i="1">
                                <a:latin typeface="Cambria Math" panose="02040503050406030204" pitchFamily="18" charset="0"/>
                              </a:rPr>
                              <m:t>2</m:t>
                            </m:r>
                          </m:sup>
                        </m:sSup>
                      </m:den>
                    </m:f>
                    <m:r>
                      <a:rPr lang="en-US" sz="2200" b="0" i="1">
                        <a:latin typeface="Cambria Math" panose="02040503050406030204" pitchFamily="18" charset="0"/>
                      </a:rPr>
                      <m:t>.25</m:t>
                    </m:r>
                    <m:d>
                      <m:dPr>
                        <m:ctrlPr>
                          <a:rPr lang="en-US" sz="2200" b="0" i="1">
                            <a:latin typeface="Cambria Math" panose="02040503050406030204" pitchFamily="18" charset="0"/>
                          </a:rPr>
                        </m:ctrlPr>
                      </m:dPr>
                      <m:e>
                        <m:r>
                          <a:rPr lang="en-US" sz="2200" b="0" i="1">
                            <a:latin typeface="Cambria Math" panose="02040503050406030204" pitchFamily="18" charset="0"/>
                          </a:rPr>
                          <m:t>1−.25</m:t>
                        </m:r>
                      </m:e>
                    </m:d>
                    <m:r>
                      <a:rPr lang="en-US" sz="2200" b="0" i="1">
                        <a:latin typeface="Cambria Math" panose="02040503050406030204" pitchFamily="18" charset="0"/>
                      </a:rPr>
                      <m:t>=1800</m:t>
                    </m:r>
                  </m:oMath>
                </a14:m>
                <a:endParaRPr lang="en-US" sz="2200"/>
              </a:p>
            </p:txBody>
          </p:sp>
        </mc:Choice>
        <mc:Fallback xmlns="">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2"/>
                <a:stretch>
                  <a:fillRect l="-696" t="-1865"/>
                </a:stretch>
              </a:blipFill>
            </p:spPr>
            <p:txBody>
              <a:bodyPr/>
              <a:lstStyle/>
              <a:p>
                <a:r>
                  <a:rPr lang="en-US">
                    <a:noFill/>
                  </a:rPr>
                  <a:t> </a:t>
                </a:r>
              </a:p>
            </p:txBody>
          </p:sp>
        </mc:Fallback>
      </mc:AlternateContent>
    </p:spTree>
    <p:extLst>
      <p:ext uri="{BB962C8B-B14F-4D97-AF65-F5344CB8AC3E}">
        <p14:creationId xmlns:p14="http://schemas.microsoft.com/office/powerpoint/2010/main" val="3200157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a:xfrm>
            <a:off x="630936" y="640080"/>
            <a:ext cx="4818888" cy="1481328"/>
          </a:xfrm>
        </p:spPr>
        <p:txBody>
          <a:bodyPr anchor="b">
            <a:normAutofit/>
          </a:bodyPr>
          <a:lstStyle/>
          <a:p>
            <a:r>
              <a:rPr lang="en-US" sz="5000"/>
              <a:t>Population Size and Sample Size</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a:xfrm>
            <a:off x="630936" y="2660904"/>
            <a:ext cx="4818888" cy="3547872"/>
          </a:xfrm>
        </p:spPr>
        <p:txBody>
          <a:bodyPr anchor="t">
            <a:normAutofit/>
          </a:bodyPr>
          <a:lstStyle/>
          <a:p>
            <a:r>
              <a:rPr lang="en-US" sz="2200"/>
              <a:t>Unless the sample will be more than 5-10% of the population size, the size of the population does not enter into the calculation of the size of the sample </a:t>
            </a:r>
          </a:p>
          <a:p>
            <a:pPr lvl="1"/>
            <a:r>
              <a:rPr lang="en-US" sz="2200"/>
              <a:t>Many people, including managers, have trouble with this idea. </a:t>
            </a:r>
          </a:p>
        </p:txBody>
      </p:sp>
      <p:pic>
        <p:nvPicPr>
          <p:cNvPr id="5" name="Picture 4" descr="A picture containing text&#10;&#10;Description automatically generated">
            <a:extLst>
              <a:ext uri="{FF2B5EF4-FFF2-40B4-BE49-F238E27FC236}">
                <a16:creationId xmlns:a16="http://schemas.microsoft.com/office/drawing/2014/main" id="{24BF4991-100E-472C-B6A6-6285F20536F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99048" y="1422829"/>
            <a:ext cx="5458968" cy="4012341"/>
          </a:xfrm>
          <a:prstGeom prst="rect">
            <a:avLst/>
          </a:prstGeom>
        </p:spPr>
      </p:pic>
    </p:spTree>
    <p:extLst>
      <p:ext uri="{BB962C8B-B14F-4D97-AF65-F5344CB8AC3E}">
        <p14:creationId xmlns:p14="http://schemas.microsoft.com/office/powerpoint/2010/main" val="182098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CB1D-CBC9-4AF1-8522-B7673FD29926}"/>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0A6278C3-48F3-4CED-96E4-770763128167}"/>
              </a:ext>
            </a:extLst>
          </p:cNvPr>
          <p:cNvSpPr>
            <a:spLocks noGrp="1"/>
          </p:cNvSpPr>
          <p:nvPr>
            <p:ph idx="1"/>
          </p:nvPr>
        </p:nvSpPr>
        <p:spPr>
          <a:xfrm>
            <a:off x="4965431" y="2438400"/>
            <a:ext cx="6586489" cy="3785419"/>
          </a:xfrm>
        </p:spPr>
        <p:txBody>
          <a:bodyPr>
            <a:normAutofit/>
          </a:bodyPr>
          <a:lstStyle/>
          <a:p>
            <a:pPr marL="0" indent="0">
              <a:buNone/>
            </a:pPr>
            <a:r>
              <a:rPr lang="en-US" sz="2000"/>
              <a:t>Filter question is for the determination of appropriate informants and classification question is for segmentation</a:t>
            </a:r>
          </a:p>
          <a:p>
            <a:pPr marL="514350" indent="-514350">
              <a:buFont typeface="+mj-lt"/>
              <a:buAutoNum type="alphaUcPeriod"/>
            </a:pPr>
            <a:r>
              <a:rPr lang="en-US" sz="2000"/>
              <a:t>True</a:t>
            </a:r>
          </a:p>
          <a:p>
            <a:pPr marL="514350" indent="-514350">
              <a:buFont typeface="+mj-lt"/>
              <a:buAutoNum type="alphaUcPeriod"/>
            </a:pPr>
            <a:r>
              <a:rPr lang="en-US" sz="2000"/>
              <a:t>False</a:t>
            </a:r>
          </a:p>
        </p:txBody>
      </p:sp>
      <p:pic>
        <p:nvPicPr>
          <p:cNvPr id="7" name="Picture 6" descr="Many question marks on black background">
            <a:extLst>
              <a:ext uri="{FF2B5EF4-FFF2-40B4-BE49-F238E27FC236}">
                <a16:creationId xmlns:a16="http://schemas.microsoft.com/office/drawing/2014/main" id="{D3420629-4759-49B2-9632-691A70E29E14}"/>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924ABAC-6AAD-456D-8E52-BCBCD6E3013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D1398DC3-B756-4B3F-97B2-ADD58A4A786F}"/>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2693308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AC2442-33A7-48F6-A268-9A2DC4852E8C}"/>
              </a:ext>
            </a:extLst>
          </p:cNvPr>
          <p:cNvSpPr>
            <a:spLocks noGrp="1"/>
          </p:cNvSpPr>
          <p:nvPr>
            <p:ph type="title"/>
          </p:nvPr>
        </p:nvSpPr>
        <p:spPr>
          <a:xfrm>
            <a:off x="838200" y="365125"/>
            <a:ext cx="10515600" cy="1325563"/>
          </a:xfrm>
        </p:spPr>
        <p:txBody>
          <a:bodyPr>
            <a:normAutofit/>
          </a:bodyPr>
          <a:lstStyle/>
          <a:p>
            <a:r>
              <a:rPr lang="en-US" sz="5400"/>
              <a:t>Finite Population Sample Size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5F214C-2C28-45E9-A19E-A1FFA0DFBE39}"/>
                  </a:ext>
                </a:extLst>
              </p:cNvPr>
              <p:cNvSpPr>
                <a:spLocks noGrp="1"/>
              </p:cNvSpPr>
              <p:nvPr>
                <p:ph idx="1"/>
              </p:nvPr>
            </p:nvSpPr>
            <p:spPr>
              <a:xfrm>
                <a:off x="838200" y="1929384"/>
                <a:ext cx="10515600" cy="4251960"/>
              </a:xfrm>
            </p:spPr>
            <p:txBody>
              <a:bodyPr>
                <a:normAutofit/>
              </a:bodyPr>
              <a:lstStyle/>
              <a:p>
                <a:r>
                  <a:rPr lang="en-US" sz="2200"/>
                  <a:t>For use when sample size &gt; 10% of the population size </a:t>
                </a:r>
              </a:p>
              <a:p>
                <a:r>
                  <a:rPr lang="en-US" sz="2200"/>
                  <a:t>For means: </a:t>
                </a:r>
                <a14:m>
                  <m:oMath xmlns:m="http://schemas.openxmlformats.org/officeDocument/2006/math">
                    <m:r>
                      <a:rPr lang="en-US" sz="2200" b="0" i="1">
                        <a:latin typeface="Cambria Math" panose="02040503050406030204" pitchFamily="18" charset="0"/>
                      </a:rPr>
                      <m:t>𝑛</m:t>
                    </m:r>
                    <m:r>
                      <a:rPr lang="en-US" sz="2200" b="0" i="1">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sSup>
                              <m:sSupPr>
                                <m:ctrlPr>
                                  <a:rPr lang="en-US" sz="2200" b="0" i="1">
                                    <a:latin typeface="Cambria Math" panose="02040503050406030204" pitchFamily="18" charset="0"/>
                                  </a:rPr>
                                </m:ctrlPr>
                              </m:sSupPr>
                              <m:e>
                                <m:r>
                                  <a:rPr lang="en-US" sz="2200" b="0" i="1">
                                    <a:latin typeface="Cambria Math" panose="02040503050406030204" pitchFamily="18" charset="0"/>
                                  </a:rPr>
                                  <m:t>𝜎</m:t>
                                </m:r>
                              </m:e>
                              <m:sup>
                                <m:r>
                                  <a:rPr lang="en-US" sz="2200" b="0" i="1">
                                    <a:latin typeface="Cambria Math" panose="02040503050406030204" pitchFamily="18" charset="0"/>
                                  </a:rPr>
                                  <m:t>2</m:t>
                                </m:r>
                              </m:sup>
                            </m:sSup>
                          </m:e>
                        </m:d>
                      </m:num>
                      <m:den>
                        <m:d>
                          <m:dPr>
                            <m:begChr m:val="{"/>
                            <m:endChr m:val="}"/>
                            <m:ctrlPr>
                              <a:rPr lang="en-US" sz="2200" b="0" i="1">
                                <a:latin typeface="Cambria Math" panose="02040503050406030204" pitchFamily="18" charset="0"/>
                              </a:rPr>
                            </m:ctrlPr>
                          </m:dPr>
                          <m:e>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𝐻</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b="0" i="1">
                                        <a:latin typeface="Cambria Math" panose="02040503050406030204" pitchFamily="18" charset="0"/>
                                      </a:rPr>
                                      <m:t>𝑍</m:t>
                                    </m:r>
                                  </m:e>
                                  <m:sup>
                                    <m:r>
                                      <a:rPr lang="en-US" sz="2200" b="0" i="1">
                                        <a:latin typeface="Cambria Math" panose="02040503050406030204" pitchFamily="18" charset="0"/>
                                      </a:rPr>
                                      <m:t>2</m:t>
                                    </m:r>
                                  </m:sup>
                                </m:sSup>
                              </m:den>
                            </m:f>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𝜎</m:t>
                                    </m:r>
                                  </m:e>
                                  <m:sup>
                                    <m:r>
                                      <a:rPr lang="en-US" sz="2200" b="0" i="1">
                                        <a:latin typeface="Cambria Math" panose="02040503050406030204" pitchFamily="18" charset="0"/>
                                      </a:rPr>
                                      <m:t>2</m:t>
                                    </m:r>
                                  </m:sup>
                                </m:sSup>
                              </m:num>
                              <m:den>
                                <m:r>
                                  <a:rPr lang="en-US" sz="2200" b="0" i="1">
                                    <a:latin typeface="Cambria Math" panose="02040503050406030204" pitchFamily="18" charset="0"/>
                                  </a:rPr>
                                  <m:t>𝑁</m:t>
                                </m:r>
                              </m:den>
                            </m:f>
                          </m:e>
                        </m:d>
                      </m:den>
                    </m:f>
                  </m:oMath>
                </a14:m>
                <a:endParaRPr lang="en-US" sz="2200"/>
              </a:p>
              <a:p>
                <a:r>
                  <a:rPr lang="en-US" sz="2200"/>
                  <a:t>For proportions: </a:t>
                </a:r>
                <a14:m>
                  <m:oMath xmlns:m="http://schemas.openxmlformats.org/officeDocument/2006/math">
                    <m:r>
                      <a:rPr lang="en-US" sz="2200" b="0" i="1">
                        <a:latin typeface="Cambria Math" panose="02040503050406030204" pitchFamily="18" charset="0"/>
                      </a:rPr>
                      <m:t>𝑛</m:t>
                    </m:r>
                    <m:r>
                      <a:rPr lang="en-US" sz="2200" b="0" i="1">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𝜋</m:t>
                            </m:r>
                            <m:d>
                              <m:dPr>
                                <m:ctrlPr>
                                  <a:rPr lang="en-US" sz="2200" b="0" i="1">
                                    <a:latin typeface="Cambria Math" panose="02040503050406030204" pitchFamily="18" charset="0"/>
                                  </a:rPr>
                                </m:ctrlPr>
                              </m:dPr>
                              <m:e>
                                <m:r>
                                  <a:rPr lang="en-US" sz="2200" b="0" i="1">
                                    <a:latin typeface="Cambria Math" panose="02040503050406030204" pitchFamily="18" charset="0"/>
                                  </a:rPr>
                                  <m:t>1−</m:t>
                                </m:r>
                                <m:r>
                                  <a:rPr lang="en-US" sz="2200" b="0" i="1">
                                    <a:latin typeface="Cambria Math" panose="02040503050406030204" pitchFamily="18" charset="0"/>
                                  </a:rPr>
                                  <m:t>𝜋</m:t>
                                </m:r>
                              </m:e>
                            </m:d>
                          </m:e>
                        </m:d>
                      </m:num>
                      <m:den>
                        <m:d>
                          <m:dPr>
                            <m:begChr m:val="{"/>
                            <m:endChr m:val="}"/>
                            <m:ctrlPr>
                              <a:rPr lang="en-US" sz="2200" b="0" i="1">
                                <a:latin typeface="Cambria Math" panose="02040503050406030204" pitchFamily="18" charset="0"/>
                              </a:rPr>
                            </m:ctrlPr>
                          </m:dPr>
                          <m:e>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𝐻</m:t>
                                    </m:r>
                                  </m:e>
                                  <m:sup>
                                    <m:r>
                                      <a:rPr lang="en-US" sz="2200" b="0" i="1">
                                        <a:latin typeface="Cambria Math" panose="02040503050406030204" pitchFamily="18" charset="0"/>
                                      </a:rPr>
                                      <m:t>2</m:t>
                                    </m:r>
                                  </m:sup>
                                </m:sSup>
                              </m:num>
                              <m:den>
                                <m:sSup>
                                  <m:sSupPr>
                                    <m:ctrlPr>
                                      <a:rPr lang="en-US" sz="2200" i="1">
                                        <a:latin typeface="Cambria Math" panose="02040503050406030204" pitchFamily="18" charset="0"/>
                                      </a:rPr>
                                    </m:ctrlPr>
                                  </m:sSupPr>
                                  <m:e>
                                    <m:r>
                                      <a:rPr lang="en-US" sz="2200" i="1">
                                        <a:latin typeface="Cambria Math" panose="02040503050406030204" pitchFamily="18" charset="0"/>
                                      </a:rPr>
                                      <m:t>𝑍</m:t>
                                    </m:r>
                                  </m:e>
                                  <m:sup>
                                    <m:r>
                                      <a:rPr lang="en-US" sz="2200" i="1">
                                        <a:latin typeface="Cambria Math" panose="02040503050406030204" pitchFamily="18" charset="0"/>
                                      </a:rPr>
                                      <m:t>2</m:t>
                                    </m:r>
                                  </m:sup>
                                </m:sSup>
                              </m:den>
                            </m:f>
                            <m:r>
                              <a:rPr lang="en-US" sz="2200" b="0" i="1">
                                <a:latin typeface="Cambria Math" panose="02040503050406030204" pitchFamily="18" charset="0"/>
                              </a:rPr>
                              <m:t>+</m:t>
                            </m:r>
                            <m:f>
                              <m:fPr>
                                <m:ctrlPr>
                                  <a:rPr lang="en-US" sz="2200" b="0" i="1">
                                    <a:latin typeface="Cambria Math" panose="02040503050406030204" pitchFamily="18" charset="0"/>
                                  </a:rPr>
                                </m:ctrlPr>
                              </m:fPr>
                              <m:num>
                                <m:r>
                                  <a:rPr lang="en-US" sz="2200" b="0" i="1">
                                    <a:latin typeface="Cambria Math" panose="02040503050406030204" pitchFamily="18" charset="0"/>
                                  </a:rPr>
                                  <m:t>𝜋</m:t>
                                </m:r>
                                <m:d>
                                  <m:dPr>
                                    <m:ctrlPr>
                                      <a:rPr lang="en-US" sz="2200" b="0" i="1">
                                        <a:latin typeface="Cambria Math" panose="02040503050406030204" pitchFamily="18" charset="0"/>
                                      </a:rPr>
                                    </m:ctrlPr>
                                  </m:dPr>
                                  <m:e>
                                    <m:r>
                                      <a:rPr lang="en-US" sz="2200" b="0" i="1">
                                        <a:latin typeface="Cambria Math" panose="02040503050406030204" pitchFamily="18" charset="0"/>
                                      </a:rPr>
                                      <m:t>1−</m:t>
                                    </m:r>
                                    <m:r>
                                      <a:rPr lang="en-US" sz="2200" b="0" i="1">
                                        <a:latin typeface="Cambria Math" panose="02040503050406030204" pitchFamily="18" charset="0"/>
                                      </a:rPr>
                                      <m:t>𝜋</m:t>
                                    </m:r>
                                  </m:e>
                                </m:d>
                              </m:num>
                              <m:den>
                                <m:r>
                                  <a:rPr lang="en-US" sz="2200" b="0" i="1">
                                    <a:latin typeface="Cambria Math" panose="02040503050406030204" pitchFamily="18" charset="0"/>
                                  </a:rPr>
                                  <m:t>𝑁</m:t>
                                </m:r>
                              </m:den>
                            </m:f>
                          </m:e>
                        </m:d>
                      </m:den>
                    </m:f>
                  </m:oMath>
                </a14:m>
                <a:endParaRPr lang="en-US" sz="2200"/>
              </a:p>
            </p:txBody>
          </p:sp>
        </mc:Choice>
        <mc:Fallback xmlns="">
          <p:sp>
            <p:nvSpPr>
              <p:cNvPr id="3" name="Content Placeholder 2">
                <a:extLst>
                  <a:ext uri="{FF2B5EF4-FFF2-40B4-BE49-F238E27FC236}">
                    <a16:creationId xmlns:a16="http://schemas.microsoft.com/office/drawing/2014/main" id="{F05F214C-2C28-45E9-A19E-A1FFA0DFBE39}"/>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865"/>
                </a:stretch>
              </a:blipFill>
            </p:spPr>
            <p:txBody>
              <a:bodyPr/>
              <a:lstStyle/>
              <a:p>
                <a:r>
                  <a:rPr lang="en-US">
                    <a:noFill/>
                  </a:rPr>
                  <a:t> </a:t>
                </a:r>
              </a:p>
            </p:txBody>
          </p:sp>
        </mc:Fallback>
      </mc:AlternateContent>
    </p:spTree>
    <p:extLst>
      <p:ext uri="{BB962C8B-B14F-4D97-AF65-F5344CB8AC3E}">
        <p14:creationId xmlns:p14="http://schemas.microsoft.com/office/powerpoint/2010/main" val="177614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24F9BC-FBC1-4A1F-A82E-4B995FD1914A}"/>
              </a:ext>
            </a:extLst>
          </p:cNvPr>
          <p:cNvSpPr>
            <a:spLocks noGrp="1"/>
          </p:cNvSpPr>
          <p:nvPr>
            <p:ph type="title"/>
          </p:nvPr>
        </p:nvSpPr>
        <p:spPr>
          <a:xfrm>
            <a:off x="640080" y="329184"/>
            <a:ext cx="6894576" cy="1783080"/>
          </a:xfrm>
        </p:spPr>
        <p:txBody>
          <a:bodyPr anchor="b">
            <a:normAutofit/>
          </a:bodyPr>
          <a:lstStyle/>
          <a:p>
            <a:r>
              <a:rPr lang="en-US" sz="5400"/>
              <a:t>Other approaches to determining sample size</a:t>
            </a:r>
          </a:p>
        </p:txBody>
      </p:sp>
      <p:sp>
        <p:nvSpPr>
          <p:cNvPr id="7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88B336-38B2-47AB-BDCD-E110DEFDED91}"/>
              </a:ext>
            </a:extLst>
          </p:cNvPr>
          <p:cNvSpPr>
            <a:spLocks noGrp="1"/>
          </p:cNvSpPr>
          <p:nvPr>
            <p:ph idx="1"/>
          </p:nvPr>
        </p:nvSpPr>
        <p:spPr>
          <a:xfrm>
            <a:off x="640080" y="2706624"/>
            <a:ext cx="6894576" cy="3483864"/>
          </a:xfrm>
        </p:spPr>
        <p:txBody>
          <a:bodyPr>
            <a:normAutofit/>
          </a:bodyPr>
          <a:lstStyle/>
          <a:p>
            <a:r>
              <a:rPr lang="en-US" sz="2200"/>
              <a:t>Size of research budget </a:t>
            </a:r>
          </a:p>
          <a:p>
            <a:r>
              <a:rPr lang="en-US" sz="2200"/>
              <a:t>Anticipated analyses </a:t>
            </a:r>
          </a:p>
          <a:p>
            <a:r>
              <a:rPr lang="en-US" sz="2200"/>
              <a:t>Historical practice </a:t>
            </a:r>
          </a:p>
        </p:txBody>
      </p:sp>
      <p:pic>
        <p:nvPicPr>
          <p:cNvPr id="1026" name="Picture 2" descr="Budgeting Memes">
            <a:extLst>
              <a:ext uri="{FF2B5EF4-FFF2-40B4-BE49-F238E27FC236}">
                <a16:creationId xmlns:a16="http://schemas.microsoft.com/office/drawing/2014/main" id="{C252744E-B0BF-4BDE-BB5B-B71247B8551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63840" y="393321"/>
            <a:ext cx="4014216" cy="33016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Best &quot;Kowalski, Analysis&quot; Memes | Know Your Meme">
            <a:extLst>
              <a:ext uri="{FF2B5EF4-FFF2-40B4-BE49-F238E27FC236}">
                <a16:creationId xmlns:a16="http://schemas.microsoft.com/office/drawing/2014/main" id="{16D1D7AF-3243-4315-8291-2ABA51EA5CE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94037" y="4079193"/>
            <a:ext cx="3935533" cy="217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2601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Questionnaire Analysis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D8CB7D13-131C-463A-AF83-BC9778950483}"/>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8B3677AC-97AA-4717-926A-1CECA0902472}"/>
              </a:ext>
            </a:extLst>
          </p:cNvPr>
          <p:cNvSpPr>
            <a:spLocks noGrp="1"/>
          </p:cNvSpPr>
          <p:nvPr>
            <p:ph type="sldNum" sz="quarter" idx="12"/>
          </p:nvPr>
        </p:nvSpPr>
        <p:spPr/>
        <p:txBody>
          <a:bodyPr/>
          <a:lstStyle/>
          <a:p>
            <a:fld id="{A6AF1B4E-90EC-4A51-B6E5-B702C054ECB0}" type="slidenum">
              <a:rPr lang="en-US" smtClean="0"/>
              <a:t>42</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1527D-4862-4F01-A950-801D1F9019D7}"/>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Exchange Questionnaire</a:t>
            </a:r>
          </a:p>
        </p:txBody>
      </p:sp>
      <p:sp>
        <p:nvSpPr>
          <p:cNvPr id="13" name="Rectangle: Rounded Corners 12">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4F4A5A0B-BF00-4B74-AB76-2CB5FD80F16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B714F84C-B736-4A9D-A70C-38D612B56D3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FFFFFF"/>
                </a:solidFill>
              </a:rPr>
              <a:pPr>
                <a:spcAft>
                  <a:spcPts val="600"/>
                </a:spcAft>
              </a:pPr>
              <a:t>43</a:t>
            </a:fld>
            <a:endParaRPr lang="en-US">
              <a:solidFill>
                <a:srgbClr val="FFFFFF"/>
              </a:solidFill>
            </a:endParaRPr>
          </a:p>
        </p:txBody>
      </p:sp>
      <p:graphicFrame>
        <p:nvGraphicFramePr>
          <p:cNvPr id="7" name="Content Placeholder 2">
            <a:extLst>
              <a:ext uri="{FF2B5EF4-FFF2-40B4-BE49-F238E27FC236}">
                <a16:creationId xmlns:a16="http://schemas.microsoft.com/office/drawing/2014/main" id="{20EEB385-7767-4E76-983B-76EA87886DE4}"/>
              </a:ext>
            </a:extLst>
          </p:cNvPr>
          <p:cNvGraphicFramePr>
            <a:graphicFrameLocks noGrp="1"/>
          </p:cNvGraphicFramePr>
          <p:nvPr>
            <p:ph idx="1"/>
            <p:extLst>
              <p:ext uri="{D42A27DB-BD31-4B8C-83A1-F6EECF244321}">
                <p14:modId xmlns:p14="http://schemas.microsoft.com/office/powerpoint/2010/main" val="1728533382"/>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9961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A203F0-12A4-4B71-ACFF-1BE3A692015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Discussion Case #5</a:t>
            </a:r>
          </a:p>
        </p:txBody>
      </p:sp>
      <p:pic>
        <p:nvPicPr>
          <p:cNvPr id="7" name="Picture 6" descr="Graphical user interface, text, application, email&#10;&#10;Description automatically generated">
            <a:extLst>
              <a:ext uri="{FF2B5EF4-FFF2-40B4-BE49-F238E27FC236}">
                <a16:creationId xmlns:a16="http://schemas.microsoft.com/office/drawing/2014/main" id="{FCE67815-E517-4544-8BCF-42D5A9AABD14}"/>
              </a:ext>
            </a:extLst>
          </p:cNvPr>
          <p:cNvPicPr>
            <a:picLocks noChangeAspect="1"/>
          </p:cNvPicPr>
          <p:nvPr/>
        </p:nvPicPr>
        <p:blipFill>
          <a:blip r:embed="rId3"/>
          <a:stretch>
            <a:fillRect/>
          </a:stretch>
        </p:blipFill>
        <p:spPr>
          <a:xfrm>
            <a:off x="1766740" y="1675227"/>
            <a:ext cx="8658520" cy="4394199"/>
          </a:xfrm>
          <a:prstGeom prst="rect">
            <a:avLst/>
          </a:prstGeom>
        </p:spPr>
      </p:pic>
      <p:sp>
        <p:nvSpPr>
          <p:cNvPr id="4" name="Footer Placeholder 3">
            <a:extLst>
              <a:ext uri="{FF2B5EF4-FFF2-40B4-BE49-F238E27FC236}">
                <a16:creationId xmlns:a16="http://schemas.microsoft.com/office/drawing/2014/main" id="{680D0DDB-C297-47B9-B2E3-801CFFCE6D5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653245E-543A-497A-ADAA-5BB93C85B6B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44</a:t>
            </a:fld>
            <a:endParaRPr lang="en-US"/>
          </a:p>
        </p:txBody>
      </p:sp>
    </p:spTree>
    <p:extLst>
      <p:ext uri="{BB962C8B-B14F-4D97-AF65-F5344CB8AC3E}">
        <p14:creationId xmlns:p14="http://schemas.microsoft.com/office/powerpoint/2010/main" val="22926760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7BC3560-F4C4-4D4B-B5DF-A04519C513E7}"/>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Up next</a:t>
            </a:r>
          </a:p>
        </p:txBody>
      </p:sp>
      <p:sp>
        <p:nvSpPr>
          <p:cNvPr id="4" name="Footer Placeholder 3">
            <a:extLst>
              <a:ext uri="{FF2B5EF4-FFF2-40B4-BE49-F238E27FC236}">
                <a16:creationId xmlns:a16="http://schemas.microsoft.com/office/drawing/2014/main" id="{F67841B8-0B79-4394-B685-69FEDFBE0575}"/>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51ACD727-AE11-4A14-B46A-5B89B2C05102}"/>
              </a:ext>
            </a:extLst>
          </p:cNvPr>
          <p:cNvSpPr>
            <a:spLocks noGrp="1"/>
          </p:cNvSpPr>
          <p:nvPr>
            <p:ph idx="1"/>
          </p:nvPr>
        </p:nvSpPr>
        <p:spPr>
          <a:xfrm>
            <a:off x="5573864" y="1166933"/>
            <a:ext cx="5716988" cy="4279709"/>
          </a:xfrm>
        </p:spPr>
        <p:txBody>
          <a:bodyPr anchor="ctr">
            <a:normAutofit/>
          </a:bodyPr>
          <a:lstStyle/>
          <a:p>
            <a:r>
              <a:rPr lang="en-US" sz="2400" dirty="0"/>
              <a:t>Assignment 4 (Sunday)</a:t>
            </a:r>
          </a:p>
          <a:p>
            <a:r>
              <a:rPr lang="en-US" sz="2400" dirty="0"/>
              <a:t>Quiz 6 (Sunday)</a:t>
            </a:r>
          </a:p>
          <a:p>
            <a:r>
              <a:rPr lang="en-US" sz="2400" dirty="0"/>
              <a:t>Discussion Case #5 (Sunday)</a:t>
            </a:r>
          </a:p>
          <a:p>
            <a:r>
              <a:rPr lang="en-US" sz="2400" dirty="0"/>
              <a:t>Read Chapter 15</a:t>
            </a:r>
          </a:p>
        </p:txBody>
      </p:sp>
      <p:sp>
        <p:nvSpPr>
          <p:cNvPr id="5" name="Slide Number Placeholder 4">
            <a:extLst>
              <a:ext uri="{FF2B5EF4-FFF2-40B4-BE49-F238E27FC236}">
                <a16:creationId xmlns:a16="http://schemas.microsoft.com/office/drawing/2014/main" id="{2E74FB3D-C1A7-49A3-A0BC-278771E01F57}"/>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A6AF1B4E-90EC-4A51-B6E5-B702C054ECB0}" type="slidenum">
              <a:rPr lang="en-US">
                <a:solidFill>
                  <a:schemeClr val="bg1"/>
                </a:solidFill>
              </a:rPr>
              <a:pPr algn="ctr">
                <a:spcAft>
                  <a:spcPts val="600"/>
                </a:spcAft>
              </a:pPr>
              <a:t>45</a:t>
            </a:fld>
            <a:endParaRPr lang="en-US">
              <a:solidFill>
                <a:schemeClr val="bg1"/>
              </a:solidFill>
            </a:endParaRPr>
          </a:p>
        </p:txBody>
      </p:sp>
    </p:spTree>
    <p:extLst>
      <p:ext uri="{BB962C8B-B14F-4D97-AF65-F5344CB8AC3E}">
        <p14:creationId xmlns:p14="http://schemas.microsoft.com/office/powerpoint/2010/main" val="22540321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24A2FB-3284-45FB-A5B8-6844E3FB557E}"/>
              </a:ext>
            </a:extLst>
          </p:cNvPr>
          <p:cNvSpPr>
            <a:spLocks noGrp="1"/>
          </p:cNvSpPr>
          <p:nvPr>
            <p:ph type="title"/>
          </p:nvPr>
        </p:nvSpPr>
        <p:spPr>
          <a:xfrm>
            <a:off x="5297762" y="329184"/>
            <a:ext cx="6251110" cy="1783080"/>
          </a:xfrm>
        </p:spPr>
        <p:txBody>
          <a:bodyPr anchor="b">
            <a:normAutofit/>
          </a:bodyPr>
          <a:lstStyle/>
          <a:p>
            <a:r>
              <a:rPr lang="en-US" sz="5400"/>
              <a:t>5-min snippet: Hotelling’s Law</a:t>
            </a:r>
          </a:p>
        </p:txBody>
      </p:sp>
      <p:pic>
        <p:nvPicPr>
          <p:cNvPr id="2050" name="Picture 2" descr="Solution to Curious Coffee Issue – the Hotelling Model | Just a random  Economics blog">
            <a:extLst>
              <a:ext uri="{FF2B5EF4-FFF2-40B4-BE49-F238E27FC236}">
                <a16:creationId xmlns:a16="http://schemas.microsoft.com/office/drawing/2014/main" id="{F75C22F9-EEC1-40D4-8B65-0F06D691CA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1341"/>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7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B4D516-FEE4-4B57-B36B-3E26F42E3AA7}"/>
              </a:ext>
            </a:extLst>
          </p:cNvPr>
          <p:cNvSpPr>
            <a:spLocks noGrp="1"/>
          </p:cNvSpPr>
          <p:nvPr>
            <p:ph idx="1"/>
          </p:nvPr>
        </p:nvSpPr>
        <p:spPr>
          <a:xfrm>
            <a:off x="5297762" y="2706624"/>
            <a:ext cx="6251110" cy="3483864"/>
          </a:xfrm>
        </p:spPr>
        <p:txBody>
          <a:bodyPr>
            <a:normAutofit/>
          </a:bodyPr>
          <a:lstStyle/>
          <a:p>
            <a:r>
              <a:rPr lang="en-US" sz="2200">
                <a:hlinkClick r:id="rId4"/>
              </a:rPr>
              <a:t>Netlogo link</a:t>
            </a:r>
            <a:endParaRPr lang="en-US" sz="2200"/>
          </a:p>
          <a:p>
            <a:r>
              <a:rPr lang="en-US" sz="2200"/>
              <a:t>Try: </a:t>
            </a:r>
          </a:p>
          <a:p>
            <a:pPr lvl="1"/>
            <a:r>
              <a:rPr lang="en-US" sz="2200"/>
              <a:t>Plane vs. Line</a:t>
            </a:r>
          </a:p>
          <a:p>
            <a:pPr lvl="1"/>
            <a:r>
              <a:rPr lang="en-US" sz="2200"/>
              <a:t>Moving vs. Price rule</a:t>
            </a:r>
          </a:p>
          <a:p>
            <a:pPr lvl="1"/>
            <a:r>
              <a:rPr lang="en-US" sz="2200"/>
              <a:t>More than 2 players</a:t>
            </a:r>
          </a:p>
        </p:txBody>
      </p:sp>
      <p:sp>
        <p:nvSpPr>
          <p:cNvPr id="4" name="Footer Placeholder 3">
            <a:extLst>
              <a:ext uri="{FF2B5EF4-FFF2-40B4-BE49-F238E27FC236}">
                <a16:creationId xmlns:a16="http://schemas.microsoft.com/office/drawing/2014/main" id="{DCF10961-46AC-4630-8F33-9A6FE19F98C8}"/>
              </a:ext>
            </a:extLst>
          </p:cNvPr>
          <p:cNvSpPr>
            <a:spLocks noGrp="1"/>
          </p:cNvSpPr>
          <p:nvPr>
            <p:ph type="ftr" sz="quarter" idx="11"/>
          </p:nvPr>
        </p:nvSpPr>
        <p:spPr>
          <a:xfrm>
            <a:off x="5297762" y="6356350"/>
            <a:ext cx="41148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3FA034A2-98B3-4FA3-8FE3-1D845FA08222}"/>
              </a:ext>
            </a:extLst>
          </p:cNvPr>
          <p:cNvSpPr>
            <a:spLocks noGrp="1"/>
          </p:cNvSpPr>
          <p:nvPr>
            <p:ph type="sldNum" sz="quarter" idx="12"/>
          </p:nvPr>
        </p:nvSpPr>
        <p:spPr>
          <a:xfrm>
            <a:off x="10052978" y="6356350"/>
            <a:ext cx="1300821" cy="365125"/>
          </a:xfrm>
        </p:spPr>
        <p:txBody>
          <a:bodyPr>
            <a:normAutofit/>
          </a:bodyPr>
          <a:lstStyle/>
          <a:p>
            <a:pPr>
              <a:spcAft>
                <a:spcPts val="600"/>
              </a:spcAft>
            </a:pPr>
            <a:fld id="{A6AF1B4E-90EC-4A51-B6E5-B702C054ECB0}" type="slidenum">
              <a:rPr lang="en-US" smtClean="0"/>
              <a:pPr>
                <a:spcAft>
                  <a:spcPts val="600"/>
                </a:spcAft>
              </a:pPr>
              <a:t>46</a:t>
            </a:fld>
            <a:endParaRPr lang="en-US"/>
          </a:p>
        </p:txBody>
      </p:sp>
    </p:spTree>
    <p:extLst>
      <p:ext uri="{BB962C8B-B14F-4D97-AF65-F5344CB8AC3E}">
        <p14:creationId xmlns:p14="http://schemas.microsoft.com/office/powerpoint/2010/main" val="355433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CB1D-CBC9-4AF1-8522-B7673FD29926}"/>
              </a:ext>
            </a:extLst>
          </p:cNvPr>
          <p:cNvSpPr>
            <a:spLocks noGrp="1"/>
          </p:cNvSpPr>
          <p:nvPr>
            <p:ph type="title"/>
          </p:nvPr>
        </p:nvSpPr>
        <p:spPr>
          <a:xfrm>
            <a:off x="4965430" y="629266"/>
            <a:ext cx="6586491" cy="1676603"/>
          </a:xfrm>
        </p:spPr>
        <p:txBody>
          <a:bodyPr>
            <a:normAutofit/>
          </a:bodyPr>
          <a:lstStyle/>
          <a:p>
            <a:r>
              <a:rPr lang="en-US" sz="5400"/>
              <a:t>iClicker Question</a:t>
            </a:r>
          </a:p>
        </p:txBody>
      </p:sp>
      <p:pic>
        <p:nvPicPr>
          <p:cNvPr id="7" name="Picture 6" descr="Question mark on green pastel background">
            <a:extLst>
              <a:ext uri="{FF2B5EF4-FFF2-40B4-BE49-F238E27FC236}">
                <a16:creationId xmlns:a16="http://schemas.microsoft.com/office/drawing/2014/main" id="{4537B06B-3219-4406-9E74-5371E3A24839}"/>
              </a:ext>
            </a:extLst>
          </p:cNvPr>
          <p:cNvPicPr>
            <a:picLocks noChangeAspect="1"/>
          </p:cNvPicPr>
          <p:nvPr/>
        </p:nvPicPr>
        <p:blipFill rotWithShape="1">
          <a:blip r:embed="rId2"/>
          <a:srcRect l="44648" r="4656"/>
          <a:stretch/>
        </p:blipFill>
        <p:spPr>
          <a:xfrm>
            <a:off x="20" y="10"/>
            <a:ext cx="4635571" cy="6857990"/>
          </a:xfrm>
          <a:prstGeom prst="rect">
            <a:avLst/>
          </a:prstGeom>
          <a:effectLst/>
        </p:spPr>
      </p:pic>
      <p:sp>
        <p:nvSpPr>
          <p:cNvPr id="3" name="Content Placeholder 2">
            <a:extLst>
              <a:ext uri="{FF2B5EF4-FFF2-40B4-BE49-F238E27FC236}">
                <a16:creationId xmlns:a16="http://schemas.microsoft.com/office/drawing/2014/main" id="{0A6278C3-48F3-4CED-96E4-770763128167}"/>
              </a:ext>
            </a:extLst>
          </p:cNvPr>
          <p:cNvSpPr>
            <a:spLocks noGrp="1"/>
          </p:cNvSpPr>
          <p:nvPr>
            <p:ph idx="1"/>
          </p:nvPr>
        </p:nvSpPr>
        <p:spPr>
          <a:xfrm>
            <a:off x="4965431" y="2438400"/>
            <a:ext cx="6586489" cy="3785419"/>
          </a:xfrm>
        </p:spPr>
        <p:txBody>
          <a:bodyPr>
            <a:normAutofit/>
          </a:bodyPr>
          <a:lstStyle/>
          <a:p>
            <a:pPr marL="0" indent="0">
              <a:buNone/>
            </a:pPr>
            <a:r>
              <a:rPr lang="en-US" sz="2400"/>
              <a:t>There are both question order bias and response order bias </a:t>
            </a:r>
          </a:p>
          <a:p>
            <a:pPr marL="514350" indent="-514350">
              <a:buFont typeface="+mj-lt"/>
              <a:buAutoNum type="alphaUcPeriod"/>
            </a:pPr>
            <a:r>
              <a:rPr lang="en-US" sz="2400"/>
              <a:t>True</a:t>
            </a:r>
          </a:p>
          <a:p>
            <a:pPr marL="514350" indent="-514350">
              <a:buFont typeface="+mj-lt"/>
              <a:buAutoNum type="alphaUcPeriod"/>
            </a:pPr>
            <a:r>
              <a:rPr lang="en-US" sz="2400"/>
              <a:t>False</a:t>
            </a:r>
          </a:p>
        </p:txBody>
      </p:sp>
      <p:sp>
        <p:nvSpPr>
          <p:cNvPr id="11" name="Rectangle 10">
            <a:extLst>
              <a:ext uri="{FF2B5EF4-FFF2-40B4-BE49-F238E27FC236}">
                <a16:creationId xmlns:a16="http://schemas.microsoft.com/office/drawing/2014/main" id="{7269EBCC-2006-4BB1-87B8-1E132C787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1" y="0"/>
            <a:ext cx="12612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924ABAC-6AAD-456D-8E52-BCBCD6E3013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D1398DC3-B756-4B3F-97B2-ADD58A4A786F}"/>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304231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CB1D-CBC9-4AF1-8522-B7673FD29926}"/>
              </a:ext>
            </a:extLst>
          </p:cNvPr>
          <p:cNvSpPr>
            <a:spLocks noGrp="1"/>
          </p:cNvSpPr>
          <p:nvPr>
            <p:ph type="title"/>
          </p:nvPr>
        </p:nvSpPr>
        <p:spPr>
          <a:xfrm>
            <a:off x="4965430" y="629266"/>
            <a:ext cx="6586491" cy="1676603"/>
          </a:xfrm>
        </p:spPr>
        <p:txBody>
          <a:bodyPr>
            <a:normAutofit/>
          </a:bodyPr>
          <a:lstStyle/>
          <a:p>
            <a:r>
              <a:rPr lang="en-US" sz="5400"/>
              <a:t>iClicker Question</a:t>
            </a:r>
          </a:p>
        </p:txBody>
      </p:sp>
      <p:pic>
        <p:nvPicPr>
          <p:cNvPr id="7" name="Picture 6" descr="Question mark on green pastel background">
            <a:extLst>
              <a:ext uri="{FF2B5EF4-FFF2-40B4-BE49-F238E27FC236}">
                <a16:creationId xmlns:a16="http://schemas.microsoft.com/office/drawing/2014/main" id="{E855DEA4-7F8D-446F-AE35-80D3CF6A6DA3}"/>
              </a:ext>
            </a:extLst>
          </p:cNvPr>
          <p:cNvPicPr>
            <a:picLocks noChangeAspect="1"/>
          </p:cNvPicPr>
          <p:nvPr/>
        </p:nvPicPr>
        <p:blipFill rotWithShape="1">
          <a:blip r:embed="rId2"/>
          <a:srcRect l="44648" r="4656"/>
          <a:stretch/>
        </p:blipFill>
        <p:spPr>
          <a:xfrm>
            <a:off x="20" y="10"/>
            <a:ext cx="4635571" cy="6857990"/>
          </a:xfrm>
          <a:prstGeom prst="rect">
            <a:avLst/>
          </a:prstGeom>
          <a:effectLst/>
        </p:spPr>
      </p:pic>
      <p:sp>
        <p:nvSpPr>
          <p:cNvPr id="3" name="Content Placeholder 2">
            <a:extLst>
              <a:ext uri="{FF2B5EF4-FFF2-40B4-BE49-F238E27FC236}">
                <a16:creationId xmlns:a16="http://schemas.microsoft.com/office/drawing/2014/main" id="{0A6278C3-48F3-4CED-96E4-770763128167}"/>
              </a:ext>
            </a:extLst>
          </p:cNvPr>
          <p:cNvSpPr>
            <a:spLocks noGrp="1"/>
          </p:cNvSpPr>
          <p:nvPr>
            <p:ph idx="1"/>
          </p:nvPr>
        </p:nvSpPr>
        <p:spPr>
          <a:xfrm>
            <a:off x="4965431" y="2438400"/>
            <a:ext cx="6586489" cy="3785419"/>
          </a:xfrm>
        </p:spPr>
        <p:txBody>
          <a:bodyPr>
            <a:normAutofit/>
          </a:bodyPr>
          <a:lstStyle/>
          <a:p>
            <a:pPr marL="0" indent="0">
              <a:buNone/>
            </a:pPr>
            <a:r>
              <a:rPr lang="en-US" sz="2400"/>
              <a:t>In the flocking model, there is a special leader bird that leads the whole flock</a:t>
            </a:r>
          </a:p>
          <a:p>
            <a:pPr marL="514350" indent="-514350">
              <a:buFont typeface="+mj-lt"/>
              <a:buAutoNum type="alphaUcPeriod"/>
            </a:pPr>
            <a:r>
              <a:rPr lang="en-US" sz="2400"/>
              <a:t>True</a:t>
            </a:r>
          </a:p>
          <a:p>
            <a:pPr marL="514350" indent="-514350">
              <a:buFont typeface="+mj-lt"/>
              <a:buAutoNum type="alphaUcPeriod"/>
            </a:pPr>
            <a:r>
              <a:rPr lang="en-US" sz="2400"/>
              <a:t>False</a:t>
            </a:r>
          </a:p>
        </p:txBody>
      </p:sp>
      <p:sp>
        <p:nvSpPr>
          <p:cNvPr id="11" name="Rectangle 10">
            <a:extLst>
              <a:ext uri="{FF2B5EF4-FFF2-40B4-BE49-F238E27FC236}">
                <a16:creationId xmlns:a16="http://schemas.microsoft.com/office/drawing/2014/main" id="{7269EBCC-2006-4BB1-87B8-1E132C787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1" y="0"/>
            <a:ext cx="12612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924ABAC-6AAD-456D-8E52-BCBCD6E3013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D1398DC3-B756-4B3F-97B2-ADD58A4A786F}"/>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48303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26B5F537-3960-4E10-AE03-D496B4CD5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21" name="Freeform 5">
              <a:extLst>
                <a:ext uri="{FF2B5EF4-FFF2-40B4-BE49-F238E27FC236}">
                  <a16:creationId xmlns:a16="http://schemas.microsoft.com/office/drawing/2014/main" id="{4F9A94D1-9FCD-4778-A663-68663B4D3F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BB080F40-90BD-4CAA-9447-8DC3FCD0F2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811033" y="1487285"/>
            <a:ext cx="5573478" cy="2877981"/>
          </a:xfrm>
        </p:spPr>
        <p:txBody>
          <a:bodyPr anchor="b">
            <a:normAutofit/>
          </a:bodyPr>
          <a:lstStyle/>
          <a:p>
            <a:pPr algn="r"/>
            <a:r>
              <a:rPr lang="en-US" sz="6700">
                <a:solidFill>
                  <a:schemeClr val="bg1"/>
                </a:solidFill>
                <a:latin typeface="Franklin Gothic Book" panose="020B0503020102020204" pitchFamily="34" charset="0"/>
                <a:cs typeface="Segoe UI" panose="020B0502040204020203" pitchFamily="34" charset="0"/>
              </a:rPr>
              <a:t>Chapter 14: Developing the Sampling Plan</a:t>
            </a: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6442" y="1280943"/>
            <a:ext cx="1649847" cy="1649847"/>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00540" y="1279964"/>
            <a:ext cx="1649847" cy="1649847"/>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46442" y="3854400"/>
            <a:ext cx="1649847" cy="1649847"/>
          </a:xfrm>
          <a:prstGeom prst="rect">
            <a:avLst/>
          </a:prstGeom>
        </p:spPr>
      </p:pic>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18024" y="3854401"/>
            <a:ext cx="1649847" cy="1649847"/>
          </a:xfrm>
          <a:prstGeom prst="rect">
            <a:avLst/>
          </a:prstGeom>
        </p:spPr>
      </p:pic>
    </p:spTree>
    <p:extLst>
      <p:ext uri="{BB962C8B-B14F-4D97-AF65-F5344CB8AC3E}">
        <p14:creationId xmlns:p14="http://schemas.microsoft.com/office/powerpoint/2010/main" val="2404573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8C1A-36D4-44E8-97ED-3B66A0D301CE}"/>
              </a:ext>
            </a:extLst>
          </p:cNvPr>
          <p:cNvSpPr>
            <a:spLocks noGrp="1"/>
          </p:cNvSpPr>
          <p:nvPr>
            <p:ph type="title"/>
          </p:nvPr>
        </p:nvSpPr>
        <p:spPr>
          <a:xfrm>
            <a:off x="4965430" y="629268"/>
            <a:ext cx="6586491" cy="1286160"/>
          </a:xfrm>
        </p:spPr>
        <p:txBody>
          <a:bodyPr anchor="b">
            <a:normAutofit/>
          </a:bodyPr>
          <a:lstStyle/>
          <a:p>
            <a:r>
              <a:rPr lang="en-US"/>
              <a:t>Learning Objectives</a:t>
            </a:r>
            <a:endParaRPr lang="en-US" dirty="0"/>
          </a:p>
        </p:txBody>
      </p:sp>
      <p:sp>
        <p:nvSpPr>
          <p:cNvPr id="3" name="Content Placeholder 2">
            <a:extLst>
              <a:ext uri="{FF2B5EF4-FFF2-40B4-BE49-F238E27FC236}">
                <a16:creationId xmlns:a16="http://schemas.microsoft.com/office/drawing/2014/main" id="{08CD7E33-17CC-4666-9681-8432C0770314}"/>
              </a:ext>
            </a:extLst>
          </p:cNvPr>
          <p:cNvSpPr>
            <a:spLocks noGrp="1"/>
          </p:cNvSpPr>
          <p:nvPr>
            <p:ph idx="1"/>
          </p:nvPr>
        </p:nvSpPr>
        <p:spPr>
          <a:xfrm>
            <a:off x="4965431" y="2438400"/>
            <a:ext cx="6586489" cy="3785419"/>
          </a:xfrm>
        </p:spPr>
        <p:txBody>
          <a:bodyPr>
            <a:normAutofit/>
          </a:bodyPr>
          <a:lstStyle/>
          <a:p>
            <a:pPr marL="514350" indent="-514350">
              <a:buFont typeface="+mj-lt"/>
              <a:buAutoNum type="arabicPeriod"/>
            </a:pPr>
            <a:r>
              <a:rPr lang="en-US" sz="2000"/>
              <a:t>Explain the difference between a parameter and a statistic</a:t>
            </a:r>
          </a:p>
          <a:p>
            <a:pPr marL="514350" indent="-514350">
              <a:buFont typeface="+mj-lt"/>
              <a:buAutoNum type="arabicPeriod"/>
            </a:pPr>
            <a:r>
              <a:rPr lang="en-US" sz="2000"/>
              <a:t>Explain the difference between a probability sample and nonprobability sample</a:t>
            </a:r>
          </a:p>
          <a:p>
            <a:pPr marL="514350" indent="-514350">
              <a:buFont typeface="+mj-lt"/>
              <a:buAutoNum type="arabicPeriod"/>
            </a:pPr>
            <a:r>
              <a:rPr lang="en-US" sz="2000"/>
              <a:t>List the primary types of nonprobability samples </a:t>
            </a:r>
          </a:p>
          <a:p>
            <a:pPr marL="514350" indent="-514350">
              <a:buFont typeface="+mj-lt"/>
              <a:buAutoNum type="arabicPeriod"/>
            </a:pPr>
            <a:r>
              <a:rPr lang="en-US" sz="2000"/>
              <a:t>List the primary types of probability samples </a:t>
            </a:r>
          </a:p>
          <a:p>
            <a:pPr marL="514350" indent="-514350">
              <a:buFont typeface="+mj-lt"/>
              <a:buAutoNum type="arabicPeriod"/>
            </a:pPr>
            <a:r>
              <a:rPr lang="en-US" sz="2000"/>
              <a:t>Cite 3 factors that influence the necessary sample size </a:t>
            </a:r>
          </a:p>
          <a:p>
            <a:pPr marL="514350" indent="-514350">
              <a:buFont typeface="+mj-lt"/>
              <a:buAutoNum type="arabicPeriod"/>
            </a:pPr>
            <a:r>
              <a:rPr lang="en-US" sz="2000"/>
              <a:t>Explain the relationship between population size and sample size</a:t>
            </a:r>
          </a:p>
        </p:txBody>
      </p:sp>
      <p:pic>
        <p:nvPicPr>
          <p:cNvPr id="15" name="Picture 4" descr="Graph on document with pen">
            <a:extLst>
              <a:ext uri="{FF2B5EF4-FFF2-40B4-BE49-F238E27FC236}">
                <a16:creationId xmlns:a16="http://schemas.microsoft.com/office/drawing/2014/main" id="{D808C5AA-CFF0-4448-9AD4-401402CB3CCD}"/>
              </a:ext>
            </a:extLst>
          </p:cNvPr>
          <p:cNvPicPr>
            <a:picLocks noChangeAspect="1"/>
          </p:cNvPicPr>
          <p:nvPr/>
        </p:nvPicPr>
        <p:blipFill rotWithShape="1">
          <a:blip r:embed="rId3"/>
          <a:srcRect l="34302" r="20579" b="-1"/>
          <a:stretch/>
        </p:blipFill>
        <p:spPr>
          <a:xfrm>
            <a:off x="20" y="10"/>
            <a:ext cx="4635571" cy="6857990"/>
          </a:xfrm>
          <a:prstGeom prst="rect">
            <a:avLst/>
          </a:prstGeom>
          <a:effectLst/>
        </p:spPr>
      </p:pic>
    </p:spTree>
    <p:extLst>
      <p:ext uri="{BB962C8B-B14F-4D97-AF65-F5344CB8AC3E}">
        <p14:creationId xmlns:p14="http://schemas.microsoft.com/office/powerpoint/2010/main" val="69612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E3F68-0670-4DA8-8B1A-2D03DD640F2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Developing the Sampling Plan</a:t>
            </a:r>
          </a:p>
        </p:txBody>
      </p:sp>
      <p:pic>
        <p:nvPicPr>
          <p:cNvPr id="4" name="Picture 3" descr="&quot;An illustration shows the steps involved in the procedure for drawing a sample. They are as follows:&#10;Step 1: Define the Target Population&#10;Step 2: Identify the Sampling Frame&#10;Step 3: Select a Sampling Procedure&#10;Step 4: Determine the Sample Size&#10;Step 5: Select the Sample Elements&#10;Step 6: Collect Data from the Designated Elements&quot;&#10;">
            <a:extLst>
              <a:ext uri="{FF2B5EF4-FFF2-40B4-BE49-F238E27FC236}">
                <a16:creationId xmlns:a16="http://schemas.microsoft.com/office/drawing/2014/main" id="{3FBBC406-D491-4CD5-821B-272C45F3E324}"/>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9697" y="1675227"/>
            <a:ext cx="10652606" cy="439419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4632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2273</TotalTime>
  <Words>3826</Words>
  <Application>Microsoft Office PowerPoint</Application>
  <PresentationFormat>Widescreen</PresentationFormat>
  <Paragraphs>421</Paragraphs>
  <Slides>46</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Cambria Math</vt:lpstr>
      <vt:lpstr>Franklin Gothic Book</vt:lpstr>
      <vt:lpstr>Lucida Grande</vt:lpstr>
      <vt:lpstr>Office Theme</vt:lpstr>
      <vt:lpstr>Happy Wednesday</vt:lpstr>
      <vt:lpstr>iClicker Question</vt:lpstr>
      <vt:lpstr>iClicker Question</vt:lpstr>
      <vt:lpstr>iClicker Question</vt:lpstr>
      <vt:lpstr>iClicker Question</vt:lpstr>
      <vt:lpstr>iClicker Question</vt:lpstr>
      <vt:lpstr>Chapter 14: Developing the Sampling Plan</vt:lpstr>
      <vt:lpstr>Learning Objectives</vt:lpstr>
      <vt:lpstr>Developing the Sampling Plan</vt:lpstr>
      <vt:lpstr>Step 1: Define the Targe Population</vt:lpstr>
      <vt:lpstr>Step 1: Define the Target Population</vt:lpstr>
      <vt:lpstr>Sampling Error</vt:lpstr>
      <vt:lpstr>Step 2: Identify the Sampling Frame</vt:lpstr>
      <vt:lpstr>Step 3: Select a Sampling Procedure</vt:lpstr>
      <vt:lpstr>Step 3: Select a Sampling Procedure</vt:lpstr>
      <vt:lpstr>Step 3: Select a Sampling Procedure</vt:lpstr>
      <vt:lpstr>Step 3: Select a Sampling Procedure</vt:lpstr>
      <vt:lpstr>Step 3: Select a Sampling Procedure</vt:lpstr>
      <vt:lpstr>Quota Sampling Example</vt:lpstr>
      <vt:lpstr>Quota Sampling Example</vt:lpstr>
      <vt:lpstr>Probability </vt:lpstr>
      <vt:lpstr>Why use Probability Sampling?</vt:lpstr>
      <vt:lpstr>Simple Random Sample</vt:lpstr>
      <vt:lpstr>Systematic Sample</vt:lpstr>
      <vt:lpstr>Sample Interval Formula</vt:lpstr>
      <vt:lpstr>Total Sampling Elements</vt:lpstr>
      <vt:lpstr>TSE Example</vt:lpstr>
      <vt:lpstr>Systematic Sampling Example</vt:lpstr>
      <vt:lpstr>Systematic Sampling Example</vt:lpstr>
      <vt:lpstr>Stratified Sample</vt:lpstr>
      <vt:lpstr>Cluster Sample</vt:lpstr>
      <vt:lpstr>Step 4: Determine the Sample Size</vt:lpstr>
      <vt:lpstr>Determining Sample Size when Estimating Means </vt:lpstr>
      <vt:lpstr>Determining Sample When Estimating Means</vt:lpstr>
      <vt:lpstr>Determining Sample When Estimating Means</vt:lpstr>
      <vt:lpstr>Determining Sample When Estimating Proportions</vt:lpstr>
      <vt:lpstr>Determining Sample When Estimating Means</vt:lpstr>
      <vt:lpstr>Determining Sample When Estimating Means</vt:lpstr>
      <vt:lpstr>Population Size and Sample Size</vt:lpstr>
      <vt:lpstr>Finite Population Sample Size </vt:lpstr>
      <vt:lpstr>Other approaches to determining sample size</vt:lpstr>
      <vt:lpstr>Questionnaire Analysis</vt:lpstr>
      <vt:lpstr>Exchange Questionnaire</vt:lpstr>
      <vt:lpstr>Discussion Case #5</vt:lpstr>
      <vt:lpstr>Up next</vt:lpstr>
      <vt:lpstr>5-min snippet: Hotelling’s Law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Questionnaire Analysis</dc:title>
  <dc:creator>Nguyen, Mike (MU-Student)</dc:creator>
  <cp:lastModifiedBy>Nguyen, Mike (MU-Student)</cp:lastModifiedBy>
  <cp:revision>18</cp:revision>
  <dcterms:created xsi:type="dcterms:W3CDTF">2021-09-22T18:27:11Z</dcterms:created>
  <dcterms:modified xsi:type="dcterms:W3CDTF">2021-10-04T00:41:04Z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