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71" r:id="rId5"/>
    <p:sldId id="275" r:id="rId6"/>
    <p:sldId id="272" r:id="rId7"/>
    <p:sldId id="273" r:id="rId8"/>
    <p:sldId id="261" r:id="rId9"/>
    <p:sldId id="260" r:id="rId10"/>
    <p:sldId id="256" r:id="rId11"/>
    <p:sldId id="263" r:id="rId12"/>
    <p:sldId id="264" r:id="rId13"/>
    <p:sldId id="265" r:id="rId14"/>
    <p:sldId id="266" r:id="rId15"/>
    <p:sldId id="267" r:id="rId16"/>
    <p:sldId id="268" r:id="rId17"/>
    <p:sldId id="269" r:id="rId18"/>
    <p:sldId id="276" r:id="rId19"/>
    <p:sldId id="277" r:id="rId20"/>
    <p:sldId id="278"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4501" autoAdjust="0"/>
  </p:normalViewPr>
  <p:slideViewPr>
    <p:cSldViewPr snapToGrid="0">
      <p:cViewPr>
        <p:scale>
          <a:sx n="75" d="100"/>
          <a:sy n="75" d="100"/>
        </p:scale>
        <p:origin x="1698" y="20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certificate program is ideal for students who enjoy working with numbers and love learning new software skills for business. Students who finish the 13-credit hour curriculum earn the certificate upon completion of their bachelor’s degree, providing employers with strong evidence that they have cutting-edge skills to excel in an analytics career. </a:t>
            </a:r>
          </a:p>
          <a:p>
            <a:r>
              <a:rPr lang="en-US" dirty="0"/>
              <a:t>So here you can see all the courses that you have to take, and its requirements. For more information, you can google search for this certificate online or go to our class Canvas page, I also posted a link of it under the first module. </a:t>
            </a:r>
          </a:p>
          <a:p>
            <a:endParaRPr lang="en-US" dirty="0"/>
          </a:p>
          <a:p>
            <a:r>
              <a:rPr lang="en-US" dirty="0"/>
              <a:t>(Show students how to access)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0974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descriptive word doc first </a:t>
            </a:r>
          </a:p>
          <a:p>
            <a:r>
              <a:rPr lang="en-US" dirty="0"/>
              <a:t>Then R script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are ”elements of a construct that can be measured or quantified”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 is “an abstract idea or concept composed of a set of attitudes or behaviors that are thought be related.”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measurement is amount of information within a variable. </a:t>
            </a:r>
          </a:p>
          <a:p>
            <a:r>
              <a:rPr lang="en-US" dirty="0"/>
              <a:t>Levels of measurement consists of nominal, ordinal, interval, and ratio</a:t>
            </a:r>
          </a:p>
          <a:p>
            <a:endParaRPr lang="en-US" dirty="0"/>
          </a:p>
          <a:p>
            <a:r>
              <a:rPr lang="en-US" dirty="0"/>
              <a:t>Type of research question:</a:t>
            </a:r>
          </a:p>
          <a:p>
            <a:r>
              <a:rPr lang="en-US" dirty="0"/>
              <a:t>Exploratory</a:t>
            </a:r>
          </a:p>
          <a:p>
            <a:r>
              <a:rPr lang="en-US" dirty="0"/>
              <a:t>Descriptive </a:t>
            </a:r>
          </a:p>
          <a:p>
            <a:r>
              <a:rPr lang="en-US" dirty="0"/>
              <a:t>Causal</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58907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 = Integrated Development Environment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54691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http://www.netlogoweb.org/launch#http://www.netlogoweb.org/assets/modelslib/Sample%20Models/Social%20Science/Rumor%20Mill.nlogo</a:t>
            </a:r>
          </a:p>
          <a:p>
            <a:endParaRPr lang="en-US" dirty="0"/>
          </a:p>
          <a:p>
            <a:endParaRPr lang="en-US" dirty="0"/>
          </a:p>
          <a:p>
            <a:pPr algn="l"/>
            <a:r>
              <a:rPr lang="en-US" b="0" i="0" dirty="0">
                <a:solidFill>
                  <a:srgbClr val="000000"/>
                </a:solidFill>
                <a:effectLst/>
                <a:latin typeface="Lucida Grande"/>
              </a:rPr>
              <a:t>This program models the spread of a rumor. The rumor spreads when a person who knows the rumor tells one of their neighbors. In other words, spatial proximity is a determining factor as to how soon (and perhaps how often) a given individual will hear the rumor.</a:t>
            </a:r>
          </a:p>
          <a:p>
            <a:pPr algn="l"/>
            <a:r>
              <a:rPr lang="en-US" b="0" i="0" dirty="0">
                <a:solidFill>
                  <a:srgbClr val="000000"/>
                </a:solidFill>
                <a:effectLst/>
                <a:latin typeface="Lucida Grande"/>
              </a:rPr>
              <a:t>The neighbors can be defined as either the four adjacent people or the eight adjacent people. At each time step, every person who knows the rumor randomly chooses a neighbor to tell the rumor to. The simulation keeps track of who knows the rumor, how many people know the rumor, and how many "repeated </a:t>
            </a:r>
            <a:r>
              <a:rPr lang="en-US" b="0" i="0" dirty="0" err="1">
                <a:solidFill>
                  <a:srgbClr val="000000"/>
                </a:solidFill>
                <a:effectLst/>
                <a:latin typeface="Lucida Grande"/>
              </a:rPr>
              <a:t>tellings</a:t>
            </a:r>
            <a:r>
              <a:rPr lang="en-US" b="0" i="0" dirty="0">
                <a:solidFill>
                  <a:srgbClr val="000000"/>
                </a:solidFill>
                <a:effectLst/>
                <a:latin typeface="Lucida Grande"/>
              </a:rPr>
              <a:t>" of the rumor occur.</a:t>
            </a:r>
          </a:p>
          <a:p>
            <a:endParaRPr lang="en-US" dirty="0"/>
          </a:p>
          <a:p>
            <a:r>
              <a:rPr lang="en-US" b="0" i="0" dirty="0">
                <a:solidFill>
                  <a:srgbClr val="000000"/>
                </a:solidFill>
                <a:effectLst/>
                <a:latin typeface="Lucida Grande"/>
              </a:rPr>
              <a:t>EIGHT-MODE? is a switch that determines whether at each time step the rumor spreads to one of four randomly chosen neighbors, or one of eight such neighbors.</a:t>
            </a:r>
          </a:p>
          <a:p>
            <a:endParaRPr lang="en-US" b="0" i="0" dirty="0">
              <a:solidFill>
                <a:srgbClr val="000000"/>
              </a:solidFill>
              <a:effectLst/>
              <a:latin typeface="Lucida Grande"/>
            </a:endParaRPr>
          </a:p>
          <a:p>
            <a:r>
              <a:rPr lang="en-US" b="0" i="0" dirty="0">
                <a:solidFill>
                  <a:srgbClr val="000000"/>
                </a:solidFill>
                <a:effectLst/>
                <a:latin typeface="Lucida Grande"/>
              </a:rPr>
              <a:t>Also check the network analysis</a:t>
            </a:r>
          </a:p>
          <a:p>
            <a:endParaRPr lang="en-US" b="0" i="0" dirty="0">
              <a:solidFill>
                <a:srgbClr val="000000"/>
              </a:solidFill>
              <a:effectLst/>
              <a:latin typeface="Lucida Grande"/>
            </a:endParaRPr>
          </a:p>
          <a:p>
            <a:endParaRPr lang="en-US" b="0" i="0" dirty="0">
              <a:solidFill>
                <a:srgbClr val="000000"/>
              </a:solidFill>
              <a:effectLst/>
              <a:latin typeface="Lucida Grande"/>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5138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next semester, there will be three courses for you already. </a:t>
            </a:r>
          </a:p>
          <a:p>
            <a:r>
              <a:rPr lang="en-US" dirty="0"/>
              <a:t>Idk about other courses, but for the second one. It uses Tableau, which is increasingly more famous and popular in the industry. Hence, I think it could be a valuable tool for you. </a:t>
            </a:r>
          </a:p>
          <a:p>
            <a:r>
              <a:rPr lang="en-US" dirty="0"/>
              <a:t>For more information, you can contact …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48518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 revisit  </a:t>
            </a:r>
          </a:p>
          <a:p>
            <a:r>
              <a:rPr lang="en-US" dirty="0"/>
              <a:t>So today we will cover descriptive statistics and revisit chapter 12 a little bit.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91989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descriptive statistics, usually we mean we want to learn some basic information about a variable. </a:t>
            </a:r>
          </a:p>
          <a:p>
            <a:r>
              <a:rPr lang="en-US" dirty="0"/>
              <a:t>Such as its mean or variation.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08455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two frequently used descriptive statistics are raw frequency or percent. It measures the central tendency. Like in the picture, you can see that the percentage of books you buy dominate the percentage of books that you open </a:t>
            </a:r>
          </a:p>
          <a:p>
            <a:r>
              <a:rPr lang="en-US" dirty="0"/>
              <a:t>The second one is variability associated with a variable; it is used to reveal the typical difference between the values in a set of values. </a:t>
            </a:r>
          </a:p>
          <a:p>
            <a:r>
              <a:rPr lang="en-US" dirty="0"/>
              <a:t>As in the picture, you recall your stat class where you learn about the distribution of a random variable. </a:t>
            </a:r>
          </a:p>
          <a:p>
            <a:r>
              <a:rPr lang="en-US" dirty="0"/>
              <a:t>The more information you have, the less uncertainty you have about the variable, hence, lower variability.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95552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recall sampling methods that we’ve learned so far. </a:t>
            </a:r>
          </a:p>
          <a:p>
            <a:r>
              <a:rPr lang="en-US" dirty="0"/>
              <a:t>We cover both probability sampling and non-probability sampling </a:t>
            </a:r>
          </a:p>
          <a:p>
            <a:r>
              <a:rPr lang="en-US" dirty="0"/>
              <a:t>Only probability sampling allows us to calculate the measurement error. And visualize the underlying distribution of a variable. </a:t>
            </a:r>
          </a:p>
          <a:p>
            <a:br>
              <a:rPr lang="en-US" dirty="0"/>
            </a:br>
            <a:r>
              <a:rPr lang="en-US" dirty="0"/>
              <a:t>For example, assuming that we know the overall population parameter of the extent o which you value a college degree is left skewed. You would want to have a random sample of the population </a:t>
            </a:r>
          </a:p>
          <a:p>
            <a:r>
              <a:rPr lang="en-US" dirty="0"/>
              <a:t>But say that you only collect freshman’s opinion, then your sample is not reflective of the population. Hence, that’s why you always want to get the most representative sample as possible. </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288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 of central tendency, which we covered already but I just want to remind you the definition. </a:t>
            </a:r>
          </a:p>
          <a:p>
            <a:endParaRPr lang="en-US" dirty="0"/>
          </a:p>
          <a:p>
            <a:r>
              <a:rPr lang="en-US" dirty="0"/>
              <a:t>I just want to caution you the difference between geometric and arithmetic means again since we have quite a few got it incorrectly in our previous </a:t>
            </a:r>
            <a:r>
              <a:rPr lang="en-US" dirty="0" err="1"/>
              <a:t>iclicker</a:t>
            </a:r>
            <a:r>
              <a:rPr lang="en-US" dirty="0"/>
              <a:t> question. </a:t>
            </a:r>
          </a:p>
          <a:p>
            <a:r>
              <a:rPr lang="en-US" dirty="0"/>
              <a:t>Geometric mean is the n-</a:t>
            </a:r>
            <a:r>
              <a:rPr lang="en-US" dirty="0" err="1"/>
              <a:t>th</a:t>
            </a:r>
            <a:r>
              <a:rPr lang="en-US" dirty="0"/>
              <a:t> root of a product of n numbers, while arithmetic mean is the sum of n numbers divided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 of variability can be variance or standard deviation. </a:t>
            </a:r>
          </a:p>
          <a:p>
            <a:r>
              <a:rPr lang="en-US" dirty="0"/>
              <a:t>Standard deviation indicates the dispersion of the values </a:t>
            </a:r>
          </a:p>
          <a:p>
            <a:r>
              <a:rPr lang="en-US" dirty="0"/>
              <a:t>If you recall from your stat course, if you have a normal variable such as height, 1 standardization contain 68% of observations, meaning that 68% of your sample should be plus or minus from your mean. </a:t>
            </a:r>
          </a:p>
          <a:p>
            <a:endParaRPr lang="en-US" dirty="0"/>
          </a:p>
          <a:p>
            <a:r>
              <a:rPr lang="en-US" dirty="0"/>
              <a:t>Another visualization of a distribution of a variable is frequency distribution or histogram. Unlike variable distribution can only be used for continuous variables measured by ratio, histogram can also be used for continuous variables measured by interval such as Likert scale or salary in bucket. </a:t>
            </a:r>
          </a:p>
          <a:p>
            <a:r>
              <a:rPr lang="en-US" dirty="0"/>
              <a:t>For example, in the histogram, you can see that the number of people is put into a bucket. And we stack them side by side.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1425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to get to the next level of measurement, we have to impose more conditions such as from nominal to ordinal, we have to add the order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ordinal to interval, we have to add the restriction that proportion between variables are equal. (a jump from 1 to 2 equals a jump form 2 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interval to ratio, we have to add the condition of absolute zero or real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higher levels of measurement have all the statistical property of lower levels of measurements as represented in the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can somebody tell me why mode can be used for both </a:t>
            </a:r>
            <a:r>
              <a:rPr lang="en-US" dirty="0" err="1"/>
              <a:t>catogeial</a:t>
            </a:r>
            <a:r>
              <a:rPr lang="en-US" dirty="0"/>
              <a:t> continuous variables, while mean only applies to continuous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give me examples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Rights reserved: www.questionpro.com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0686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0E2FF94F-CD9E-49B3-97DF-CC86F792D1FA}" type="datetime1">
              <a:rPr lang="en-US" smtClean="0"/>
              <a:t>10/17/2021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08FA4A2-251C-4EF0-A971-740CC58FCE9C}" type="datetime1">
              <a:rPr lang="en-US" smtClean="0"/>
              <a:t>10/17/2021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678EE1E-8FD8-4E71-AB3E-D45737540CD6}" type="datetime1">
              <a:rPr lang="en-US" smtClean="0"/>
              <a:t>10/17/2021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6F7FEB1-C0EE-4522-8939-30B06393F211}" type="datetime1">
              <a:rPr lang="en-US" smtClean="0"/>
              <a:t>10/17/2021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6B6C8D6-ABEC-44A2-9900-FBE34CC20117}" type="datetime1">
              <a:rPr lang="en-US" smtClean="0"/>
              <a:t>10/17/2021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A22B62C1-A375-4CE1-8027-A44B089026E7}" type="datetime1">
              <a:rPr lang="en-US" smtClean="0"/>
              <a:t>10/17/2021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2F5126A5-4E55-4EE3-935B-4AA72D21C744}" type="datetime1">
              <a:rPr lang="en-US" smtClean="0"/>
              <a:t>10/17/2021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661DE8B-87BE-43B7-BE33-0CE077750BDC}" type="datetime1">
              <a:rPr lang="en-US" smtClean="0"/>
              <a:t>10/17/2021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7A65B15-563B-4B3A-A86E-6FF46C24C326}" type="datetime1">
              <a:rPr lang="en-US" smtClean="0"/>
              <a:t>10/17/2021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4E48E9E-4E9D-47B4-80E9-DC851FFB3ED2}" type="datetime1">
              <a:rPr lang="en-US" smtClean="0"/>
              <a:t>10/17/2021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2A96D92-520A-477A-BCC3-9BF5CE968574}" type="datetime1">
              <a:rPr lang="en-US" smtClean="0"/>
              <a:t>10/17/2021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B6A8F-6872-4742-B301-1B6EC57DBF39}" type="datetime1">
              <a:rPr lang="en-US" smtClean="0"/>
              <a:t>10/17/2021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alaxyproject.github.io/training-material/topics/galaxy-interface/tutorials/rstudio/tutorial.html" TargetMode="External"/><Relationship Id="rId3" Type="http://schemas.openxmlformats.org/officeDocument/2006/relationships/image" Target="../media/image24.jpg"/><Relationship Id="rId7" Type="http://schemas.openxmlformats.org/officeDocument/2006/relationships/image" Target="../media/image26.png"/><Relationship Id="rId12" Type="http://schemas.openxmlformats.org/officeDocument/2006/relationships/hyperlink" Target="https://creativecommons.org/licenses/by/3.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hikaru1122.hatenadiary.jp/entry/2017/11/26/222452" TargetMode="External"/><Relationship Id="rId11" Type="http://schemas.openxmlformats.org/officeDocument/2006/relationships/hyperlink" Target="https://creativecommons.org/licenses/by-sa/3.0/" TargetMode="External"/><Relationship Id="rId5" Type="http://schemas.openxmlformats.org/officeDocument/2006/relationships/image" Target="../media/image25.png"/><Relationship Id="rId10" Type="http://schemas.openxmlformats.org/officeDocument/2006/relationships/hyperlink" Target="https://psyteachr.github.io/ug1-practical/cloud.html" TargetMode="External"/><Relationship Id="rId4" Type="http://schemas.openxmlformats.org/officeDocument/2006/relationships/hyperlink" Target="https://en.wikipedia.org/wiki/R_(programming_language)" TargetMode="External"/><Relationship Id="rId9" Type="http://schemas.openxmlformats.org/officeDocument/2006/relationships/image" Target="../media/image27.gif"/></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yntegrity.com/clinical-data-quality-article/variability-graph/"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3FAB2-C8FC-465E-861E-143356863710}"/>
              </a:ext>
            </a:extLst>
          </p:cNvPr>
          <p:cNvSpPr>
            <a:spLocks noGrp="1"/>
          </p:cNvSpPr>
          <p:nvPr>
            <p:ph type="ctrTitle"/>
          </p:nvPr>
        </p:nvSpPr>
        <p:spPr>
          <a:xfrm>
            <a:off x="638882" y="639193"/>
            <a:ext cx="3571810" cy="3573516"/>
          </a:xfrm>
        </p:spPr>
        <p:txBody>
          <a:bodyPr>
            <a:normAutofit/>
          </a:bodyPr>
          <a:lstStyle/>
          <a:p>
            <a:pPr algn="l"/>
            <a:r>
              <a:rPr lang="en-US" sz="6600"/>
              <a:t>Morning !!!</a:t>
            </a:r>
          </a:p>
        </p:txBody>
      </p:sp>
      <p:sp>
        <p:nvSpPr>
          <p:cNvPr id="3" name="Subtitle 2">
            <a:extLst>
              <a:ext uri="{FF2B5EF4-FFF2-40B4-BE49-F238E27FC236}">
                <a16:creationId xmlns:a16="http://schemas.microsoft.com/office/drawing/2014/main" id="{CD773D34-E392-432F-AD6A-F675F577FD48}"/>
              </a:ext>
            </a:extLst>
          </p:cNvPr>
          <p:cNvSpPr>
            <a:spLocks noGrp="1"/>
          </p:cNvSpPr>
          <p:nvPr>
            <p:ph type="subTitle" idx="1"/>
          </p:nvPr>
        </p:nvSpPr>
        <p:spPr>
          <a:xfrm>
            <a:off x="638882" y="4631161"/>
            <a:ext cx="3571810" cy="1559327"/>
          </a:xfrm>
        </p:spPr>
        <p:txBody>
          <a:bodyPr>
            <a:normAutofit/>
          </a:bodyPr>
          <a:lstStyle/>
          <a:p>
            <a:pPr algn="l"/>
            <a:r>
              <a:rPr lang="en-US"/>
              <a:t>Get your name tag</a:t>
            </a:r>
          </a:p>
          <a:p>
            <a:pPr algn="l"/>
            <a:r>
              <a:rPr lang="en-US"/>
              <a:t>Check-in </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ts Monday Again GIFs - Get the best GIF on GIPHY">
            <a:extLst>
              <a:ext uri="{FF2B5EF4-FFF2-40B4-BE49-F238E27FC236}">
                <a16:creationId xmlns:a16="http://schemas.microsoft.com/office/drawing/2014/main" id="{BD4DE75F-B67A-4BB0-90A9-25A3A86B92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4383"/>
            <a:ext cx="7214616" cy="40418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5ADEB10-D9D6-43BB-8BB3-371FC9DD81F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F9BDF7-C94B-49FE-BEDF-117AF333B7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104419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9F7E15-4E42-4BD2-9500-D5F4FA6E4BE8}"/>
              </a:ext>
            </a:extLst>
          </p:cNvPr>
          <p:cNvSpPr>
            <a:spLocks noGrp="1"/>
          </p:cNvSpPr>
          <p:nvPr>
            <p:ph type="title"/>
          </p:nvPr>
        </p:nvSpPr>
        <p:spPr>
          <a:xfrm>
            <a:off x="838200" y="609600"/>
            <a:ext cx="3739341" cy="1330839"/>
          </a:xfrm>
        </p:spPr>
        <p:txBody>
          <a:bodyPr>
            <a:normAutofit/>
          </a:bodyPr>
          <a:lstStyle/>
          <a:p>
            <a:r>
              <a:rPr lang="en-US" sz="3700"/>
              <a:t>Probability Sampling Methods</a:t>
            </a:r>
          </a:p>
        </p:txBody>
      </p:sp>
      <p:sp>
        <p:nvSpPr>
          <p:cNvPr id="3" name="Content Placeholder 2">
            <a:extLst>
              <a:ext uri="{FF2B5EF4-FFF2-40B4-BE49-F238E27FC236}">
                <a16:creationId xmlns:a16="http://schemas.microsoft.com/office/drawing/2014/main" id="{E63D0D91-05E0-45C1-8105-16D86816BE4C}"/>
              </a:ext>
            </a:extLst>
          </p:cNvPr>
          <p:cNvSpPr>
            <a:spLocks noGrp="1"/>
          </p:cNvSpPr>
          <p:nvPr>
            <p:ph idx="1"/>
          </p:nvPr>
        </p:nvSpPr>
        <p:spPr>
          <a:xfrm>
            <a:off x="862366" y="2194102"/>
            <a:ext cx="3427001" cy="3908586"/>
          </a:xfrm>
        </p:spPr>
        <p:txBody>
          <a:bodyPr>
            <a:normAutofit/>
          </a:bodyPr>
          <a:lstStyle/>
          <a:p>
            <a:r>
              <a:rPr lang="en-US" sz="2000"/>
              <a:t>Central tendency = the center of the bell shape </a:t>
            </a:r>
          </a:p>
          <a:p>
            <a:r>
              <a:rPr lang="en-US" sz="2000"/>
              <a:t>Variance is the spread</a:t>
            </a:r>
          </a:p>
        </p:txBody>
      </p:sp>
      <p:pic>
        <p:nvPicPr>
          <p:cNvPr id="6" name="Google Shape;139;g9d0e967eb0_0_8" descr="Chart, diagram, histogram&#10;&#10;Description automatically generated">
            <a:extLst>
              <a:ext uri="{FF2B5EF4-FFF2-40B4-BE49-F238E27FC236}">
                <a16:creationId xmlns:a16="http://schemas.microsoft.com/office/drawing/2014/main" id="{41ED6C01-1EED-4849-854D-107F00A6B4CE}"/>
              </a:ext>
            </a:extLst>
          </p:cNvPr>
          <p:cNvPicPr preferRelativeResize="0"/>
          <p:nvPr/>
        </p:nvPicPr>
        <p:blipFill rotWithShape="1">
          <a:blip r:embed="rId3"/>
          <a:stretch/>
        </p:blipFill>
        <p:spPr>
          <a:xfrm>
            <a:off x="5445457" y="1397697"/>
            <a:ext cx="6155141" cy="4086347"/>
          </a:xfrm>
          <a:prstGeom prst="rect">
            <a:avLst/>
          </a:prstGeom>
          <a:noFill/>
        </p:spPr>
      </p:pic>
      <p:sp>
        <p:nvSpPr>
          <p:cNvPr id="4" name="Footer Placeholder 3">
            <a:extLst>
              <a:ext uri="{FF2B5EF4-FFF2-40B4-BE49-F238E27FC236}">
                <a16:creationId xmlns:a16="http://schemas.microsoft.com/office/drawing/2014/main" id="{E29C2275-B3C9-4523-A47A-F5D77422B4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6886A30-9042-43B3-900B-7D0DADA2AF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8019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8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a:bodyPr>
          <a:lstStyle/>
          <a:p>
            <a:r>
              <a:rPr lang="en-US" sz="2000" b="1" dirty="0"/>
              <a:t>Average</a:t>
            </a:r>
            <a:r>
              <a:rPr lang="en-US" sz="2000" dirty="0"/>
              <a:t> (Arithmetic mean): the average value characterizing a set of numbers </a:t>
            </a:r>
          </a:p>
          <a:p>
            <a:r>
              <a:rPr lang="en-US" sz="2000" b="1" dirty="0"/>
              <a:t>Mode</a:t>
            </a:r>
            <a:r>
              <a:rPr lang="en-US" sz="2000" dirty="0"/>
              <a:t>: The value in a string of numbers that occurs most often </a:t>
            </a:r>
          </a:p>
          <a:p>
            <a:r>
              <a:rPr lang="en-US" sz="2000" b="1" dirty="0"/>
              <a:t>Median</a:t>
            </a:r>
            <a:r>
              <a:rPr lang="en-US" sz="2000" dirty="0"/>
              <a:t>: the value whose occurrence lies in the middle of a set of order values </a:t>
            </a:r>
          </a:p>
          <a:p>
            <a:r>
              <a:rPr lang="en-US" sz="2000" b="1" dirty="0"/>
              <a:t>Geometric</a:t>
            </a:r>
            <a:r>
              <a:rPr lang="en-US" sz="2000" dirty="0"/>
              <a:t> </a:t>
            </a:r>
            <a:r>
              <a:rPr lang="en-US" sz="2000" b="1" dirty="0"/>
              <a:t>mean</a:t>
            </a:r>
            <a:r>
              <a:rPr lang="en-US" sz="2000" dirty="0"/>
              <a:t>: the central number in a geometric progression (n-</a:t>
            </a:r>
            <a:r>
              <a:rPr lang="en-US" sz="2000" dirty="0" err="1"/>
              <a:t>th</a:t>
            </a:r>
            <a:r>
              <a:rPr lang="en-US" sz="20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pPr>
                <a:spcAft>
                  <a:spcPts val="600"/>
                </a:spcAft>
              </a:pPr>
              <a:t>11</a:t>
            </a:fld>
            <a:endParaRPr lang="en-US"/>
          </a:p>
        </p:txBody>
      </p:sp>
    </p:spTree>
    <p:extLst>
      <p:ext uri="{BB962C8B-B14F-4D97-AF65-F5344CB8AC3E}">
        <p14:creationId xmlns:p14="http://schemas.microsoft.com/office/powerpoint/2010/main" val="39041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82C313-418B-4E49-A355-C9971186E971}"/>
              </a:ext>
            </a:extLst>
          </p:cNvPr>
          <p:cNvSpPr>
            <a:spLocks noGrp="1"/>
          </p:cNvSpPr>
          <p:nvPr>
            <p:ph type="title"/>
          </p:nvPr>
        </p:nvSpPr>
        <p:spPr>
          <a:xfrm>
            <a:off x="841248" y="510047"/>
            <a:ext cx="3300984" cy="1645920"/>
          </a:xfrm>
        </p:spPr>
        <p:txBody>
          <a:bodyPr>
            <a:normAutofit/>
          </a:bodyPr>
          <a:lstStyle/>
          <a:p>
            <a:r>
              <a:rPr lang="en-US" sz="2800" dirty="0"/>
              <a:t>Measures of Variability </a:t>
            </a:r>
          </a:p>
        </p:txBody>
      </p:sp>
      <p:sp>
        <p:nvSpPr>
          <p:cNvPr id="83" name="Rectangle 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1D646-CD14-4C14-AC50-449EFDCDF4F4}"/>
              </a:ext>
            </a:extLst>
          </p:cNvPr>
          <p:cNvSpPr>
            <a:spLocks noGrp="1"/>
          </p:cNvSpPr>
          <p:nvPr>
            <p:ph idx="1"/>
          </p:nvPr>
        </p:nvSpPr>
        <p:spPr>
          <a:xfrm>
            <a:off x="4581144" y="510047"/>
            <a:ext cx="6858000" cy="1645920"/>
          </a:xfrm>
        </p:spPr>
        <p:txBody>
          <a:bodyPr anchor="ctr">
            <a:normAutofit/>
          </a:bodyPr>
          <a:lstStyle/>
          <a:p>
            <a:r>
              <a:rPr lang="en-US" sz="1800"/>
              <a:t>Frequency distribution reveals the number (percent) of occurrences of each number or set of numbers </a:t>
            </a:r>
          </a:p>
          <a:p>
            <a:r>
              <a:rPr lang="en-US" sz="1800"/>
              <a:t>Range identifies the maximum and minimum values in a set of numbers </a:t>
            </a:r>
          </a:p>
          <a:p>
            <a:r>
              <a:rPr lang="en-US" sz="1800"/>
              <a:t>Standard deviation indicates the dispersion of the values</a:t>
            </a:r>
          </a:p>
        </p:txBody>
      </p:sp>
      <p:pic>
        <p:nvPicPr>
          <p:cNvPr id="4102" name="Picture 6" descr="What Is Standard Deviation?">
            <a:extLst>
              <a:ext uri="{FF2B5EF4-FFF2-40B4-BE49-F238E27FC236}">
                <a16:creationId xmlns:a16="http://schemas.microsoft.com/office/drawing/2014/main" id="{9D1A7D25-3AF0-421E-94D1-2373E0640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1" r="13770" b="-3"/>
          <a:stretch/>
        </p:blipFill>
        <p:spPr bwMode="auto">
          <a:xfrm>
            <a:off x="557784"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quency Distribution in SPSS - Quick Tutorial">
            <a:extLst>
              <a:ext uri="{FF2B5EF4-FFF2-40B4-BE49-F238E27FC236}">
                <a16:creationId xmlns:a16="http://schemas.microsoft.com/office/drawing/2014/main" id="{4CEF7026-D166-41A8-9106-431E5576A7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86" r="8722"/>
          <a:stretch/>
        </p:blipFill>
        <p:spPr bwMode="auto">
          <a:xfrm>
            <a:off x="4347599"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f your data is NOT Normal?. What rule to apply when the data does… |  by Tirthajyoti Sarkar | Towards Data Science">
            <a:extLst>
              <a:ext uri="{FF2B5EF4-FFF2-40B4-BE49-F238E27FC236}">
                <a16:creationId xmlns:a16="http://schemas.microsoft.com/office/drawing/2014/main" id="{FA6F6C5A-8CAA-4691-AD98-52B8A90FE6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8" r="636" b="-3"/>
          <a:stretch/>
        </p:blipFill>
        <p:spPr bwMode="auto">
          <a:xfrm>
            <a:off x="8137415"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1FCFD2E-6EBE-4AB1-B2CD-3C72F47D7D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4603251-2351-45EA-B9CB-E7C0DD8D02A0}"/>
              </a:ext>
            </a:extLst>
          </p:cNvPr>
          <p:cNvSpPr>
            <a:spLocks noGrp="1"/>
          </p:cNvSpPr>
          <p:nvPr>
            <p:ph type="sldNum" sz="quarter" idx="12"/>
          </p:nvPr>
        </p:nvSpPr>
        <p:spPr>
          <a:xfrm>
            <a:off x="8610600" y="6356350"/>
            <a:ext cx="282854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35123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9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FF1D7-8BBD-45E6-A84C-690387EB5977}"/>
              </a:ext>
            </a:extLst>
          </p:cNvPr>
          <p:cNvSpPr>
            <a:spLocks noGrp="1"/>
          </p:cNvSpPr>
          <p:nvPr>
            <p:ph type="title"/>
          </p:nvPr>
        </p:nvSpPr>
        <p:spPr>
          <a:xfrm>
            <a:off x="1051560" y="586822"/>
            <a:ext cx="3657600" cy="1645920"/>
          </a:xfrm>
        </p:spPr>
        <p:txBody>
          <a:bodyPr>
            <a:normAutofit/>
          </a:bodyPr>
          <a:lstStyle/>
          <a:p>
            <a:r>
              <a:rPr lang="en-US" sz="3200"/>
              <a:t>Statistical Procedure</a:t>
            </a:r>
          </a:p>
        </p:txBody>
      </p:sp>
      <p:sp>
        <p:nvSpPr>
          <p:cNvPr id="101" name="Rectangle 10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 name="Rectangle 10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7FC678-21C8-4B0C-8E7D-D048877C3C24}"/>
              </a:ext>
            </a:extLst>
          </p:cNvPr>
          <p:cNvSpPr>
            <a:spLocks noGrp="1"/>
          </p:cNvSpPr>
          <p:nvPr>
            <p:ph idx="1"/>
          </p:nvPr>
        </p:nvSpPr>
        <p:spPr>
          <a:xfrm>
            <a:off x="5250106" y="586822"/>
            <a:ext cx="6106742" cy="1645920"/>
          </a:xfrm>
        </p:spPr>
        <p:txBody>
          <a:bodyPr anchor="ctr">
            <a:normAutofit/>
          </a:bodyPr>
          <a:lstStyle/>
          <a:p>
            <a:pPr marL="0" lvl="0" indent="0" rtl="0">
              <a:spcBef>
                <a:spcPts val="0"/>
              </a:spcBef>
              <a:spcAft>
                <a:spcPts val="0"/>
              </a:spcAft>
              <a:buNone/>
            </a:pPr>
            <a:r>
              <a:rPr lang="en-US" sz="1800" dirty="0">
                <a:latin typeface="Calibri"/>
                <a:ea typeface="Calibri"/>
                <a:cs typeface="Calibri"/>
                <a:sym typeface="Calibri"/>
              </a:rPr>
              <a:t>Mode: categorical and continuous </a:t>
            </a:r>
          </a:p>
          <a:p>
            <a:pPr marL="0" lvl="0" indent="0" rtl="0">
              <a:spcBef>
                <a:spcPts val="0"/>
              </a:spcBef>
              <a:spcAft>
                <a:spcPts val="0"/>
              </a:spcAft>
              <a:buNone/>
            </a:pPr>
            <a:endParaRPr lang="en-US" sz="1800" dirty="0">
              <a:latin typeface="Calibri"/>
              <a:ea typeface="Calibri"/>
              <a:cs typeface="Calibri"/>
              <a:sym typeface="Calibri"/>
            </a:endParaRPr>
          </a:p>
          <a:p>
            <a:pPr marL="0" lvl="0" indent="0" rtl="0">
              <a:spcBef>
                <a:spcPts val="0"/>
              </a:spcBef>
              <a:spcAft>
                <a:spcPts val="0"/>
              </a:spcAft>
              <a:buNone/>
            </a:pPr>
            <a:r>
              <a:rPr lang="en-US" sz="1800" dirty="0">
                <a:latin typeface="Calibri"/>
                <a:ea typeface="Calibri"/>
                <a:cs typeface="Calibri"/>
                <a:sym typeface="Calibri"/>
              </a:rPr>
              <a:t>Mean: only continuous. why? </a:t>
            </a:r>
          </a:p>
          <a:p>
            <a:pPr marL="0" lvl="0" indent="0" rtl="0">
              <a:spcBef>
                <a:spcPts val="0"/>
              </a:spcBef>
              <a:spcAft>
                <a:spcPts val="0"/>
              </a:spcAft>
              <a:buNone/>
            </a:pPr>
            <a:endParaRPr lang="en-US" sz="1800" dirty="0">
              <a:latin typeface="Calibri"/>
              <a:ea typeface="Calibri"/>
              <a:cs typeface="Calibri"/>
              <a:sym typeface="Calibri"/>
            </a:endParaRPr>
          </a:p>
          <a:p>
            <a:pPr marL="0" indent="0">
              <a:buNone/>
            </a:pPr>
            <a:endParaRPr lang="en-US" sz="1800" dirty="0"/>
          </a:p>
        </p:txBody>
      </p:sp>
      <p:pic>
        <p:nvPicPr>
          <p:cNvPr id="79" name="Google Shape;178;p11" descr="Diagram&#10;&#10;Description automatically generated">
            <a:extLst>
              <a:ext uri="{FF2B5EF4-FFF2-40B4-BE49-F238E27FC236}">
                <a16:creationId xmlns:a16="http://schemas.microsoft.com/office/drawing/2014/main" id="{2A7DF004-E559-4145-84F1-511D90A299A9}"/>
              </a:ext>
            </a:extLst>
          </p:cNvPr>
          <p:cNvPicPr preferRelativeResize="0"/>
          <p:nvPr/>
        </p:nvPicPr>
        <p:blipFill rotWithShape="1">
          <a:blip r:embed="rId3"/>
          <a:stretch/>
        </p:blipFill>
        <p:spPr>
          <a:xfrm>
            <a:off x="587360" y="2729397"/>
            <a:ext cx="5422355" cy="3483864"/>
          </a:xfrm>
          <a:prstGeom prst="rect">
            <a:avLst/>
          </a:prstGeom>
          <a:noFill/>
        </p:spPr>
      </p:pic>
      <p:pic>
        <p:nvPicPr>
          <p:cNvPr id="13" name="Picture 12" descr="Graphical user interface, application&#10;&#10;Description automatically generated">
            <a:extLst>
              <a:ext uri="{FF2B5EF4-FFF2-40B4-BE49-F238E27FC236}">
                <a16:creationId xmlns:a16="http://schemas.microsoft.com/office/drawing/2014/main" id="{0F2C9322-FB38-4559-A162-FA300CB94760}"/>
              </a:ext>
            </a:extLst>
          </p:cNvPr>
          <p:cNvPicPr>
            <a:picLocks noChangeAspect="1"/>
          </p:cNvPicPr>
          <p:nvPr/>
        </p:nvPicPr>
        <p:blipFill rotWithShape="1">
          <a:blip r:embed="rId4"/>
          <a:srcRect l="1393" r="-1" b="-1"/>
          <a:stretch/>
        </p:blipFill>
        <p:spPr>
          <a:xfrm>
            <a:off x="6198781" y="3407120"/>
            <a:ext cx="5523082" cy="2128418"/>
          </a:xfrm>
          <a:prstGeom prst="rect">
            <a:avLst/>
          </a:prstGeom>
        </p:spPr>
      </p:pic>
      <p:sp>
        <p:nvSpPr>
          <p:cNvPr id="4" name="Footer Placeholder 3">
            <a:extLst>
              <a:ext uri="{FF2B5EF4-FFF2-40B4-BE49-F238E27FC236}">
                <a16:creationId xmlns:a16="http://schemas.microsoft.com/office/drawing/2014/main" id="{24FC045A-A12F-403A-B77B-FF260D02668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EA084420-A1FB-4873-B05D-990DD9DC47AF}"/>
              </a:ext>
            </a:extLst>
          </p:cNvPr>
          <p:cNvSpPr>
            <a:spLocks noGrp="1"/>
          </p:cNvSpPr>
          <p:nvPr>
            <p:ph type="sldNum" sz="quarter" idx="12"/>
          </p:nvPr>
        </p:nvSpPr>
        <p:spPr>
          <a:xfrm>
            <a:off x="8610600" y="6356350"/>
            <a:ext cx="2746248"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1305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Gender of respondent (Male or Female) </a:t>
            </a:r>
          </a:p>
          <a:p>
            <a:pPr marL="0" indent="0">
              <a:buNone/>
            </a:pPr>
            <a:r>
              <a:rPr lang="en-US" sz="2200"/>
              <a:t>Hint: Can you do average gender? How do you calculate average?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767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Customer Satisfaction (How satisfied are you with the store’s customer service? – use 5-point scale where 1 means not satisfied and 5 means very satisfied).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96512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C06EA-B84A-4960-AE6F-7C612784EB2F}"/>
              </a:ext>
            </a:extLst>
          </p:cNvPr>
          <p:cNvSpPr>
            <a:spLocks noGrp="1"/>
          </p:cNvSpPr>
          <p:nvPr>
            <p:ph type="title"/>
          </p:nvPr>
        </p:nvSpPr>
        <p:spPr>
          <a:xfrm>
            <a:off x="6513788" y="365125"/>
            <a:ext cx="4840010" cy="1807305"/>
          </a:xfrm>
        </p:spPr>
        <p:txBody>
          <a:bodyPr>
            <a:normAutofit/>
          </a:bodyPr>
          <a:lstStyle/>
          <a:p>
            <a:r>
              <a:rPr lang="en-US" dirty="0"/>
              <a:t>Lab Session </a:t>
            </a:r>
          </a:p>
        </p:txBody>
      </p:sp>
      <p:pic>
        <p:nvPicPr>
          <p:cNvPr id="7" name="Picture 6" descr="Computer script on a screen">
            <a:extLst>
              <a:ext uri="{FF2B5EF4-FFF2-40B4-BE49-F238E27FC236}">
                <a16:creationId xmlns:a16="http://schemas.microsoft.com/office/drawing/2014/main" id="{42792FCC-F7FB-4640-9475-1B9687518722}"/>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01D68B0-67E9-4D39-8BFB-CF4927B9BD4C}"/>
              </a:ext>
            </a:extLst>
          </p:cNvPr>
          <p:cNvSpPr>
            <a:spLocks noGrp="1"/>
          </p:cNvSpPr>
          <p:nvPr>
            <p:ph idx="1"/>
          </p:nvPr>
        </p:nvSpPr>
        <p:spPr>
          <a:xfrm>
            <a:off x="6513788" y="2333297"/>
            <a:ext cx="4840010" cy="3843666"/>
          </a:xfrm>
        </p:spPr>
        <p:txBody>
          <a:bodyPr>
            <a:normAutofit/>
          </a:bodyPr>
          <a:lstStyle/>
          <a:p>
            <a:r>
              <a:rPr lang="en-US" sz="2000"/>
              <a:t>Excel </a:t>
            </a:r>
          </a:p>
          <a:p>
            <a:r>
              <a:rPr lang="en-US" sz="2000"/>
              <a:t>R</a:t>
            </a:r>
          </a:p>
        </p:txBody>
      </p:sp>
      <p:sp>
        <p:nvSpPr>
          <p:cNvPr id="4" name="Footer Placeholder 3">
            <a:extLst>
              <a:ext uri="{FF2B5EF4-FFF2-40B4-BE49-F238E27FC236}">
                <a16:creationId xmlns:a16="http://schemas.microsoft.com/office/drawing/2014/main" id="{51CC175C-2913-435E-AC41-9BCD63C06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BBEA971-4EB2-4D26-B188-EF5DAB1F7B5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53826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23EC8B-3580-4E31-A4F4-66D5CAE6E9CD}"/>
              </a:ext>
            </a:extLst>
          </p:cNvPr>
          <p:cNvSpPr>
            <a:spLocks noGrp="1"/>
          </p:cNvSpPr>
          <p:nvPr>
            <p:ph type="title"/>
          </p:nvPr>
        </p:nvSpPr>
        <p:spPr>
          <a:xfrm>
            <a:off x="838200" y="978408"/>
            <a:ext cx="3721608" cy="1106424"/>
          </a:xfrm>
        </p:spPr>
        <p:txBody>
          <a:bodyPr>
            <a:normAutofit/>
          </a:bodyPr>
          <a:lstStyle/>
          <a:p>
            <a:r>
              <a:rPr lang="en-US" sz="2800"/>
              <a:t>A little bit about R</a:t>
            </a:r>
          </a:p>
        </p:txBody>
      </p:sp>
      <p:sp>
        <p:nvSpPr>
          <p:cNvPr id="29" name="Rectangle 28">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7658F4-6CD2-420F-965E-F05629D03B28}"/>
              </a:ext>
            </a:extLst>
          </p:cNvPr>
          <p:cNvSpPr>
            <a:spLocks noGrp="1"/>
          </p:cNvSpPr>
          <p:nvPr>
            <p:ph idx="1"/>
          </p:nvPr>
        </p:nvSpPr>
        <p:spPr>
          <a:xfrm>
            <a:off x="838200" y="2368296"/>
            <a:ext cx="3721608" cy="3502152"/>
          </a:xfrm>
        </p:spPr>
        <p:txBody>
          <a:bodyPr>
            <a:normAutofit/>
          </a:bodyPr>
          <a:lstStyle/>
          <a:p>
            <a:r>
              <a:rPr lang="en-US" sz="1700"/>
              <a:t>R is the underlying language</a:t>
            </a:r>
          </a:p>
          <a:p>
            <a:r>
              <a:rPr lang="en-US" sz="1700"/>
              <a:t>RStudio is the IDE for R</a:t>
            </a:r>
          </a:p>
          <a:p>
            <a:r>
              <a:rPr lang="en-US" sz="1700"/>
              <a:t>RStudio Cloud is a cloud version of RStudio </a:t>
            </a:r>
          </a:p>
        </p:txBody>
      </p:sp>
      <p:pic>
        <p:nvPicPr>
          <p:cNvPr id="7" name="Picture 6" descr="Graphical user interface, text, application&#10;&#10;Description automatically generated">
            <a:extLst>
              <a:ext uri="{FF2B5EF4-FFF2-40B4-BE49-F238E27FC236}">
                <a16:creationId xmlns:a16="http://schemas.microsoft.com/office/drawing/2014/main" id="{CAAC86D5-E2CD-4603-A6B2-37021F8478F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33267" y="857102"/>
            <a:ext cx="3248351" cy="2241362"/>
          </a:xfrm>
          <a:prstGeom prst="rect">
            <a:avLst/>
          </a:prstGeom>
        </p:spPr>
      </p:pic>
      <p:pic>
        <p:nvPicPr>
          <p:cNvPr id="16" name="Picture 15" descr="Graphical user interface, text, application, email&#10;&#10;Description automatically generated">
            <a:extLst>
              <a:ext uri="{FF2B5EF4-FFF2-40B4-BE49-F238E27FC236}">
                <a16:creationId xmlns:a16="http://schemas.microsoft.com/office/drawing/2014/main" id="{27E5A0D6-4320-45F5-9293-0CE04ED552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89914" y="1096670"/>
            <a:ext cx="3248352" cy="176223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BAB9D7C4-F9FF-4176-ACBC-0855F157D39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233268" y="3576345"/>
            <a:ext cx="3248352" cy="241190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37325D8C-AD92-4BD3-8826-A7F6AA01C46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589914" y="4403450"/>
            <a:ext cx="3248352" cy="754764"/>
          </a:xfrm>
          <a:prstGeom prst="rect">
            <a:avLst/>
          </a:prstGeom>
        </p:spPr>
      </p:pic>
      <p:sp>
        <p:nvSpPr>
          <p:cNvPr id="4" name="Footer Placeholder 3">
            <a:extLst>
              <a:ext uri="{FF2B5EF4-FFF2-40B4-BE49-F238E27FC236}">
                <a16:creationId xmlns:a16="http://schemas.microsoft.com/office/drawing/2014/main" id="{44290C48-DEB0-47DD-A944-68C962896F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EAC4F05-C011-42D5-8856-CD071231ACF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17</a:t>
            </a:fld>
            <a:endParaRPr lang="en-US">
              <a:solidFill>
                <a:schemeClr val="tx1">
                  <a:lumMod val="50000"/>
                  <a:lumOff val="50000"/>
                </a:schemeClr>
              </a:solidFill>
            </a:endParaRPr>
          </a:p>
        </p:txBody>
      </p:sp>
      <p:sp>
        <p:nvSpPr>
          <p:cNvPr id="8" name="TextBox 7">
            <a:extLst>
              <a:ext uri="{FF2B5EF4-FFF2-40B4-BE49-F238E27FC236}">
                <a16:creationId xmlns:a16="http://schemas.microsoft.com/office/drawing/2014/main" id="{3B8A866B-6D68-421C-A4B0-281123832130}"/>
              </a:ext>
            </a:extLst>
          </p:cNvPr>
          <p:cNvSpPr txBox="1"/>
          <p:nvPr/>
        </p:nvSpPr>
        <p:spPr>
          <a:xfrm>
            <a:off x="6174576" y="28984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R_(programming_langu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1" name="TextBox 10">
            <a:extLst>
              <a:ext uri="{FF2B5EF4-FFF2-40B4-BE49-F238E27FC236}">
                <a16:creationId xmlns:a16="http://schemas.microsoft.com/office/drawing/2014/main" id="{1D02DEAD-B1F9-4554-B6EA-DA6E31559CE3}"/>
              </a:ext>
            </a:extLst>
          </p:cNvPr>
          <p:cNvSpPr txBox="1"/>
          <p:nvPr/>
        </p:nvSpPr>
        <p:spPr>
          <a:xfrm>
            <a:off x="6294803" y="5788191"/>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galaxyproject.github.io/training-material/topics/galaxy-interface/tutorials/rstudio/tutorial.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17" name="TextBox 16">
            <a:extLst>
              <a:ext uri="{FF2B5EF4-FFF2-40B4-BE49-F238E27FC236}">
                <a16:creationId xmlns:a16="http://schemas.microsoft.com/office/drawing/2014/main" id="{964B9AB1-A707-4C39-AD04-FF40049D4D45}"/>
              </a:ext>
            </a:extLst>
          </p:cNvPr>
          <p:cNvSpPr txBox="1"/>
          <p:nvPr/>
        </p:nvSpPr>
        <p:spPr>
          <a:xfrm>
            <a:off x="9531224" y="26588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hikaru1122.hatenadiary.jp/entry/2017/11/26/22245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20" name="TextBox 19">
            <a:extLst>
              <a:ext uri="{FF2B5EF4-FFF2-40B4-BE49-F238E27FC236}">
                <a16:creationId xmlns:a16="http://schemas.microsoft.com/office/drawing/2014/main" id="{08A8B486-6A16-4D44-867A-83E926F1B3FA}"/>
              </a:ext>
            </a:extLst>
          </p:cNvPr>
          <p:cNvSpPr txBox="1"/>
          <p:nvPr/>
        </p:nvSpPr>
        <p:spPr>
          <a:xfrm>
            <a:off x="9531224" y="495815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10" tooltip="https://psyteachr.github.io/ug1-practical/clou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19345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1A314-0165-4441-A108-D91F817E9873}"/>
              </a:ext>
            </a:extLst>
          </p:cNvPr>
          <p:cNvSpPr>
            <a:spLocks noGrp="1"/>
          </p:cNvSpPr>
          <p:nvPr>
            <p:ph type="title"/>
          </p:nvPr>
        </p:nvSpPr>
        <p:spPr>
          <a:xfrm>
            <a:off x="649270" y="4615840"/>
            <a:ext cx="3885141" cy="1526741"/>
          </a:xfrm>
        </p:spPr>
        <p:txBody>
          <a:bodyPr>
            <a:normAutofit/>
          </a:bodyPr>
          <a:lstStyle/>
          <a:p>
            <a:pPr algn="r"/>
            <a:r>
              <a:rPr lang="en-US" sz="3000">
                <a:solidFill>
                  <a:schemeClr val="bg1"/>
                </a:solidFill>
              </a:rPr>
              <a:t>5-minute Snippet</a:t>
            </a:r>
          </a:p>
        </p:txBody>
      </p:sp>
      <p:pic>
        <p:nvPicPr>
          <p:cNvPr id="5122" name="Picture 2" descr="RHONJ i only told my friends and family the rumor meme - United States Memes">
            <a:extLst>
              <a:ext uri="{FF2B5EF4-FFF2-40B4-BE49-F238E27FC236}">
                <a16:creationId xmlns:a16="http://schemas.microsoft.com/office/drawing/2014/main" id="{53CEBC9E-0A4C-4775-9248-2B85717840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7" r="2" b="14345"/>
          <a:stretch/>
        </p:blipFill>
        <p:spPr bwMode="auto">
          <a:xfrm>
            <a:off x="393308" y="352931"/>
            <a:ext cx="555948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ve you heard? The maths of rumour spreading | plus.maths.org">
            <a:extLst>
              <a:ext uri="{FF2B5EF4-FFF2-40B4-BE49-F238E27FC236}">
                <a16:creationId xmlns:a16="http://schemas.microsoft.com/office/drawing/2014/main" id="{E3DD86F3-3281-4DB1-AC35-07B01BBEC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4" r="-3" b="11495"/>
          <a:stretch/>
        </p:blipFill>
        <p:spPr bwMode="auto">
          <a:xfrm>
            <a:off x="6251736" y="357013"/>
            <a:ext cx="5546955" cy="374904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D4D885-6887-4E65-A7A4-20EBEEA51560}"/>
              </a:ext>
            </a:extLst>
          </p:cNvPr>
          <p:cNvSpPr>
            <a:spLocks noGrp="1"/>
          </p:cNvSpPr>
          <p:nvPr>
            <p:ph idx="1"/>
          </p:nvPr>
        </p:nvSpPr>
        <p:spPr>
          <a:xfrm>
            <a:off x="4945336" y="4615840"/>
            <a:ext cx="6609921" cy="1526741"/>
          </a:xfrm>
        </p:spPr>
        <p:txBody>
          <a:bodyPr anchor="ctr">
            <a:normAutofit/>
          </a:bodyPr>
          <a:lstStyle/>
          <a:p>
            <a:r>
              <a:rPr lang="en-US" sz="2200">
                <a:solidFill>
                  <a:schemeClr val="bg1"/>
                </a:solidFill>
              </a:rPr>
              <a:t>How Rumor Spread </a:t>
            </a:r>
          </a:p>
          <a:p>
            <a:r>
              <a:rPr lang="en-US" sz="2200">
                <a:solidFill>
                  <a:schemeClr val="bg1"/>
                </a:solidFill>
              </a:rPr>
              <a:t>The more seeding you have, the faster rate of transmission </a:t>
            </a:r>
          </a:p>
          <a:p>
            <a:endParaRPr lang="en-US" sz="2200">
              <a:solidFill>
                <a:schemeClr val="bg1"/>
              </a:solidFill>
            </a:endParaRPr>
          </a:p>
        </p:txBody>
      </p:sp>
      <p:sp>
        <p:nvSpPr>
          <p:cNvPr id="4" name="Footer Placeholder 3">
            <a:extLst>
              <a:ext uri="{FF2B5EF4-FFF2-40B4-BE49-F238E27FC236}">
                <a16:creationId xmlns:a16="http://schemas.microsoft.com/office/drawing/2014/main" id="{2A20D851-E5C2-4315-BAFC-EF2D6E76F3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DCFD5-A312-49E8-83DC-CD37B711C7E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4645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91998-267C-4D4F-BEA0-8579CC3A4B3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1DBEB-191A-4F2D-AA09-6D27441D358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How to handle missing data?</a:t>
            </a:r>
          </a:p>
          <a:p>
            <a:pPr marL="514350" indent="-514350">
              <a:buFont typeface="+mj-lt"/>
              <a:buAutoNum type="alphaUcPeriod"/>
            </a:pPr>
            <a:r>
              <a:rPr lang="en-US" sz="2200" dirty="0"/>
              <a:t>Just ignore it (assuming missing at random)</a:t>
            </a:r>
          </a:p>
          <a:p>
            <a:pPr marL="514350" indent="-514350">
              <a:buFont typeface="+mj-lt"/>
              <a:buAutoNum type="alphaUcPeriod"/>
            </a:pPr>
            <a:r>
              <a:rPr lang="en-US" sz="2200" dirty="0"/>
              <a:t>Try to impute missing values (i.e., substitute values for missing items)</a:t>
            </a:r>
          </a:p>
          <a:p>
            <a:pPr marL="514350" indent="-514350">
              <a:buFont typeface="+mj-lt"/>
              <a:buAutoNum type="alphaUcPeriod"/>
            </a:pPr>
            <a:r>
              <a:rPr lang="en-US" sz="2200" dirty="0"/>
              <a:t>Contact respondents or try to find raw data </a:t>
            </a:r>
          </a:p>
          <a:p>
            <a:pPr marL="514350" indent="-514350">
              <a:buFont typeface="+mj-lt"/>
              <a:buAutoNum type="alphaUcPeriod"/>
            </a:pPr>
            <a:r>
              <a:rPr lang="en-US" sz="2200" dirty="0"/>
              <a:t>All of the above</a:t>
            </a:r>
          </a:p>
        </p:txBody>
      </p:sp>
      <p:sp>
        <p:nvSpPr>
          <p:cNvPr id="4" name="Footer Placeholder 3">
            <a:extLst>
              <a:ext uri="{FF2B5EF4-FFF2-40B4-BE49-F238E27FC236}">
                <a16:creationId xmlns:a16="http://schemas.microsoft.com/office/drawing/2014/main" id="{C8FC13B4-6A65-4A8A-9DE1-A25B3A7653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D193070-A64C-45F7-A3CC-4DBDF776418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40164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2F77F-DA42-4CF6-8D1C-3E6852FD8153}"/>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199B57-FBCA-425F-A8CA-7FF07D6DF724}"/>
              </a:ext>
            </a:extLst>
          </p:cNvPr>
          <p:cNvSpPr>
            <a:spLocks noGrp="1"/>
          </p:cNvSpPr>
          <p:nvPr>
            <p:ph idx="1"/>
          </p:nvPr>
        </p:nvSpPr>
        <p:spPr>
          <a:xfrm>
            <a:off x="630936" y="2660904"/>
            <a:ext cx="4818888" cy="3547872"/>
          </a:xfrm>
        </p:spPr>
        <p:txBody>
          <a:bodyPr anchor="t">
            <a:normAutofit/>
          </a:bodyPr>
          <a:lstStyle/>
          <a:p>
            <a:pPr marL="0" indent="0">
              <a:buNone/>
            </a:pPr>
            <a:r>
              <a:rPr lang="en-US" sz="2200"/>
              <a:t>How can you code this closed-ended item into your data frame?</a:t>
            </a:r>
          </a:p>
          <a:p>
            <a:pPr marL="514350" indent="-514350">
              <a:buFont typeface="+mj-lt"/>
              <a:buAutoNum type="alphaUcPeriod"/>
            </a:pPr>
            <a:r>
              <a:rPr lang="en-US" sz="2200"/>
              <a:t>Assign a column (in the data frame) for each box, where 1 represents the box is checked </a:t>
            </a:r>
          </a:p>
          <a:p>
            <a:pPr marL="514350" indent="-514350">
              <a:buFont typeface="+mj-lt"/>
              <a:buAutoNum type="alphaUcPeriod"/>
            </a:pPr>
            <a:r>
              <a:rPr lang="en-US" sz="2200"/>
              <a:t>Assign a column (in the data frame) for the item, where labels are from 1-6 corresponding to 6 boxes. </a:t>
            </a:r>
          </a:p>
        </p:txBody>
      </p:sp>
      <p:pic>
        <p:nvPicPr>
          <p:cNvPr id="7" name="Picture 6">
            <a:extLst>
              <a:ext uri="{FF2B5EF4-FFF2-40B4-BE49-F238E27FC236}">
                <a16:creationId xmlns:a16="http://schemas.microsoft.com/office/drawing/2014/main" id="{A5047C6D-D9D4-407F-AA10-82D9ABBBEDDB}"/>
              </a:ext>
            </a:extLst>
          </p:cNvPr>
          <p:cNvPicPr>
            <a:picLocks noChangeAspect="1"/>
          </p:cNvPicPr>
          <p:nvPr/>
        </p:nvPicPr>
        <p:blipFill>
          <a:blip r:embed="rId2"/>
          <a:stretch>
            <a:fillRect/>
          </a:stretch>
        </p:blipFill>
        <p:spPr>
          <a:xfrm>
            <a:off x="6716132" y="640080"/>
            <a:ext cx="4224799" cy="5577840"/>
          </a:xfrm>
          <a:prstGeom prst="rect">
            <a:avLst/>
          </a:prstGeom>
        </p:spPr>
      </p:pic>
      <p:sp>
        <p:nvSpPr>
          <p:cNvPr id="4" name="Footer Placeholder 3">
            <a:extLst>
              <a:ext uri="{FF2B5EF4-FFF2-40B4-BE49-F238E27FC236}">
                <a16:creationId xmlns:a16="http://schemas.microsoft.com/office/drawing/2014/main" id="{EFD7522D-1842-4281-8756-9C064384D5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0977220-B168-4336-8993-1DA183C48D2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19286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48D46-37D0-4BD5-837C-BF5FA7BFE811}"/>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A295557-9D8F-4994-BB33-1FE285E21864}"/>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3D09-B13F-47E9-8052-BB496CB3D8E7}"/>
              </a:ext>
            </a:extLst>
          </p:cNvPr>
          <p:cNvSpPr>
            <a:spLocks noGrp="1"/>
          </p:cNvSpPr>
          <p:nvPr>
            <p:ph idx="1"/>
          </p:nvPr>
        </p:nvSpPr>
        <p:spPr>
          <a:xfrm>
            <a:off x="4654296" y="2706624"/>
            <a:ext cx="6894576" cy="3483864"/>
          </a:xfrm>
        </p:spPr>
        <p:txBody>
          <a:bodyPr>
            <a:normAutofit/>
          </a:bodyPr>
          <a:lstStyle/>
          <a:p>
            <a:pPr marL="0" indent="0">
              <a:buNone/>
            </a:pPr>
            <a:r>
              <a:rPr lang="en-US" sz="2200"/>
              <a:t>How do you code this item: </a:t>
            </a:r>
          </a:p>
          <a:p>
            <a:pPr marL="0" indent="0">
              <a:buNone/>
            </a:pPr>
            <a:r>
              <a:rPr lang="en-US" sz="2200"/>
              <a:t>In your own words, give us 2 or 3 reasons why you prefer to leave the state after graduation </a:t>
            </a:r>
          </a:p>
          <a:p>
            <a:pPr marL="514350" indent="-514350">
              <a:buFont typeface="+mj-lt"/>
              <a:buAutoNum type="alphaUcPeriod"/>
            </a:pPr>
            <a:r>
              <a:rPr lang="en-US" sz="2200"/>
              <a:t>You can’t code this question. It’s an open-ended item that is used for exploratory research only</a:t>
            </a:r>
          </a:p>
          <a:p>
            <a:pPr marL="514350" indent="-514350">
              <a:buFont typeface="+mj-lt"/>
              <a:buAutoNum type="alphaUcPeriod"/>
            </a:pPr>
            <a:r>
              <a:rPr lang="en-US" sz="2200"/>
              <a:t>You develop categories for responses and get multiple coders to sort responses into categories to get consensus for the true categorization. </a:t>
            </a:r>
          </a:p>
        </p:txBody>
      </p:sp>
      <p:sp>
        <p:nvSpPr>
          <p:cNvPr id="4" name="Footer Placeholder 3">
            <a:extLst>
              <a:ext uri="{FF2B5EF4-FFF2-40B4-BE49-F238E27FC236}">
                <a16:creationId xmlns:a16="http://schemas.microsoft.com/office/drawing/2014/main" id="{41DFE163-A4D5-4236-A22A-82CA5BEBD09F}"/>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553E28A-80E9-424D-83EA-239F7A2352A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64389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87F4C-EF48-48DE-B77F-059AD576D197}"/>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Marketing Analytics Certificate</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B54D88-62A9-40F2-88A0-5EFA72DE42BC}"/>
              </a:ext>
            </a:extLst>
          </p:cNvPr>
          <p:cNvPicPr>
            <a:picLocks noChangeAspect="1"/>
          </p:cNvPicPr>
          <p:nvPr/>
        </p:nvPicPr>
        <p:blipFill>
          <a:blip r:embed="rId3"/>
          <a:stretch>
            <a:fillRect/>
          </a:stretch>
        </p:blipFill>
        <p:spPr>
          <a:xfrm>
            <a:off x="6545170" y="666728"/>
            <a:ext cx="4290645" cy="5465791"/>
          </a:xfrm>
          <a:prstGeom prst="rect">
            <a:avLst/>
          </a:prstGeom>
        </p:spPr>
      </p:pic>
      <p:sp>
        <p:nvSpPr>
          <p:cNvPr id="6" name="Footer Placeholder 5">
            <a:extLst>
              <a:ext uri="{FF2B5EF4-FFF2-40B4-BE49-F238E27FC236}">
                <a16:creationId xmlns:a16="http://schemas.microsoft.com/office/drawing/2014/main" id="{0BB7DC0E-4FBB-4F9C-824E-6FC600CC945E}"/>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F9578BE9-3A7D-46E5-82FB-8A0DE3903D3C}"/>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103252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0" y="0"/>
            <a:ext cx="12200067" cy="6858000"/>
          </a:xfrm>
          <a:prstGeom prst="rect">
            <a:avLst/>
          </a:prstGeom>
          <a:solidFill>
            <a:srgbClr val="FED772"/>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id="{1079CE18-1742-5B4B-A54F-5D65776A4F4B}"/>
              </a:ext>
            </a:extLst>
          </p:cNvPr>
          <p:cNvPicPr>
            <a:picLocks noChangeAspect="1"/>
          </p:cNvPicPr>
          <p:nvPr/>
        </p:nvPicPr>
        <p:blipFill rotWithShape="1">
          <a:blip r:embed="rId3">
            <a:extLst>
              <a:ext uri="{28A0092B-C50C-407E-A947-70E740481C1C}">
                <a14:useLocalDpi xmlns:a14="http://schemas.microsoft.com/office/drawing/2010/main" val="0"/>
              </a:ext>
            </a:extLst>
          </a:blip>
          <a:srcRect l="18570"/>
          <a:stretch/>
        </p:blipFill>
        <p:spPr>
          <a:xfrm>
            <a:off x="-8069" y="1882801"/>
            <a:ext cx="5170855" cy="3352800"/>
          </a:xfrm>
          <a:prstGeom prst="rect">
            <a:avLst/>
          </a:prstGeom>
        </p:spPr>
      </p:pic>
      <p:sp>
        <p:nvSpPr>
          <p:cNvPr id="121" name="Rectangle"/>
          <p:cNvSpPr/>
          <p:nvPr/>
        </p:nvSpPr>
        <p:spPr>
          <a:xfrm>
            <a:off x="0" y="6089875"/>
            <a:ext cx="12200067" cy="529254"/>
          </a:xfrm>
          <a:prstGeom prst="rect">
            <a:avLst/>
          </a:prstGeom>
          <a:solidFill>
            <a:srgbClr val="000000"/>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24" name="Subtitle 2"/>
          <p:cNvSpPr txBox="1">
            <a:spLocks noGrp="1"/>
          </p:cNvSpPr>
          <p:nvPr>
            <p:ph type="subTitle" sz="half" idx="1"/>
          </p:nvPr>
        </p:nvSpPr>
        <p:spPr>
          <a:xfrm>
            <a:off x="3669174" y="2435330"/>
            <a:ext cx="8522825" cy="2806142"/>
          </a:xfrm>
          <a:prstGeom prst="rect">
            <a:avLst/>
          </a:prstGeom>
          <a:solidFill>
            <a:srgbClr val="FED772"/>
          </a:solidFill>
          <a:ln w="12700">
            <a:miter lim="400000"/>
          </a:ln>
        </p:spPr>
        <p:txBody>
          <a:bodyPr>
            <a:noAutofit/>
          </a:bodyPr>
          <a:lstStyle/>
          <a:p>
            <a:pPr algn="l">
              <a:lnSpc>
                <a:spcPct val="80000"/>
              </a:lnSpc>
              <a:spcBef>
                <a:spcPts val="1750"/>
              </a:spcBef>
              <a:defRPr sz="7100" b="1"/>
            </a:pPr>
            <a:r>
              <a:rPr lang="en-US" sz="3600" dirty="0"/>
              <a:t>Spring semester courses</a:t>
            </a:r>
            <a:r>
              <a:rPr sz="3600" dirty="0"/>
              <a:t>: </a:t>
            </a:r>
          </a:p>
          <a:p>
            <a:pPr marL="457200" indent="-457200" algn="l">
              <a:lnSpc>
                <a:spcPct val="80000"/>
              </a:lnSpc>
              <a:spcBef>
                <a:spcPts val="1750"/>
              </a:spcBef>
              <a:buSzPct val="100000"/>
              <a:buFont typeface="Arial"/>
              <a:buChar char="•"/>
              <a:defRPr sz="6300"/>
            </a:pPr>
            <a:r>
              <a:rPr lang="en-US" sz="3200" dirty="0" err="1"/>
              <a:t>Mrktng</a:t>
            </a:r>
            <a:r>
              <a:rPr lang="en-US" sz="3200" dirty="0"/>
              <a:t> 4900, Analyzing Business Data</a:t>
            </a:r>
            <a:endParaRPr sz="3200" dirty="0"/>
          </a:p>
          <a:p>
            <a:pPr marL="457200" indent="-457200" algn="l">
              <a:lnSpc>
                <a:spcPct val="80000"/>
              </a:lnSpc>
              <a:spcBef>
                <a:spcPts val="1750"/>
              </a:spcBef>
              <a:buSzPct val="100000"/>
              <a:buFont typeface="Arial"/>
              <a:buChar char="•"/>
              <a:defRPr sz="6300"/>
            </a:pPr>
            <a:r>
              <a:rPr lang="en-US" sz="3200" dirty="0" err="1"/>
              <a:t>Mrktng</a:t>
            </a:r>
            <a:r>
              <a:rPr lang="en-US" sz="3200" dirty="0"/>
              <a:t> 4920, Data Visualization (Tableau)</a:t>
            </a:r>
            <a:endParaRPr sz="3200" dirty="0"/>
          </a:p>
          <a:p>
            <a:pPr marL="457200" indent="-457200" algn="l">
              <a:lnSpc>
                <a:spcPct val="80000"/>
              </a:lnSpc>
              <a:spcBef>
                <a:spcPts val="1750"/>
              </a:spcBef>
              <a:buSzPct val="100000"/>
              <a:buFont typeface="Arial"/>
              <a:buChar char="•"/>
              <a:defRPr sz="6300"/>
            </a:pPr>
            <a:r>
              <a:rPr lang="en-US" sz="3200" dirty="0" err="1"/>
              <a:t>Mrktng</a:t>
            </a:r>
            <a:r>
              <a:rPr lang="en-US" sz="3200" dirty="0"/>
              <a:t> 4950, Data-Based Decision Making</a:t>
            </a:r>
            <a:endParaRPr sz="3200" dirty="0"/>
          </a:p>
        </p:txBody>
      </p:sp>
      <p:sp>
        <p:nvSpPr>
          <p:cNvPr id="125" name="Title 1"/>
          <p:cNvSpPr txBox="1">
            <a:spLocks noGrp="1"/>
          </p:cNvSpPr>
          <p:nvPr>
            <p:ph type="ctrTitle"/>
          </p:nvPr>
        </p:nvSpPr>
        <p:spPr>
          <a:xfrm>
            <a:off x="1016625" y="73585"/>
            <a:ext cx="9572439" cy="748936"/>
          </a:xfrm>
          <a:prstGeom prst="rect">
            <a:avLst/>
          </a:prstGeom>
        </p:spPr>
        <p:txBody>
          <a:bodyPr lIns="22860" tIns="22860" rIns="22860" bIns="22860" anchor="b">
            <a:noAutofit/>
          </a:bodyPr>
          <a:lstStyle>
            <a:lvl1pPr>
              <a:defRPr sz="9200">
                <a:latin typeface="Helvetica Neue Black Condensed"/>
                <a:ea typeface="Helvetica Neue Black Condensed"/>
                <a:cs typeface="Helvetica Neue Black Condensed"/>
                <a:sym typeface="Helvetica Neue Black Condensed"/>
              </a:defRPr>
            </a:lvl1pPr>
          </a:lstStyle>
          <a:p>
            <a:r>
              <a:rPr sz="4800" b="1" dirty="0"/>
              <a:t>Marketing Analytics Certificate</a:t>
            </a:r>
          </a:p>
        </p:txBody>
      </p:sp>
      <p:sp>
        <p:nvSpPr>
          <p:cNvPr id="6" name="TextBox 5">
            <a:extLst>
              <a:ext uri="{FF2B5EF4-FFF2-40B4-BE49-F238E27FC236}">
                <a16:creationId xmlns:a16="http://schemas.microsoft.com/office/drawing/2014/main" id="{25423B68-91DE-0D4C-BB54-A663DA4D37A4}"/>
              </a:ext>
            </a:extLst>
          </p:cNvPr>
          <p:cNvSpPr txBox="1"/>
          <p:nvPr/>
        </p:nvSpPr>
        <p:spPr>
          <a:xfrm>
            <a:off x="1016625" y="1061330"/>
            <a:ext cx="11175374" cy="10977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2750" hangingPunct="0">
              <a:spcAft>
                <a:spcPts val="600"/>
              </a:spcAft>
            </a:pPr>
            <a:r>
              <a:rPr lang="en-US" sz="2400" kern="0" dirty="0">
                <a:solidFill>
                  <a:srgbClr val="000000"/>
                </a:solidFill>
                <a:latin typeface="Helvetica Neue"/>
                <a:ea typeface="Helvetica Neue" panose="02000503000000020004" pitchFamily="2" charset="0"/>
                <a:cs typeface="Helvetica Neue" panose="02000503000000020004" pitchFamily="2" charset="0"/>
                <a:sym typeface="Helvetica Neue"/>
              </a:rPr>
              <a:t>Use data to provide insights to marketing decision makers</a:t>
            </a:r>
          </a:p>
          <a:p>
            <a:pPr defTabSz="412750" hangingPunct="0"/>
            <a:r>
              <a:rPr lang="en-US" sz="2400" kern="0" dirty="0">
                <a:solidFill>
                  <a:srgbClr val="000000"/>
                </a:solidFill>
                <a:latin typeface="Helvetica Neue"/>
                <a:ea typeface="Helvetica Neue" panose="02000503000000020004" pitchFamily="2" charset="0"/>
                <a:cs typeface="Helvetica Neue" panose="02000503000000020004" pitchFamily="2" charset="0"/>
                <a:sym typeface="Helvetica Neue"/>
              </a:rPr>
              <a:t>High demand for graduates with marketing analytics skills</a:t>
            </a:r>
          </a:p>
          <a:p>
            <a:pPr defTabSz="412750" hangingPunct="0"/>
            <a:endParaRPr lang="en-US" sz="1500" b="1" kern="0" dirty="0">
              <a:solidFill>
                <a:srgbClr val="000000"/>
              </a:solidFill>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C36FC8A7-3499-4346-9A05-24500A6CD4A4}"/>
              </a:ext>
            </a:extLst>
          </p:cNvPr>
          <p:cNvSpPr txBox="1"/>
          <p:nvPr/>
        </p:nvSpPr>
        <p:spPr>
          <a:xfrm>
            <a:off x="272143" y="5368713"/>
            <a:ext cx="9776182" cy="512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3000" b="1" i="1" kern="0" dirty="0">
                <a:solidFill>
                  <a:srgbClr val="000000"/>
                </a:solidFill>
                <a:latin typeface="Arial Narrow" panose="020B0604020202020204" pitchFamily="34" charset="0"/>
                <a:ea typeface="Helvetica Neue" panose="02000503000000020004" pitchFamily="2" charset="0"/>
                <a:cs typeface="Arial Narrow" panose="020B0604020202020204" pitchFamily="34" charset="0"/>
                <a:sym typeface="Helvetica Neue"/>
              </a:rPr>
              <a:t>Questions?   </a:t>
            </a:r>
            <a:r>
              <a:rPr lang="en-US" sz="3000" kern="0" dirty="0">
                <a:solidFill>
                  <a:srgbClr val="000000"/>
                </a:solidFill>
                <a:latin typeface="Helvetica Neue"/>
                <a:ea typeface="Helvetica Neue"/>
                <a:cs typeface="Helvetica Neue"/>
                <a:sym typeface="Helvetica Neue"/>
              </a:rPr>
              <a:t>contact </a:t>
            </a:r>
            <a:r>
              <a:rPr lang="en-US" sz="3000" i="1" kern="0" dirty="0" err="1">
                <a:solidFill>
                  <a:srgbClr val="684839"/>
                </a:solidFill>
                <a:latin typeface="Helvetica Neue"/>
                <a:ea typeface="Helvetica Neue"/>
                <a:cs typeface="Helvetica Neue"/>
                <a:sym typeface="Helvetica Neue"/>
              </a:rPr>
              <a:t>marketinganalytics@missouri.edu</a:t>
            </a:r>
            <a:endParaRPr lang="en-US" sz="3000" i="1" kern="0" dirty="0">
              <a:solidFill>
                <a:srgbClr val="684839"/>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id="{1AE7532A-A1B1-46F4-995E-20C06E8A5988}"/>
              </a:ext>
            </a:extLst>
          </p:cNvPr>
          <p:cNvSpPr>
            <a:spLocks noGrp="1"/>
          </p:cNvSpPr>
          <p:nvPr>
            <p:ph type="ftr" sz="quarter" idx="11"/>
          </p:nvPr>
        </p:nvSpPr>
        <p:spPr/>
        <p:txBody>
          <a:bodyPr/>
          <a:lstStyle/>
          <a:p>
            <a:r>
              <a:rPr lang="en-US"/>
              <a:t>Mike Nguyen</a:t>
            </a:r>
            <a:endParaRPr lang="en-US" dirty="0"/>
          </a:p>
        </p:txBody>
      </p:sp>
      <p:sp>
        <p:nvSpPr>
          <p:cNvPr id="3" name="Slide Number Placeholder 2">
            <a:extLst>
              <a:ext uri="{FF2B5EF4-FFF2-40B4-BE49-F238E27FC236}">
                <a16:creationId xmlns:a16="http://schemas.microsoft.com/office/drawing/2014/main" id="{54DE65D3-2D28-4253-AE75-864374BB14F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276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Descriptive Statistics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20478A3-C058-4D58-AB7A-F3250F5AD44B}"/>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54A8C253-EE21-4F91-B299-C8FC000EDC81}"/>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945B-A959-468D-B9A7-BCD0C722B8B9}"/>
              </a:ext>
            </a:extLst>
          </p:cNvPr>
          <p:cNvSpPr>
            <a:spLocks noGrp="1"/>
          </p:cNvSpPr>
          <p:nvPr>
            <p:ph type="title"/>
          </p:nvPr>
        </p:nvSpPr>
        <p:spPr/>
        <p:txBody>
          <a:bodyPr/>
          <a:lstStyle/>
          <a:p>
            <a:r>
              <a:rPr lang="en-US"/>
              <a:t>Basic Descriptive Analysis</a:t>
            </a:r>
            <a:endParaRPr lang="en-US" dirty="0"/>
          </a:p>
        </p:txBody>
      </p:sp>
      <p:sp>
        <p:nvSpPr>
          <p:cNvPr id="4" name="Footer Placeholder 3">
            <a:extLst>
              <a:ext uri="{FF2B5EF4-FFF2-40B4-BE49-F238E27FC236}">
                <a16:creationId xmlns:a16="http://schemas.microsoft.com/office/drawing/2014/main" id="{986B6CAA-296D-4F5D-9A5B-E1A994437D6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06FDA55-57BA-44C9-ADA0-CCD372CAE5F5}"/>
              </a:ext>
            </a:extLst>
          </p:cNvPr>
          <p:cNvSpPr>
            <a:spLocks noGrp="1"/>
          </p:cNvSpPr>
          <p:nvPr>
            <p:ph type="sldNum" sz="quarter" idx="12"/>
          </p:nvPr>
        </p:nvSpPr>
        <p:spPr/>
        <p:txBody>
          <a:bodyPr/>
          <a:lstStyle/>
          <a:p>
            <a:fld id="{A6AF1B4E-90EC-4A51-B6E5-B702C054ECB0}" type="slidenum">
              <a:rPr lang="en-US" smtClean="0"/>
              <a:t>8</a:t>
            </a:fld>
            <a:endParaRPr lang="en-US" dirty="0"/>
          </a:p>
        </p:txBody>
      </p:sp>
      <p:sp>
        <p:nvSpPr>
          <p:cNvPr id="7" name="TextBox 6">
            <a:extLst>
              <a:ext uri="{FF2B5EF4-FFF2-40B4-BE49-F238E27FC236}">
                <a16:creationId xmlns:a16="http://schemas.microsoft.com/office/drawing/2014/main" id="{3CC95CCE-7235-4114-B1A5-5A934027ABDA}"/>
              </a:ext>
            </a:extLst>
          </p:cNvPr>
          <p:cNvSpPr txBox="1"/>
          <p:nvPr/>
        </p:nvSpPr>
        <p:spPr>
          <a:xfrm>
            <a:off x="1104405" y="1690688"/>
            <a:ext cx="2588821" cy="646331"/>
          </a:xfrm>
          <a:prstGeom prst="rect">
            <a:avLst/>
          </a:prstGeom>
          <a:noFill/>
        </p:spPr>
        <p:txBody>
          <a:bodyPr wrap="square" rtlCol="0">
            <a:spAutoFit/>
          </a:bodyPr>
          <a:lstStyle/>
          <a:p>
            <a:r>
              <a:rPr lang="en-US" dirty="0"/>
              <a:t>Variation = Difference between measurements </a:t>
            </a:r>
          </a:p>
        </p:txBody>
      </p:sp>
      <p:sp>
        <p:nvSpPr>
          <p:cNvPr id="8" name="Rectangle 7">
            <a:extLst>
              <a:ext uri="{FF2B5EF4-FFF2-40B4-BE49-F238E27FC236}">
                <a16:creationId xmlns:a16="http://schemas.microsoft.com/office/drawing/2014/main" id="{BF83062B-B5D1-410D-8B5F-692DAB6744A9}"/>
              </a:ext>
            </a:extLst>
          </p:cNvPr>
          <p:cNvSpPr/>
          <p:nvPr/>
        </p:nvSpPr>
        <p:spPr>
          <a:xfrm>
            <a:off x="4967844" y="2337019"/>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Variation</a:t>
            </a:r>
          </a:p>
        </p:txBody>
      </p:sp>
      <p:sp>
        <p:nvSpPr>
          <p:cNvPr id="25" name="Rectangle 24">
            <a:extLst>
              <a:ext uri="{FF2B5EF4-FFF2-40B4-BE49-F238E27FC236}">
                <a16:creationId xmlns:a16="http://schemas.microsoft.com/office/drawing/2014/main" id="{31C9338D-F1D8-424E-A383-98BC044FDB2E}"/>
              </a:ext>
            </a:extLst>
          </p:cNvPr>
          <p:cNvSpPr/>
          <p:nvPr/>
        </p:nvSpPr>
        <p:spPr>
          <a:xfrm>
            <a:off x="912542" y="5107935"/>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Mean</a:t>
            </a:r>
          </a:p>
        </p:txBody>
      </p:sp>
      <p:sp>
        <p:nvSpPr>
          <p:cNvPr id="26" name="Rectangle 25">
            <a:extLst>
              <a:ext uri="{FF2B5EF4-FFF2-40B4-BE49-F238E27FC236}">
                <a16:creationId xmlns:a16="http://schemas.microsoft.com/office/drawing/2014/main" id="{4043FDCB-DB45-4146-85F2-C50B7FD04326}"/>
              </a:ext>
            </a:extLst>
          </p:cNvPr>
          <p:cNvSpPr/>
          <p:nvPr/>
        </p:nvSpPr>
        <p:spPr>
          <a:xfrm>
            <a:off x="364386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Median</a:t>
            </a:r>
          </a:p>
        </p:txBody>
      </p:sp>
      <p:sp>
        <p:nvSpPr>
          <p:cNvPr id="27" name="Rectangle 26">
            <a:extLst>
              <a:ext uri="{FF2B5EF4-FFF2-40B4-BE49-F238E27FC236}">
                <a16:creationId xmlns:a16="http://schemas.microsoft.com/office/drawing/2014/main" id="{FCCAA1BA-C01C-43EB-A0A5-32B3C4A69459}"/>
              </a:ext>
            </a:extLst>
          </p:cNvPr>
          <p:cNvSpPr/>
          <p:nvPr/>
        </p:nvSpPr>
        <p:spPr>
          <a:xfrm>
            <a:off x="6370678" y="5071618"/>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a:t>
            </a:r>
          </a:p>
        </p:txBody>
      </p:sp>
      <p:sp>
        <p:nvSpPr>
          <p:cNvPr id="28" name="Rectangle 27">
            <a:extLst>
              <a:ext uri="{FF2B5EF4-FFF2-40B4-BE49-F238E27FC236}">
                <a16:creationId xmlns:a16="http://schemas.microsoft.com/office/drawing/2014/main" id="{A4BEE754-1A51-4827-B625-0D88E4F8477D}"/>
              </a:ext>
            </a:extLst>
          </p:cNvPr>
          <p:cNvSpPr/>
          <p:nvPr/>
        </p:nvSpPr>
        <p:spPr>
          <a:xfrm>
            <a:off x="909748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Range</a:t>
            </a:r>
          </a:p>
        </p:txBody>
      </p:sp>
      <p:cxnSp>
        <p:nvCxnSpPr>
          <p:cNvPr id="10" name="Straight Arrow Connector 9">
            <a:extLst>
              <a:ext uri="{FF2B5EF4-FFF2-40B4-BE49-F238E27FC236}">
                <a16:creationId xmlns:a16="http://schemas.microsoft.com/office/drawing/2014/main" id="{0CDBB4F4-444F-4403-A8F5-47D71BE6750C}"/>
              </a:ext>
            </a:extLst>
          </p:cNvPr>
          <p:cNvCxnSpPr>
            <a:stCxn id="8" idx="2"/>
            <a:endCxn id="25" idx="0"/>
          </p:cNvCxnSpPr>
          <p:nvPr/>
        </p:nvCxnSpPr>
        <p:spPr>
          <a:xfrm flipH="1">
            <a:off x="2040698" y="3140149"/>
            <a:ext cx="4055302" cy="1967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1864D7-EF40-4AC4-AAA6-BA64DE3B6A4B}"/>
              </a:ext>
            </a:extLst>
          </p:cNvPr>
          <p:cNvCxnSpPr>
            <a:stCxn id="8" idx="2"/>
            <a:endCxn id="26" idx="0"/>
          </p:cNvCxnSpPr>
          <p:nvPr/>
        </p:nvCxnSpPr>
        <p:spPr>
          <a:xfrm flipH="1">
            <a:off x="4772024" y="3140149"/>
            <a:ext cx="1323976"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1980842-3ECD-4C1D-BF8B-4B6A2A48B319}"/>
              </a:ext>
            </a:extLst>
          </p:cNvPr>
          <p:cNvCxnSpPr>
            <a:cxnSpLocks/>
            <a:stCxn id="8" idx="2"/>
            <a:endCxn id="27" idx="0"/>
          </p:cNvCxnSpPr>
          <p:nvPr/>
        </p:nvCxnSpPr>
        <p:spPr>
          <a:xfrm>
            <a:off x="6096000" y="3140149"/>
            <a:ext cx="1402834" cy="193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CF35D36-2229-40AD-8357-F163D9C6532B}"/>
              </a:ext>
            </a:extLst>
          </p:cNvPr>
          <p:cNvCxnSpPr>
            <a:cxnSpLocks/>
            <a:stCxn id="8" idx="2"/>
            <a:endCxn id="28" idx="0"/>
          </p:cNvCxnSpPr>
          <p:nvPr/>
        </p:nvCxnSpPr>
        <p:spPr>
          <a:xfrm>
            <a:off x="6096000" y="3140149"/>
            <a:ext cx="4129644"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637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Freeform: Shape 13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2" name="Freeform: Shape 14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B3F427-5D02-4462-BE3E-5471DC3D7846}"/>
              </a:ext>
            </a:extLst>
          </p:cNvPr>
          <p:cNvSpPr>
            <a:spLocks noGrp="1"/>
          </p:cNvSpPr>
          <p:nvPr>
            <p:ph type="title"/>
          </p:nvPr>
        </p:nvSpPr>
        <p:spPr>
          <a:xfrm>
            <a:off x="438913" y="859536"/>
            <a:ext cx="4832802" cy="1243584"/>
          </a:xfrm>
        </p:spPr>
        <p:txBody>
          <a:bodyPr>
            <a:normAutofit/>
          </a:bodyPr>
          <a:lstStyle/>
          <a:p>
            <a:r>
              <a:rPr lang="en-US" sz="3400"/>
              <a:t>Commonly Used Descriptive Analysis</a:t>
            </a:r>
          </a:p>
        </p:txBody>
      </p:sp>
      <p:sp>
        <p:nvSpPr>
          <p:cNvPr id="144" name="Rectangle 14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6" name="Rectangle 1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F438BF-4118-4840-8841-55FD30E18923}"/>
              </a:ext>
            </a:extLst>
          </p:cNvPr>
          <p:cNvSpPr>
            <a:spLocks noGrp="1"/>
          </p:cNvSpPr>
          <p:nvPr>
            <p:ph idx="1"/>
          </p:nvPr>
        </p:nvSpPr>
        <p:spPr>
          <a:xfrm>
            <a:off x="438912" y="2512611"/>
            <a:ext cx="4832803" cy="3664351"/>
          </a:xfrm>
        </p:spPr>
        <p:txBody>
          <a:bodyPr>
            <a:normAutofit/>
          </a:bodyPr>
          <a:lstStyle/>
          <a:p>
            <a:r>
              <a:rPr lang="en-US" sz="1800"/>
              <a:t>Raw frequency or percent: Measures of central tendency (typical response): Used to report a single piece of information that describes the most typical response to a question </a:t>
            </a:r>
          </a:p>
          <a:p>
            <a:r>
              <a:rPr lang="en-US" sz="1800"/>
              <a:t>Measure of variability (uncertainty): used to reveal the typical difference between the values in a set of values </a:t>
            </a:r>
          </a:p>
        </p:txBody>
      </p:sp>
      <p:pic>
        <p:nvPicPr>
          <p:cNvPr id="2050" name="Picture 2" descr="180 Percentage Memes ideas in 2021 | funny, memes, funny pie charts">
            <a:extLst>
              <a:ext uri="{FF2B5EF4-FFF2-40B4-BE49-F238E27FC236}">
                <a16:creationId xmlns:a16="http://schemas.microsoft.com/office/drawing/2014/main" id="{59D7A43F-0664-4B18-BA96-6D8A3262A9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627" y="5176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10;&#10;Description automatically generated">
            <a:extLst>
              <a:ext uri="{FF2B5EF4-FFF2-40B4-BE49-F238E27FC236}">
                <a16:creationId xmlns:a16="http://schemas.microsoft.com/office/drawing/2014/main" id="{D3E0145A-051F-4DE1-A1B2-1EB588F748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17368" y="3625805"/>
            <a:ext cx="5135719" cy="2349590"/>
          </a:xfrm>
          <a:prstGeom prst="rect">
            <a:avLst/>
          </a:prstGeom>
        </p:spPr>
      </p:pic>
      <p:sp>
        <p:nvSpPr>
          <p:cNvPr id="4" name="Footer Placeholder 3">
            <a:extLst>
              <a:ext uri="{FF2B5EF4-FFF2-40B4-BE49-F238E27FC236}">
                <a16:creationId xmlns:a16="http://schemas.microsoft.com/office/drawing/2014/main" id="{642C2268-0E0B-43C3-8A14-FA5432C017FD}"/>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1F5E0244-09DF-4032-851A-D9EB4CFBF649}"/>
              </a:ext>
            </a:extLst>
          </p:cNvPr>
          <p:cNvSpPr>
            <a:spLocks noGrp="1"/>
          </p:cNvSpPr>
          <p:nvPr>
            <p:ph type="sldNum" sz="quarter" idx="12"/>
          </p:nvPr>
        </p:nvSpPr>
        <p:spPr>
          <a:xfrm>
            <a:off x="10326623" y="6356350"/>
            <a:ext cx="142646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102329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2653</TotalTime>
  <Words>1757</Words>
  <Application>Microsoft Office PowerPoint</Application>
  <PresentationFormat>Widescreen</PresentationFormat>
  <Paragraphs>199</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Narrow</vt:lpstr>
      <vt:lpstr>Calibri</vt:lpstr>
      <vt:lpstr>Calibri Light</vt:lpstr>
      <vt:lpstr>Franklin Gothic Book</vt:lpstr>
      <vt:lpstr>Helvetica Neue</vt:lpstr>
      <vt:lpstr>Helvetica Neue Black Condensed</vt:lpstr>
      <vt:lpstr>Helvetica Neue Medium</vt:lpstr>
      <vt:lpstr>Lucida Grande</vt:lpstr>
      <vt:lpstr>Office Theme</vt:lpstr>
      <vt:lpstr>Morning !!!</vt:lpstr>
      <vt:lpstr>iClicker Question</vt:lpstr>
      <vt:lpstr>iClicker Question</vt:lpstr>
      <vt:lpstr>iClicker Question</vt:lpstr>
      <vt:lpstr>Marketing Analytics Certificate</vt:lpstr>
      <vt:lpstr>Marketing Analytics Certificate</vt:lpstr>
      <vt:lpstr>Descriptive Statistics</vt:lpstr>
      <vt:lpstr>Basic Descriptive Analysis</vt:lpstr>
      <vt:lpstr>Commonly Used Descriptive Analysis</vt:lpstr>
      <vt:lpstr>Probability Sampling Methods</vt:lpstr>
      <vt:lpstr>Measures of Central Tendency</vt:lpstr>
      <vt:lpstr>Measures of Variability </vt:lpstr>
      <vt:lpstr>Statistical Procedure</vt:lpstr>
      <vt:lpstr>iClicker Question</vt:lpstr>
      <vt:lpstr>iClicker Question</vt:lpstr>
      <vt:lpstr>Lab Session </vt:lpstr>
      <vt:lpstr>A little bit about R</vt:lpstr>
      <vt:lpstr>5-minute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Nguyen, Mike (MU-Student)</dc:creator>
  <cp:lastModifiedBy>Mike Nguyen</cp:lastModifiedBy>
  <cp:revision>9</cp:revision>
  <dcterms:created xsi:type="dcterms:W3CDTF">2021-10-16T15:50:06Z</dcterms:created>
  <dcterms:modified xsi:type="dcterms:W3CDTF">2021-10-18T12:28:19Z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