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5846"/>
    <a:srgbClr val="8C604D"/>
    <a:srgbClr val="9D6D56"/>
    <a:srgbClr val="A6735A"/>
    <a:srgbClr val="F3B12E"/>
    <a:srgbClr val="FAC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83"/>
    <p:restoredTop sz="94699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574E9-FACD-415A-9F5A-CD1AB6301ECE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B241-C759-4B44-AE6D-3DD2D2B6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0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F0AE-B858-6947-983C-DAD7025B7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74AD2-45D1-E04B-9C38-DEB1391C9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880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B63D-DF17-6944-AF4C-DEC82F8E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678"/>
            <a:ext cx="10515600" cy="8284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35A6-D518-6E4B-9FB9-FC47A729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316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B455-34E6-8B45-AD88-FC6C61D1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8A425-B7D1-A74A-8BFF-65B439A8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415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C285-B788-AD4B-995C-83122913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678"/>
            <a:ext cx="10515600" cy="8284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C736-1CE3-FF4F-B417-BEB866F26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5E480-B4C5-DF46-B761-4DDC18FB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541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B4B2-2B5F-5D44-BEA7-3981A579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5B595-1EE0-EE4C-AEDE-45DC8CAE7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9AFAF-62E0-0E41-8279-5ADF37960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3708C-37AA-7C45-9E3A-34F31007E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2CFD9-9917-C94A-BBE7-FA5CDFDE9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742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5F28-B3B8-A14C-A6A8-7EC0BCD3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678"/>
            <a:ext cx="10515600" cy="8284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584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34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2BFC-743B-0249-B22E-CF8CA003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A2A3-3831-2E4C-9CCC-4E7986F20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08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EA2A0-D27A-4C43-AA6D-6F53D5BC5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382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25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75BF-82F8-3A4B-91B0-B88870AF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D6C77-038D-CB47-8C9C-54B58EA1F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543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01E7A-A060-D146-A662-7E3DAB88C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844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593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lumMod val="20000"/>
                <a:lumOff val="80000"/>
              </a:schemeClr>
            </a:gs>
            <a:gs pos="70000">
              <a:schemeClr val="bg2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A28DA9-B8F4-4844-976F-29ACCB540CE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5494438"/>
            <a:ext cx="12192000" cy="13843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2F378-5216-D84E-9E12-07D07AB19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81542"/>
            <a:ext cx="10515600" cy="3712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4E2985-11F7-5E4D-9068-33106610C45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153400" y="6158020"/>
            <a:ext cx="3200400" cy="473659"/>
          </a:xfrm>
          <a:prstGeom prst="rect">
            <a:avLst/>
          </a:prstGeom>
        </p:spPr>
      </p:pic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04715C6F-E634-544D-B4DA-E5CBE5DD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34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E3D6-CD60-A64E-8EDA-D04FA7C6F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9160" y="-1"/>
            <a:ext cx="6953027" cy="1242873"/>
          </a:xfrm>
        </p:spPr>
        <p:txBody>
          <a:bodyPr>
            <a:noAutofit/>
          </a:bodyPr>
          <a:lstStyle/>
          <a:p>
            <a:pPr algn="l"/>
            <a:br>
              <a:rPr lang="en-US" sz="3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br>
              <a:rPr lang="en-US" sz="3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Fall Semester Courses</a:t>
            </a:r>
            <a:br>
              <a:rPr lang="en-US" sz="3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Marketing Analytics Certificate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A1887-5F85-0847-9800-67D4193FF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960" y="1443401"/>
            <a:ext cx="8767640" cy="3915999"/>
          </a:xfrm>
        </p:spPr>
        <p:txBody>
          <a:bodyPr>
            <a:normAutofit/>
          </a:bodyPr>
          <a:lstStyle/>
          <a:p>
            <a:pPr marL="525463" algn="l">
              <a:lnSpc>
                <a:spcPct val="100000"/>
              </a:lnSpc>
              <a:spcBef>
                <a:spcPts val="400"/>
              </a:spcBef>
            </a:pPr>
            <a:r>
              <a:rPr lang="en-US" sz="1800" b="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Learn how to use data to provide insights to marketing decision makers</a:t>
            </a:r>
          </a:p>
          <a:p>
            <a:pPr marL="525463" algn="l">
              <a:lnSpc>
                <a:spcPct val="100000"/>
              </a:lnSpc>
              <a:spcBef>
                <a:spcPts val="400"/>
              </a:spcBef>
            </a:pPr>
            <a:r>
              <a:rPr lang="en-US" sz="1800" b="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High demand for graduates with marketing analytics skills</a:t>
            </a:r>
          </a:p>
          <a:p>
            <a:pPr algn="l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</a:pPr>
            <a:endParaRPr lang="en-US" sz="100" b="0" dirty="0">
              <a:latin typeface="+mn-lt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79438" indent="-53975" algn="l">
              <a:spcBef>
                <a:spcPts val="400"/>
              </a:spcBef>
              <a:spcAft>
                <a:spcPts val="800"/>
              </a:spcAft>
            </a:pPr>
            <a:endParaRPr lang="en-US" sz="2200" i="1" dirty="0">
              <a:latin typeface="Arial Narrow" panose="020B0604020202020204" pitchFamily="34" charset="0"/>
              <a:ea typeface="Helvetica Neue" panose="02000503000000020004" pitchFamily="2" charset="0"/>
              <a:cs typeface="Arial Narrow" panose="020B0604020202020204" pitchFamily="34" charset="0"/>
            </a:endParaRPr>
          </a:p>
          <a:p>
            <a:pPr marL="1203325" lvl="1" indent="-222250" algn="l">
              <a:spcBef>
                <a:spcPts val="400"/>
              </a:spcBef>
              <a:spcAft>
                <a:spcPts val="800"/>
              </a:spcAft>
              <a:buSzPct val="120000"/>
              <a:buFont typeface="Wingdings" pitchFamily="2" charset="2"/>
              <a:buChar char="§"/>
            </a:pPr>
            <a:r>
              <a:rPr lang="en-US" b="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b="0" dirty="0" err="1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Mrktng</a:t>
            </a:r>
            <a:r>
              <a:rPr lang="en-US" b="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 4900, Analyzing and Communicating Business Data</a:t>
            </a:r>
          </a:p>
          <a:p>
            <a:pPr marL="1203325" lvl="1" indent="-222250" algn="l">
              <a:spcBef>
                <a:spcPts val="400"/>
              </a:spcBef>
              <a:spcAft>
                <a:spcPts val="800"/>
              </a:spcAft>
              <a:buSzPct val="120000"/>
              <a:buFont typeface="Wingdings" pitchFamily="2" charset="2"/>
              <a:buChar char="§"/>
            </a:pPr>
            <a:r>
              <a:rPr lang="en-US" b="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b="0" dirty="0" err="1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Mrktng</a:t>
            </a:r>
            <a:r>
              <a:rPr lang="en-US" b="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 4910, Data Analytics and Machine Learning for Business</a:t>
            </a:r>
          </a:p>
          <a:p>
            <a:pPr marL="1203325" lvl="1" indent="-222250" algn="l">
              <a:spcBef>
                <a:spcPts val="400"/>
              </a:spcBef>
              <a:spcAft>
                <a:spcPts val="800"/>
              </a:spcAft>
              <a:buSzPct val="120000"/>
              <a:buFont typeface="Wingdings" pitchFamily="2" charset="2"/>
              <a:buChar char="§"/>
            </a:pPr>
            <a:r>
              <a:rPr lang="en-US" b="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b="0" dirty="0" err="1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Mrktng</a:t>
            </a:r>
            <a:r>
              <a:rPr lang="en-US" b="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 4920, Data Visualization (Tableau), 1 credit</a:t>
            </a:r>
          </a:p>
          <a:p>
            <a:pPr marL="1203325" lvl="1" indent="-222250" algn="l">
              <a:spcBef>
                <a:spcPts val="400"/>
              </a:spcBef>
              <a:spcAft>
                <a:spcPts val="800"/>
              </a:spcAft>
              <a:buSzPct val="120000"/>
              <a:buFont typeface="Wingdings" pitchFamily="2" charset="2"/>
              <a:buChar char="§"/>
            </a:pPr>
            <a:r>
              <a:rPr lang="en-US" b="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b="0" dirty="0" err="1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Mrktng</a:t>
            </a:r>
            <a:r>
              <a:rPr lang="en-US" b="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 4930, Databases for Marketing Decisions</a:t>
            </a:r>
          </a:p>
          <a:p>
            <a:pPr marL="523875" algn="l">
              <a:spcAft>
                <a:spcPts val="800"/>
              </a:spcAft>
              <a:buSzPct val="120000"/>
            </a:pPr>
            <a:endParaRPr lang="en-US" sz="800" b="0" dirty="0">
              <a:latin typeface="+mn-lt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23875" algn="l">
              <a:spcAft>
                <a:spcPts val="800"/>
              </a:spcAft>
              <a:buSzPct val="120000"/>
            </a:pPr>
            <a:r>
              <a:rPr lang="en-US" sz="2000" i="1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Questions?  </a:t>
            </a:r>
            <a:r>
              <a:rPr lang="en-US" sz="2000" b="0" dirty="0" err="1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marketinganalytics@missouri.edu</a:t>
            </a:r>
            <a:endParaRPr lang="en-US" sz="2000" b="0" dirty="0">
              <a:latin typeface="+mn-lt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79" y="6006157"/>
            <a:ext cx="2664068" cy="95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0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zzou Theme">
      <a:dk1>
        <a:srgbClr val="000000"/>
      </a:dk1>
      <a:lt1>
        <a:srgbClr val="000000"/>
      </a:lt1>
      <a:dk2>
        <a:srgbClr val="FEFFFF"/>
      </a:dk2>
      <a:lt2>
        <a:srgbClr val="FEFFFF"/>
      </a:lt2>
      <a:accent1>
        <a:srgbClr val="F4CF4B"/>
      </a:accent1>
      <a:accent2>
        <a:srgbClr val="900000"/>
      </a:accent2>
      <a:accent3>
        <a:srgbClr val="BD5B2B"/>
      </a:accent3>
      <a:accent4>
        <a:srgbClr val="69901D"/>
      </a:accent4>
      <a:accent5>
        <a:srgbClr val="1C5E90"/>
      </a:accent5>
      <a:accent6>
        <a:srgbClr val="8F8883"/>
      </a:accent6>
      <a:hlink>
        <a:srgbClr val="AB1500"/>
      </a:hlink>
      <a:folHlink>
        <a:srgbClr val="1C5E9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</TotalTime>
  <Words>75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Arial Narrow</vt:lpstr>
      <vt:lpstr>Calibri</vt:lpstr>
      <vt:lpstr>Wingdings</vt:lpstr>
      <vt:lpstr>Office Theme</vt:lpstr>
      <vt:lpstr>  Fall Semester Courses Marketing Analytics Certificate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Marsha Richins</cp:lastModifiedBy>
  <cp:revision>56</cp:revision>
  <dcterms:created xsi:type="dcterms:W3CDTF">2018-06-22T19:08:40Z</dcterms:created>
  <dcterms:modified xsi:type="dcterms:W3CDTF">2022-03-08T16:18:51Z</dcterms:modified>
</cp:coreProperties>
</file>