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311" r:id="rId5"/>
    <p:sldId id="256" r:id="rId6"/>
    <p:sldId id="310" r:id="rId7"/>
    <p:sldId id="312" r:id="rId8"/>
    <p:sldId id="314" r:id="rId9"/>
    <p:sldId id="313" r:id="rId10"/>
    <p:sldId id="292" r:id="rId11"/>
    <p:sldId id="305" r:id="rId12"/>
    <p:sldId id="306" r:id="rId13"/>
    <p:sldId id="307" r:id="rId14"/>
    <p:sldId id="308" r:id="rId15"/>
    <p:sldId id="309" r:id="rId16"/>
    <p:sldId id="257" r:id="rId17"/>
    <p:sldId id="259" r:id="rId18"/>
    <p:sldId id="260" r:id="rId19"/>
    <p:sldId id="261" r:id="rId20"/>
    <p:sldId id="315" r:id="rId21"/>
    <p:sldId id="262" r:id="rId22"/>
    <p:sldId id="319" r:id="rId23"/>
    <p:sldId id="263" r:id="rId24"/>
    <p:sldId id="264" r:id="rId25"/>
    <p:sldId id="269" r:id="rId26"/>
    <p:sldId id="270" r:id="rId27"/>
    <p:sldId id="272" r:id="rId28"/>
    <p:sldId id="273" r:id="rId29"/>
    <p:sldId id="274" r:id="rId30"/>
    <p:sldId id="290" r:id="rId31"/>
    <p:sldId id="278" r:id="rId32"/>
    <p:sldId id="276" r:id="rId33"/>
    <p:sldId id="316" r:id="rId34"/>
    <p:sldId id="277" r:id="rId35"/>
    <p:sldId id="317" r:id="rId36"/>
    <p:sldId id="279" r:id="rId37"/>
    <p:sldId id="280" r:id="rId38"/>
    <p:sldId id="281" r:id="rId39"/>
    <p:sldId id="282" r:id="rId40"/>
    <p:sldId id="283" r:id="rId41"/>
    <p:sldId id="321" r:id="rId42"/>
    <p:sldId id="284" r:id="rId43"/>
    <p:sldId id="285" r:id="rId44"/>
    <p:sldId id="286" r:id="rId45"/>
    <p:sldId id="287" r:id="rId46"/>
    <p:sldId id="320" r:id="rId47"/>
    <p:sldId id="318" r:id="rId48"/>
    <p:sldId id="289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3443" autoAdjust="0"/>
  </p:normalViewPr>
  <p:slideViewPr>
    <p:cSldViewPr snapToGrid="0">
      <p:cViewPr varScale="1">
        <p:scale>
          <a:sx n="60" d="100"/>
          <a:sy n="6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desirable when we wish to </a:t>
          </a:r>
          <a:r>
            <a:rPr lang="en-US" b="1" u="sng"/>
            <a:t>project</a:t>
          </a:r>
          <a:r>
            <a:rPr lang="en-US" b="1"/>
            <a:t> </a:t>
          </a:r>
          <a:r>
            <a:rPr lang="en-US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desirable when we wish to </a:t>
          </a:r>
          <a:r>
            <a:rPr lang="en-US" sz="1500" b="1" u="sng" kern="1200"/>
            <a:t>project</a:t>
          </a:r>
          <a:r>
            <a:rPr lang="en-US" sz="1500" b="1" kern="1200"/>
            <a:t> </a:t>
          </a:r>
          <a:r>
            <a:rPr lang="en-US" sz="1500" kern="120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announcement and do the evaluation  5 mins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exploratory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RQ</a:t>
            </a:r>
            <a:r>
              <a:rPr lang="en-US" dirty="0"/>
              <a:t>: What criteria do household use when selection department store. Why do they do so? </a:t>
            </a:r>
          </a:p>
          <a:p>
            <a:r>
              <a:rPr lang="en-US" dirty="0"/>
              <a:t>See the talking points with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 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saw people start posting. And I saw a lot of in-depth contributions.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 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there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dxqG99lQMBNp_87SlojglrzqVy6KK4FA4T4SBZ88rE/edit#gid=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7 Funny Wednesday Memes Of All Time With Images – LittleNivi.Com">
            <a:extLst>
              <a:ext uri="{FF2B5EF4-FFF2-40B4-BE49-F238E27FC236}">
                <a16:creationId xmlns:a16="http://schemas.microsoft.com/office/drawing/2014/main" id="{198BBD61-81EF-463C-BF44-F07D213E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1244432"/>
            <a:ext cx="6589537" cy="43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B651-0955-48F6-A6FC-7D91128583F3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Happy Wednesday!!!</a:t>
            </a:r>
          </a:p>
        </p:txBody>
      </p:sp>
    </p:spTree>
    <p:extLst>
      <p:ext uri="{BB962C8B-B14F-4D97-AF65-F5344CB8AC3E}">
        <p14:creationId xmlns:p14="http://schemas.microsoft.com/office/powerpoint/2010/main" val="104524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FBD-5AFF-48F6-B0E8-E234E3A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18F-BBB1-431A-8EFD-73DDA9E3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Scientific investigation in which an investigator manipulates one or more independent variables and observes the degree to which the dependent variables change</a:t>
            </a:r>
          </a:p>
          <a:p>
            <a:r>
              <a:rPr lang="en-US" sz="1700"/>
              <a:t>The basic point of an experiment is to change the levels of one or more X variables and examine the resulting impact on Y while at the same time controlling (holding constant) other variables that might impact Y </a:t>
            </a:r>
          </a:p>
          <a:p>
            <a:pPr lvl="1"/>
            <a:r>
              <a:rPr lang="en-US" sz="1700"/>
              <a:t>Lab experiment: Research investigation in which investigators create a situation with exact conditions to control some variables and manipulate others </a:t>
            </a:r>
          </a:p>
          <a:p>
            <a:pPr lvl="1"/>
            <a:r>
              <a:rPr lang="en-US" sz="1700"/>
              <a:t>Field experiment: research study in a realistic situation in which one or more independent variables are manipulated by the experimenter under as carefully controlled conditions as the situation will permit. </a:t>
            </a:r>
          </a:p>
        </p:txBody>
      </p:sp>
      <p:pic>
        <p:nvPicPr>
          <p:cNvPr id="6" name="Picture 5" descr="Laboratory glassware containing solution">
            <a:extLst>
              <a:ext uri="{FF2B5EF4-FFF2-40B4-BE49-F238E27FC236}">
                <a16:creationId xmlns:a16="http://schemas.microsoft.com/office/drawing/2014/main" id="{C8AD6DCC-9527-4431-9623-C758155B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" r="470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3C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3381-4829-480A-A5FE-E444EC4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671015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live it (e.g., consumers)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A and B only, because you will ask them using questionnaires in the main analysis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A, B, and C</a:t>
            </a:r>
          </a:p>
          <a:p>
            <a:endParaRPr lang="en-US" sz="200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81BB-C781-45B0-BD84-61A961F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Internal Validity versus External Validity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E10E492-22D1-482F-A596-116E6349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1D69-884A-4E55-B168-3EBCBB6B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/>
              <a:t>Internal Validity: The degree to which an outcome can be attributed to an experimental variable and not to other factors. Lab experiments tend to have higher levels of internal validity </a:t>
            </a:r>
          </a:p>
          <a:p>
            <a:r>
              <a:rPr lang="en-US" sz="1900"/>
              <a:t>External Validity: The degree to which the results of an experiment can be generalized, or extended, to other situations. Field experiments tend to have higher levels of external validity </a:t>
            </a:r>
          </a:p>
          <a:p>
            <a:r>
              <a:rPr lang="en-US" sz="1900"/>
              <a:t>Online retailers are in an ideal position for conducting field experiments by testing different types or levels of marketing variables simultaneously and examining actual customer response.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2E53-72C4-430F-BA98-F90D42A5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29698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3"/>
              </a:rPr>
              <a:t>Signup sheet (Sept 13</a:t>
            </a:r>
            <a:r>
              <a:rPr lang="en-US" sz="1500" baseline="30000" dirty="0">
                <a:hlinkClick r:id="rId3"/>
              </a:rPr>
              <a:t>th</a:t>
            </a:r>
            <a:r>
              <a:rPr lang="en-US" sz="1500" dirty="0">
                <a:hlinkClick r:id="rId3"/>
              </a:rPr>
              <a:t>) </a:t>
            </a:r>
            <a:r>
              <a:rPr lang="en-US" sz="1500" dirty="0"/>
              <a:t>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  <a:p>
            <a:endParaRPr lang="en-US" sz="1500" dirty="0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01AE-940A-4A70-9642-F1B7A4C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Case Discussion #1 (Sunday)</a:t>
            </a:r>
          </a:p>
          <a:p>
            <a:r>
              <a:rPr lang="en-US" sz="2200" dirty="0"/>
              <a:t>Quiz 2 (Sunday) </a:t>
            </a:r>
          </a:p>
          <a:p>
            <a:r>
              <a:rPr lang="en-US" sz="2200" dirty="0"/>
              <a:t>Start discussing PA #3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on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6047</TotalTime>
  <Words>3022</Words>
  <Application>Microsoft Office PowerPoint</Application>
  <PresentationFormat>Widescreen</PresentationFormat>
  <Paragraphs>442</Paragraphs>
  <Slides>46</Slides>
  <Notes>30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PowerPoint Presentation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Research Design: Causal Research</vt:lpstr>
      <vt:lpstr>Causal Research</vt:lpstr>
      <vt:lpstr>Conditions for Causality</vt:lpstr>
      <vt:lpstr>Causality – or is it really?</vt:lpstr>
      <vt:lpstr>Correlation ≠ Causation</vt:lpstr>
      <vt:lpstr>Example of Causal Research: Test Marketing</vt:lpstr>
      <vt:lpstr>Independent Variable</vt:lpstr>
      <vt:lpstr>Dependent Variable</vt:lpstr>
      <vt:lpstr>Extraneous Variables</vt:lpstr>
      <vt:lpstr>Experimental Design</vt:lpstr>
      <vt:lpstr>Experiment</vt:lpstr>
      <vt:lpstr>Experimental Design</vt:lpstr>
      <vt:lpstr>Experimental Design</vt:lpstr>
      <vt:lpstr>Pretest and Posttest</vt:lpstr>
      <vt:lpstr>Validity</vt:lpstr>
      <vt:lpstr>Internal Validity versus External Validity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29</cp:revision>
  <dcterms:created xsi:type="dcterms:W3CDTF">2021-06-01T03:14:17Z</dcterms:created>
  <dcterms:modified xsi:type="dcterms:W3CDTF">2021-09-08T23:35:54Z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