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302" r:id="rId5"/>
    <p:sldId id="256" r:id="rId6"/>
    <p:sldId id="310" r:id="rId7"/>
    <p:sldId id="312" r:id="rId8"/>
    <p:sldId id="314" r:id="rId9"/>
    <p:sldId id="313" r:id="rId10"/>
    <p:sldId id="292" r:id="rId11"/>
    <p:sldId id="305" r:id="rId12"/>
    <p:sldId id="306" r:id="rId13"/>
    <p:sldId id="307" r:id="rId14"/>
    <p:sldId id="308" r:id="rId15"/>
    <p:sldId id="309" r:id="rId16"/>
    <p:sldId id="257" r:id="rId17"/>
    <p:sldId id="259" r:id="rId18"/>
    <p:sldId id="260" r:id="rId19"/>
    <p:sldId id="261" r:id="rId20"/>
    <p:sldId id="315" r:id="rId21"/>
    <p:sldId id="262" r:id="rId22"/>
    <p:sldId id="319" r:id="rId23"/>
    <p:sldId id="263" r:id="rId24"/>
    <p:sldId id="264" r:id="rId25"/>
    <p:sldId id="269" r:id="rId26"/>
    <p:sldId id="270" r:id="rId27"/>
    <p:sldId id="272" r:id="rId28"/>
    <p:sldId id="273" r:id="rId29"/>
    <p:sldId id="274" r:id="rId30"/>
    <p:sldId id="290" r:id="rId31"/>
    <p:sldId id="323" r:id="rId32"/>
    <p:sldId id="278" r:id="rId33"/>
    <p:sldId id="280" r:id="rId34"/>
    <p:sldId id="281" r:id="rId35"/>
    <p:sldId id="282" r:id="rId36"/>
    <p:sldId id="321" r:id="rId37"/>
    <p:sldId id="283" r:id="rId38"/>
    <p:sldId id="276" r:id="rId39"/>
    <p:sldId id="316" r:id="rId40"/>
    <p:sldId id="277" r:id="rId41"/>
    <p:sldId id="317" r:id="rId42"/>
    <p:sldId id="279" r:id="rId43"/>
    <p:sldId id="284" r:id="rId44"/>
    <p:sldId id="285" r:id="rId45"/>
    <p:sldId id="286" r:id="rId46"/>
    <p:sldId id="325" r:id="rId47"/>
    <p:sldId id="287" r:id="rId48"/>
    <p:sldId id="320" r:id="rId49"/>
    <p:sldId id="324" r:id="rId50"/>
    <p:sldId id="318" r:id="rId51"/>
    <p:sldId id="289" r:id="rId52"/>
    <p:sldId id="29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71563" autoAdjust="0"/>
  </p:normalViewPr>
  <p:slideViewPr>
    <p:cSldViewPr snapToGrid="0">
      <p:cViewPr varScale="1">
        <p:scale>
          <a:sx n="78" d="100"/>
          <a:sy n="78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A1EAC-96C5-4477-BCA5-6770FA0FFB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C36E4-E005-4C17-851A-5EE661ECD347}">
      <dgm:prSet/>
      <dgm:spPr/>
      <dgm:t>
        <a:bodyPr/>
        <a:lstStyle/>
        <a:p>
          <a:r>
            <a:rPr lang="en-US"/>
            <a:t>Exploratory Research </a:t>
          </a:r>
        </a:p>
      </dgm:t>
    </dgm:pt>
    <dgm:pt modelId="{9AE59E7D-D92A-40A5-B84D-9B3A679998B2}" type="parTrans" cxnId="{2963C45D-572E-4BCF-874B-C1D644659DAF}">
      <dgm:prSet/>
      <dgm:spPr/>
      <dgm:t>
        <a:bodyPr/>
        <a:lstStyle/>
        <a:p>
          <a:endParaRPr lang="en-US"/>
        </a:p>
      </dgm:t>
    </dgm:pt>
    <dgm:pt modelId="{D4FD16B6-0847-4F8E-9B64-8F17197DAA34}" type="sibTrans" cxnId="{2963C45D-572E-4BCF-874B-C1D644659DAF}">
      <dgm:prSet/>
      <dgm:spPr/>
      <dgm:t>
        <a:bodyPr/>
        <a:lstStyle/>
        <a:p>
          <a:endParaRPr lang="en-US"/>
        </a:p>
      </dgm:t>
    </dgm:pt>
    <dgm:pt modelId="{47B09853-4CFE-4A00-8842-356DB19DE922}">
      <dgm:prSet/>
      <dgm:spPr/>
      <dgm:t>
        <a:bodyPr/>
        <a:lstStyle/>
        <a:p>
          <a:r>
            <a:rPr lang="en-US"/>
            <a:t>Literature search </a:t>
          </a:r>
        </a:p>
      </dgm:t>
    </dgm:pt>
    <dgm:pt modelId="{38A64709-E757-4D5A-AFA7-D731958D570D}" type="parTrans" cxnId="{39A7E77F-90D0-4DFA-A9B3-20C1C0F02804}">
      <dgm:prSet/>
      <dgm:spPr/>
      <dgm:t>
        <a:bodyPr/>
        <a:lstStyle/>
        <a:p>
          <a:endParaRPr lang="en-US"/>
        </a:p>
      </dgm:t>
    </dgm:pt>
    <dgm:pt modelId="{AE80B457-2A49-4544-8267-9EE3A96DBE7D}" type="sibTrans" cxnId="{39A7E77F-90D0-4DFA-A9B3-20C1C0F02804}">
      <dgm:prSet/>
      <dgm:spPr/>
      <dgm:t>
        <a:bodyPr/>
        <a:lstStyle/>
        <a:p>
          <a:endParaRPr lang="en-US"/>
        </a:p>
      </dgm:t>
    </dgm:pt>
    <dgm:pt modelId="{7A830B72-0F49-444C-A384-DC0542AFC421}">
      <dgm:prSet/>
      <dgm:spPr/>
      <dgm:t>
        <a:bodyPr/>
        <a:lstStyle/>
        <a:p>
          <a:r>
            <a:rPr lang="en-US"/>
            <a:t>Depth Interviews</a:t>
          </a:r>
        </a:p>
      </dgm:t>
    </dgm:pt>
    <dgm:pt modelId="{1D4D16C5-EA0E-4A89-B30D-A3058466ED34}" type="parTrans" cxnId="{DE90EBC0-0E5B-468C-9629-E407609A7B1F}">
      <dgm:prSet/>
      <dgm:spPr/>
      <dgm:t>
        <a:bodyPr/>
        <a:lstStyle/>
        <a:p>
          <a:endParaRPr lang="en-US"/>
        </a:p>
      </dgm:t>
    </dgm:pt>
    <dgm:pt modelId="{BD266833-7C26-4C83-A21C-66690650CD0C}" type="sibTrans" cxnId="{DE90EBC0-0E5B-468C-9629-E407609A7B1F}">
      <dgm:prSet/>
      <dgm:spPr/>
      <dgm:t>
        <a:bodyPr/>
        <a:lstStyle/>
        <a:p>
          <a:endParaRPr lang="en-US"/>
        </a:p>
      </dgm:t>
    </dgm:pt>
    <dgm:pt modelId="{EEB6918A-C5D7-4B2F-9E8B-138023A816D2}">
      <dgm:prSet/>
      <dgm:spPr/>
      <dgm:t>
        <a:bodyPr/>
        <a:lstStyle/>
        <a:p>
          <a:r>
            <a:rPr lang="en-US"/>
            <a:t>Focus Group</a:t>
          </a:r>
        </a:p>
      </dgm:t>
    </dgm:pt>
    <dgm:pt modelId="{FF1FC28F-D2A3-47C2-A40A-6995DC299110}" type="parTrans" cxnId="{B53B1D4D-CF1E-404F-B982-D0BBC88AE2EC}">
      <dgm:prSet/>
      <dgm:spPr/>
      <dgm:t>
        <a:bodyPr/>
        <a:lstStyle/>
        <a:p>
          <a:endParaRPr lang="en-US"/>
        </a:p>
      </dgm:t>
    </dgm:pt>
    <dgm:pt modelId="{B996B441-43C8-4104-A5C3-2EEBED58AE58}" type="sibTrans" cxnId="{B53B1D4D-CF1E-404F-B982-D0BBC88AE2EC}">
      <dgm:prSet/>
      <dgm:spPr/>
      <dgm:t>
        <a:bodyPr/>
        <a:lstStyle/>
        <a:p>
          <a:endParaRPr lang="en-US"/>
        </a:p>
      </dgm:t>
    </dgm:pt>
    <dgm:pt modelId="{41657938-BE23-4443-9ACF-73F2D75FEC08}">
      <dgm:prSet/>
      <dgm:spPr/>
      <dgm:t>
        <a:bodyPr/>
        <a:lstStyle/>
        <a:p>
          <a:r>
            <a:rPr lang="en-US"/>
            <a:t>Case Discussion #1</a:t>
          </a:r>
        </a:p>
      </dgm:t>
    </dgm:pt>
    <dgm:pt modelId="{BB8EC9FA-8537-4E0D-B1AD-ABC7AE6663F7}" type="parTrans" cxnId="{121DE15A-84D3-4EE2-ABAB-A01FFF2BF8D0}">
      <dgm:prSet/>
      <dgm:spPr/>
      <dgm:t>
        <a:bodyPr/>
        <a:lstStyle/>
        <a:p>
          <a:endParaRPr lang="en-US"/>
        </a:p>
      </dgm:t>
    </dgm:pt>
    <dgm:pt modelId="{4595856B-409B-4764-A2B7-739C21C4AD20}" type="sibTrans" cxnId="{121DE15A-84D3-4EE2-ABAB-A01FFF2BF8D0}">
      <dgm:prSet/>
      <dgm:spPr/>
      <dgm:t>
        <a:bodyPr/>
        <a:lstStyle/>
        <a:p>
          <a:endParaRPr lang="en-US"/>
        </a:p>
      </dgm:t>
    </dgm:pt>
    <dgm:pt modelId="{F4A6742C-AA82-46EF-B5C1-1F7234BAE7FA}" type="pres">
      <dgm:prSet presAssocID="{D5AA1EAC-96C5-4477-BCA5-6770FA0FFB6B}" presName="root" presStyleCnt="0">
        <dgm:presLayoutVars>
          <dgm:dir/>
          <dgm:resizeHandles val="exact"/>
        </dgm:presLayoutVars>
      </dgm:prSet>
      <dgm:spPr/>
    </dgm:pt>
    <dgm:pt modelId="{8BF5A34F-0D29-483F-9874-4EF669B4E9BB}" type="pres">
      <dgm:prSet presAssocID="{B13C36E4-E005-4C17-851A-5EE661ECD347}" presName="compNode" presStyleCnt="0"/>
      <dgm:spPr/>
    </dgm:pt>
    <dgm:pt modelId="{5958EF41-97C0-4395-9D83-E117BE47DAC3}" type="pres">
      <dgm:prSet presAssocID="{B13C36E4-E005-4C17-851A-5EE661ECD347}" presName="bgRect" presStyleLbl="bgShp" presStyleIdx="0" presStyleCnt="2"/>
      <dgm:spPr/>
    </dgm:pt>
    <dgm:pt modelId="{D42E44D7-C6AD-44BB-9599-B6CE4C84CE55}" type="pres">
      <dgm:prSet presAssocID="{B13C36E4-E005-4C17-851A-5EE661ECD3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804F7EA-261B-440D-B7A1-3E2177FF9F81}" type="pres">
      <dgm:prSet presAssocID="{B13C36E4-E005-4C17-851A-5EE661ECD347}" presName="spaceRect" presStyleCnt="0"/>
      <dgm:spPr/>
    </dgm:pt>
    <dgm:pt modelId="{93C764FE-041B-41F1-B9EF-337EA889C05B}" type="pres">
      <dgm:prSet presAssocID="{B13C36E4-E005-4C17-851A-5EE661ECD347}" presName="parTx" presStyleLbl="revTx" presStyleIdx="0" presStyleCnt="3">
        <dgm:presLayoutVars>
          <dgm:chMax val="0"/>
          <dgm:chPref val="0"/>
        </dgm:presLayoutVars>
      </dgm:prSet>
      <dgm:spPr/>
    </dgm:pt>
    <dgm:pt modelId="{34C06DD0-8148-4EBA-9328-C65DE41120D2}" type="pres">
      <dgm:prSet presAssocID="{B13C36E4-E005-4C17-851A-5EE661ECD347}" presName="desTx" presStyleLbl="revTx" presStyleIdx="1" presStyleCnt="3">
        <dgm:presLayoutVars/>
      </dgm:prSet>
      <dgm:spPr/>
    </dgm:pt>
    <dgm:pt modelId="{F6CF4C1D-B430-4447-A14F-DD8BA2880F36}" type="pres">
      <dgm:prSet presAssocID="{D4FD16B6-0847-4F8E-9B64-8F17197DAA34}" presName="sibTrans" presStyleCnt="0"/>
      <dgm:spPr/>
    </dgm:pt>
    <dgm:pt modelId="{30ED84B8-36E0-4DCB-B2F9-5579C9928EA6}" type="pres">
      <dgm:prSet presAssocID="{41657938-BE23-4443-9ACF-73F2D75FEC08}" presName="compNode" presStyleCnt="0"/>
      <dgm:spPr/>
    </dgm:pt>
    <dgm:pt modelId="{9975323A-ED07-4470-81A3-699850661A30}" type="pres">
      <dgm:prSet presAssocID="{41657938-BE23-4443-9ACF-73F2D75FEC08}" presName="bgRect" presStyleLbl="bgShp" presStyleIdx="1" presStyleCnt="2"/>
      <dgm:spPr/>
    </dgm:pt>
    <dgm:pt modelId="{234B290E-324A-4387-8E72-D80DE91494C9}" type="pres">
      <dgm:prSet presAssocID="{41657938-BE23-4443-9ACF-73F2D75FEC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104F90E-1EAE-4A9F-BBA6-18292FC96C94}" type="pres">
      <dgm:prSet presAssocID="{41657938-BE23-4443-9ACF-73F2D75FEC08}" presName="spaceRect" presStyleCnt="0"/>
      <dgm:spPr/>
    </dgm:pt>
    <dgm:pt modelId="{96B149D0-C79A-4E45-AD94-371C3A313B76}" type="pres">
      <dgm:prSet presAssocID="{41657938-BE23-4443-9ACF-73F2D75FEC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4590B-9268-492F-A162-3B4EA45971B4}" type="presOf" srcId="{47B09853-4CFE-4A00-8842-356DB19DE922}" destId="{34C06DD0-8148-4EBA-9328-C65DE41120D2}" srcOrd="0" destOrd="0" presId="urn:microsoft.com/office/officeart/2018/2/layout/IconVerticalSolidList"/>
    <dgm:cxn modelId="{0EF37531-D86F-4845-80F6-C85739D9DDAD}" type="presOf" srcId="{7A830B72-0F49-444C-A384-DC0542AFC421}" destId="{34C06DD0-8148-4EBA-9328-C65DE41120D2}" srcOrd="0" destOrd="1" presId="urn:microsoft.com/office/officeart/2018/2/layout/IconVerticalSolidList"/>
    <dgm:cxn modelId="{2963C45D-572E-4BCF-874B-C1D644659DAF}" srcId="{D5AA1EAC-96C5-4477-BCA5-6770FA0FFB6B}" destId="{B13C36E4-E005-4C17-851A-5EE661ECD347}" srcOrd="0" destOrd="0" parTransId="{9AE59E7D-D92A-40A5-B84D-9B3A679998B2}" sibTransId="{D4FD16B6-0847-4F8E-9B64-8F17197DAA34}"/>
    <dgm:cxn modelId="{38416B43-1C80-473D-A0D4-44254C8DEC8C}" type="presOf" srcId="{D5AA1EAC-96C5-4477-BCA5-6770FA0FFB6B}" destId="{F4A6742C-AA82-46EF-B5C1-1F7234BAE7FA}" srcOrd="0" destOrd="0" presId="urn:microsoft.com/office/officeart/2018/2/layout/IconVerticalSolidList"/>
    <dgm:cxn modelId="{B53B1D4D-CF1E-404F-B982-D0BBC88AE2EC}" srcId="{B13C36E4-E005-4C17-851A-5EE661ECD347}" destId="{EEB6918A-C5D7-4B2F-9E8B-138023A816D2}" srcOrd="2" destOrd="0" parTransId="{FF1FC28F-D2A3-47C2-A40A-6995DC299110}" sibTransId="{B996B441-43C8-4104-A5C3-2EEBED58AE58}"/>
    <dgm:cxn modelId="{2357864D-6117-4072-A4EE-2858FA89970A}" type="presOf" srcId="{B13C36E4-E005-4C17-851A-5EE661ECD347}" destId="{93C764FE-041B-41F1-B9EF-337EA889C05B}" srcOrd="0" destOrd="0" presId="urn:microsoft.com/office/officeart/2018/2/layout/IconVerticalSolidList"/>
    <dgm:cxn modelId="{121DE15A-84D3-4EE2-ABAB-A01FFF2BF8D0}" srcId="{D5AA1EAC-96C5-4477-BCA5-6770FA0FFB6B}" destId="{41657938-BE23-4443-9ACF-73F2D75FEC08}" srcOrd="1" destOrd="0" parTransId="{BB8EC9FA-8537-4E0D-B1AD-ABC7AE6663F7}" sibTransId="{4595856B-409B-4764-A2B7-739C21C4AD20}"/>
    <dgm:cxn modelId="{39A7E77F-90D0-4DFA-A9B3-20C1C0F02804}" srcId="{B13C36E4-E005-4C17-851A-5EE661ECD347}" destId="{47B09853-4CFE-4A00-8842-356DB19DE922}" srcOrd="0" destOrd="0" parTransId="{38A64709-E757-4D5A-AFA7-D731958D570D}" sibTransId="{AE80B457-2A49-4544-8267-9EE3A96DBE7D}"/>
    <dgm:cxn modelId="{DE90EBC0-0E5B-468C-9629-E407609A7B1F}" srcId="{B13C36E4-E005-4C17-851A-5EE661ECD347}" destId="{7A830B72-0F49-444C-A384-DC0542AFC421}" srcOrd="1" destOrd="0" parTransId="{1D4D16C5-EA0E-4A89-B30D-A3058466ED34}" sibTransId="{BD266833-7C26-4C83-A21C-66690650CD0C}"/>
    <dgm:cxn modelId="{AB2FEBCD-2D4F-4B57-A45E-8294D79C40D4}" type="presOf" srcId="{41657938-BE23-4443-9ACF-73F2D75FEC08}" destId="{96B149D0-C79A-4E45-AD94-371C3A313B76}" srcOrd="0" destOrd="0" presId="urn:microsoft.com/office/officeart/2018/2/layout/IconVerticalSolidList"/>
    <dgm:cxn modelId="{EA6541E3-6579-4C6D-A748-4BE26A227D59}" type="presOf" srcId="{EEB6918A-C5D7-4B2F-9E8B-138023A816D2}" destId="{34C06DD0-8148-4EBA-9328-C65DE41120D2}" srcOrd="0" destOrd="2" presId="urn:microsoft.com/office/officeart/2018/2/layout/IconVerticalSolidList"/>
    <dgm:cxn modelId="{EE1E967D-3BE0-4785-990F-48081FC38F6B}" type="presParOf" srcId="{F4A6742C-AA82-46EF-B5C1-1F7234BAE7FA}" destId="{8BF5A34F-0D29-483F-9874-4EF669B4E9BB}" srcOrd="0" destOrd="0" presId="urn:microsoft.com/office/officeart/2018/2/layout/IconVerticalSolidList"/>
    <dgm:cxn modelId="{6F95C2DE-1663-4AF0-9FC5-AEA9F6BB18F0}" type="presParOf" srcId="{8BF5A34F-0D29-483F-9874-4EF669B4E9BB}" destId="{5958EF41-97C0-4395-9D83-E117BE47DAC3}" srcOrd="0" destOrd="0" presId="urn:microsoft.com/office/officeart/2018/2/layout/IconVerticalSolidList"/>
    <dgm:cxn modelId="{D65228CB-5090-4AB1-BAF1-FF7D95572EB5}" type="presParOf" srcId="{8BF5A34F-0D29-483F-9874-4EF669B4E9BB}" destId="{D42E44D7-C6AD-44BB-9599-B6CE4C84CE55}" srcOrd="1" destOrd="0" presId="urn:microsoft.com/office/officeart/2018/2/layout/IconVerticalSolidList"/>
    <dgm:cxn modelId="{2609EA60-0B1C-4205-91D6-4EA0DCDB0B4A}" type="presParOf" srcId="{8BF5A34F-0D29-483F-9874-4EF669B4E9BB}" destId="{D804F7EA-261B-440D-B7A1-3E2177FF9F81}" srcOrd="2" destOrd="0" presId="urn:microsoft.com/office/officeart/2018/2/layout/IconVerticalSolidList"/>
    <dgm:cxn modelId="{2F541DAE-E7B1-4081-8786-428D91F34830}" type="presParOf" srcId="{8BF5A34F-0D29-483F-9874-4EF669B4E9BB}" destId="{93C764FE-041B-41F1-B9EF-337EA889C05B}" srcOrd="3" destOrd="0" presId="urn:microsoft.com/office/officeart/2018/2/layout/IconVerticalSolidList"/>
    <dgm:cxn modelId="{23243E01-C6AA-4A00-8208-B88FB9901F6B}" type="presParOf" srcId="{8BF5A34F-0D29-483F-9874-4EF669B4E9BB}" destId="{34C06DD0-8148-4EBA-9328-C65DE41120D2}" srcOrd="4" destOrd="0" presId="urn:microsoft.com/office/officeart/2018/2/layout/IconVerticalSolidList"/>
    <dgm:cxn modelId="{E179877D-AA9C-4071-9D9C-A6756A270F9B}" type="presParOf" srcId="{F4A6742C-AA82-46EF-B5C1-1F7234BAE7FA}" destId="{F6CF4C1D-B430-4447-A14F-DD8BA2880F36}" srcOrd="1" destOrd="0" presId="urn:microsoft.com/office/officeart/2018/2/layout/IconVerticalSolidList"/>
    <dgm:cxn modelId="{492DED6C-E2FE-41E8-9880-05D9035BAB71}" type="presParOf" srcId="{F4A6742C-AA82-46EF-B5C1-1F7234BAE7FA}" destId="{30ED84B8-36E0-4DCB-B2F9-5579C9928EA6}" srcOrd="2" destOrd="0" presId="urn:microsoft.com/office/officeart/2018/2/layout/IconVerticalSolidList"/>
    <dgm:cxn modelId="{C39A8848-FD7D-4D8D-BA16-B896F479F0F0}" type="presParOf" srcId="{30ED84B8-36E0-4DCB-B2F9-5579C9928EA6}" destId="{9975323A-ED07-4470-81A3-699850661A30}" srcOrd="0" destOrd="0" presId="urn:microsoft.com/office/officeart/2018/2/layout/IconVerticalSolidList"/>
    <dgm:cxn modelId="{1C7A5E8D-1F79-4B46-B06F-632B6EC6649E}" type="presParOf" srcId="{30ED84B8-36E0-4DCB-B2F9-5579C9928EA6}" destId="{234B290E-324A-4387-8E72-D80DE91494C9}" srcOrd="1" destOrd="0" presId="urn:microsoft.com/office/officeart/2018/2/layout/IconVerticalSolidList"/>
    <dgm:cxn modelId="{4B2F2820-C04B-42E9-836B-559612A3BD63}" type="presParOf" srcId="{30ED84B8-36E0-4DCB-B2F9-5579C9928EA6}" destId="{8104F90E-1EAE-4A9F-BBA6-18292FC96C94}" srcOrd="2" destOrd="0" presId="urn:microsoft.com/office/officeart/2018/2/layout/IconVerticalSolidList"/>
    <dgm:cxn modelId="{A67BA375-54A6-4C41-817B-6A225E2F5A6B}" type="presParOf" srcId="{30ED84B8-36E0-4DCB-B2F9-5579C9928EA6}" destId="{96B149D0-C79A-4E45-AD94-371C3A313B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73C6E3-EC3A-4A25-B477-4E174ECA5A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2E2616-A907-4845-A54A-A86F261AF7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Quiz 2 (Sunday) </a:t>
          </a:r>
        </a:p>
      </dgm:t>
    </dgm:pt>
    <dgm:pt modelId="{421F94B5-8A64-4413-9385-B764E92F5DEA}" type="parTrans" cxnId="{5AE3B29A-7FBC-47F6-BF57-194331AE9E82}">
      <dgm:prSet/>
      <dgm:spPr/>
      <dgm:t>
        <a:bodyPr/>
        <a:lstStyle/>
        <a:p>
          <a:endParaRPr lang="en-US"/>
        </a:p>
      </dgm:t>
    </dgm:pt>
    <dgm:pt modelId="{1E10804F-CA6D-4360-9013-FAACF3465BD3}" type="sibTrans" cxnId="{5AE3B29A-7FBC-47F6-BF57-194331AE9E82}">
      <dgm:prSet/>
      <dgm:spPr/>
      <dgm:t>
        <a:bodyPr/>
        <a:lstStyle/>
        <a:p>
          <a:endParaRPr lang="en-US"/>
        </a:p>
      </dgm:t>
    </dgm:pt>
    <dgm:pt modelId="{23098EB0-3E88-454D-836F-AC7541A55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Start discussing PA #3</a:t>
          </a:r>
        </a:p>
      </dgm:t>
    </dgm:pt>
    <dgm:pt modelId="{017DD99E-06F2-428B-A366-64E5EA6351CC}" type="parTrans" cxnId="{92E8ECFB-E8CC-4F41-8BE0-253D922A151D}">
      <dgm:prSet/>
      <dgm:spPr/>
      <dgm:t>
        <a:bodyPr/>
        <a:lstStyle/>
        <a:p>
          <a:endParaRPr lang="en-US"/>
        </a:p>
      </dgm:t>
    </dgm:pt>
    <dgm:pt modelId="{BABDB4AA-5EA0-433F-8209-6BBDEFF5F4F3}" type="sibTrans" cxnId="{92E8ECFB-E8CC-4F41-8BE0-253D922A151D}">
      <dgm:prSet/>
      <dgm:spPr/>
      <dgm:t>
        <a:bodyPr/>
        <a:lstStyle/>
        <a:p>
          <a:endParaRPr lang="en-US"/>
        </a:p>
      </dgm:t>
    </dgm:pt>
    <dgm:pt modelId="{FFBC5287-B4E1-4CB1-B246-8980E24172B5}" type="pres">
      <dgm:prSet presAssocID="{2E73C6E3-EC3A-4A25-B477-4E174ECA5A0A}" presName="root" presStyleCnt="0">
        <dgm:presLayoutVars>
          <dgm:dir/>
          <dgm:resizeHandles val="exact"/>
        </dgm:presLayoutVars>
      </dgm:prSet>
      <dgm:spPr/>
    </dgm:pt>
    <dgm:pt modelId="{00B7A5DA-1443-4840-9B44-4B5C93EC917F}" type="pres">
      <dgm:prSet presAssocID="{362E2616-A907-4845-A54A-A86F261AF721}" presName="compNode" presStyleCnt="0"/>
      <dgm:spPr/>
    </dgm:pt>
    <dgm:pt modelId="{3AAB4B72-60E9-4834-8796-866F0A0C3F18}" type="pres">
      <dgm:prSet presAssocID="{362E2616-A907-4845-A54A-A86F261AF7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26BF963-D0D3-465F-8354-9DC8252CB8AB}" type="pres">
      <dgm:prSet presAssocID="{362E2616-A907-4845-A54A-A86F261AF721}" presName="spaceRect" presStyleCnt="0"/>
      <dgm:spPr/>
    </dgm:pt>
    <dgm:pt modelId="{6FA13CF2-E226-4BE5-B6E6-617358BCA6AD}" type="pres">
      <dgm:prSet presAssocID="{362E2616-A907-4845-A54A-A86F261AF721}" presName="textRect" presStyleLbl="revTx" presStyleIdx="0" presStyleCnt="2">
        <dgm:presLayoutVars>
          <dgm:chMax val="1"/>
          <dgm:chPref val="1"/>
        </dgm:presLayoutVars>
      </dgm:prSet>
      <dgm:spPr/>
    </dgm:pt>
    <dgm:pt modelId="{7E6F8CBF-22DE-4940-87EA-F23A50E55CE1}" type="pres">
      <dgm:prSet presAssocID="{1E10804F-CA6D-4360-9013-FAACF3465BD3}" presName="sibTrans" presStyleCnt="0"/>
      <dgm:spPr/>
    </dgm:pt>
    <dgm:pt modelId="{8154411A-A905-4842-8503-03F90A96F8A4}" type="pres">
      <dgm:prSet presAssocID="{23098EB0-3E88-454D-836F-AC7541A55954}" presName="compNode" presStyleCnt="0"/>
      <dgm:spPr/>
    </dgm:pt>
    <dgm:pt modelId="{B3D83C94-7C3D-4519-8D99-177337C89A07}" type="pres">
      <dgm:prSet presAssocID="{23098EB0-3E88-454D-836F-AC7541A559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BB7821B-934A-4A12-A91A-672312483AD6}" type="pres">
      <dgm:prSet presAssocID="{23098EB0-3E88-454D-836F-AC7541A55954}" presName="spaceRect" presStyleCnt="0"/>
      <dgm:spPr/>
    </dgm:pt>
    <dgm:pt modelId="{7BC3849B-13C2-475B-A48C-553136AA991E}" type="pres">
      <dgm:prSet presAssocID="{23098EB0-3E88-454D-836F-AC7541A5595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E3B29A-7FBC-47F6-BF57-194331AE9E82}" srcId="{2E73C6E3-EC3A-4A25-B477-4E174ECA5A0A}" destId="{362E2616-A907-4845-A54A-A86F261AF721}" srcOrd="0" destOrd="0" parTransId="{421F94B5-8A64-4413-9385-B764E92F5DEA}" sibTransId="{1E10804F-CA6D-4360-9013-FAACF3465BD3}"/>
    <dgm:cxn modelId="{32B1659F-D42E-4230-86AE-5E3A305A8E12}" type="presOf" srcId="{23098EB0-3E88-454D-836F-AC7541A55954}" destId="{7BC3849B-13C2-475B-A48C-553136AA991E}" srcOrd="0" destOrd="0" presId="urn:microsoft.com/office/officeart/2018/2/layout/IconLabelList"/>
    <dgm:cxn modelId="{8CA0BEEB-8B4D-488A-92E4-5CC772C4655D}" type="presOf" srcId="{2E73C6E3-EC3A-4A25-B477-4E174ECA5A0A}" destId="{FFBC5287-B4E1-4CB1-B246-8980E24172B5}" srcOrd="0" destOrd="0" presId="urn:microsoft.com/office/officeart/2018/2/layout/IconLabelList"/>
    <dgm:cxn modelId="{92E8ECFB-E8CC-4F41-8BE0-253D922A151D}" srcId="{2E73C6E3-EC3A-4A25-B477-4E174ECA5A0A}" destId="{23098EB0-3E88-454D-836F-AC7541A55954}" srcOrd="1" destOrd="0" parTransId="{017DD99E-06F2-428B-A366-64E5EA6351CC}" sibTransId="{BABDB4AA-5EA0-433F-8209-6BBDEFF5F4F3}"/>
    <dgm:cxn modelId="{77CF64FC-84EE-4D70-9DA1-2201F65E4EA4}" type="presOf" srcId="{362E2616-A907-4845-A54A-A86F261AF721}" destId="{6FA13CF2-E226-4BE5-B6E6-617358BCA6AD}" srcOrd="0" destOrd="0" presId="urn:microsoft.com/office/officeart/2018/2/layout/IconLabelList"/>
    <dgm:cxn modelId="{0A337CC0-B197-4BB9-A36A-44332485F18D}" type="presParOf" srcId="{FFBC5287-B4E1-4CB1-B246-8980E24172B5}" destId="{00B7A5DA-1443-4840-9B44-4B5C93EC917F}" srcOrd="0" destOrd="0" presId="urn:microsoft.com/office/officeart/2018/2/layout/IconLabelList"/>
    <dgm:cxn modelId="{AB0F6D5B-FD3E-45F1-9EBF-B09671891CD8}" type="presParOf" srcId="{00B7A5DA-1443-4840-9B44-4B5C93EC917F}" destId="{3AAB4B72-60E9-4834-8796-866F0A0C3F18}" srcOrd="0" destOrd="0" presId="urn:microsoft.com/office/officeart/2018/2/layout/IconLabelList"/>
    <dgm:cxn modelId="{9A4A897A-6A3C-45F2-98DA-097844B89A4E}" type="presParOf" srcId="{00B7A5DA-1443-4840-9B44-4B5C93EC917F}" destId="{E26BF963-D0D3-465F-8354-9DC8252CB8AB}" srcOrd="1" destOrd="0" presId="urn:microsoft.com/office/officeart/2018/2/layout/IconLabelList"/>
    <dgm:cxn modelId="{358D0182-F835-4670-B98C-BB250DE6F952}" type="presParOf" srcId="{00B7A5DA-1443-4840-9B44-4B5C93EC917F}" destId="{6FA13CF2-E226-4BE5-B6E6-617358BCA6AD}" srcOrd="2" destOrd="0" presId="urn:microsoft.com/office/officeart/2018/2/layout/IconLabelList"/>
    <dgm:cxn modelId="{9C245DE3-18C0-4116-9D22-9C948599C560}" type="presParOf" srcId="{FFBC5287-B4E1-4CB1-B246-8980E24172B5}" destId="{7E6F8CBF-22DE-4940-87EA-F23A50E55CE1}" srcOrd="1" destOrd="0" presId="urn:microsoft.com/office/officeart/2018/2/layout/IconLabelList"/>
    <dgm:cxn modelId="{023D9BB1-A2C3-4099-8622-FF79703AAA07}" type="presParOf" srcId="{FFBC5287-B4E1-4CB1-B246-8980E24172B5}" destId="{8154411A-A905-4842-8503-03F90A96F8A4}" srcOrd="2" destOrd="0" presId="urn:microsoft.com/office/officeart/2018/2/layout/IconLabelList"/>
    <dgm:cxn modelId="{096A0F10-96E4-43BF-A544-26596E10BC5E}" type="presParOf" srcId="{8154411A-A905-4842-8503-03F90A96F8A4}" destId="{B3D83C94-7C3D-4519-8D99-177337C89A07}" srcOrd="0" destOrd="0" presId="urn:microsoft.com/office/officeart/2018/2/layout/IconLabelList"/>
    <dgm:cxn modelId="{F530C822-78E4-4713-9D8E-686D1608FB64}" type="presParOf" srcId="{8154411A-A905-4842-8503-03F90A96F8A4}" destId="{FBB7821B-934A-4A12-A91A-672312483AD6}" srcOrd="1" destOrd="0" presId="urn:microsoft.com/office/officeart/2018/2/layout/IconLabelList"/>
    <dgm:cxn modelId="{02F125CC-E036-46C0-94EA-19BE3CF9EA88}" type="presParOf" srcId="{8154411A-A905-4842-8503-03F90A96F8A4}" destId="{7BC3849B-13C2-475B-A48C-553136AA99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FDD8F-98CB-4104-81A1-79906490DA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AE7377-2FC7-476E-8014-1767A3DCD7B0}">
      <dgm:prSet/>
      <dgm:spPr/>
      <dgm:t>
        <a:bodyPr/>
        <a:lstStyle/>
        <a:p>
          <a:r>
            <a:rPr lang="en-US" dirty="0"/>
            <a:t>What is the pitfall of focus group?</a:t>
          </a:r>
        </a:p>
      </dgm:t>
    </dgm:pt>
    <dgm:pt modelId="{FED152CF-16D2-4E59-B69F-BED93A4BEBAD}" type="parTrans" cxnId="{F1D54BEF-62C2-4923-91D2-3CD8FF5263CC}">
      <dgm:prSet/>
      <dgm:spPr/>
      <dgm:t>
        <a:bodyPr/>
        <a:lstStyle/>
        <a:p>
          <a:endParaRPr lang="en-US"/>
        </a:p>
      </dgm:t>
    </dgm:pt>
    <dgm:pt modelId="{2805702E-5021-4638-9180-8B76410CB84C}" type="sibTrans" cxnId="{F1D54BEF-62C2-4923-91D2-3CD8FF5263CC}">
      <dgm:prSet/>
      <dgm:spPr/>
      <dgm:t>
        <a:bodyPr/>
        <a:lstStyle/>
        <a:p>
          <a:endParaRPr lang="en-US"/>
        </a:p>
      </dgm:t>
    </dgm:pt>
    <dgm:pt modelId="{361ECDEF-21DF-42F3-AA3A-573135F74F54}">
      <dgm:prSet/>
      <dgm:spPr/>
      <dgm:t>
        <a:bodyPr/>
        <a:lstStyle/>
        <a:p>
          <a:r>
            <a:rPr lang="en-US"/>
            <a:t>Managers expect to deliver final results </a:t>
          </a:r>
        </a:p>
      </dgm:t>
    </dgm:pt>
    <dgm:pt modelId="{93394E1C-B9C9-4F1B-A10F-D7F390732689}" type="parTrans" cxnId="{7E12EA12-C769-4866-BDA6-E4358C72A046}">
      <dgm:prSet/>
      <dgm:spPr/>
      <dgm:t>
        <a:bodyPr/>
        <a:lstStyle/>
        <a:p>
          <a:endParaRPr lang="en-US"/>
        </a:p>
      </dgm:t>
    </dgm:pt>
    <dgm:pt modelId="{F059E8BB-C79B-4813-89FC-B5D4CF8F195E}" type="sibTrans" cxnId="{7E12EA12-C769-4866-BDA6-E4358C72A046}">
      <dgm:prSet/>
      <dgm:spPr/>
      <dgm:t>
        <a:bodyPr/>
        <a:lstStyle/>
        <a:p>
          <a:endParaRPr lang="en-US"/>
        </a:p>
      </dgm:t>
    </dgm:pt>
    <dgm:pt modelId="{55270489-669B-4555-9D53-59AE40FB7970}">
      <dgm:prSet/>
      <dgm:spPr/>
      <dgm:t>
        <a:bodyPr/>
        <a:lstStyle/>
        <a:p>
          <a:r>
            <a:rPr lang="en-US"/>
            <a:t>Managers want to see what they expect (confirmation bias)</a:t>
          </a:r>
        </a:p>
      </dgm:t>
    </dgm:pt>
    <dgm:pt modelId="{178A796A-DFAA-4A27-86DE-ACE1C3D65B57}" type="parTrans" cxnId="{43A88DE0-30D0-4501-AB1B-691E0692A8D7}">
      <dgm:prSet/>
      <dgm:spPr/>
      <dgm:t>
        <a:bodyPr/>
        <a:lstStyle/>
        <a:p>
          <a:endParaRPr lang="en-US"/>
        </a:p>
      </dgm:t>
    </dgm:pt>
    <dgm:pt modelId="{1BF3DFD4-0826-4118-AAD9-A8125C6344BE}" type="sibTrans" cxnId="{43A88DE0-30D0-4501-AB1B-691E0692A8D7}">
      <dgm:prSet/>
      <dgm:spPr/>
      <dgm:t>
        <a:bodyPr/>
        <a:lstStyle/>
        <a:p>
          <a:endParaRPr lang="en-US"/>
        </a:p>
      </dgm:t>
    </dgm:pt>
    <dgm:pt modelId="{356B14E9-AE20-474C-918E-C10B650A0FBE}">
      <dgm:prSet/>
      <dgm:spPr/>
      <dgm:t>
        <a:bodyPr/>
        <a:lstStyle/>
        <a:p>
          <a:r>
            <a:rPr lang="en-US"/>
            <a:t>Both A and B</a:t>
          </a:r>
        </a:p>
      </dgm:t>
    </dgm:pt>
    <dgm:pt modelId="{69055223-DD96-479C-9343-C3174D61DF1A}" type="parTrans" cxnId="{1EC1233C-691E-4054-8C6B-D8303B433AC5}">
      <dgm:prSet/>
      <dgm:spPr/>
      <dgm:t>
        <a:bodyPr/>
        <a:lstStyle/>
        <a:p>
          <a:endParaRPr lang="en-US"/>
        </a:p>
      </dgm:t>
    </dgm:pt>
    <dgm:pt modelId="{44E665E6-2787-44F4-87A8-AACBE96527F9}" type="sibTrans" cxnId="{1EC1233C-691E-4054-8C6B-D8303B433AC5}">
      <dgm:prSet/>
      <dgm:spPr/>
      <dgm:t>
        <a:bodyPr/>
        <a:lstStyle/>
        <a:p>
          <a:endParaRPr lang="en-US"/>
        </a:p>
      </dgm:t>
    </dgm:pt>
    <dgm:pt modelId="{32392FF2-E7DA-483E-882D-01A290284632}" type="pres">
      <dgm:prSet presAssocID="{6C8FDD8F-98CB-4104-81A1-79906490DA71}" presName="linear" presStyleCnt="0">
        <dgm:presLayoutVars>
          <dgm:animLvl val="lvl"/>
          <dgm:resizeHandles val="exact"/>
        </dgm:presLayoutVars>
      </dgm:prSet>
      <dgm:spPr/>
    </dgm:pt>
    <dgm:pt modelId="{F915AAD1-19A1-457E-A4FC-90C13393E9C1}" type="pres">
      <dgm:prSet presAssocID="{7EAE7377-2FC7-476E-8014-1767A3DCD7B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64AF393-AC6F-4E2B-AEFB-302090C0A203}" type="pres">
      <dgm:prSet presAssocID="{7EAE7377-2FC7-476E-8014-1767A3DCD7B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12EA12-C769-4866-BDA6-E4358C72A046}" srcId="{7EAE7377-2FC7-476E-8014-1767A3DCD7B0}" destId="{361ECDEF-21DF-42F3-AA3A-573135F74F54}" srcOrd="0" destOrd="0" parTransId="{93394E1C-B9C9-4F1B-A10F-D7F390732689}" sibTransId="{F059E8BB-C79B-4813-89FC-B5D4CF8F195E}"/>
    <dgm:cxn modelId="{1EC1233C-691E-4054-8C6B-D8303B433AC5}" srcId="{7EAE7377-2FC7-476E-8014-1767A3DCD7B0}" destId="{356B14E9-AE20-474C-918E-C10B650A0FBE}" srcOrd="2" destOrd="0" parTransId="{69055223-DD96-479C-9343-C3174D61DF1A}" sibTransId="{44E665E6-2787-44F4-87A8-AACBE96527F9}"/>
    <dgm:cxn modelId="{4CFF423D-F567-4972-9920-8E06F1277EB3}" type="presOf" srcId="{356B14E9-AE20-474C-918E-C10B650A0FBE}" destId="{764AF393-AC6F-4E2B-AEFB-302090C0A203}" srcOrd="0" destOrd="2" presId="urn:microsoft.com/office/officeart/2005/8/layout/vList2"/>
    <dgm:cxn modelId="{16471448-D158-4871-B01E-DD41A0C7B59F}" type="presOf" srcId="{6C8FDD8F-98CB-4104-81A1-79906490DA71}" destId="{32392FF2-E7DA-483E-882D-01A290284632}" srcOrd="0" destOrd="0" presId="urn:microsoft.com/office/officeart/2005/8/layout/vList2"/>
    <dgm:cxn modelId="{2C63E4B3-C0C1-435B-8310-70041223AFD2}" type="presOf" srcId="{361ECDEF-21DF-42F3-AA3A-573135F74F54}" destId="{764AF393-AC6F-4E2B-AEFB-302090C0A203}" srcOrd="0" destOrd="0" presId="urn:microsoft.com/office/officeart/2005/8/layout/vList2"/>
    <dgm:cxn modelId="{FCD4E5C9-7059-4D44-BBD8-047B1075BDFA}" type="presOf" srcId="{7EAE7377-2FC7-476E-8014-1767A3DCD7B0}" destId="{F915AAD1-19A1-457E-A4FC-90C13393E9C1}" srcOrd="0" destOrd="0" presId="urn:microsoft.com/office/officeart/2005/8/layout/vList2"/>
    <dgm:cxn modelId="{43A88DE0-30D0-4501-AB1B-691E0692A8D7}" srcId="{7EAE7377-2FC7-476E-8014-1767A3DCD7B0}" destId="{55270489-669B-4555-9D53-59AE40FB7970}" srcOrd="1" destOrd="0" parTransId="{178A796A-DFAA-4A27-86DE-ACE1C3D65B57}" sibTransId="{1BF3DFD4-0826-4118-AAD9-A8125C6344BE}"/>
    <dgm:cxn modelId="{F1D54BEF-62C2-4923-91D2-3CD8FF5263CC}" srcId="{6C8FDD8F-98CB-4104-81A1-79906490DA71}" destId="{7EAE7377-2FC7-476E-8014-1767A3DCD7B0}" srcOrd="0" destOrd="0" parTransId="{FED152CF-16D2-4E59-B69F-BED93A4BEBAD}" sibTransId="{2805702E-5021-4638-9180-8B76410CB84C}"/>
    <dgm:cxn modelId="{9AC674FA-65EE-491F-86EC-CCA6FE598555}" type="presOf" srcId="{55270489-669B-4555-9D53-59AE40FB7970}" destId="{764AF393-AC6F-4E2B-AEFB-302090C0A203}" srcOrd="0" destOrd="1" presId="urn:microsoft.com/office/officeart/2005/8/layout/vList2"/>
    <dgm:cxn modelId="{53293C8B-A35B-402D-943C-D7A3187CBDAC}" type="presParOf" srcId="{32392FF2-E7DA-483E-882D-01A290284632}" destId="{F915AAD1-19A1-457E-A4FC-90C13393E9C1}" srcOrd="0" destOrd="0" presId="urn:microsoft.com/office/officeart/2005/8/layout/vList2"/>
    <dgm:cxn modelId="{96FEDAD2-EF38-4284-993C-43CBF41A6F61}" type="presParOf" srcId="{32392FF2-E7DA-483E-882D-01A290284632}" destId="{764AF393-AC6F-4E2B-AEFB-302090C0A2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undertaken to </a:t>
          </a:r>
          <a:r>
            <a:rPr lang="en-US" b="1" u="sng"/>
            <a:t>describe answers to questions</a:t>
          </a:r>
          <a:r>
            <a:rPr lang="en-US"/>
            <a:t> of who, what, where, when, and how.</a:t>
          </a:r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Descriptive research is desirable when we wish to </a:t>
          </a:r>
          <a:r>
            <a:rPr lang="en-US" b="1" u="sng" dirty="0"/>
            <a:t>project</a:t>
          </a:r>
          <a:r>
            <a:rPr lang="en-US" b="1" dirty="0"/>
            <a:t> </a:t>
          </a:r>
          <a:r>
            <a:rPr lang="en-US" dirty="0"/>
            <a:t>a study’s findings to a larger population, if the study’s sample is representative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D9663F18-0901-480C-91E2-30AE94D97087}" type="presOf" srcId="{F4434367-10F7-4F44-B9A4-DA03FBBC8A3E}" destId="{CF220027-FB88-4D2F-8EAE-5EDD1517D233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69A2E7E0-4D68-46D8-AC96-CFEFEB437F48}" type="presOf" srcId="{06748D10-A53B-42D5-BDA7-9C3054A26FF0}" destId="{7022221E-6A95-47B5-B729-B084A36813EA}" srcOrd="0" destOrd="0" presId="urn:microsoft.com/office/officeart/2018/2/layout/IconLabelList"/>
    <dgm:cxn modelId="{FE9BDFE4-17DD-4020-83BF-3115925D2097}" type="presOf" srcId="{4DBD3B2C-CD81-4608-83AE-2945651F9F40}" destId="{B83F2CFB-4566-47E3-BFC8-2D497E9E8E7C}" srcOrd="0" destOrd="0" presId="urn:microsoft.com/office/officeart/2018/2/layout/IconLabelList"/>
    <dgm:cxn modelId="{F00C1CAC-83DE-4904-856E-73F6C64C083D}" type="presParOf" srcId="{B83F2CFB-4566-47E3-BFC8-2D497E9E8E7C}" destId="{15B8046D-855C-416E-99E5-15133B4DF7A3}" srcOrd="0" destOrd="0" presId="urn:microsoft.com/office/officeart/2018/2/layout/IconLabelList"/>
    <dgm:cxn modelId="{FEB875D7-8277-4AB3-8184-3ED4C86F3B60}" type="presParOf" srcId="{15B8046D-855C-416E-99E5-15133B4DF7A3}" destId="{081A136F-F174-4A27-9D4F-35B52DBDDBB0}" srcOrd="0" destOrd="0" presId="urn:microsoft.com/office/officeart/2018/2/layout/IconLabelList"/>
    <dgm:cxn modelId="{E37EB069-0625-47AF-A544-CD94328F082C}" type="presParOf" srcId="{15B8046D-855C-416E-99E5-15133B4DF7A3}" destId="{D294A2EB-8DAE-4F8F-B997-35F3AED2D30A}" srcOrd="1" destOrd="0" presId="urn:microsoft.com/office/officeart/2018/2/layout/IconLabelList"/>
    <dgm:cxn modelId="{C74E377B-20A2-491E-8971-6B50DD3BC53B}" type="presParOf" srcId="{15B8046D-855C-416E-99E5-15133B4DF7A3}" destId="{7022221E-6A95-47B5-B729-B084A36813EA}" srcOrd="2" destOrd="0" presId="urn:microsoft.com/office/officeart/2018/2/layout/IconLabelList"/>
    <dgm:cxn modelId="{D929F5AA-1875-4E5E-BD42-98105FB0B803}" type="presParOf" srcId="{B83F2CFB-4566-47E3-BFC8-2D497E9E8E7C}" destId="{D2E82786-3A3B-47BD-8148-B62B138875E2}" srcOrd="1" destOrd="0" presId="urn:microsoft.com/office/officeart/2018/2/layout/IconLabelList"/>
    <dgm:cxn modelId="{0FCD39E9-F4C3-4A55-90D3-CB94D2D0CB18}" type="presParOf" srcId="{B83F2CFB-4566-47E3-BFC8-2D497E9E8E7C}" destId="{94C0CEF8-BE72-4273-B089-CB69E6A2FAE2}" srcOrd="2" destOrd="0" presId="urn:microsoft.com/office/officeart/2018/2/layout/IconLabelList"/>
    <dgm:cxn modelId="{E01AAA0D-EE5C-4802-9172-2345AF10F7DE}" type="presParOf" srcId="{94C0CEF8-BE72-4273-B089-CB69E6A2FAE2}" destId="{72B55E7F-C9C8-4D8A-AFAF-3BBAE0D750DB}" srcOrd="0" destOrd="0" presId="urn:microsoft.com/office/officeart/2018/2/layout/IconLabelList"/>
    <dgm:cxn modelId="{39BAF734-41B5-4654-811A-0DC7A4077E4B}" type="presParOf" srcId="{94C0CEF8-BE72-4273-B089-CB69E6A2FAE2}" destId="{4501B4D0-D8D2-42B3-9E14-0A1E9D413687}" srcOrd="1" destOrd="0" presId="urn:microsoft.com/office/officeart/2018/2/layout/IconLabelList"/>
    <dgm:cxn modelId="{808F7AAD-7815-4093-8ACB-5D4AACA0097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Cross-sectional</a:t>
          </a:r>
          <a:r>
            <a:rPr lang="en-US"/>
            <a:t>: measure units from a sample of the population at </a:t>
          </a:r>
          <a:r>
            <a:rPr lang="en-US" b="1" u="sng"/>
            <a:t>only one point in time</a:t>
          </a:r>
          <a:r>
            <a:rPr lang="en-US"/>
            <a:t>. E.g., Survey</a:t>
          </a:r>
          <a:endParaRPr lang="en-US" dirty="0"/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Longitudinal</a:t>
          </a:r>
          <a:r>
            <a:rPr lang="en-US" dirty="0"/>
            <a:t>: repeatedly measure the sample </a:t>
          </a:r>
          <a:r>
            <a:rPr lang="en-US" b="1" u="sng" dirty="0"/>
            <a:t>over time</a:t>
          </a:r>
          <a:r>
            <a:rPr lang="en-US" dirty="0"/>
            <a:t>. E.g., Panels (continuous vs. discontinuous) 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33% with solid fill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F2DA711D-420E-4039-BDCD-864C02DB1DCF}" type="presOf" srcId="{06748D10-A53B-42D5-BDA7-9C3054A26FF0}" destId="{7022221E-6A95-47B5-B729-B084A36813EA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DFDB33B8-09A2-4961-A057-D6736FF9E61A}" type="presOf" srcId="{4DBD3B2C-CD81-4608-83AE-2945651F9F40}" destId="{B83F2CFB-4566-47E3-BFC8-2D497E9E8E7C}" srcOrd="0" destOrd="0" presId="urn:microsoft.com/office/officeart/2018/2/layout/IconLabelList"/>
    <dgm:cxn modelId="{FEF751B8-CB26-414C-B2B3-73E608BE142C}" type="presOf" srcId="{F4434367-10F7-4F44-B9A4-DA03FBBC8A3E}" destId="{CF220027-FB88-4D2F-8EAE-5EDD1517D233}" srcOrd="0" destOrd="0" presId="urn:microsoft.com/office/officeart/2018/2/layout/IconLabelList"/>
    <dgm:cxn modelId="{AB669F80-E35C-4647-9264-14237120150D}" type="presParOf" srcId="{B83F2CFB-4566-47E3-BFC8-2D497E9E8E7C}" destId="{15B8046D-855C-416E-99E5-15133B4DF7A3}" srcOrd="0" destOrd="0" presId="urn:microsoft.com/office/officeart/2018/2/layout/IconLabelList"/>
    <dgm:cxn modelId="{51BA9520-B03D-4093-A44B-2C82EC6B4B5D}" type="presParOf" srcId="{15B8046D-855C-416E-99E5-15133B4DF7A3}" destId="{081A136F-F174-4A27-9D4F-35B52DBDDBB0}" srcOrd="0" destOrd="0" presId="urn:microsoft.com/office/officeart/2018/2/layout/IconLabelList"/>
    <dgm:cxn modelId="{5D54D55E-EFB1-4EA8-BF4E-FB565F8D514B}" type="presParOf" srcId="{15B8046D-855C-416E-99E5-15133B4DF7A3}" destId="{D294A2EB-8DAE-4F8F-B997-35F3AED2D30A}" srcOrd="1" destOrd="0" presId="urn:microsoft.com/office/officeart/2018/2/layout/IconLabelList"/>
    <dgm:cxn modelId="{40692059-8EC5-4FDF-83A9-A3BA07B81879}" type="presParOf" srcId="{15B8046D-855C-416E-99E5-15133B4DF7A3}" destId="{7022221E-6A95-47B5-B729-B084A36813EA}" srcOrd="2" destOrd="0" presId="urn:microsoft.com/office/officeart/2018/2/layout/IconLabelList"/>
    <dgm:cxn modelId="{FF5BB634-A4B7-4E2F-89F6-FDC5DCD3564F}" type="presParOf" srcId="{B83F2CFB-4566-47E3-BFC8-2D497E9E8E7C}" destId="{D2E82786-3A3B-47BD-8148-B62B138875E2}" srcOrd="1" destOrd="0" presId="urn:microsoft.com/office/officeart/2018/2/layout/IconLabelList"/>
    <dgm:cxn modelId="{691AB326-F4C0-4FA0-AD96-AA2E160BC24F}" type="presParOf" srcId="{B83F2CFB-4566-47E3-BFC8-2D497E9E8E7C}" destId="{94C0CEF8-BE72-4273-B089-CB69E6A2FAE2}" srcOrd="2" destOrd="0" presId="urn:microsoft.com/office/officeart/2018/2/layout/IconLabelList"/>
    <dgm:cxn modelId="{CB40ED98-9BFE-4934-96F6-6EA9D9FADA60}" type="presParOf" srcId="{94C0CEF8-BE72-4273-B089-CB69E6A2FAE2}" destId="{72B55E7F-C9C8-4D8A-AFAF-3BBAE0D750DB}" srcOrd="0" destOrd="0" presId="urn:microsoft.com/office/officeart/2018/2/layout/IconLabelList"/>
    <dgm:cxn modelId="{39EBC677-4D8A-4077-9820-F18F3D094564}" type="presParOf" srcId="{94C0CEF8-BE72-4273-B089-CB69E6A2FAE2}" destId="{4501B4D0-D8D2-42B3-9E14-0A1E9D413687}" srcOrd="1" destOrd="0" presId="urn:microsoft.com/office/officeart/2018/2/layout/IconLabelList"/>
    <dgm:cxn modelId="{69BD1EA7-3EDE-4869-BF92-077D638FA73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E10389-373B-4909-896B-0A326EC565A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B781EC-8D97-4B24-8F47-0E5A954E7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panels ask panel members the </a:t>
          </a:r>
          <a:r>
            <a:rPr lang="en-US" b="1"/>
            <a:t>same </a:t>
          </a:r>
          <a:r>
            <a:rPr lang="en-US"/>
            <a:t> </a:t>
          </a:r>
          <a:r>
            <a:rPr lang="en-US" b="1"/>
            <a:t>questions</a:t>
          </a:r>
          <a:r>
            <a:rPr lang="en-US"/>
            <a:t> on each panel measurement. Uses – Brand tracking studies, measure change in consumer attitude, behavior etc. </a:t>
          </a:r>
        </a:p>
      </dgm:t>
    </dgm:pt>
    <dgm:pt modelId="{8AFBA900-DDEC-442D-8049-E2A54CFF760C}" type="parTrans" cxnId="{313C7DDC-DA57-4B4E-BF22-510D62C79F00}">
      <dgm:prSet/>
      <dgm:spPr/>
      <dgm:t>
        <a:bodyPr/>
        <a:lstStyle/>
        <a:p>
          <a:endParaRPr lang="en-US"/>
        </a:p>
      </dgm:t>
    </dgm:pt>
    <dgm:pt modelId="{FA61CDE8-1FEF-4634-AA27-08766BB374C0}" type="sibTrans" cxnId="{313C7DDC-DA57-4B4E-BF22-510D62C79F00}">
      <dgm:prSet/>
      <dgm:spPr/>
      <dgm:t>
        <a:bodyPr/>
        <a:lstStyle/>
        <a:p>
          <a:endParaRPr lang="en-US"/>
        </a:p>
      </dgm:t>
    </dgm:pt>
    <dgm:pt modelId="{746BAE5B-2EC4-40A8-A7F3-F6A642A79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Discontinuous panels (also known as Omnibus) </a:t>
          </a:r>
          <a:r>
            <a:rPr lang="en-US" b="1"/>
            <a:t>vary questions </a:t>
          </a:r>
          <a:r>
            <a:rPr lang="en-US"/>
            <a:t>from one panel measurement to the next. Uses – provide a very broad sample</a:t>
          </a:r>
        </a:p>
      </dgm:t>
    </dgm:pt>
    <dgm:pt modelId="{3D383387-13A1-4E2A-9B30-ADC184B585C1}" type="parTrans" cxnId="{2947309F-85B5-469A-AFEA-14FC28A2377F}">
      <dgm:prSet/>
      <dgm:spPr/>
      <dgm:t>
        <a:bodyPr/>
        <a:lstStyle/>
        <a:p>
          <a:endParaRPr lang="en-US"/>
        </a:p>
      </dgm:t>
    </dgm:pt>
    <dgm:pt modelId="{FAC27038-5209-47F2-9445-A80473320F0D}" type="sibTrans" cxnId="{2947309F-85B5-469A-AFEA-14FC28A2377F}">
      <dgm:prSet/>
      <dgm:spPr/>
      <dgm:t>
        <a:bodyPr/>
        <a:lstStyle/>
        <a:p>
          <a:endParaRPr lang="en-US"/>
        </a:p>
      </dgm:t>
    </dgm:pt>
    <dgm:pt modelId="{C121A0C4-DFC7-4607-9773-2AFA9D16F154}" type="pres">
      <dgm:prSet presAssocID="{AFE10389-373B-4909-896B-0A326EC565AA}" presName="vert0" presStyleCnt="0">
        <dgm:presLayoutVars>
          <dgm:dir/>
          <dgm:animOne val="branch"/>
          <dgm:animLvl val="lvl"/>
        </dgm:presLayoutVars>
      </dgm:prSet>
      <dgm:spPr/>
    </dgm:pt>
    <dgm:pt modelId="{C23E827C-FE07-49BD-BE3E-161E713EC1E9}" type="pres">
      <dgm:prSet presAssocID="{71B781EC-8D97-4B24-8F47-0E5A954E71D3}" presName="thickLine" presStyleLbl="alignNode1" presStyleIdx="0" presStyleCnt="2"/>
      <dgm:spPr/>
    </dgm:pt>
    <dgm:pt modelId="{BCBAAEC7-534C-4BAA-BF01-9B725921E2F3}" type="pres">
      <dgm:prSet presAssocID="{71B781EC-8D97-4B24-8F47-0E5A954E71D3}" presName="horz1" presStyleCnt="0"/>
      <dgm:spPr/>
    </dgm:pt>
    <dgm:pt modelId="{41AAC1A8-527E-4526-94E5-A470B3E5A88E}" type="pres">
      <dgm:prSet presAssocID="{71B781EC-8D97-4B24-8F47-0E5A954E71D3}" presName="tx1" presStyleLbl="revTx" presStyleIdx="0" presStyleCnt="2"/>
      <dgm:spPr/>
    </dgm:pt>
    <dgm:pt modelId="{BE613BFA-975C-4141-A4A9-22877CF2B13F}" type="pres">
      <dgm:prSet presAssocID="{71B781EC-8D97-4B24-8F47-0E5A954E71D3}" presName="vert1" presStyleCnt="0"/>
      <dgm:spPr/>
    </dgm:pt>
    <dgm:pt modelId="{0CF2BB11-95E4-4410-A159-CEE0D5D0F918}" type="pres">
      <dgm:prSet presAssocID="{746BAE5B-2EC4-40A8-A7F3-F6A642A794C3}" presName="thickLine" presStyleLbl="alignNode1" presStyleIdx="1" presStyleCnt="2"/>
      <dgm:spPr/>
    </dgm:pt>
    <dgm:pt modelId="{E0269743-A41C-43E1-977A-575E46C78697}" type="pres">
      <dgm:prSet presAssocID="{746BAE5B-2EC4-40A8-A7F3-F6A642A794C3}" presName="horz1" presStyleCnt="0"/>
      <dgm:spPr/>
    </dgm:pt>
    <dgm:pt modelId="{60A4C2F6-7029-4BEA-B4EA-C4228FABD53A}" type="pres">
      <dgm:prSet presAssocID="{746BAE5B-2EC4-40A8-A7F3-F6A642A794C3}" presName="tx1" presStyleLbl="revTx" presStyleIdx="1" presStyleCnt="2"/>
      <dgm:spPr/>
    </dgm:pt>
    <dgm:pt modelId="{41F6D8C2-27B6-4E1E-853F-ACC9A7157A5C}" type="pres">
      <dgm:prSet presAssocID="{746BAE5B-2EC4-40A8-A7F3-F6A642A794C3}" presName="vert1" presStyleCnt="0"/>
      <dgm:spPr/>
    </dgm:pt>
  </dgm:ptLst>
  <dgm:cxnLst>
    <dgm:cxn modelId="{A0051B45-F4C4-4EA9-9A19-3398E46DD5F6}" type="presOf" srcId="{746BAE5B-2EC4-40A8-A7F3-F6A642A794C3}" destId="{60A4C2F6-7029-4BEA-B4EA-C4228FABD53A}" srcOrd="0" destOrd="0" presId="urn:microsoft.com/office/officeart/2008/layout/LinedList"/>
    <dgm:cxn modelId="{2947309F-85B5-469A-AFEA-14FC28A2377F}" srcId="{AFE10389-373B-4909-896B-0A326EC565AA}" destId="{746BAE5B-2EC4-40A8-A7F3-F6A642A794C3}" srcOrd="1" destOrd="0" parTransId="{3D383387-13A1-4E2A-9B30-ADC184B585C1}" sibTransId="{FAC27038-5209-47F2-9445-A80473320F0D}"/>
    <dgm:cxn modelId="{EB5495CA-6F66-4F4F-B5E3-F5E1CBC38765}" type="presOf" srcId="{AFE10389-373B-4909-896B-0A326EC565AA}" destId="{C121A0C4-DFC7-4607-9773-2AFA9D16F154}" srcOrd="0" destOrd="0" presId="urn:microsoft.com/office/officeart/2008/layout/LinedList"/>
    <dgm:cxn modelId="{EABB95CB-C87B-420A-85E5-74C2D2E90A1E}" type="presOf" srcId="{71B781EC-8D97-4B24-8F47-0E5A954E71D3}" destId="{41AAC1A8-527E-4526-94E5-A470B3E5A88E}" srcOrd="0" destOrd="0" presId="urn:microsoft.com/office/officeart/2008/layout/LinedList"/>
    <dgm:cxn modelId="{313C7DDC-DA57-4B4E-BF22-510D62C79F00}" srcId="{AFE10389-373B-4909-896B-0A326EC565AA}" destId="{71B781EC-8D97-4B24-8F47-0E5A954E71D3}" srcOrd="0" destOrd="0" parTransId="{8AFBA900-DDEC-442D-8049-E2A54CFF760C}" sibTransId="{FA61CDE8-1FEF-4634-AA27-08766BB374C0}"/>
    <dgm:cxn modelId="{5D533523-6B0E-407C-A55A-026B7337E239}" type="presParOf" srcId="{C121A0C4-DFC7-4607-9773-2AFA9D16F154}" destId="{C23E827C-FE07-49BD-BE3E-161E713EC1E9}" srcOrd="0" destOrd="0" presId="urn:microsoft.com/office/officeart/2008/layout/LinedList"/>
    <dgm:cxn modelId="{C0479A52-37A9-4875-AFCA-4E7F2D1B5C38}" type="presParOf" srcId="{C121A0C4-DFC7-4607-9773-2AFA9D16F154}" destId="{BCBAAEC7-534C-4BAA-BF01-9B725921E2F3}" srcOrd="1" destOrd="0" presId="urn:microsoft.com/office/officeart/2008/layout/LinedList"/>
    <dgm:cxn modelId="{A18D9AB6-7420-4B76-8861-0B347CEF7C42}" type="presParOf" srcId="{BCBAAEC7-534C-4BAA-BF01-9B725921E2F3}" destId="{41AAC1A8-527E-4526-94E5-A470B3E5A88E}" srcOrd="0" destOrd="0" presId="urn:microsoft.com/office/officeart/2008/layout/LinedList"/>
    <dgm:cxn modelId="{819E61D6-C2D4-46A2-A8D8-D5CA7CAA32E8}" type="presParOf" srcId="{BCBAAEC7-534C-4BAA-BF01-9B725921E2F3}" destId="{BE613BFA-975C-4141-A4A9-22877CF2B13F}" srcOrd="1" destOrd="0" presId="urn:microsoft.com/office/officeart/2008/layout/LinedList"/>
    <dgm:cxn modelId="{C7198D79-6AF1-498B-8FF6-C3399B0EBF49}" type="presParOf" srcId="{C121A0C4-DFC7-4607-9773-2AFA9D16F154}" destId="{0CF2BB11-95E4-4410-A159-CEE0D5D0F918}" srcOrd="2" destOrd="0" presId="urn:microsoft.com/office/officeart/2008/layout/LinedList"/>
    <dgm:cxn modelId="{0F2DCAAB-A98D-4A0C-9D41-383EBB3B710D}" type="presParOf" srcId="{C121A0C4-DFC7-4607-9773-2AFA9D16F154}" destId="{E0269743-A41C-43E1-977A-575E46C78697}" srcOrd="3" destOrd="0" presId="urn:microsoft.com/office/officeart/2008/layout/LinedList"/>
    <dgm:cxn modelId="{B65EA459-4019-43F6-8658-4EDAB6AFFED8}" type="presParOf" srcId="{E0269743-A41C-43E1-977A-575E46C78697}" destId="{60A4C2F6-7029-4BEA-B4EA-C4228FABD53A}" srcOrd="0" destOrd="0" presId="urn:microsoft.com/office/officeart/2008/layout/LinedList"/>
    <dgm:cxn modelId="{B3BB92E1-94F9-4BE3-A2D5-DC85E39FA145}" type="presParOf" srcId="{E0269743-A41C-43E1-977A-575E46C78697}" destId="{41F6D8C2-27B6-4E1E-853F-ACC9A7157A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D6351C-EFE0-46E8-88A4-1714785922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DBD6C-C536-48E8-AF05-6A345B60CF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experiment is defined as manipulating an </a:t>
          </a:r>
          <a:r>
            <a:rPr lang="en-US" u="sng" dirty="0"/>
            <a:t>independent variable </a:t>
          </a:r>
          <a:r>
            <a:rPr lang="en-US" dirty="0"/>
            <a:t>to see how it affects a </a:t>
          </a:r>
          <a:r>
            <a:rPr lang="en-US" u="sng" dirty="0"/>
            <a:t>dependent variable</a:t>
          </a:r>
          <a:r>
            <a:rPr lang="en-US" dirty="0"/>
            <a:t>, while also controlling the effects of additional </a:t>
          </a:r>
          <a:r>
            <a:rPr lang="en-US" u="sng" dirty="0"/>
            <a:t>extraneous variables</a:t>
          </a:r>
          <a:r>
            <a:rPr lang="en-US" dirty="0"/>
            <a:t>.</a:t>
          </a:r>
        </a:p>
      </dgm:t>
    </dgm:pt>
    <dgm:pt modelId="{0310CB9C-FEED-4BD2-BC73-9D2D110C8824}" type="parTrans" cxnId="{E02AEA22-06B4-45D6-86D5-31746DEF77F8}">
      <dgm:prSet/>
      <dgm:spPr/>
      <dgm:t>
        <a:bodyPr/>
        <a:lstStyle/>
        <a:p>
          <a:endParaRPr lang="en-US"/>
        </a:p>
      </dgm:t>
    </dgm:pt>
    <dgm:pt modelId="{C6CF9626-4ED4-4E7F-9D0A-84443498FF0D}" type="sibTrans" cxnId="{E02AEA22-06B4-45D6-86D5-31746DEF77F8}">
      <dgm:prSet/>
      <dgm:spPr/>
      <dgm:t>
        <a:bodyPr/>
        <a:lstStyle/>
        <a:p>
          <a:endParaRPr lang="en-US"/>
        </a:p>
      </dgm:t>
    </dgm:pt>
    <dgm:pt modelId="{D3416CA2-2CC2-4625-A375-8BE300473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Types of Experiments</a:t>
          </a:r>
        </a:p>
      </dgm:t>
    </dgm:pt>
    <dgm:pt modelId="{640CDF2E-3F6B-4811-906C-9195FB2B7DD6}" type="parTrans" cxnId="{62A3BDB0-D771-41A1-B47A-6F96CDB96760}">
      <dgm:prSet/>
      <dgm:spPr/>
      <dgm:t>
        <a:bodyPr/>
        <a:lstStyle/>
        <a:p>
          <a:endParaRPr lang="en-US"/>
        </a:p>
      </dgm:t>
    </dgm:pt>
    <dgm:pt modelId="{A5DF8607-0E7F-49F7-A09D-A1751011FB9A}" type="sibTrans" cxnId="{62A3BDB0-D771-41A1-B47A-6F96CDB96760}">
      <dgm:prSet/>
      <dgm:spPr/>
      <dgm:t>
        <a:bodyPr/>
        <a:lstStyle/>
        <a:p>
          <a:endParaRPr lang="en-US"/>
        </a:p>
      </dgm:t>
    </dgm:pt>
    <dgm:pt modelId="{410CB9A6-B972-4E80-9F7D-4635958BF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Laboratory Experiment</a:t>
          </a:r>
        </a:p>
      </dgm:t>
    </dgm:pt>
    <dgm:pt modelId="{201F350E-E406-487C-A442-3747F25573F3}" type="parTrans" cxnId="{01ED1B9B-394D-4721-A77E-DACE6F391137}">
      <dgm:prSet/>
      <dgm:spPr/>
      <dgm:t>
        <a:bodyPr/>
        <a:lstStyle/>
        <a:p>
          <a:endParaRPr lang="en-US"/>
        </a:p>
      </dgm:t>
    </dgm:pt>
    <dgm:pt modelId="{C0D26C5C-BEA2-415C-96CB-1AB0B31DCB0C}" type="sibTrans" cxnId="{01ED1B9B-394D-4721-A77E-DACE6F391137}">
      <dgm:prSet/>
      <dgm:spPr/>
      <dgm:t>
        <a:bodyPr/>
        <a:lstStyle/>
        <a:p>
          <a:endParaRPr lang="en-US"/>
        </a:p>
      </dgm:t>
    </dgm:pt>
    <dgm:pt modelId="{CF38C2FF-20F4-464F-8BC9-8ABE4AE92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Field Experiment</a:t>
          </a:r>
        </a:p>
      </dgm:t>
    </dgm:pt>
    <dgm:pt modelId="{FEFE98E6-9CF8-4F5F-91C3-DAC856B15373}" type="parTrans" cxnId="{D24CCAD2-3065-45A5-8EAA-C59EDE570CA1}">
      <dgm:prSet/>
      <dgm:spPr/>
      <dgm:t>
        <a:bodyPr/>
        <a:lstStyle/>
        <a:p>
          <a:endParaRPr lang="en-US"/>
        </a:p>
      </dgm:t>
    </dgm:pt>
    <dgm:pt modelId="{E21777E8-C251-447D-997E-FBBCDA2D3A87}" type="sibTrans" cxnId="{D24CCAD2-3065-45A5-8EAA-C59EDE570CA1}">
      <dgm:prSet/>
      <dgm:spPr/>
      <dgm:t>
        <a:bodyPr/>
        <a:lstStyle/>
        <a:p>
          <a:endParaRPr lang="en-US"/>
        </a:p>
      </dgm:t>
    </dgm:pt>
    <dgm:pt modelId="{7B2D0FDC-50FE-48D7-A6B4-DCB4887974F0}" type="pres">
      <dgm:prSet presAssocID="{5BD6351C-EFE0-46E8-88A4-171478592245}" presName="root" presStyleCnt="0">
        <dgm:presLayoutVars>
          <dgm:dir/>
          <dgm:resizeHandles val="exact"/>
        </dgm:presLayoutVars>
      </dgm:prSet>
      <dgm:spPr/>
    </dgm:pt>
    <dgm:pt modelId="{F996543D-496A-46F3-A27B-C5F606A84270}" type="pres">
      <dgm:prSet presAssocID="{455DBD6C-C536-48E8-AF05-6A345B60CF9A}" presName="compNode" presStyleCnt="0"/>
      <dgm:spPr/>
    </dgm:pt>
    <dgm:pt modelId="{16DDF287-29A5-4545-8704-05FF13825ED5}" type="pres">
      <dgm:prSet presAssocID="{455DBD6C-C536-48E8-AF05-6A345B60CF9A}" presName="bgRect" presStyleLbl="bgShp" presStyleIdx="0" presStyleCnt="2"/>
      <dgm:spPr/>
    </dgm:pt>
    <dgm:pt modelId="{1F121B09-E7CA-41CD-A3C8-3470931E7597}" type="pres">
      <dgm:prSet presAssocID="{455DBD6C-C536-48E8-AF05-6A345B60C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1D08977-44A0-4DE9-83F6-70C5ACCF6577}" type="pres">
      <dgm:prSet presAssocID="{455DBD6C-C536-48E8-AF05-6A345B60CF9A}" presName="spaceRect" presStyleCnt="0"/>
      <dgm:spPr/>
    </dgm:pt>
    <dgm:pt modelId="{1532E825-EE6C-441D-8A07-0E039367895B}" type="pres">
      <dgm:prSet presAssocID="{455DBD6C-C536-48E8-AF05-6A345B60CF9A}" presName="parTx" presStyleLbl="revTx" presStyleIdx="0" presStyleCnt="3">
        <dgm:presLayoutVars>
          <dgm:chMax val="0"/>
          <dgm:chPref val="0"/>
        </dgm:presLayoutVars>
      </dgm:prSet>
      <dgm:spPr/>
    </dgm:pt>
    <dgm:pt modelId="{D82B21D5-58E2-46B5-A9DF-B6AE63DD9F4B}" type="pres">
      <dgm:prSet presAssocID="{C6CF9626-4ED4-4E7F-9D0A-84443498FF0D}" presName="sibTrans" presStyleCnt="0"/>
      <dgm:spPr/>
    </dgm:pt>
    <dgm:pt modelId="{FA2916F6-823E-4106-BF4D-542A0FD98B9B}" type="pres">
      <dgm:prSet presAssocID="{D3416CA2-2CC2-4625-A375-8BE300473CBD}" presName="compNode" presStyleCnt="0"/>
      <dgm:spPr/>
    </dgm:pt>
    <dgm:pt modelId="{34CB35CB-A5C4-4852-B02B-6A1A8F46AE42}" type="pres">
      <dgm:prSet presAssocID="{D3416CA2-2CC2-4625-A375-8BE300473CBD}" presName="bgRect" presStyleLbl="bgShp" presStyleIdx="1" presStyleCnt="2"/>
      <dgm:spPr/>
    </dgm:pt>
    <dgm:pt modelId="{686A3651-E793-4A21-A8D4-4070E69E80EF}" type="pres">
      <dgm:prSet presAssocID="{D3416CA2-2CC2-4625-A375-8BE300473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953BB8-6F7F-46E5-A7F8-756CFA308795}" type="pres">
      <dgm:prSet presAssocID="{D3416CA2-2CC2-4625-A375-8BE300473CBD}" presName="spaceRect" presStyleCnt="0"/>
      <dgm:spPr/>
    </dgm:pt>
    <dgm:pt modelId="{221E7773-94D5-4935-B3FA-207CC6C07A92}" type="pres">
      <dgm:prSet presAssocID="{D3416CA2-2CC2-4625-A375-8BE300473CBD}" presName="parTx" presStyleLbl="revTx" presStyleIdx="1" presStyleCnt="3">
        <dgm:presLayoutVars>
          <dgm:chMax val="0"/>
          <dgm:chPref val="0"/>
        </dgm:presLayoutVars>
      </dgm:prSet>
      <dgm:spPr/>
    </dgm:pt>
    <dgm:pt modelId="{257D61F2-DB08-4383-A7A1-FE2987C3DFA4}" type="pres">
      <dgm:prSet presAssocID="{D3416CA2-2CC2-4625-A375-8BE300473CBD}" presName="desTx" presStyleLbl="revTx" presStyleIdx="2" presStyleCnt="3">
        <dgm:presLayoutVars/>
      </dgm:prSet>
      <dgm:spPr/>
    </dgm:pt>
  </dgm:ptLst>
  <dgm:cxnLst>
    <dgm:cxn modelId="{E02AEA22-06B4-45D6-86D5-31746DEF77F8}" srcId="{5BD6351C-EFE0-46E8-88A4-171478592245}" destId="{455DBD6C-C536-48E8-AF05-6A345B60CF9A}" srcOrd="0" destOrd="0" parTransId="{0310CB9C-FEED-4BD2-BC73-9D2D110C8824}" sibTransId="{C6CF9626-4ED4-4E7F-9D0A-84443498FF0D}"/>
    <dgm:cxn modelId="{0364CD5D-3186-4F17-877A-0D8DD53BAB6E}" type="presOf" srcId="{455DBD6C-C536-48E8-AF05-6A345B60CF9A}" destId="{1532E825-EE6C-441D-8A07-0E039367895B}" srcOrd="0" destOrd="0" presId="urn:microsoft.com/office/officeart/2018/2/layout/IconVerticalSolidList"/>
    <dgm:cxn modelId="{78EDB356-F18C-4567-A93B-4CC4AE5A6464}" type="presOf" srcId="{5BD6351C-EFE0-46E8-88A4-171478592245}" destId="{7B2D0FDC-50FE-48D7-A6B4-DCB4887974F0}" srcOrd="0" destOrd="0" presId="urn:microsoft.com/office/officeart/2018/2/layout/IconVerticalSolidList"/>
    <dgm:cxn modelId="{01ED1B9B-394D-4721-A77E-DACE6F391137}" srcId="{D3416CA2-2CC2-4625-A375-8BE300473CBD}" destId="{410CB9A6-B972-4E80-9F7D-4635958BFE1B}" srcOrd="0" destOrd="0" parTransId="{201F350E-E406-487C-A442-3747F25573F3}" sibTransId="{C0D26C5C-BEA2-415C-96CB-1AB0B31DCB0C}"/>
    <dgm:cxn modelId="{62A3BDB0-D771-41A1-B47A-6F96CDB96760}" srcId="{5BD6351C-EFE0-46E8-88A4-171478592245}" destId="{D3416CA2-2CC2-4625-A375-8BE300473CBD}" srcOrd="1" destOrd="0" parTransId="{640CDF2E-3F6B-4811-906C-9195FB2B7DD6}" sibTransId="{A5DF8607-0E7F-49F7-A09D-A1751011FB9A}"/>
    <dgm:cxn modelId="{D24CCAD2-3065-45A5-8EAA-C59EDE570CA1}" srcId="{D3416CA2-2CC2-4625-A375-8BE300473CBD}" destId="{CF38C2FF-20F4-464F-8BC9-8ABE4AE92EBF}" srcOrd="1" destOrd="0" parTransId="{FEFE98E6-9CF8-4F5F-91C3-DAC856B15373}" sibTransId="{E21777E8-C251-447D-997E-FBBCDA2D3A87}"/>
    <dgm:cxn modelId="{81F8A4ED-1392-472C-B4A5-9ED803C4101B}" type="presOf" srcId="{D3416CA2-2CC2-4625-A375-8BE300473CBD}" destId="{221E7773-94D5-4935-B3FA-207CC6C07A92}" srcOrd="0" destOrd="0" presId="urn:microsoft.com/office/officeart/2018/2/layout/IconVerticalSolidList"/>
    <dgm:cxn modelId="{121104F3-16AF-4E80-B3C6-3A126796D9E9}" type="presOf" srcId="{410CB9A6-B972-4E80-9F7D-4635958BFE1B}" destId="{257D61F2-DB08-4383-A7A1-FE2987C3DFA4}" srcOrd="0" destOrd="0" presId="urn:microsoft.com/office/officeart/2018/2/layout/IconVerticalSolidList"/>
    <dgm:cxn modelId="{E01385F6-32D6-4354-903A-FA34BA6FC498}" type="presOf" srcId="{CF38C2FF-20F4-464F-8BC9-8ABE4AE92EBF}" destId="{257D61F2-DB08-4383-A7A1-FE2987C3DFA4}" srcOrd="0" destOrd="1" presId="urn:microsoft.com/office/officeart/2018/2/layout/IconVerticalSolidList"/>
    <dgm:cxn modelId="{DF1BCB66-607E-4015-AB4C-E30A2E7A2D71}" type="presParOf" srcId="{7B2D0FDC-50FE-48D7-A6B4-DCB4887974F0}" destId="{F996543D-496A-46F3-A27B-C5F606A84270}" srcOrd="0" destOrd="0" presId="urn:microsoft.com/office/officeart/2018/2/layout/IconVerticalSolidList"/>
    <dgm:cxn modelId="{9B03C57A-0448-4F31-B218-05E458A861D0}" type="presParOf" srcId="{F996543D-496A-46F3-A27B-C5F606A84270}" destId="{16DDF287-29A5-4545-8704-05FF13825ED5}" srcOrd="0" destOrd="0" presId="urn:microsoft.com/office/officeart/2018/2/layout/IconVerticalSolidList"/>
    <dgm:cxn modelId="{8D858DDB-1AE8-4031-BE05-96C2D50C26C7}" type="presParOf" srcId="{F996543D-496A-46F3-A27B-C5F606A84270}" destId="{1F121B09-E7CA-41CD-A3C8-3470931E7597}" srcOrd="1" destOrd="0" presId="urn:microsoft.com/office/officeart/2018/2/layout/IconVerticalSolidList"/>
    <dgm:cxn modelId="{FC0100ED-49AD-448D-A4CB-CFD3787F8951}" type="presParOf" srcId="{F996543D-496A-46F3-A27B-C5F606A84270}" destId="{41D08977-44A0-4DE9-83F6-70C5ACCF6577}" srcOrd="2" destOrd="0" presId="urn:microsoft.com/office/officeart/2018/2/layout/IconVerticalSolidList"/>
    <dgm:cxn modelId="{143B4C85-44C7-411A-82B2-4FA6BA5B60E3}" type="presParOf" srcId="{F996543D-496A-46F3-A27B-C5F606A84270}" destId="{1532E825-EE6C-441D-8A07-0E039367895B}" srcOrd="3" destOrd="0" presId="urn:microsoft.com/office/officeart/2018/2/layout/IconVerticalSolidList"/>
    <dgm:cxn modelId="{511CAA3F-596A-4AF9-81E9-4D94493110AD}" type="presParOf" srcId="{7B2D0FDC-50FE-48D7-A6B4-DCB4887974F0}" destId="{D82B21D5-58E2-46B5-A9DF-B6AE63DD9F4B}" srcOrd="1" destOrd="0" presId="urn:microsoft.com/office/officeart/2018/2/layout/IconVerticalSolidList"/>
    <dgm:cxn modelId="{D8BBEA92-2DFE-42C4-8E1E-B14B8383F064}" type="presParOf" srcId="{7B2D0FDC-50FE-48D7-A6B4-DCB4887974F0}" destId="{FA2916F6-823E-4106-BF4D-542A0FD98B9B}" srcOrd="2" destOrd="0" presId="urn:microsoft.com/office/officeart/2018/2/layout/IconVerticalSolidList"/>
    <dgm:cxn modelId="{DDE0C3F0-72FA-466E-85E7-C3D286517991}" type="presParOf" srcId="{FA2916F6-823E-4106-BF4D-542A0FD98B9B}" destId="{34CB35CB-A5C4-4852-B02B-6A1A8F46AE42}" srcOrd="0" destOrd="0" presId="urn:microsoft.com/office/officeart/2018/2/layout/IconVerticalSolidList"/>
    <dgm:cxn modelId="{43F6A6D8-5C4E-4E42-93E8-30B242233E8B}" type="presParOf" srcId="{FA2916F6-823E-4106-BF4D-542A0FD98B9B}" destId="{686A3651-E793-4A21-A8D4-4070E69E80EF}" srcOrd="1" destOrd="0" presId="urn:microsoft.com/office/officeart/2018/2/layout/IconVerticalSolidList"/>
    <dgm:cxn modelId="{53B73BC8-B592-4981-8D88-C6BAB4E513C6}" type="presParOf" srcId="{FA2916F6-823E-4106-BF4D-542A0FD98B9B}" destId="{CF953BB8-6F7F-46E5-A7F8-756CFA308795}" srcOrd="2" destOrd="0" presId="urn:microsoft.com/office/officeart/2018/2/layout/IconVerticalSolidList"/>
    <dgm:cxn modelId="{709D2194-4CFD-45FA-8F6F-82149D037115}" type="presParOf" srcId="{FA2916F6-823E-4106-BF4D-542A0FD98B9B}" destId="{221E7773-94D5-4935-B3FA-207CC6C07A92}" srcOrd="3" destOrd="0" presId="urn:microsoft.com/office/officeart/2018/2/layout/IconVerticalSolidList"/>
    <dgm:cxn modelId="{032F9FE3-FFD9-464C-913C-EC25436EE617}" type="presParOf" srcId="{FA2916F6-823E-4106-BF4D-542A0FD98B9B}" destId="{257D61F2-DB08-4383-A7A1-FE2987C3DFA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12886-E9B4-4D07-BAE4-4868A1F141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47417A-2794-4DBA-8D6B-0C0732571976}">
      <dgm:prSet/>
      <dgm:spPr/>
      <dgm:t>
        <a:bodyPr/>
        <a:lstStyle/>
        <a:p>
          <a:r>
            <a:rPr lang="en-US" dirty="0"/>
            <a:t>Experimental design is a procedure for devising an experimental setting such that a change in a dependent variable may be attributed </a:t>
          </a:r>
          <a:r>
            <a:rPr lang="en-US" u="sng" dirty="0"/>
            <a:t>solely</a:t>
          </a:r>
          <a:r>
            <a:rPr lang="en-US" dirty="0"/>
            <a:t> to the change in an independent variable.</a:t>
          </a:r>
        </a:p>
      </dgm:t>
    </dgm:pt>
    <dgm:pt modelId="{58652C6C-B1DA-41C6-8D5B-41EB176072D9}" type="parTrans" cxnId="{1A84B712-433A-4072-AB3A-460066D5D9C8}">
      <dgm:prSet/>
      <dgm:spPr/>
      <dgm:t>
        <a:bodyPr/>
        <a:lstStyle/>
        <a:p>
          <a:endParaRPr lang="en-US"/>
        </a:p>
      </dgm:t>
    </dgm:pt>
    <dgm:pt modelId="{B7833593-E835-4837-8F93-B5A674986BCC}" type="sibTrans" cxnId="{1A84B712-433A-4072-AB3A-460066D5D9C8}">
      <dgm:prSet/>
      <dgm:spPr/>
      <dgm:t>
        <a:bodyPr/>
        <a:lstStyle/>
        <a:p>
          <a:endParaRPr lang="en-US"/>
        </a:p>
      </dgm:t>
    </dgm:pt>
    <dgm:pt modelId="{417B651E-EFF0-4980-8309-6E8012F28C30}" type="pres">
      <dgm:prSet presAssocID="{4F812886-E9B4-4D07-BAE4-4868A1F1410B}" presName="vert0" presStyleCnt="0">
        <dgm:presLayoutVars>
          <dgm:dir/>
          <dgm:animOne val="branch"/>
          <dgm:animLvl val="lvl"/>
        </dgm:presLayoutVars>
      </dgm:prSet>
      <dgm:spPr/>
    </dgm:pt>
    <dgm:pt modelId="{CD54D702-7175-41CE-ADB2-9426490DF13E}" type="pres">
      <dgm:prSet presAssocID="{D947417A-2794-4DBA-8D6B-0C0732571976}" presName="thickLine" presStyleLbl="alignNode1" presStyleIdx="0" presStyleCnt="1"/>
      <dgm:spPr/>
    </dgm:pt>
    <dgm:pt modelId="{89A201C6-38CE-429C-93EC-48DF50965AF4}" type="pres">
      <dgm:prSet presAssocID="{D947417A-2794-4DBA-8D6B-0C0732571976}" presName="horz1" presStyleCnt="0"/>
      <dgm:spPr/>
    </dgm:pt>
    <dgm:pt modelId="{B6DC2102-C37E-4C51-A39F-D79C0BF23306}" type="pres">
      <dgm:prSet presAssocID="{D947417A-2794-4DBA-8D6B-0C0732571976}" presName="tx1" presStyleLbl="revTx" presStyleIdx="0" presStyleCnt="1"/>
      <dgm:spPr/>
    </dgm:pt>
    <dgm:pt modelId="{3D46D361-372D-4352-8769-D25A4FCCCB51}" type="pres">
      <dgm:prSet presAssocID="{D947417A-2794-4DBA-8D6B-0C0732571976}" presName="vert1" presStyleCnt="0"/>
      <dgm:spPr/>
    </dgm:pt>
  </dgm:ptLst>
  <dgm:cxnLst>
    <dgm:cxn modelId="{1A84B712-433A-4072-AB3A-460066D5D9C8}" srcId="{4F812886-E9B4-4D07-BAE4-4868A1F1410B}" destId="{D947417A-2794-4DBA-8D6B-0C0732571976}" srcOrd="0" destOrd="0" parTransId="{58652C6C-B1DA-41C6-8D5B-41EB176072D9}" sibTransId="{B7833593-E835-4837-8F93-B5A674986BCC}"/>
    <dgm:cxn modelId="{69161027-5C39-42E9-81CE-97144CB60CE8}" type="presOf" srcId="{4F812886-E9B4-4D07-BAE4-4868A1F1410B}" destId="{417B651E-EFF0-4980-8309-6E8012F28C30}" srcOrd="0" destOrd="0" presId="urn:microsoft.com/office/officeart/2008/layout/LinedList"/>
    <dgm:cxn modelId="{9DB546AD-5893-4764-A51D-214F59953EDD}" type="presOf" srcId="{D947417A-2794-4DBA-8D6B-0C0732571976}" destId="{B6DC2102-C37E-4C51-A39F-D79C0BF23306}" srcOrd="0" destOrd="0" presId="urn:microsoft.com/office/officeart/2008/layout/LinedList"/>
    <dgm:cxn modelId="{AF9BD2D2-7097-48C9-98B6-D8DB0D2E841B}" type="presParOf" srcId="{417B651E-EFF0-4980-8309-6E8012F28C30}" destId="{CD54D702-7175-41CE-ADB2-9426490DF13E}" srcOrd="0" destOrd="0" presId="urn:microsoft.com/office/officeart/2008/layout/LinedList"/>
    <dgm:cxn modelId="{6A6BE906-A977-4ECD-8094-BE499FDC575A}" type="presParOf" srcId="{417B651E-EFF0-4980-8309-6E8012F28C30}" destId="{89A201C6-38CE-429C-93EC-48DF50965AF4}" srcOrd="1" destOrd="0" presId="urn:microsoft.com/office/officeart/2008/layout/LinedList"/>
    <dgm:cxn modelId="{4BFCECD1-2E1E-4909-B326-A98E71918388}" type="presParOf" srcId="{89A201C6-38CE-429C-93EC-48DF50965AF4}" destId="{B6DC2102-C37E-4C51-A39F-D79C0BF23306}" srcOrd="0" destOrd="0" presId="urn:microsoft.com/office/officeart/2008/layout/LinedList"/>
    <dgm:cxn modelId="{151DCA4A-1181-4FF0-8CCA-5BC6C6B82B5E}" type="presParOf" srcId="{89A201C6-38CE-429C-93EC-48DF50965AF4}" destId="{3D46D361-372D-4352-8769-D25A4FCCCB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D1B9B4-FA22-442B-91DF-D0F93D63C4E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69192AD-1F2C-415D-BECD-00AEE0332E08}">
      <dgm:prSet/>
      <dgm:spPr/>
      <dgm:t>
        <a:bodyPr/>
        <a:lstStyle/>
        <a:p>
          <a:r>
            <a:rPr lang="en-US" dirty="0"/>
            <a:t>Pretest refers to the measurement of the dependent  variable taken </a:t>
          </a:r>
          <a:r>
            <a:rPr lang="en-US" b="1" u="sng" dirty="0"/>
            <a:t>prior</a:t>
          </a:r>
          <a:r>
            <a:rPr lang="en-US" dirty="0"/>
            <a:t> to changing the independent variable (IV)</a:t>
          </a:r>
        </a:p>
      </dgm:t>
    </dgm:pt>
    <dgm:pt modelId="{EFAC06CC-1648-49F2-A3E8-E8066761DB37}" type="parTrans" cxnId="{EBD91538-A691-4805-A4C1-05FC10D797A5}">
      <dgm:prSet/>
      <dgm:spPr/>
      <dgm:t>
        <a:bodyPr/>
        <a:lstStyle/>
        <a:p>
          <a:endParaRPr lang="en-US"/>
        </a:p>
      </dgm:t>
    </dgm:pt>
    <dgm:pt modelId="{10D475CD-B3FB-40B9-90C2-24374300118C}" type="sibTrans" cxnId="{EBD91538-A691-4805-A4C1-05FC10D797A5}">
      <dgm:prSet/>
      <dgm:spPr/>
      <dgm:t>
        <a:bodyPr/>
        <a:lstStyle/>
        <a:p>
          <a:endParaRPr lang="en-US"/>
        </a:p>
      </dgm:t>
    </dgm:pt>
    <dgm:pt modelId="{8370FEC2-FC2D-40B1-BBDE-C1597288AE18}">
      <dgm:prSet/>
      <dgm:spPr/>
      <dgm:t>
        <a:bodyPr/>
        <a:lstStyle/>
        <a:p>
          <a:r>
            <a:rPr lang="en-US" dirty="0"/>
            <a:t>Posttest refers to the measurement of the dependent variable </a:t>
          </a:r>
          <a:r>
            <a:rPr lang="en-US" b="1" u="sng" dirty="0"/>
            <a:t>after</a:t>
          </a:r>
          <a:r>
            <a:rPr lang="en-US" dirty="0"/>
            <a:t> changing the independent variable (IV)</a:t>
          </a:r>
        </a:p>
      </dgm:t>
    </dgm:pt>
    <dgm:pt modelId="{AB65546A-91E2-41A9-AC12-6BE142E89333}" type="parTrans" cxnId="{5B59B809-FA8C-41BC-ACB3-1C08F310BD82}">
      <dgm:prSet/>
      <dgm:spPr/>
      <dgm:t>
        <a:bodyPr/>
        <a:lstStyle/>
        <a:p>
          <a:endParaRPr lang="en-US"/>
        </a:p>
      </dgm:t>
    </dgm:pt>
    <dgm:pt modelId="{8BD04BCF-9E51-439E-969E-C72018CDBF3A}" type="sibTrans" cxnId="{5B59B809-FA8C-41BC-ACB3-1C08F310BD82}">
      <dgm:prSet/>
      <dgm:spPr/>
      <dgm:t>
        <a:bodyPr/>
        <a:lstStyle/>
        <a:p>
          <a:endParaRPr lang="en-US"/>
        </a:p>
      </dgm:t>
    </dgm:pt>
    <dgm:pt modelId="{08E3D029-6761-408D-A254-3D3202001570}" type="pres">
      <dgm:prSet presAssocID="{0ED1B9B4-FA22-442B-91DF-D0F93D63C4E5}" presName="vert0" presStyleCnt="0">
        <dgm:presLayoutVars>
          <dgm:dir/>
          <dgm:animOne val="branch"/>
          <dgm:animLvl val="lvl"/>
        </dgm:presLayoutVars>
      </dgm:prSet>
      <dgm:spPr/>
    </dgm:pt>
    <dgm:pt modelId="{C3B9D7A7-3ACB-4D5A-B802-942500C28264}" type="pres">
      <dgm:prSet presAssocID="{769192AD-1F2C-415D-BECD-00AEE0332E08}" presName="thickLine" presStyleLbl="alignNode1" presStyleIdx="0" presStyleCnt="2"/>
      <dgm:spPr/>
    </dgm:pt>
    <dgm:pt modelId="{4D8D9283-DF4F-4ECA-BC63-A90646DE784C}" type="pres">
      <dgm:prSet presAssocID="{769192AD-1F2C-415D-BECD-00AEE0332E08}" presName="horz1" presStyleCnt="0"/>
      <dgm:spPr/>
    </dgm:pt>
    <dgm:pt modelId="{AF62FD50-5121-43B8-8764-94C956CBA80C}" type="pres">
      <dgm:prSet presAssocID="{769192AD-1F2C-415D-BECD-00AEE0332E08}" presName="tx1" presStyleLbl="revTx" presStyleIdx="0" presStyleCnt="2"/>
      <dgm:spPr/>
    </dgm:pt>
    <dgm:pt modelId="{3D193FAF-C252-455F-9F70-27B78CBD3129}" type="pres">
      <dgm:prSet presAssocID="{769192AD-1F2C-415D-BECD-00AEE0332E08}" presName="vert1" presStyleCnt="0"/>
      <dgm:spPr/>
    </dgm:pt>
    <dgm:pt modelId="{F9428C4D-884F-4A7B-83F8-0B2B7AB88027}" type="pres">
      <dgm:prSet presAssocID="{8370FEC2-FC2D-40B1-BBDE-C1597288AE18}" presName="thickLine" presStyleLbl="alignNode1" presStyleIdx="1" presStyleCnt="2"/>
      <dgm:spPr/>
    </dgm:pt>
    <dgm:pt modelId="{9D57F17B-0265-4D54-A8F8-F3E311A45EA9}" type="pres">
      <dgm:prSet presAssocID="{8370FEC2-FC2D-40B1-BBDE-C1597288AE18}" presName="horz1" presStyleCnt="0"/>
      <dgm:spPr/>
    </dgm:pt>
    <dgm:pt modelId="{167696F7-FD99-4A96-946C-9CA2DF1515B1}" type="pres">
      <dgm:prSet presAssocID="{8370FEC2-FC2D-40B1-BBDE-C1597288AE18}" presName="tx1" presStyleLbl="revTx" presStyleIdx="1" presStyleCnt="2"/>
      <dgm:spPr/>
    </dgm:pt>
    <dgm:pt modelId="{7A573EE7-69A4-43F7-A5B2-0212C4250BCF}" type="pres">
      <dgm:prSet presAssocID="{8370FEC2-FC2D-40B1-BBDE-C1597288AE18}" presName="vert1" presStyleCnt="0"/>
      <dgm:spPr/>
    </dgm:pt>
  </dgm:ptLst>
  <dgm:cxnLst>
    <dgm:cxn modelId="{5B59B809-FA8C-41BC-ACB3-1C08F310BD82}" srcId="{0ED1B9B4-FA22-442B-91DF-D0F93D63C4E5}" destId="{8370FEC2-FC2D-40B1-BBDE-C1597288AE18}" srcOrd="1" destOrd="0" parTransId="{AB65546A-91E2-41A9-AC12-6BE142E89333}" sibTransId="{8BD04BCF-9E51-439E-969E-C72018CDBF3A}"/>
    <dgm:cxn modelId="{EBD91538-A691-4805-A4C1-05FC10D797A5}" srcId="{0ED1B9B4-FA22-442B-91DF-D0F93D63C4E5}" destId="{769192AD-1F2C-415D-BECD-00AEE0332E08}" srcOrd="0" destOrd="0" parTransId="{EFAC06CC-1648-49F2-A3E8-E8066761DB37}" sibTransId="{10D475CD-B3FB-40B9-90C2-24374300118C}"/>
    <dgm:cxn modelId="{C44E6262-4BCE-4593-978F-CC7A07A1CD9B}" type="presOf" srcId="{8370FEC2-FC2D-40B1-BBDE-C1597288AE18}" destId="{167696F7-FD99-4A96-946C-9CA2DF1515B1}" srcOrd="0" destOrd="0" presId="urn:microsoft.com/office/officeart/2008/layout/LinedList"/>
    <dgm:cxn modelId="{B2C9226E-8C2E-498B-8ACD-F7C29073D929}" type="presOf" srcId="{0ED1B9B4-FA22-442B-91DF-D0F93D63C4E5}" destId="{08E3D029-6761-408D-A254-3D3202001570}" srcOrd="0" destOrd="0" presId="urn:microsoft.com/office/officeart/2008/layout/LinedList"/>
    <dgm:cxn modelId="{8429F590-9C48-4C6C-964B-C444BF28538A}" type="presOf" srcId="{769192AD-1F2C-415D-BECD-00AEE0332E08}" destId="{AF62FD50-5121-43B8-8764-94C956CBA80C}" srcOrd="0" destOrd="0" presId="urn:microsoft.com/office/officeart/2008/layout/LinedList"/>
    <dgm:cxn modelId="{A77C5D85-A2BE-4336-A241-241CA8880D0F}" type="presParOf" srcId="{08E3D029-6761-408D-A254-3D3202001570}" destId="{C3B9D7A7-3ACB-4D5A-B802-942500C28264}" srcOrd="0" destOrd="0" presId="urn:microsoft.com/office/officeart/2008/layout/LinedList"/>
    <dgm:cxn modelId="{F431DA22-7857-4AD8-AE55-628BE5FD5559}" type="presParOf" srcId="{08E3D029-6761-408D-A254-3D3202001570}" destId="{4D8D9283-DF4F-4ECA-BC63-A90646DE784C}" srcOrd="1" destOrd="0" presId="urn:microsoft.com/office/officeart/2008/layout/LinedList"/>
    <dgm:cxn modelId="{52380DE0-7828-4CFE-8FBD-BACF7179073D}" type="presParOf" srcId="{4D8D9283-DF4F-4ECA-BC63-A90646DE784C}" destId="{AF62FD50-5121-43B8-8764-94C956CBA80C}" srcOrd="0" destOrd="0" presId="urn:microsoft.com/office/officeart/2008/layout/LinedList"/>
    <dgm:cxn modelId="{F2CAFAEE-E1C0-4280-BD11-27A5E01B14D4}" type="presParOf" srcId="{4D8D9283-DF4F-4ECA-BC63-A90646DE784C}" destId="{3D193FAF-C252-455F-9F70-27B78CBD3129}" srcOrd="1" destOrd="0" presId="urn:microsoft.com/office/officeart/2008/layout/LinedList"/>
    <dgm:cxn modelId="{65F8E32A-12FA-4212-8503-BD3378D50A41}" type="presParOf" srcId="{08E3D029-6761-408D-A254-3D3202001570}" destId="{F9428C4D-884F-4A7B-83F8-0B2B7AB88027}" srcOrd="2" destOrd="0" presId="urn:microsoft.com/office/officeart/2008/layout/LinedList"/>
    <dgm:cxn modelId="{2F42CA06-BAEB-4A85-9DB7-3051F6C7A0ED}" type="presParOf" srcId="{08E3D029-6761-408D-A254-3D3202001570}" destId="{9D57F17B-0265-4D54-A8F8-F3E311A45EA9}" srcOrd="3" destOrd="0" presId="urn:microsoft.com/office/officeart/2008/layout/LinedList"/>
    <dgm:cxn modelId="{6C4D7778-DC74-48D2-92A3-B02C8AE423C9}" type="presParOf" srcId="{9D57F17B-0265-4D54-A8F8-F3E311A45EA9}" destId="{167696F7-FD99-4A96-946C-9CA2DF1515B1}" srcOrd="0" destOrd="0" presId="urn:microsoft.com/office/officeart/2008/layout/LinedList"/>
    <dgm:cxn modelId="{2A179568-F1E0-438B-9470-B362BC1988B5}" type="presParOf" srcId="{9D57F17B-0265-4D54-A8F8-F3E311A45EA9}" destId="{7A573EE7-69A4-43F7-A5B2-0212C4250B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261269-0A6C-4553-9FDA-3FE9D06D1EE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462B9E7-FC7D-445E-A105-491BEE9E9A55}">
      <dgm:prSet/>
      <dgm:spPr/>
      <dgm:t>
        <a:bodyPr/>
        <a:lstStyle/>
        <a:p>
          <a:r>
            <a:rPr lang="en-US" dirty="0"/>
            <a:t>Internal Validity: the extent to which the researcher is certain that a change in a dependent variable is actually due to the independent variable</a:t>
          </a:r>
        </a:p>
      </dgm:t>
    </dgm:pt>
    <dgm:pt modelId="{14CCF2DE-132C-4F9C-A197-419E82F841FE}" type="parTrans" cxnId="{4D97801A-D2F6-4019-B037-556AD39920B3}">
      <dgm:prSet/>
      <dgm:spPr/>
      <dgm:t>
        <a:bodyPr/>
        <a:lstStyle/>
        <a:p>
          <a:endParaRPr lang="en-US"/>
        </a:p>
      </dgm:t>
    </dgm:pt>
    <dgm:pt modelId="{AB9F516D-3ECA-4906-913A-0396A70B1681}" type="sibTrans" cxnId="{4D97801A-D2F6-4019-B037-556AD39920B3}">
      <dgm:prSet/>
      <dgm:spPr/>
      <dgm:t>
        <a:bodyPr/>
        <a:lstStyle/>
        <a:p>
          <a:endParaRPr lang="en-US"/>
        </a:p>
      </dgm:t>
    </dgm:pt>
    <dgm:pt modelId="{6C1E3099-7649-4E5A-B206-F092E7AC204D}">
      <dgm:prSet/>
      <dgm:spPr/>
      <dgm:t>
        <a:bodyPr/>
        <a:lstStyle/>
        <a:p>
          <a:r>
            <a:rPr lang="en-US"/>
            <a:t>External validity is taken care of if the test and control groups are representative</a:t>
          </a:r>
        </a:p>
      </dgm:t>
    </dgm:pt>
    <dgm:pt modelId="{6C2EC197-C781-47F4-B44C-B3E56AA40AD4}" type="parTrans" cxnId="{449C93D7-5E57-40CE-BF5A-3F36946DE82F}">
      <dgm:prSet/>
      <dgm:spPr/>
      <dgm:t>
        <a:bodyPr/>
        <a:lstStyle/>
        <a:p>
          <a:endParaRPr lang="en-US"/>
        </a:p>
      </dgm:t>
    </dgm:pt>
    <dgm:pt modelId="{D8174F6A-CE35-4F32-BDF6-A3C1630F9247}" type="sibTrans" cxnId="{449C93D7-5E57-40CE-BF5A-3F36946DE82F}">
      <dgm:prSet/>
      <dgm:spPr/>
      <dgm:t>
        <a:bodyPr/>
        <a:lstStyle/>
        <a:p>
          <a:endParaRPr lang="en-US"/>
        </a:p>
      </dgm:t>
    </dgm:pt>
    <dgm:pt modelId="{11434920-3871-4771-84FE-9CFDEC4CEC8B}" type="pres">
      <dgm:prSet presAssocID="{29261269-0A6C-4553-9FDA-3FE9D06D1EE8}" presName="vert0" presStyleCnt="0">
        <dgm:presLayoutVars>
          <dgm:dir/>
          <dgm:animOne val="branch"/>
          <dgm:animLvl val="lvl"/>
        </dgm:presLayoutVars>
      </dgm:prSet>
      <dgm:spPr/>
    </dgm:pt>
    <dgm:pt modelId="{4C6F36C7-CF32-4621-A8FE-09FC853954D6}" type="pres">
      <dgm:prSet presAssocID="{B462B9E7-FC7D-445E-A105-491BEE9E9A55}" presName="thickLine" presStyleLbl="alignNode1" presStyleIdx="0" presStyleCnt="2"/>
      <dgm:spPr/>
    </dgm:pt>
    <dgm:pt modelId="{040C3494-6003-4A75-840A-47AC184942AC}" type="pres">
      <dgm:prSet presAssocID="{B462B9E7-FC7D-445E-A105-491BEE9E9A55}" presName="horz1" presStyleCnt="0"/>
      <dgm:spPr/>
    </dgm:pt>
    <dgm:pt modelId="{E63D0CAD-C21C-47A7-BD82-7B8DBE274616}" type="pres">
      <dgm:prSet presAssocID="{B462B9E7-FC7D-445E-A105-491BEE9E9A55}" presName="tx1" presStyleLbl="revTx" presStyleIdx="0" presStyleCnt="2"/>
      <dgm:spPr/>
    </dgm:pt>
    <dgm:pt modelId="{FBAD2340-9242-4C2C-9F90-3A384AE378CC}" type="pres">
      <dgm:prSet presAssocID="{B462B9E7-FC7D-445E-A105-491BEE9E9A55}" presName="vert1" presStyleCnt="0"/>
      <dgm:spPr/>
    </dgm:pt>
    <dgm:pt modelId="{43591811-D9EC-4235-9DA2-4C6E7FAEEEC5}" type="pres">
      <dgm:prSet presAssocID="{6C1E3099-7649-4E5A-B206-F092E7AC204D}" presName="thickLine" presStyleLbl="alignNode1" presStyleIdx="1" presStyleCnt="2"/>
      <dgm:spPr/>
    </dgm:pt>
    <dgm:pt modelId="{6134E7CC-DE2B-49CB-918F-4D50439870D6}" type="pres">
      <dgm:prSet presAssocID="{6C1E3099-7649-4E5A-B206-F092E7AC204D}" presName="horz1" presStyleCnt="0"/>
      <dgm:spPr/>
    </dgm:pt>
    <dgm:pt modelId="{466B3FFC-D87C-403E-8FE7-49D385A579F0}" type="pres">
      <dgm:prSet presAssocID="{6C1E3099-7649-4E5A-B206-F092E7AC204D}" presName="tx1" presStyleLbl="revTx" presStyleIdx="1" presStyleCnt="2"/>
      <dgm:spPr/>
    </dgm:pt>
    <dgm:pt modelId="{B5F53F5B-8C35-4719-8613-391E3BFC13D0}" type="pres">
      <dgm:prSet presAssocID="{6C1E3099-7649-4E5A-B206-F092E7AC204D}" presName="vert1" presStyleCnt="0"/>
      <dgm:spPr/>
    </dgm:pt>
  </dgm:ptLst>
  <dgm:cxnLst>
    <dgm:cxn modelId="{4D97801A-D2F6-4019-B037-556AD39920B3}" srcId="{29261269-0A6C-4553-9FDA-3FE9D06D1EE8}" destId="{B462B9E7-FC7D-445E-A105-491BEE9E9A55}" srcOrd="0" destOrd="0" parTransId="{14CCF2DE-132C-4F9C-A197-419E82F841FE}" sibTransId="{AB9F516D-3ECA-4906-913A-0396A70B1681}"/>
    <dgm:cxn modelId="{449C93D7-5E57-40CE-BF5A-3F36946DE82F}" srcId="{29261269-0A6C-4553-9FDA-3FE9D06D1EE8}" destId="{6C1E3099-7649-4E5A-B206-F092E7AC204D}" srcOrd="1" destOrd="0" parTransId="{6C2EC197-C781-47F4-B44C-B3E56AA40AD4}" sibTransId="{D8174F6A-CE35-4F32-BDF6-A3C1630F9247}"/>
    <dgm:cxn modelId="{619BC3E0-EA11-4809-B4FA-77464773F2A5}" type="presOf" srcId="{B462B9E7-FC7D-445E-A105-491BEE9E9A55}" destId="{E63D0CAD-C21C-47A7-BD82-7B8DBE274616}" srcOrd="0" destOrd="0" presId="urn:microsoft.com/office/officeart/2008/layout/LinedList"/>
    <dgm:cxn modelId="{32FF20E8-5B92-4A66-871E-D204B69790EA}" type="presOf" srcId="{29261269-0A6C-4553-9FDA-3FE9D06D1EE8}" destId="{11434920-3871-4771-84FE-9CFDEC4CEC8B}" srcOrd="0" destOrd="0" presId="urn:microsoft.com/office/officeart/2008/layout/LinedList"/>
    <dgm:cxn modelId="{608834F3-1712-441D-A722-F5691320CED6}" type="presOf" srcId="{6C1E3099-7649-4E5A-B206-F092E7AC204D}" destId="{466B3FFC-D87C-403E-8FE7-49D385A579F0}" srcOrd="0" destOrd="0" presId="urn:microsoft.com/office/officeart/2008/layout/LinedList"/>
    <dgm:cxn modelId="{D028E38B-75B8-461F-8383-DE52C979ACD7}" type="presParOf" srcId="{11434920-3871-4771-84FE-9CFDEC4CEC8B}" destId="{4C6F36C7-CF32-4621-A8FE-09FC853954D6}" srcOrd="0" destOrd="0" presId="urn:microsoft.com/office/officeart/2008/layout/LinedList"/>
    <dgm:cxn modelId="{601E4B15-3334-4D97-A81D-E6367BFCEDB1}" type="presParOf" srcId="{11434920-3871-4771-84FE-9CFDEC4CEC8B}" destId="{040C3494-6003-4A75-840A-47AC184942AC}" srcOrd="1" destOrd="0" presId="urn:microsoft.com/office/officeart/2008/layout/LinedList"/>
    <dgm:cxn modelId="{121EA197-F425-4A40-9005-6F677204F57E}" type="presParOf" srcId="{040C3494-6003-4A75-840A-47AC184942AC}" destId="{E63D0CAD-C21C-47A7-BD82-7B8DBE274616}" srcOrd="0" destOrd="0" presId="urn:microsoft.com/office/officeart/2008/layout/LinedList"/>
    <dgm:cxn modelId="{8E1D4CAE-4D65-4E49-9B7F-AD5ED23AF9DC}" type="presParOf" srcId="{040C3494-6003-4A75-840A-47AC184942AC}" destId="{FBAD2340-9242-4C2C-9F90-3A384AE378CC}" srcOrd="1" destOrd="0" presId="urn:microsoft.com/office/officeart/2008/layout/LinedList"/>
    <dgm:cxn modelId="{1850E621-553F-4075-9CCF-03A0B4C1C458}" type="presParOf" srcId="{11434920-3871-4771-84FE-9CFDEC4CEC8B}" destId="{43591811-D9EC-4235-9DA2-4C6E7FAEEEC5}" srcOrd="2" destOrd="0" presId="urn:microsoft.com/office/officeart/2008/layout/LinedList"/>
    <dgm:cxn modelId="{D5AB4599-7B3A-42CF-B33B-BCA184E48853}" type="presParOf" srcId="{11434920-3871-4771-84FE-9CFDEC4CEC8B}" destId="{6134E7CC-DE2B-49CB-918F-4D50439870D6}" srcOrd="3" destOrd="0" presId="urn:microsoft.com/office/officeart/2008/layout/LinedList"/>
    <dgm:cxn modelId="{ECDC7A62-2B63-4CBA-8A90-C24144CC6B9F}" type="presParOf" srcId="{6134E7CC-DE2B-49CB-918F-4D50439870D6}" destId="{466B3FFC-D87C-403E-8FE7-49D385A579F0}" srcOrd="0" destOrd="0" presId="urn:microsoft.com/office/officeart/2008/layout/LinedList"/>
    <dgm:cxn modelId="{4B2988BA-7F7A-4813-A704-01C087A41F24}" type="presParOf" srcId="{6134E7CC-DE2B-49CB-918F-4D50439870D6}" destId="{B5F53F5B-8C35-4719-8613-391E3BFC13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8EF41-97C0-4395-9D83-E117BE47DAC3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E44D7-C6AD-44BB-9599-B6CE4C84CE55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64FE-041B-41F1-B9EF-337EA889C05B}">
      <dsp:nvSpPr>
        <dsp:cNvPr id="0" name=""/>
        <dsp:cNvSpPr/>
      </dsp:nvSpPr>
      <dsp:spPr>
        <a:xfrm>
          <a:off x="2037007" y="955306"/>
          <a:ext cx="2835720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Research </a:t>
          </a:r>
        </a:p>
      </dsp:txBody>
      <dsp:txXfrm>
        <a:off x="2037007" y="955306"/>
        <a:ext cx="2835720" cy="1763642"/>
      </dsp:txXfrm>
    </dsp:sp>
    <dsp:sp modelId="{34C06DD0-8148-4EBA-9328-C65DE41120D2}">
      <dsp:nvSpPr>
        <dsp:cNvPr id="0" name=""/>
        <dsp:cNvSpPr/>
      </dsp:nvSpPr>
      <dsp:spPr>
        <a:xfrm>
          <a:off x="4872727" y="955306"/>
          <a:ext cx="142887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Literature search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Depth Interviews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 Group</a:t>
          </a:r>
        </a:p>
      </dsp:txBody>
      <dsp:txXfrm>
        <a:off x="4872727" y="955306"/>
        <a:ext cx="1428873" cy="1763642"/>
      </dsp:txXfrm>
    </dsp:sp>
    <dsp:sp modelId="{9975323A-ED07-4470-81A3-699850661A30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290E-324A-4387-8E72-D80DE91494C9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149D0-C79A-4E45-AD94-371C3A313B76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Case Discussion #1</a:t>
          </a:r>
        </a:p>
      </dsp:txBody>
      <dsp:txXfrm>
        <a:off x="2037007" y="3159859"/>
        <a:ext cx="4264593" cy="17636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B4B72-60E9-4834-8796-866F0A0C3F18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13CF2-E226-4BE5-B6E6-617358BCA6AD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Quiz 2 (Sunday) </a:t>
          </a:r>
        </a:p>
      </dsp:txBody>
      <dsp:txXfrm>
        <a:off x="559800" y="2821519"/>
        <a:ext cx="4320000" cy="720000"/>
      </dsp:txXfrm>
    </dsp:sp>
    <dsp:sp modelId="{B3D83C94-7C3D-4519-8D99-177337C89A07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3849B-13C2-475B-A48C-553136AA991E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Start discussing PA #3</a:t>
          </a:r>
        </a:p>
      </dsp:txBody>
      <dsp:txXfrm>
        <a:off x="5635800" y="282151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5AAD1-19A1-457E-A4FC-90C13393E9C1}">
      <dsp:nvSpPr>
        <dsp:cNvPr id="0" name=""/>
        <dsp:cNvSpPr/>
      </dsp:nvSpPr>
      <dsp:spPr>
        <a:xfrm>
          <a:off x="0" y="24754"/>
          <a:ext cx="6301601" cy="2028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What is the pitfall of focus group?</a:t>
          </a:r>
        </a:p>
      </dsp:txBody>
      <dsp:txXfrm>
        <a:off x="99037" y="123791"/>
        <a:ext cx="6103527" cy="1830706"/>
      </dsp:txXfrm>
    </dsp:sp>
    <dsp:sp modelId="{764AF393-AC6F-4E2B-AEFB-302090C0A203}">
      <dsp:nvSpPr>
        <dsp:cNvPr id="0" name=""/>
        <dsp:cNvSpPr/>
      </dsp:nvSpPr>
      <dsp:spPr>
        <a:xfrm>
          <a:off x="0" y="2053534"/>
          <a:ext cx="6301601" cy="3800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expect to deliver final results 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want to see what they expect (confirmation bias)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Both A and B</a:t>
          </a:r>
        </a:p>
      </dsp:txBody>
      <dsp:txXfrm>
        <a:off x="0" y="2053534"/>
        <a:ext cx="6301601" cy="3800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undertaken to </a:t>
          </a:r>
          <a:r>
            <a:rPr lang="en-US" sz="1500" b="1" u="sng" kern="1200"/>
            <a:t>describe answers to questions</a:t>
          </a:r>
          <a:r>
            <a:rPr lang="en-US" sz="1500" kern="1200"/>
            <a:t> of who, what, where, when, and how.</a:t>
          </a:r>
        </a:p>
      </dsp:txBody>
      <dsp:txXfrm>
        <a:off x="559800" y="3022743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Descriptive research is desirable when we wish to </a:t>
          </a:r>
          <a:r>
            <a:rPr lang="en-US" sz="1500" b="1" u="sng" kern="1200" dirty="0"/>
            <a:t>project</a:t>
          </a:r>
          <a:r>
            <a:rPr lang="en-US" sz="1500" b="1" kern="1200" dirty="0"/>
            <a:t> </a:t>
          </a:r>
          <a:r>
            <a:rPr lang="en-US" sz="1500" kern="1200" dirty="0"/>
            <a:t>a study’s findings to a larger population, if the study’s sample is representative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Cross-sectional</a:t>
          </a:r>
          <a:r>
            <a:rPr lang="en-US" sz="1600" kern="1200"/>
            <a:t>: measure units from a sample of the population at </a:t>
          </a:r>
          <a:r>
            <a:rPr lang="en-US" sz="1600" b="1" u="sng" kern="1200"/>
            <a:t>only one point in time</a:t>
          </a:r>
          <a:r>
            <a:rPr lang="en-US" sz="1600" kern="1200"/>
            <a:t>. E.g., Survey</a:t>
          </a:r>
          <a:endParaRPr lang="en-US" sz="1600" kern="1200" dirty="0"/>
        </a:p>
      </dsp:txBody>
      <dsp:txXfrm>
        <a:off x="559800" y="3023411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Longitudinal</a:t>
          </a:r>
          <a:r>
            <a:rPr lang="en-US" sz="1600" kern="1200" dirty="0"/>
            <a:t>: repeatedly measure the sample </a:t>
          </a:r>
          <a:r>
            <a:rPr lang="en-US" sz="1600" b="1" u="sng" kern="1200" dirty="0"/>
            <a:t>over time</a:t>
          </a:r>
          <a:r>
            <a:rPr lang="en-US" sz="1600" kern="1200" dirty="0"/>
            <a:t>. E.g., Panels (continuous vs. discontinuous) </a:t>
          </a:r>
        </a:p>
      </dsp:txBody>
      <dsp:txXfrm>
        <a:off x="5635800" y="3023411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E827C-FE07-49BD-BE3E-161E713EC1E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AC1A8-527E-4526-94E5-A470B3E5A88E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Continuous panels ask panel members the </a:t>
          </a:r>
          <a:r>
            <a:rPr lang="en-US" sz="3000" b="1" kern="1200"/>
            <a:t>same </a:t>
          </a:r>
          <a:r>
            <a:rPr lang="en-US" sz="3000" kern="1200"/>
            <a:t> </a:t>
          </a:r>
          <a:r>
            <a:rPr lang="en-US" sz="3000" b="1" kern="1200"/>
            <a:t>questions</a:t>
          </a:r>
          <a:r>
            <a:rPr lang="en-US" sz="3000" kern="1200"/>
            <a:t> on each panel measurement. Uses – Brand tracking studies, measure change in consumer attitude, behavior etc. </a:t>
          </a:r>
        </a:p>
      </dsp:txBody>
      <dsp:txXfrm>
        <a:off x="0" y="0"/>
        <a:ext cx="6291714" cy="2765367"/>
      </dsp:txXfrm>
    </dsp:sp>
    <dsp:sp modelId="{0CF2BB11-95E4-4410-A159-CEE0D5D0F91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4C2F6-7029-4BEA-B4EA-C4228FABD53A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Discontinuous panels (also known as Omnibus) </a:t>
          </a:r>
          <a:r>
            <a:rPr lang="en-US" sz="3000" b="1" kern="1200"/>
            <a:t>vary questions </a:t>
          </a:r>
          <a:r>
            <a:rPr lang="en-US" sz="3000" kern="1200"/>
            <a:t>from one panel measurement to the next. Uses – provide a very broad sample</a:t>
          </a:r>
        </a:p>
      </dsp:txBody>
      <dsp:txXfrm>
        <a:off x="0" y="2765367"/>
        <a:ext cx="6291714" cy="2765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DF287-29A5-4545-8704-05FF13825ED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21B09-E7CA-41CD-A3C8-3470931E759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E825-EE6C-441D-8A07-0E039367895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 experiment is defined as manipulating an </a:t>
          </a:r>
          <a:r>
            <a:rPr lang="en-US" sz="2200" u="sng" kern="1200" dirty="0"/>
            <a:t>independent variable </a:t>
          </a:r>
          <a:r>
            <a:rPr lang="en-US" sz="2200" kern="1200" dirty="0"/>
            <a:t>to see how it affects a </a:t>
          </a:r>
          <a:r>
            <a:rPr lang="en-US" sz="2200" u="sng" kern="1200" dirty="0"/>
            <a:t>dependent variable</a:t>
          </a:r>
          <a:r>
            <a:rPr lang="en-US" sz="2200" kern="1200" dirty="0"/>
            <a:t>, while also controlling the effects of additional </a:t>
          </a:r>
          <a:r>
            <a:rPr lang="en-US" sz="2200" u="sng" kern="1200" dirty="0"/>
            <a:t>extraneous variables</a:t>
          </a:r>
          <a:r>
            <a:rPr lang="en-US" sz="2200" kern="1200" dirty="0"/>
            <a:t>.</a:t>
          </a:r>
        </a:p>
      </dsp:txBody>
      <dsp:txXfrm>
        <a:off x="1507738" y="707092"/>
        <a:ext cx="9007861" cy="1305401"/>
      </dsp:txXfrm>
    </dsp:sp>
    <dsp:sp modelId="{34CB35CB-A5C4-4852-B02B-6A1A8F46AE4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A3651-E793-4A21-A8D4-4070E69E80E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E7773-94D5-4935-B3FA-207CC6C07A92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Two Types of Experiments</a:t>
          </a:r>
        </a:p>
      </dsp:txBody>
      <dsp:txXfrm>
        <a:off x="1507738" y="2338844"/>
        <a:ext cx="4732020" cy="1305401"/>
      </dsp:txXfrm>
    </dsp:sp>
    <dsp:sp modelId="{257D61F2-DB08-4383-A7A1-FE2987C3DFA4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Laboratory Experiment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Field Experiment</a:t>
          </a:r>
        </a:p>
      </dsp:txBody>
      <dsp:txXfrm>
        <a:off x="6239758" y="2338844"/>
        <a:ext cx="427584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4D702-7175-41CE-ADB2-9426490DF13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2102-C37E-4C51-A39F-D79C0BF23306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Experimental design is a procedure for devising an experimental setting such that a change in a dependent variable may be attributed </a:t>
          </a:r>
          <a:r>
            <a:rPr lang="en-US" sz="4600" u="sng" kern="1200" dirty="0"/>
            <a:t>solely</a:t>
          </a:r>
          <a:r>
            <a:rPr lang="en-US" sz="4600" kern="1200" dirty="0"/>
            <a:t> to the change in an independent variable.</a:t>
          </a:r>
        </a:p>
      </dsp:txBody>
      <dsp:txXfrm>
        <a:off x="0" y="0"/>
        <a:ext cx="6900512" cy="55361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9D7A7-3ACB-4D5A-B802-942500C2826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FD50-5121-43B8-8764-94C956CBA80C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Pretest refers to the measurement of the dependent  variable taken </a:t>
          </a:r>
          <a:r>
            <a:rPr lang="en-US" sz="3900" b="1" u="sng" kern="1200" dirty="0"/>
            <a:t>prior</a:t>
          </a:r>
          <a:r>
            <a:rPr lang="en-US" sz="3900" kern="1200" dirty="0"/>
            <a:t> to changing the independent variable (IV)</a:t>
          </a:r>
        </a:p>
      </dsp:txBody>
      <dsp:txXfrm>
        <a:off x="0" y="0"/>
        <a:ext cx="6900512" cy="2768070"/>
      </dsp:txXfrm>
    </dsp:sp>
    <dsp:sp modelId="{F9428C4D-884F-4A7B-83F8-0B2B7AB8802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696F7-FD99-4A96-946C-9CA2DF1515B1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Posttest refers to the measurement of the dependent variable </a:t>
          </a:r>
          <a:r>
            <a:rPr lang="en-US" sz="3900" b="1" u="sng" kern="1200" dirty="0"/>
            <a:t>after</a:t>
          </a:r>
          <a:r>
            <a:rPr lang="en-US" sz="3900" kern="1200" dirty="0"/>
            <a:t> changing the independent variable (IV)</a:t>
          </a:r>
        </a:p>
      </dsp:txBody>
      <dsp:txXfrm>
        <a:off x="0" y="2768070"/>
        <a:ext cx="6900512" cy="27680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F36C7-CF32-4621-A8FE-09FC853954D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D0CAD-C21C-47A7-BD82-7B8DBE27461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Internal Validity: the extent to which the researcher is certain that a change in a dependent variable is actually due to the independent variable</a:t>
          </a:r>
        </a:p>
      </dsp:txBody>
      <dsp:txXfrm>
        <a:off x="0" y="0"/>
        <a:ext cx="6900512" cy="2768070"/>
      </dsp:txXfrm>
    </dsp:sp>
    <dsp:sp modelId="{43591811-D9EC-4235-9DA2-4C6E7FAEEE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B3FFC-D87C-403E-8FE7-49D385A579F0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External validity is taken care of if the test and control groups are representative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select types of research design based on our objectives of the research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three types of research design; I think we should get the gist </a:t>
            </a:r>
            <a:r>
              <a:rPr lang="en-US" b="1" dirty="0"/>
              <a:t>exploratory</a:t>
            </a:r>
            <a:r>
              <a:rPr lang="en-US" dirty="0"/>
              <a:t> research method by now. </a:t>
            </a:r>
          </a:p>
          <a:p>
            <a:endParaRPr lang="en-US" dirty="0"/>
          </a:p>
          <a:p>
            <a:r>
              <a:rPr lang="en-US" dirty="0"/>
              <a:t>And we will get to know descriptive and causal research later. </a:t>
            </a:r>
          </a:p>
          <a:p>
            <a:endParaRPr lang="en-US" dirty="0"/>
          </a:p>
          <a:p>
            <a:r>
              <a:rPr lang="en-US" dirty="0"/>
              <a:t>When we did text mining in the first session, what would you call 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1254-95DF-4F36-A232-A177396C92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reference table for you to choose which design best fits your research objective. </a:t>
            </a:r>
          </a:p>
          <a:p>
            <a:r>
              <a:rPr lang="en-US" dirty="0"/>
              <a:t>So, to gain background info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7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notice, exploratory research typically is unstructured, and informal, there is no set of procedures, objectives, sample plan, or questionnaire.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in data mining, we have structure data, it has a different meaning from the word unstructured we use here </a:t>
            </a:r>
          </a:p>
          <a:p>
            <a:r>
              <a:rPr lang="en-US" dirty="0"/>
              <a:t>Structure data means data are in table or relational format</a:t>
            </a:r>
          </a:p>
          <a:p>
            <a:r>
              <a:rPr lang="en-US" dirty="0"/>
              <a:t>Unstructured data means data that are not in table format (i.e., picture, text, etc.)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5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reminder, the goal of exploratory research is to: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RQ: What criteria do households use when selecting department stores. Why do they do so? </a:t>
            </a:r>
          </a:p>
          <a:p>
            <a:r>
              <a:rPr lang="en-US" dirty="0"/>
              <a:t>See the talking points with the client </a:t>
            </a:r>
          </a:p>
          <a:p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questions; </a:t>
            </a: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sources</a:t>
            </a:r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problem; getting a “feel”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67B-E398-4654-A412-F7FCCE5899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3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have the definition of descriptive research is: to describe answers to questions of who, etc.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Assess market-related phenomena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Why do people prefer brand X over Y</a:t>
            </a:r>
            <a:endParaRPr lang="en-US" sz="2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Example: questionnaire/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1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descriptive research, there are two basic classifications:</a:t>
            </a:r>
            <a:endParaRPr lang="en-US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Cross-sectional</a:t>
            </a:r>
            <a:r>
              <a:rPr lang="en-US" sz="2400" dirty="0"/>
              <a:t>: measure units from a sample of the population at </a:t>
            </a:r>
            <a:r>
              <a:rPr lang="en-US" sz="2400" b="1" u="sng" dirty="0"/>
              <a:t>only one point in time</a:t>
            </a:r>
            <a:r>
              <a:rPr lang="en-US" sz="2400" dirty="0"/>
              <a:t>. E.g., Survey</a:t>
            </a:r>
            <a:endParaRPr lang="en-US" sz="2400" b="1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Longitudinal</a:t>
            </a:r>
            <a:r>
              <a:rPr lang="en-US" sz="2400" dirty="0"/>
              <a:t>: repeatedly measure the sample </a:t>
            </a:r>
            <a:r>
              <a:rPr lang="en-US" sz="2400" b="1" u="sng" dirty="0"/>
              <a:t>over time</a:t>
            </a:r>
            <a:r>
              <a:rPr lang="en-US" sz="2400" dirty="0"/>
              <a:t>. E.g., Panels (continuous vs. discontinuous)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62A8-7169-4117-AD10-2EA9B0A2C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4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Regarding marketing research panels, continuous panels ask …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7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have causal research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 say mostly here. </a:t>
            </a:r>
          </a:p>
          <a:p>
            <a:r>
              <a:rPr lang="en-US" dirty="0"/>
              <a:t>Because experiment is the gold standard of causal research, sometimes with extremely sophisticated statistical method, you might be able to get causal inference, which is a branch of statistics as well.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6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say experiment is the gold standard of causal inference. We first need to understand the definition of experiment. </a:t>
            </a:r>
          </a:p>
          <a:p>
            <a:endParaRPr lang="en-US" dirty="0"/>
          </a:p>
          <a:p>
            <a:r>
              <a:rPr lang="en-US" dirty="0"/>
              <a:t>An experiment is … </a:t>
            </a:r>
          </a:p>
          <a:p>
            <a:endParaRPr lang="en-US" dirty="0"/>
          </a:p>
          <a:p>
            <a:r>
              <a:rPr lang="en-US" dirty="0"/>
              <a:t>Lab is easy </a:t>
            </a:r>
          </a:p>
          <a:p>
            <a:r>
              <a:rPr lang="en-US" dirty="0"/>
              <a:t>Field experiment is hard </a:t>
            </a:r>
          </a:p>
          <a:p>
            <a:endParaRPr lang="en-US" dirty="0"/>
          </a:p>
          <a:p>
            <a:r>
              <a:rPr lang="en-US" dirty="0"/>
              <a:t>Why do you think I say lab is easy and field experiment is hard?</a:t>
            </a:r>
          </a:p>
          <a:p>
            <a:r>
              <a:rPr lang="en-US" dirty="0"/>
              <a:t>Control environment versus a lot of uncontrolled variables in the real-world.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48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previous correlation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88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going to go in depth about experimental design. </a:t>
            </a:r>
          </a:p>
          <a:p>
            <a:r>
              <a:rPr lang="en-US" dirty="0"/>
              <a:t>There is a class dedicated to teaching experimental design if you want to take it. </a:t>
            </a:r>
          </a:p>
          <a:p>
            <a:r>
              <a:rPr lang="en-US" dirty="0"/>
              <a:t>But I will briefly mention it here </a:t>
            </a:r>
          </a:p>
          <a:p>
            <a:r>
              <a:rPr lang="en-US" dirty="0"/>
              <a:t>So experimental design is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2FAE-00D9-4A23-AA0E-1C4A63C0A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2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can we establish causality? </a:t>
            </a:r>
          </a:p>
          <a:p>
            <a:endParaRPr lang="en-US" dirty="0"/>
          </a:p>
          <a:p>
            <a:r>
              <a:rPr lang="en-US" dirty="0"/>
              <a:t>What is Correlation? </a:t>
            </a:r>
          </a:p>
          <a:p>
            <a:r>
              <a:rPr lang="en-US" dirty="0"/>
              <a:t>The degree to which two variables move in relation to each other </a:t>
            </a:r>
          </a:p>
          <a:p>
            <a:r>
              <a:rPr lang="en-US" dirty="0"/>
              <a:t>Or </a:t>
            </a:r>
            <a:r>
              <a:rPr lang="en-US" b="1" dirty="0"/>
              <a:t>how two variables move in relation to one another</a:t>
            </a:r>
          </a:p>
          <a:p>
            <a:endParaRPr lang="en-US" dirty="0"/>
          </a:p>
          <a:p>
            <a:r>
              <a:rPr lang="en-US" dirty="0"/>
              <a:t>If you can get anything out of this class, I want this to be that thing.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77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Spurious Correlation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2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why we cannot establish causality with the first condition, (correlation), we will try to discuss this in detail. </a:t>
            </a:r>
          </a:p>
          <a:p>
            <a:endParaRPr lang="en-US" dirty="0"/>
          </a:p>
          <a:p>
            <a:r>
              <a:rPr lang="en-US" dirty="0"/>
              <a:t>1 is what we want </a:t>
            </a:r>
          </a:p>
          <a:p>
            <a:r>
              <a:rPr lang="en-US" dirty="0"/>
              <a:t>2 is what we have (correlation)</a:t>
            </a:r>
          </a:p>
          <a:p>
            <a:r>
              <a:rPr lang="en-US" dirty="0"/>
              <a:t>Why do you think we cannot equate correlation with causation?</a:t>
            </a:r>
          </a:p>
          <a:p>
            <a:r>
              <a:rPr lang="en-US" dirty="0"/>
              <a:t>What did we just see from the last slide? Spurious correlation </a:t>
            </a:r>
          </a:p>
          <a:p>
            <a:r>
              <a:rPr lang="en-US" dirty="0"/>
              <a:t>May be it actually is spurious correlation</a:t>
            </a:r>
          </a:p>
          <a:p>
            <a:endParaRPr lang="en-US" dirty="0"/>
          </a:p>
          <a:p>
            <a:r>
              <a:rPr lang="en-US" dirty="0"/>
              <a:t>Can you think of any other situation? </a:t>
            </a:r>
          </a:p>
          <a:p>
            <a:r>
              <a:rPr lang="en-US" dirty="0"/>
              <a:t>May be 4 is actually the correct answer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16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experiments, we usually have pretest and posttest. Basically means before treatment and after treatment, we want to see changes that the treatment induces on the dependent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3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89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between lab experiment vs. field study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85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Hopefully, y’all get the gist of managerial objective, research objectives, and research questions by now.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Managerial objective</a:t>
            </a:r>
            <a:r>
              <a:rPr lang="en-US" dirty="0"/>
              <a:t>: What the client hopes will result from the project to help them make decisions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objective</a:t>
            </a:r>
            <a:r>
              <a:rPr lang="en-US" dirty="0"/>
              <a:t>: What information will help the client to achieve managerial objectives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questions</a:t>
            </a:r>
            <a:r>
              <a:rPr lang="en-US" dirty="0"/>
              <a:t>: Questions that managers want to have answers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https://www.netlogoweb.org/launch#https://www.netlogoweb.org/assets/modelslib/IABM%20Textbook/chapter%204/Wolf%20Sheep%20Simple%205.nlogo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 you think agents will interact?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population of sheep, wolves, and grass will fluctuate.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10, 20, 30 initial wolves (the critical state happens very fast)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2.5 energy and 3.5 energy (take longer to drop dead)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 predator-prey model of population dynamics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model creates a population of sheep that wander around the landscape. For each step the sheep take it costs them some energy and if their energy gets too low they die.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However, the sheep can eat grass in the environment to regain energy and the grass regrows over time.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If the energy of the sheep gets above a certain level then they can reproduce.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In this model, there are also wolves. Wolves have the same behaviors as sheep except for eating; rather than grass, they eat sheep.</a:t>
            </a:r>
          </a:p>
          <a:p>
            <a:endParaRPr lang="en-US" dirty="0"/>
          </a:p>
          <a:p>
            <a:r>
              <a:rPr lang="en-US" dirty="0"/>
              <a:t>Things to notice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number of sheep affect the population levels? How does the number of wolves affect the population levels?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Is there a spatial relationship between where the sheep do well and where the wolves do well?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presence of wolves affect the system?</a:t>
            </a:r>
          </a:p>
          <a:p>
            <a:endParaRPr lang="en-US" dirty="0"/>
          </a:p>
          <a:p>
            <a:r>
              <a:rPr lang="en-US" dirty="0"/>
              <a:t>Things to try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Change the NUMBER-OF-WOLVES, while leaving the NUMBER-OF-SHEEP constant, how does this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ENERGY-GAIN-FROM-SHEEP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to play around with ENERGY-GAIN-FROM-GRASS and GRASS-REGROWTH-RATE. Does keeping the influx of energy constant but with different slider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valeus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(e.g. ENERGY-GAIN-FROM-GRASS as 1 and GRASS-REGROWTH-RATE as 2, and vice versa) give the same or different results? Why might that be?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3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1-800-flowers.com</a:t>
            </a:r>
            <a:r>
              <a:rPr lang="en-US" sz="1200" dirty="0"/>
              <a:t> used data mining to develop successful promotions after discovering that professional, suburban moms were a key demographic for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B334-10A5-43EB-94D4-33F652E75A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effective with cases reflecting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Recent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Extremes of behavior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“best” and “worst” situations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Examples: hertz, dollar shave club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937A-2EFD-480D-A74F-0E2529531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3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you live with consumers in their households. Companies like </a:t>
            </a:r>
            <a:r>
              <a:rPr lang="en-US" b="0" i="0" dirty="0">
                <a:solidFill>
                  <a:srgbClr val="262626"/>
                </a:solidFill>
                <a:effectLst/>
                <a:latin typeface="Apercu-Light"/>
              </a:rPr>
              <a:t> Unilever, Tesco and LEGO use this method a 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when I say Nike, what words first come to you? </a:t>
            </a:r>
          </a:p>
          <a:p>
            <a:endParaRPr lang="en-US" dirty="0"/>
          </a:p>
          <a:p>
            <a:r>
              <a:rPr lang="en-US" dirty="0"/>
              <a:t>People could use this method to study hard subjects like STD studies, or racisms. </a:t>
            </a:r>
          </a:p>
          <a:p>
            <a:endParaRPr lang="en-US" dirty="0"/>
          </a:p>
          <a:p>
            <a:r>
              <a:rPr lang="en-US" dirty="0"/>
              <a:t>As you can see, there is tradeoffs between depth and breadth from in-depth interview, ethnography, case analyses to focus group to data mining.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at the end of chapter 4. and now we are getting to chapter 5.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go into detail of research design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746-4262-4E57-8ED2-B8BFCFCE3F6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38-E74A-47B7-B284-F3C9402A183A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24E-4927-492A-9DE6-E37B27F4CC1D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BA3-91BD-443E-9A96-898BD02A6003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F228-7256-4236-81FA-19B397050199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37B9-56E0-4421-9ADB-B8A710137CAC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E0AC-1AAA-4069-A3DE-E83F6256841C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999E-A76D-43CC-869C-C966F7CDBEAD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5182-F40C-4D98-B2D2-07FF9B5DB4CA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7063-8F43-4C56-A125-9BF4B1015CCB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CB2-B029-4F75-9240-1A8282562C4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4BED-9913-4A75-9A45-0D7885B24F1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riamz.wordpress.com/2011/05/10/online-ethnography-for-social-media-research-and-report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mike/data_analysis/quasi-experimental.html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mike/data_analysis/quasi-experimental.html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5">
            <a:extLst>
              <a:ext uri="{FF2B5EF4-FFF2-40B4-BE49-F238E27FC236}">
                <a16:creationId xmlns:a16="http://schemas.microsoft.com/office/drawing/2014/main" id="{E6760941-EF99-4F61-A95D-3C3E7C08D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44D9B9FF-D6DA-4F69-B4A0-BA1550D65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A7DC0AF9-0747-4070-A6D7-DF3681B9E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7">
            <a:extLst>
              <a:ext uri="{FF2B5EF4-FFF2-40B4-BE49-F238E27FC236}">
                <a16:creationId xmlns:a16="http://schemas.microsoft.com/office/drawing/2014/main" id="{74612EAD-0A8C-4C44-AFE1-3DF0669AC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C2D46295-4D0D-487B-8972-141A047F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DBE53-F503-4EDE-B0E3-A5968197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357766"/>
            <a:ext cx="4322204" cy="3541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Good Morning</a:t>
            </a:r>
          </a:p>
        </p:txBody>
      </p:sp>
      <p:pic>
        <p:nvPicPr>
          <p:cNvPr id="3" name="Picture 2" descr="Funny Good Morning Memes - Thrifty Nifty Mommy">
            <a:extLst>
              <a:ext uri="{FF2B5EF4-FFF2-40B4-BE49-F238E27FC236}">
                <a16:creationId xmlns:a16="http://schemas.microsoft.com/office/drawing/2014/main" id="{D27BE7FE-7845-E59E-C084-265A82CD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1129656"/>
            <a:ext cx="5297425" cy="50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3CD7F-FFFA-40AB-9DB6-6C89D2A8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EBA6C-463F-4CFD-A14C-6CC1A2D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000"/>
              <a:pPr>
                <a:spcAft>
                  <a:spcPts val="600"/>
                </a:spcAft>
              </a:pPr>
              <a:t>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1650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045AD-8A87-4A7F-8DB7-8658985AC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164" r="6876" b="1"/>
          <a:stretch/>
        </p:blipFill>
        <p:spPr>
          <a:xfrm>
            <a:off x="5511589" y="523804"/>
            <a:ext cx="6680411" cy="5696039"/>
          </a:xfrm>
          <a:custGeom>
            <a:avLst/>
            <a:gdLst/>
            <a:ahLst/>
            <a:cxnLst/>
            <a:rect l="l" t="t" r="r" b="b"/>
            <a:pathLst>
              <a:path w="6680411" h="5696039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6E9F47-DC46-4A02-B5DB-26B56C39C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60173-0F02-4079-95B3-416BA54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0"/>
            <a:ext cx="5111877" cy="10953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Ethnography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5202-D6AE-4CDF-8625-7EF36829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33625"/>
            <a:ext cx="4378452" cy="3543300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detailed observation of consumers during their ordinary daily lives using direct observations, interviews, and video and audio recordings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20331-8784-4EB8-9E41-6E6A7D0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7022" y="6356350"/>
            <a:ext cx="4299803" cy="365125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75D0-D801-436F-A10E-D8841C95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5E8C6-900F-4D48-97BB-502086167B53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mariamz.wordpress.com/2011/05/10/online-ethnography-for-social-media-research-and-report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9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0A2A5-11F5-4059-AE1E-6DE17E96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4FDE-14AB-408E-B2AB-B9A7FAA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Using organizations that excel at some functions as sources of ideas for improvement.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D3912-3668-4E9C-80C2-A4D0E1F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92F9-CD67-446F-B9C1-B84E75B2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4C354-B49A-4488-A390-1C98DCE2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Projective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A0200-DC59-47AF-8069-1FA0D471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A963-14B5-43F2-83DC-D72BEE39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Methods that encourage respondents to reveal their own feelings, thoughts, and behaviors by shifting the focus away from the individual through use of indirect tasks. </a:t>
            </a:r>
          </a:p>
          <a:p>
            <a:pPr lvl="1"/>
            <a:r>
              <a:rPr lang="en-US" dirty="0"/>
              <a:t>Word association</a:t>
            </a:r>
          </a:p>
          <a:p>
            <a:pPr lvl="1"/>
            <a:r>
              <a:rPr lang="en-US" dirty="0"/>
              <a:t>Sentence completion </a:t>
            </a:r>
          </a:p>
          <a:p>
            <a:pPr lvl="1"/>
            <a:r>
              <a:rPr lang="en-US" dirty="0"/>
              <a:t>Storytelling </a:t>
            </a:r>
          </a:p>
          <a:p>
            <a:pPr lvl="1"/>
            <a:r>
              <a:rPr lang="en-US" dirty="0"/>
              <a:t>Role Playing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CCCF-FA9D-45A3-B903-F671F99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863E-8E79-44EB-9E21-A7F0D16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we 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oogle Shape;82;p4" descr="Text&#10;&#10;Description automatically generated">
            <a:extLst>
              <a:ext uri="{FF2B5EF4-FFF2-40B4-BE49-F238E27FC236}">
                <a16:creationId xmlns:a16="http://schemas.microsoft.com/office/drawing/2014/main" id="{58A4E169-ED7B-47BD-A351-BC36B5A2F382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5461898" y="896111"/>
            <a:ext cx="5964773" cy="44799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0C9B4-ECDE-4D73-954A-751303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A767-07F2-4522-B7BD-3916DDCA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11A347-414F-489F-AF93-B673DF23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5633-11AC-4E25-9CA3-7598BB60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Research design is a set of advance decisions that make up the master plan specifying methods and procedures for collecting and analyzing the needed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1C73E-C629-4AF2-B91C-382E58DA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1137-7002-4AA6-8C75-B712D6C8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4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6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A987BE-6C92-409C-B310-F3519DCA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0FAE-19EE-43DD-83DC-FECBE6F7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u="sng" dirty="0"/>
              <a:t>choice</a:t>
            </a:r>
            <a:r>
              <a:rPr lang="en-US" sz="2400" dirty="0"/>
              <a:t> of the most appropriate design depends largely on the </a:t>
            </a:r>
            <a:r>
              <a:rPr lang="en-US" sz="2400" b="1" u="sng" dirty="0"/>
              <a:t>objectives of the research </a:t>
            </a:r>
            <a:r>
              <a:rPr lang="en-US" sz="2400" dirty="0"/>
              <a:t>and </a:t>
            </a:r>
            <a:r>
              <a:rPr lang="en-US" sz="2400" b="1" u="sng" dirty="0"/>
              <a:t>how much is known </a:t>
            </a:r>
            <a:r>
              <a:rPr lang="en-US" sz="2400" dirty="0"/>
              <a:t>about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3740-5EB6-4FF5-837D-55324D96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814B-746F-4DF0-829F-A9A9ABD1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38115-C772-4393-BF1C-9D2C5FE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89B1-9B6B-494D-AFED-E0EA7DF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Three traditional categories/methods: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Causal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3D5D-C121-419C-9D9B-FE67D70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E118-F666-4925-A841-49E078DB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66E1B-A0A9-4959-8FE7-C350DF08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Objective vs. Appropriate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D3B9D-CCB2-4F1E-A9DB-CF201089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13167-F16A-41CB-9F92-FD153849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000"/>
              <a:pPr>
                <a:spcAft>
                  <a:spcPts val="600"/>
                </a:spcAft>
              </a:pPr>
              <a:t>17</a:t>
            </a:fld>
            <a:endParaRPr lang="en-US" sz="10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A7BA938-6894-4D9C-9AC8-09B580169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59330"/>
              </p:ext>
            </p:extLst>
          </p:nvPr>
        </p:nvGraphicFramePr>
        <p:xfrm>
          <a:off x="1047280" y="2276621"/>
          <a:ext cx="10095790" cy="385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474">
                  <a:extLst>
                    <a:ext uri="{9D8B030D-6E8A-4147-A177-3AD203B41FA5}">
                      <a16:colId xmlns:a16="http://schemas.microsoft.com/office/drawing/2014/main" val="2209685831"/>
                    </a:ext>
                  </a:extLst>
                </a:gridCol>
                <a:gridCol w="3237316">
                  <a:extLst>
                    <a:ext uri="{9D8B030D-6E8A-4147-A177-3AD203B41FA5}">
                      <a16:colId xmlns:a16="http://schemas.microsoft.com/office/drawing/2014/main" val="1303447904"/>
                    </a:ext>
                  </a:extLst>
                </a:gridCol>
              </a:tblGrid>
              <a:tr h="573592">
                <a:tc>
                  <a:txBody>
                    <a:bodyPr/>
                    <a:lstStyle/>
                    <a:p>
                      <a:r>
                        <a:rPr lang="en-US" sz="2600"/>
                        <a:t>Research Objective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Appropriate Design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325819268"/>
                  </a:ext>
                </a:extLst>
              </a:tr>
              <a:tr h="1355762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gain background information</a:t>
                      </a:r>
                      <a:r>
                        <a:rPr lang="en-US" sz="2600"/>
                        <a:t>, to define terms, to clarify problems and hypothesis, to establish research priorities 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Exploratory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35740943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describe</a:t>
                      </a:r>
                      <a:r>
                        <a:rPr lang="en-US" sz="2600"/>
                        <a:t> and </a:t>
                      </a:r>
                      <a:r>
                        <a:rPr lang="en-US" sz="2600" b="1"/>
                        <a:t>measure</a:t>
                      </a:r>
                      <a:r>
                        <a:rPr lang="en-US" sz="2600"/>
                        <a:t> marketing phenomena at a point in time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Descriptive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699857240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 dirty="0"/>
                        <a:t>To determine </a:t>
                      </a:r>
                      <a:r>
                        <a:rPr lang="en-US" sz="2600" b="1" dirty="0"/>
                        <a:t>causality</a:t>
                      </a:r>
                      <a:r>
                        <a:rPr lang="en-US" sz="2600" dirty="0"/>
                        <a:t>, to make “if-then” statements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Causal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11685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2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984A-DE9E-4AAF-BED0-7B636D3D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Exploratory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C454-BA39-404E-A032-A8F502F3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research is most commonly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informal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research that is undertaken to gain background information about the general nature of the research problem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we mean there is no formal set of objectives, sample plan, or questionnaire.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7AB12-9874-4E2F-96FC-BB3EB675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711E-1B51-46D6-93CC-F02637EE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7925A-55A4-4069-9DF5-948F026A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iClicker Question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A6C4-2B9F-43EC-B382-5749F9EE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 mining should </a:t>
            </a:r>
            <a:r>
              <a:rPr lang="en-US" b="1" dirty="0"/>
              <a:t>not</a:t>
            </a:r>
            <a:r>
              <a:rPr lang="en-US" dirty="0"/>
              <a:t> be under exploratory research because it uses structured data, while exploratory research definition means unstructured research. Do you agree with this statement?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Agree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Disagree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A2E28-FB7B-4B52-B769-2B4111B4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A88D-4F69-444F-8C77-6616E98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Research Design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628D9-A88C-4120-9F3C-156436C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Research (Qualitative Research)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35969A97-C687-417D-8347-296D2D7DDD20}"/>
              </a:ext>
            </a:extLst>
          </p:cNvPr>
          <p:cNvSpPr txBox="1"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Goal</a:t>
            </a:r>
            <a:r>
              <a:rPr lang="en-US" sz="1700"/>
              <a:t>: generate ideas (e.g., what, why) for descriptive and exploratory research (quantitative research)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Uses</a:t>
            </a:r>
            <a:r>
              <a:rPr lang="en-US" sz="1700"/>
              <a:t>: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Gain Background information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is a bank image study?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Define Terms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terms are used?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Clarify problems and hypothesis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type of bank customers? Retail? Commercial? Correspondent banks?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Establish Research Priories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6FDBC-176E-4E8E-ADB6-CBEBD8CA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2E3BB0-5A0C-46AC-859A-DE4D2A9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B636-3ECB-4D24-BDD8-0F219EF6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Research Design: Exploratory Research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11B4-00F4-436B-B3FA-A833835E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A variety of methods are available to conduct exploratory research 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Ethnography: Living the experience, observation without interference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Case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Focus Groups: Talk to people to get their opinion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Secondary data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Others (Depth Interview, protocol analysis, projective techniques)</a:t>
            </a:r>
          </a:p>
          <a:p>
            <a:pPr marL="457200" lvl="2" indent="-1095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200"/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417E0-A3E0-4830-A79C-154FC0F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6C68-A0A1-479B-BEF6-7EC7DC5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645D4-EF8F-4F73-9015-2A87E46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Descriptive 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D9C367-9397-4238-A150-3903A7C9C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203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95569-0DC2-43A9-86FE-464CC046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718D2-5097-4EBF-A28A-B4C95355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209F8-1EAE-4A99-974F-5EEFBFE8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Descriptive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9BCE-0277-4CF8-8AED-977F58C9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dirty="0"/>
              <a:t>Goal: quantify</a:t>
            </a:r>
            <a:r>
              <a:rPr lang="en-US" sz="2200" dirty="0"/>
              <a:t> the responses (e.g., how much? What percent?)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Measure performance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How is the bank doing in terms of customer satisfaction?</a:t>
            </a: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2DD9-567B-4DCC-8D64-94178273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19C8-6E65-4242-8A89-C960DA90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3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47DD0-3F7A-4589-A858-AC857AFF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Research Design: Descriptive Research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376102E-F985-46BF-A030-B9938EB44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0541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7916-0CF8-47B7-97D9-48543C5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9BD9-8BC5-4948-9696-C18D8D5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6CE0-C105-435F-AF9E-4C5BA80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Marketing Research Panels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29C55-0FA5-4DA3-AB1C-356B3A81E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24508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70FF-3370-40AB-9AB3-DA2F38DE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ABB4-24E4-49C1-BB84-29AD60F2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7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0;p2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361E02-C89B-4D49-A5B1-632200CC18AD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38600" y="3710668"/>
            <a:ext cx="7186613" cy="2370138"/>
          </a:xfrm>
          <a:prstGeom prst="rect">
            <a:avLst/>
          </a:prstGeom>
        </p:spPr>
      </p:pic>
      <p:pic>
        <p:nvPicPr>
          <p:cNvPr id="4" name="Google Shape;239;p27" descr="Table&#10;&#10;Description automatically generated">
            <a:extLst>
              <a:ext uri="{FF2B5EF4-FFF2-40B4-BE49-F238E27FC236}">
                <a16:creationId xmlns:a16="http://schemas.microsoft.com/office/drawing/2014/main" id="{BD60441E-5166-47CB-A866-7889E7250443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038600" y="1257300"/>
            <a:ext cx="7186613" cy="217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7A0CE-682A-4093-BF4C-C30BA992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Marketing Research Panels - does Pepperidge Farm need to worry about its competitors?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776B-D70A-4388-94E8-2DDB3AE8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A4D3-2DC8-4C26-AD01-4A850D7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1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2A54-811F-443C-95EC-71965568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 Research</a:t>
            </a:r>
          </a:p>
        </p:txBody>
      </p:sp>
      <p:pic>
        <p:nvPicPr>
          <p:cNvPr id="5" name="Content Placeholder 4" descr="Cause And Effect with solid fill">
            <a:extLst>
              <a:ext uri="{FF2B5EF4-FFF2-40B4-BE49-F238E27FC236}">
                <a16:creationId xmlns:a16="http://schemas.microsoft.com/office/drawing/2014/main" id="{EFF15729-9F0F-447F-989A-B7D59BE65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254D6-7B8D-44A0-90C0-989588C78D63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Causality may be thought of as understanding  a phenomenon in terms of conditional statements of the form “If x, then y.”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 studies are (</a:t>
            </a:r>
            <a:r>
              <a:rPr lang="en-US" sz="2200" b="1" dirty="0"/>
              <a:t>mostly</a:t>
            </a:r>
            <a:r>
              <a:rPr lang="en-US" sz="2200" dirty="0"/>
              <a:t>) conducted through the use of experiments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0C07-9452-4C02-A435-2E3D81C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0693-B15A-4720-AC25-0854BDC6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16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lasses on top of a book">
            <a:extLst>
              <a:ext uri="{FF2B5EF4-FFF2-40B4-BE49-F238E27FC236}">
                <a16:creationId xmlns:a16="http://schemas.microsoft.com/office/drawing/2014/main" id="{B0586C39-AE51-AEDD-9C20-2457DA54A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" r="27362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F4840-C172-E33A-FAA2-7BF0B056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Other Quasi-experimental Designs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D080-B4ED-6EB8-4996-D5943262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2000" dirty="0"/>
              <a:t>For reference, </a:t>
            </a:r>
            <a:r>
              <a:rPr lang="en-US" sz="2000" dirty="0">
                <a:hlinkClick r:id="rId3"/>
              </a:rPr>
              <a:t>check my book</a:t>
            </a:r>
            <a:endParaRPr lang="en-US" sz="2000" dirty="0"/>
          </a:p>
          <a:p>
            <a:pPr lvl="1"/>
            <a:r>
              <a:rPr lang="en-US" sz="2000" dirty="0"/>
              <a:t>Regression Discontinuity </a:t>
            </a:r>
          </a:p>
          <a:p>
            <a:pPr lvl="1"/>
            <a:r>
              <a:rPr lang="en-US" sz="2000" dirty="0"/>
              <a:t>Difference-in-differences</a:t>
            </a:r>
          </a:p>
          <a:p>
            <a:pPr lvl="1"/>
            <a:r>
              <a:rPr lang="en-US" sz="2000" dirty="0"/>
              <a:t>Synthetic Control </a:t>
            </a:r>
          </a:p>
          <a:p>
            <a:pPr lvl="1"/>
            <a:r>
              <a:rPr lang="en-US" sz="2000" dirty="0"/>
              <a:t>Event studies </a:t>
            </a:r>
          </a:p>
          <a:p>
            <a:pPr lvl="1"/>
            <a:r>
              <a:rPr lang="en-US" sz="2000" dirty="0"/>
              <a:t>Matching Methods </a:t>
            </a:r>
          </a:p>
          <a:p>
            <a:pPr lvl="1"/>
            <a:r>
              <a:rPr lang="en-US" sz="2000" dirty="0"/>
              <a:t>Interrupted Times series 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3C9E-4FE2-1979-FE2D-BA09BCDD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6880" y="6356350"/>
            <a:ext cx="294313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286F-F7EC-443D-A3D8-00394951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113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6DA-70D2-452E-8BC2-3C697C0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Design: Causal Research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8DDBF-56F7-44BC-8082-FB351F5C00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2608B-B7CF-4837-838B-1B7CB0D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D8B8-2496-49AF-9AED-DAF30709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2A12A-1239-43E4-B8BD-F11CE06D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Recap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07649-6F0A-42E7-9D5E-00794E26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630C-DB39-4E62-B60D-269AB45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FA883A-9E67-4730-9E44-0A8CFD680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100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99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3C81-63D1-4AE7-9869-72019CFA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Independent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739A-3936-4555-BDA5-7DE90C51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Independent variables are those variables which the researcher has control over and wishes to manipulate. (E.g., level of ad expenditure; type of ad appeal; price; product features, etc.)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33C0-4DAC-4EB8-AB8B-A75B6F1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B155-88EF-4F90-8899-1E16DCF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3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B6DF-44DB-4DAF-AAAF-CAB13BDD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770F-198A-4E15-A5D3-F1CF87B9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Dependent variables are those variables that we have little or no direct control over, yet we have a strong interest in. E.g., return on investment (ROI), net profits, market share, customer satisfaction.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3592-60E5-47B8-9912-22702A0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B0B7-B9E1-4719-8D36-2F0735C5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6EA0-38B5-4534-8835-4B1CF5D1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Extraneous Variables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B99B-48A4-47EF-8075-326E8F26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(control variables) are those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variables that may have some effect on a dependent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 yet are not independent variables.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must be </a:t>
            </a:r>
            <a:r>
              <a:rPr lang="en-US" sz="2200" i="1" dirty="0"/>
              <a:t>controlled</a:t>
            </a:r>
            <a:r>
              <a:rPr lang="en-US" sz="2200" dirty="0"/>
              <a:t> through proper </a:t>
            </a:r>
            <a:r>
              <a:rPr lang="en-US" sz="2200" u="sng" dirty="0"/>
              <a:t>experimental design.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DCE4-11EB-47DA-967A-0E899D7C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01F3-C63B-4578-B94D-FE1F582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1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8FBD-5AFF-48F6-B0E8-E234E3A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718F-BBB1-431A-8EFD-73DDA9E3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700"/>
              <a:t>Scientific investigation in which an investigator manipulates one or more independent variables and observes the degree to which the dependent variables change</a:t>
            </a:r>
          </a:p>
          <a:p>
            <a:r>
              <a:rPr lang="en-US" sz="1700"/>
              <a:t>The basic point of an experiment is to change the levels of one or more X variables and examine the resulting impact on Y while at the same time controlling (holding constant) other variables that might impact Y </a:t>
            </a:r>
          </a:p>
          <a:p>
            <a:pPr lvl="1"/>
            <a:r>
              <a:rPr lang="en-US" sz="1700"/>
              <a:t>Lab experiment: Research investigation in which investigators create a situation with exact conditions to control some variables and manipulate others </a:t>
            </a:r>
          </a:p>
          <a:p>
            <a:pPr lvl="1"/>
            <a:r>
              <a:rPr lang="en-US" sz="1700"/>
              <a:t>Field experiment: research study in a realistic situation in which one or more independent variables are manipulated by the experimenter under as carefully controlled conditions as the situation will permit. </a:t>
            </a:r>
          </a:p>
        </p:txBody>
      </p:sp>
      <p:pic>
        <p:nvPicPr>
          <p:cNvPr id="6" name="Picture 5" descr="Laboratory glassware containing solution">
            <a:extLst>
              <a:ext uri="{FF2B5EF4-FFF2-40B4-BE49-F238E27FC236}">
                <a16:creationId xmlns:a16="http://schemas.microsoft.com/office/drawing/2014/main" id="{C8AD6DCC-9527-4431-9623-C758155BB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" r="4708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3C8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C3381-4829-480A-A5FE-E444EC4D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3671015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DBED-9754-4CBC-9201-0A00189B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Experimental Design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B2F1A-282A-47C7-9053-83CE6547A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6277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F7365-C48A-4A66-B120-A56D5A8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8888-2798-434A-B25F-8F5E36F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54D702-7175-41CE-ADB2-9426490D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C2102-C37E-4C51-A39F-D79C0BF2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316C-B9D1-4DC8-A540-0760923C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Causal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0E7E-E0EE-46AE-9BDA-23E3EF1E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To find causes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What makes movies like “The Dark Knight Rises” appeal to masses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Does background music affect purchase behavior?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C0C0-8497-4330-8844-524C80EE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AB80-1B6B-449C-813F-176CC75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11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F1CF-AC67-4411-A6AB-AF6C6AC8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Conditions for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1744-F43A-4B25-9A64-C211EF9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Correlation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Time order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No other alternative explanation</a:t>
            </a:r>
          </a:p>
        </p:txBody>
      </p:sp>
      <p:sp>
        <p:nvSpPr>
          <p:cNvPr id="4100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me Creator - Funny What if I told you correlation does not imply causality  Meme Generator at MemeCreator.org!">
            <a:extLst>
              <a:ext uri="{FF2B5EF4-FFF2-40B4-BE49-F238E27FC236}">
                <a16:creationId xmlns:a16="http://schemas.microsoft.com/office/drawing/2014/main" id="{FF75B1C3-B275-433B-9F9C-90584223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06529"/>
            <a:ext cx="6019331" cy="36416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0070-971B-48EE-8696-2820129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0768C-024C-4645-95ED-4EBD1C82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9B1392-450A-4A31-8F4F-C0CC74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Causality – or is it really?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270;p30">
            <a:extLst>
              <a:ext uri="{FF2B5EF4-FFF2-40B4-BE49-F238E27FC236}">
                <a16:creationId xmlns:a16="http://schemas.microsoft.com/office/drawing/2014/main" id="{DF8E86F4-9F42-4F3C-9973-7CF9C79F31C0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654296" y="1602612"/>
            <a:ext cx="7214616" cy="362534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24BE2-9C1C-4668-922E-6E5830D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550B-57FE-4F9F-9958-B0A4960E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56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4F1E-357E-47B8-BC3D-4B00415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≠ Causation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08F2E-D1C1-4DDB-BE2E-6086FE54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2741-F068-40BF-819C-61D8A980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A4F880-7D0C-4E72-B11C-71B63CDEC0D5}"/>
              </a:ext>
            </a:extLst>
          </p:cNvPr>
          <p:cNvSpPr/>
          <p:nvPr/>
        </p:nvSpPr>
        <p:spPr>
          <a:xfrm>
            <a:off x="838200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7B11EC-CEAC-46C9-89DD-C39090B0AFAA}"/>
              </a:ext>
            </a:extLst>
          </p:cNvPr>
          <p:cNvSpPr/>
          <p:nvPr/>
        </p:nvSpPr>
        <p:spPr>
          <a:xfrm>
            <a:off x="1936376" y="1927359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56F319-EC60-4785-BA65-CFD9A7DAD7C4}"/>
              </a:ext>
            </a:extLst>
          </p:cNvPr>
          <p:cNvSpPr/>
          <p:nvPr/>
        </p:nvSpPr>
        <p:spPr>
          <a:xfrm>
            <a:off x="3034552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BA7BA-105A-4A76-998B-910FA80B67BA}"/>
              </a:ext>
            </a:extLst>
          </p:cNvPr>
          <p:cNvSpPr txBox="1"/>
          <p:nvPr/>
        </p:nvSpPr>
        <p:spPr>
          <a:xfrm>
            <a:off x="269838" y="1887918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153D9-BF16-4D11-964E-53B9362940FB}"/>
              </a:ext>
            </a:extLst>
          </p:cNvPr>
          <p:cNvSpPr txBox="1"/>
          <p:nvPr/>
        </p:nvSpPr>
        <p:spPr>
          <a:xfrm>
            <a:off x="269838" y="321348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D782702-994F-492D-9B67-47FB8888CEDA}"/>
              </a:ext>
            </a:extLst>
          </p:cNvPr>
          <p:cNvSpPr/>
          <p:nvPr/>
        </p:nvSpPr>
        <p:spPr>
          <a:xfrm>
            <a:off x="1936376" y="3326038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B8968-AD0E-473E-BD73-ED45D3B9CA50}"/>
              </a:ext>
            </a:extLst>
          </p:cNvPr>
          <p:cNvSpPr txBox="1"/>
          <p:nvPr/>
        </p:nvSpPr>
        <p:spPr>
          <a:xfrm>
            <a:off x="6616069" y="4679577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23E237-85F7-4CCD-8450-73FCF92C0DFE}"/>
              </a:ext>
            </a:extLst>
          </p:cNvPr>
          <p:cNvSpPr/>
          <p:nvPr/>
        </p:nvSpPr>
        <p:spPr>
          <a:xfrm>
            <a:off x="838200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D69F0A-C5A3-4075-B2E2-8BFCE1D389AC}"/>
              </a:ext>
            </a:extLst>
          </p:cNvPr>
          <p:cNvSpPr/>
          <p:nvPr/>
        </p:nvSpPr>
        <p:spPr>
          <a:xfrm>
            <a:off x="3034552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87EA8CC-9260-463A-AE3C-5D5FEECF175E}"/>
              </a:ext>
            </a:extLst>
          </p:cNvPr>
          <p:cNvSpPr/>
          <p:nvPr/>
        </p:nvSpPr>
        <p:spPr>
          <a:xfrm>
            <a:off x="8561410" y="5619073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2632C2-07EE-431E-9580-615D6E0B2B84}"/>
              </a:ext>
            </a:extLst>
          </p:cNvPr>
          <p:cNvSpPr/>
          <p:nvPr/>
        </p:nvSpPr>
        <p:spPr>
          <a:xfrm>
            <a:off x="7463234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DB5F98-F905-455D-BF28-879BA95FB27C}"/>
              </a:ext>
            </a:extLst>
          </p:cNvPr>
          <p:cNvSpPr/>
          <p:nvPr/>
        </p:nvSpPr>
        <p:spPr>
          <a:xfrm>
            <a:off x="9659586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63F6E-E70E-42AA-9E14-E6285755C3DC}"/>
              </a:ext>
            </a:extLst>
          </p:cNvPr>
          <p:cNvSpPr/>
          <p:nvPr/>
        </p:nvSpPr>
        <p:spPr>
          <a:xfrm>
            <a:off x="8561410" y="3853422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80417D9-23D0-4A55-8A7B-F01BB8508B39}"/>
              </a:ext>
            </a:extLst>
          </p:cNvPr>
          <p:cNvSpPr/>
          <p:nvPr/>
        </p:nvSpPr>
        <p:spPr>
          <a:xfrm rot="7838030">
            <a:off x="7880035" y="4806968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7D52323-9B65-440C-B351-4D2CBA1A6D24}"/>
              </a:ext>
            </a:extLst>
          </p:cNvPr>
          <p:cNvSpPr/>
          <p:nvPr/>
        </p:nvSpPr>
        <p:spPr>
          <a:xfrm rot="2521453">
            <a:off x="9283320" y="4806967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D8924-DBAA-4231-9F8B-7E6FF48B2968}"/>
              </a:ext>
            </a:extLst>
          </p:cNvPr>
          <p:cNvSpPr txBox="1"/>
          <p:nvPr/>
        </p:nvSpPr>
        <p:spPr>
          <a:xfrm>
            <a:off x="273309" y="5167312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FB1169-31A1-4C4B-B4E3-D0D0CDEEA7E3}"/>
              </a:ext>
            </a:extLst>
          </p:cNvPr>
          <p:cNvSpPr/>
          <p:nvPr/>
        </p:nvSpPr>
        <p:spPr>
          <a:xfrm>
            <a:off x="838200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8C5715-BEB0-44B5-8203-60FD52B205FE}"/>
              </a:ext>
            </a:extLst>
          </p:cNvPr>
          <p:cNvSpPr/>
          <p:nvPr/>
        </p:nvSpPr>
        <p:spPr>
          <a:xfrm>
            <a:off x="3034552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E4F8BBA4-77F8-48BD-B97D-571410C1D6A1}"/>
              </a:ext>
            </a:extLst>
          </p:cNvPr>
          <p:cNvSpPr/>
          <p:nvPr/>
        </p:nvSpPr>
        <p:spPr>
          <a:xfrm>
            <a:off x="1908700" y="5301665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1AAE50A-AB6E-4007-B03B-2973182D43A5}"/>
              </a:ext>
            </a:extLst>
          </p:cNvPr>
          <p:cNvSpPr/>
          <p:nvPr/>
        </p:nvSpPr>
        <p:spPr>
          <a:xfrm>
            <a:off x="2026805" y="4947213"/>
            <a:ext cx="731521" cy="999875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89C554-0139-47AD-B1D6-3AFB3FF95DC8}"/>
              </a:ext>
            </a:extLst>
          </p:cNvPr>
          <p:cNvSpPr/>
          <p:nvPr/>
        </p:nvSpPr>
        <p:spPr>
          <a:xfrm>
            <a:off x="7184431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296403-51CA-441C-8A93-E38C0E44C6F1}"/>
              </a:ext>
            </a:extLst>
          </p:cNvPr>
          <p:cNvSpPr/>
          <p:nvPr/>
        </p:nvSpPr>
        <p:spPr>
          <a:xfrm>
            <a:off x="9380783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0F52A-3C18-4211-9116-CBC8168012E6}"/>
              </a:ext>
            </a:extLst>
          </p:cNvPr>
          <p:cNvSpPr txBox="1"/>
          <p:nvPr/>
        </p:nvSpPr>
        <p:spPr>
          <a:xfrm>
            <a:off x="6616069" y="187049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BB3DF453-82A1-45C2-ADB4-0604A4857E43}"/>
              </a:ext>
            </a:extLst>
          </p:cNvPr>
          <p:cNvSpPr/>
          <p:nvPr/>
        </p:nvSpPr>
        <p:spPr>
          <a:xfrm>
            <a:off x="8294258" y="1877388"/>
            <a:ext cx="999567" cy="3651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3" grpId="0"/>
      <p:bldP spid="14" grpId="0" animBg="1"/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5" grpId="0" animBg="1"/>
      <p:bldP spid="39" grpId="0" animBg="1"/>
      <p:bldP spid="41" grpId="0" animBg="1"/>
      <p:bldP spid="42" grpId="0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EC6D5-2140-49A5-8908-E463A388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Example of Causal Research: Test Marketing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1F34-DAC4-43CD-97C3-573AA0EC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Test marketing is the phrase commonly used to indicate an experiment, study, or test that is conducted in a </a:t>
            </a:r>
            <a:r>
              <a:rPr lang="en-US" sz="2200" i="1" dirty="0"/>
              <a:t>field setting</a:t>
            </a:r>
            <a:r>
              <a:rPr lang="en-US" sz="2200" dirty="0"/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Uses of test markets: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 dirty="0"/>
              <a:t>To test sales potential for a new product or service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 dirty="0"/>
              <a:t>To test variations in the marketing mix for a product or service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5BA96BF6-E44C-4B3B-8FE9-6702B282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ECB6-C5A9-49DA-96BC-7EED4BA6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C458-60DB-452E-9466-833BC6C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E70B-868A-473F-BC78-4B561052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8F27-15C1-4131-9A35-9873BA06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Who should you ask when conducting in-depth interview (exploratory research) for a marketing problem?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work it (e.g., employees)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study it (e.g., researchers)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live it (e.g., consumers)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A and B only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A, B, and C</a:t>
            </a:r>
          </a:p>
          <a:p>
            <a:endParaRPr lang="en-US" sz="2000" dirty="0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015A2531-D4E5-4335-B47F-39FA2872D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2C31-3011-4B66-A435-BC76F3C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A5325-4480-42FF-BACA-38CD1CA6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3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2666-2EFF-407C-B8DD-F3CEA30B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ABA-88CF-4B09-B3F9-611D8F4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</a:t>
            </a:r>
            <a:r>
              <a:rPr lang="pt-BR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ffect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(O2 - O1)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CF28-059F-4659-BA8E-E2248E1D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7A00-3704-4811-8B69-87FDAB66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4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38D6-4007-4BC7-9B70-BFB7E8E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9617-A6D6-4C9C-BD63-8D0F20B3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Control group (R)          O3     O4 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E: (O2 - O1) - (O4-O3)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2B5C4-D24C-4353-83DB-EF0473CB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BFB5-B8AA-4A51-A5B9-44B3C458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92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A2DE0-117E-4259-934C-9E54CC41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Pretest and Posttest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850CD-D952-45EB-9370-59400823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31287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C0CEB-F374-46DF-94AA-C33AF314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9F41-85DE-4DF2-BF71-62CA888A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B9D7A7-3ACB-4D5A-B802-942500C282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62FD50-5121-43B8-8764-94C956CBA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428C4D-884F-4A7B-83F8-0B2B7AB88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7696F7-FD99-4A96-946C-9CA2DF151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9B544-361D-8BF0-CA79-C951328C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Visualization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4AE1A6E-F18D-E6AB-514B-DAB87928E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8" y="2101330"/>
            <a:ext cx="5431536" cy="418577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20C107E-C5FF-98F9-0826-1BC15C206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408" y="2098060"/>
            <a:ext cx="5431536" cy="41822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042DC-7C97-6A6B-D6D5-540FD93B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2736-2C38-2E0A-F7D6-B5F2E0DD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6DB6C-EE6E-46B8-A750-7A49C87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Validity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396E2-7137-4D5C-9EB9-AD2B47142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85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64539-C8A3-4299-AFDA-9DEC2A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D6C2-11EA-4EC6-B4DB-5F19E07E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6F36C7-CF32-4621-A8FE-09FC85395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3D0CAD-C21C-47A7-BD82-7B8DBE274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591811-D9EC-4235-9DA2-4C6E7FAEE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6B3FFC-D87C-403E-8FE7-49D385A57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D81BB-C781-45B0-BD84-61A961F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000"/>
              <a:t>Internal Validity versus External Validity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7E10E492-22D1-482F-A596-116E6349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1D69-884A-4E55-B168-3EBCBB6B7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900" dirty="0"/>
              <a:t>Internal Validity: The degree to which an outcome can be attributed to an experimental variable and not to other factors. Lab experiments tend to have higher levels of internal validity </a:t>
            </a:r>
          </a:p>
          <a:p>
            <a:r>
              <a:rPr lang="en-US" sz="1900" dirty="0"/>
              <a:t>External Validity: The degree to which the results of an experiment can be generalized, or extended, to other situations. Field experiments tend to have higher levels of external validity </a:t>
            </a:r>
          </a:p>
          <a:p>
            <a:r>
              <a:rPr lang="en-US" sz="1900" dirty="0"/>
              <a:t>Online retailers are in an ideal position to conduct field experiments by testing different types or levels of marketing variables simultaneously and examining actual customer response.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2E53-72C4-430F-BA98-F90D42A5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1029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lasses on top of a book">
            <a:extLst>
              <a:ext uri="{FF2B5EF4-FFF2-40B4-BE49-F238E27FC236}">
                <a16:creationId xmlns:a16="http://schemas.microsoft.com/office/drawing/2014/main" id="{B0586C39-AE51-AEDD-9C20-2457DA54A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" r="27362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F4840-C172-E33A-FAA2-7BF0B056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Other Quasi-experimental Designs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D080-B4ED-6EB8-4996-D5943262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2000" dirty="0"/>
              <a:t>For reference, </a:t>
            </a:r>
            <a:r>
              <a:rPr lang="en-US" sz="2000" dirty="0">
                <a:hlinkClick r:id="rId3"/>
              </a:rPr>
              <a:t>check my book</a:t>
            </a:r>
            <a:endParaRPr lang="en-US" sz="2000" dirty="0"/>
          </a:p>
          <a:p>
            <a:pPr lvl="1"/>
            <a:r>
              <a:rPr lang="en-US" sz="2000" dirty="0"/>
              <a:t>Regression Discontinuity </a:t>
            </a:r>
          </a:p>
          <a:p>
            <a:pPr lvl="1"/>
            <a:r>
              <a:rPr lang="en-US" sz="2000" dirty="0"/>
              <a:t>Difference-in-differences</a:t>
            </a:r>
          </a:p>
          <a:p>
            <a:pPr lvl="1"/>
            <a:r>
              <a:rPr lang="en-US" sz="2000" dirty="0"/>
              <a:t>Synthetic Control </a:t>
            </a:r>
          </a:p>
          <a:p>
            <a:pPr lvl="1"/>
            <a:r>
              <a:rPr lang="en-US" sz="2000" dirty="0"/>
              <a:t>Event studies </a:t>
            </a:r>
          </a:p>
          <a:p>
            <a:pPr lvl="1"/>
            <a:r>
              <a:rPr lang="en-US" sz="2000" dirty="0"/>
              <a:t>Matching Methods </a:t>
            </a:r>
          </a:p>
          <a:p>
            <a:pPr lvl="1"/>
            <a:r>
              <a:rPr lang="en-US" sz="2000" dirty="0"/>
              <a:t>Interrupted Times series 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3C9E-4FE2-1979-FE2D-BA09BCDD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6880" y="6356350"/>
            <a:ext cx="294313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286F-F7EC-443D-A3D8-00394951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113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9C895-AB0B-4D6A-9FBE-905E2987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15-min Group Discussion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A640-B626-4304-9C36-6E7E996F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 dirty="0"/>
              <a:t>Signup sheet: first come first serve basis</a:t>
            </a:r>
          </a:p>
          <a:p>
            <a:r>
              <a:rPr lang="en-US" sz="1500" dirty="0"/>
              <a:t>Items:</a:t>
            </a:r>
          </a:p>
          <a:p>
            <a:pPr lvl="1"/>
            <a:r>
              <a:rPr lang="en-US" sz="1500" dirty="0"/>
              <a:t>A general statement of the client’s problem </a:t>
            </a:r>
          </a:p>
          <a:p>
            <a:pPr lvl="1"/>
            <a:r>
              <a:rPr lang="en-US" sz="1500" dirty="0"/>
              <a:t>The decision(s) to be made + alternatives</a:t>
            </a:r>
          </a:p>
          <a:p>
            <a:pPr lvl="1"/>
            <a:r>
              <a:rPr lang="en-US" sz="1500" dirty="0"/>
              <a:t>Target for the decision: choose one </a:t>
            </a:r>
          </a:p>
          <a:p>
            <a:pPr lvl="1"/>
            <a:r>
              <a:rPr lang="en-US" sz="1500" dirty="0"/>
              <a:t>Managerial Objective(s)</a:t>
            </a:r>
          </a:p>
          <a:p>
            <a:pPr lvl="1"/>
            <a:r>
              <a:rPr lang="en-US" sz="1500" dirty="0"/>
              <a:t>Research Objectives: at least 2</a:t>
            </a:r>
          </a:p>
          <a:p>
            <a:pPr lvl="1"/>
            <a:r>
              <a:rPr lang="en-US" sz="1500" dirty="0"/>
              <a:t>Research Questions: at least 10</a:t>
            </a:r>
          </a:p>
          <a:p>
            <a:r>
              <a:rPr lang="en-US" sz="1500" dirty="0"/>
              <a:t>One word or pdf document only. Only 1 member needs to submit</a:t>
            </a:r>
          </a:p>
        </p:txBody>
      </p:sp>
      <p:pic>
        <p:nvPicPr>
          <p:cNvPr id="7" name="Picture 6" descr="Many question marks on black background">
            <a:extLst>
              <a:ext uri="{FF2B5EF4-FFF2-40B4-BE49-F238E27FC236}">
                <a16:creationId xmlns:a16="http://schemas.microsoft.com/office/drawing/2014/main" id="{ECBEC203-F7DA-481E-BE73-B6065DE0B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D55D8-714A-47DE-BE62-941146CF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48DCA-393C-4100-8169-142731CA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22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F05B-6354-4708-838B-FAA4E0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What’s coming?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F956-73D1-402D-B4DD-2384898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6935-55F2-43F3-9BAF-C749B2DF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48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1FCDF72-2E34-4E10-A362-E840A865A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78919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1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81F5E-60FA-4F64-A718-5B157054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5-min Snippet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2A9F-43B1-4E36-A855-19AE0B2B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How agents (wolves and sheep) interact with environment (grass)</a:t>
            </a:r>
          </a:p>
          <a:p>
            <a:r>
              <a:rPr lang="en-US" sz="2200"/>
              <a:t>Try:</a:t>
            </a:r>
          </a:p>
          <a:p>
            <a:pPr lvl="1"/>
            <a:r>
              <a:rPr lang="en-US" sz="2200"/>
              <a:t>Different # of wolves</a:t>
            </a:r>
          </a:p>
          <a:p>
            <a:pPr lvl="1"/>
            <a:r>
              <a:rPr lang="en-US" sz="2200"/>
              <a:t>Different levels of energy gained from eating sheep</a:t>
            </a:r>
          </a:p>
          <a:p>
            <a:pPr lvl="1"/>
            <a:r>
              <a:rPr lang="en-US" sz="2200"/>
              <a:t>Different levels of energy gained from grass</a:t>
            </a:r>
          </a:p>
          <a:p>
            <a:pPr lvl="1"/>
            <a:r>
              <a:rPr lang="en-US" sz="2200"/>
              <a:t>Different grass growth rate </a:t>
            </a:r>
          </a:p>
          <a:p>
            <a:pPr lvl="1"/>
            <a:endParaRPr lang="en-US" sz="2200"/>
          </a:p>
        </p:txBody>
      </p:sp>
      <p:pic>
        <p:nvPicPr>
          <p:cNvPr id="5122" name="Picture 2" descr="wolf-sheep-3 | Charly W. Karl | Flickr">
            <a:extLst>
              <a:ext uri="{FF2B5EF4-FFF2-40B4-BE49-F238E27FC236}">
                <a16:creationId xmlns:a16="http://schemas.microsoft.com/office/drawing/2014/main" id="{D8FCDC90-5D58-40FE-95CA-8B52C3CEB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7750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75939-1208-4F35-8EAC-DE50821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90C6-3C33-42A5-86CA-5DBB613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0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BB3E-CD21-404A-91B5-799D19D6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0D7D-8CE2-4A63-A451-EEE6AC20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Why at 1 and 2 connection per node (i.e., an individual has 1 or 2 friends) we saw no changes in the time it takes to reach the whole population, but in 3 connections per node, we can see abrupt changes in the time it takes?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Bottleneck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Founder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Threshold effect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B5CAAD76-453C-45A2-A6A3-A15350DA1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BB960-0810-487E-AB40-EF4A24A0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25916-4858-4985-9E95-94C22812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143FB-4345-4DA7-B51E-DDF2B55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iClicker Question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6A8D5-3ED9-4E44-9843-10EF531A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9CA3-7DE9-4E49-84F5-35B3DDC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9385F13-7940-4E8B-8FF3-A0FDE5BEC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5163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5144-38FB-438E-AB3E-2319EEB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8FF6-1F2A-41B0-8BFA-09EC58CE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Other explanatory research methods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Data Mining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Case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Ethnography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Project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Discuss PA #3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061535B1-EAF2-40BA-85EB-228F9417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6BBCE-8FC3-4F11-9454-416129AB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5B85-FFDA-4243-9CD9-9EC2E1A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20CC-6C97-4809-83CE-39E2C811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Mining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98ADF-63D6-456E-97B2-6E9023B5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4F22-98A3-4116-9856-13C8B0CDF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The use of powerful analytic technologies to quickly and thoroughly explore mountains of data to obtain useful information</a:t>
            </a:r>
          </a:p>
          <a:p>
            <a:r>
              <a:rPr lang="en-US" sz="1700">
                <a:solidFill>
                  <a:schemeClr val="bg1"/>
                </a:solidFill>
              </a:rPr>
              <a:t>Although most forms of exploratory research are qualitative in nature, data mining involves sophisticated quantitative analysis of data held in a company’s databases 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2050" name="Picture 2" descr="Get it! Because data mining?!? HA!: terriblefacebookmemes">
            <a:extLst>
              <a:ext uri="{FF2B5EF4-FFF2-40B4-BE49-F238E27FC236}">
                <a16:creationId xmlns:a16="http://schemas.microsoft.com/office/drawing/2014/main" id="{74341D73-8BD2-4B26-A432-A90D0B04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271671"/>
            <a:ext cx="6642532" cy="37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666E-118F-4C3E-9B12-51D9E81C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4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162D-490F-48A5-B007-EF26906A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Case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B973-2A98-42F6-BCAB-43E488FA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Intensive study of selected examples of the phenomenon on interest, especially in cases where</a:t>
            </a:r>
          </a:p>
          <a:p>
            <a:pPr lvl="1"/>
            <a:r>
              <a:rPr lang="en-US" sz="1400" dirty="0"/>
              <a:t>Recent change</a:t>
            </a:r>
          </a:p>
          <a:p>
            <a:pPr lvl="1"/>
            <a:r>
              <a:rPr lang="en-US" sz="1400" dirty="0"/>
              <a:t>Extreme behaviors</a:t>
            </a:r>
          </a:p>
          <a:p>
            <a:pPr lvl="1"/>
            <a:r>
              <a:rPr lang="en-US" sz="1400" dirty="0"/>
              <a:t>The “best” and “worst” situation </a:t>
            </a:r>
          </a:p>
          <a:p>
            <a:endParaRPr lang="en-US" sz="1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en you want case studies to end but professors keep asking questions -  Kevin hart meme | Meme Generator">
            <a:extLst>
              <a:ext uri="{FF2B5EF4-FFF2-40B4-BE49-F238E27FC236}">
                <a16:creationId xmlns:a16="http://schemas.microsoft.com/office/drawing/2014/main" id="{D3887DBA-822B-4DC7-8815-748943CBD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130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314F-77D8-4EAE-81C5-E9400FA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AE4A-7127-445A-8E58-EB19779F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207976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7466</TotalTime>
  <Words>3079</Words>
  <Application>Microsoft Office PowerPoint</Application>
  <PresentationFormat>Widescreen</PresentationFormat>
  <Paragraphs>462</Paragraphs>
  <Slides>49</Slides>
  <Notes>31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Apercu-Light</vt:lpstr>
      <vt:lpstr>Arial</vt:lpstr>
      <vt:lpstr>Arimo</vt:lpstr>
      <vt:lpstr>Calibri</vt:lpstr>
      <vt:lpstr>Calibri Light</vt:lpstr>
      <vt:lpstr>Franklin Gothic Book</vt:lpstr>
      <vt:lpstr>Lucida Grande</vt:lpstr>
      <vt:lpstr>Times New Roman</vt:lpstr>
      <vt:lpstr>Trebuchet MS</vt:lpstr>
      <vt:lpstr>Office Theme</vt:lpstr>
      <vt:lpstr>Good Morning</vt:lpstr>
      <vt:lpstr>Research Design</vt:lpstr>
      <vt:lpstr>Recap</vt:lpstr>
      <vt:lpstr>iClicker Question</vt:lpstr>
      <vt:lpstr>iClicker Question</vt:lpstr>
      <vt:lpstr>iClicker Question</vt:lpstr>
      <vt:lpstr>Learning Objectives</vt:lpstr>
      <vt:lpstr>Data Mining</vt:lpstr>
      <vt:lpstr>Case Analyses</vt:lpstr>
      <vt:lpstr>Ethnography</vt:lpstr>
      <vt:lpstr>Benchmarking</vt:lpstr>
      <vt:lpstr>Projective Methods</vt:lpstr>
      <vt:lpstr>Where we are</vt:lpstr>
      <vt:lpstr>Research Design</vt:lpstr>
      <vt:lpstr>Types of Research Design</vt:lpstr>
      <vt:lpstr>Types of Research Design</vt:lpstr>
      <vt:lpstr>Research Objective vs. Appropriate Design</vt:lpstr>
      <vt:lpstr>Exploratory Research</vt:lpstr>
      <vt:lpstr>iClicker Question</vt:lpstr>
      <vt:lpstr>Exploratory Research (Qualitative Research)</vt:lpstr>
      <vt:lpstr>Research Design: Exploratory Research</vt:lpstr>
      <vt:lpstr>Descriptive Research</vt:lpstr>
      <vt:lpstr>Descriptive Research</vt:lpstr>
      <vt:lpstr>Research Design: Descriptive Research</vt:lpstr>
      <vt:lpstr>Marketing Research Panels</vt:lpstr>
      <vt:lpstr>Marketing Research Panels - does Pepperidge Farm need to worry about its competitors?</vt:lpstr>
      <vt:lpstr>Causal Research</vt:lpstr>
      <vt:lpstr>Other Quasi-experimental Designs</vt:lpstr>
      <vt:lpstr>Research Design: Causal Research</vt:lpstr>
      <vt:lpstr>Independent Variable</vt:lpstr>
      <vt:lpstr>Dependent Variable</vt:lpstr>
      <vt:lpstr>Extraneous Variables</vt:lpstr>
      <vt:lpstr>Experiment</vt:lpstr>
      <vt:lpstr>Experimental Design</vt:lpstr>
      <vt:lpstr>Causal Research</vt:lpstr>
      <vt:lpstr>Conditions for Causality</vt:lpstr>
      <vt:lpstr>Causality – or is it really?</vt:lpstr>
      <vt:lpstr>Correlation ≠ Causation</vt:lpstr>
      <vt:lpstr>Example of Causal Research: Test Marketing</vt:lpstr>
      <vt:lpstr>Experimental Design</vt:lpstr>
      <vt:lpstr>Experimental Design</vt:lpstr>
      <vt:lpstr>Pretest and Posttest</vt:lpstr>
      <vt:lpstr>Visualization</vt:lpstr>
      <vt:lpstr>Validity</vt:lpstr>
      <vt:lpstr>Internal Validity versus External Validity</vt:lpstr>
      <vt:lpstr>Other Quasi-experimental Designs</vt:lpstr>
      <vt:lpstr>15-min Group Discussion</vt:lpstr>
      <vt:lpstr>What’s coming?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Nguyen, Mike (MU-Student)</dc:creator>
  <cp:lastModifiedBy>Nguyen, Mike (MU-Student)</cp:lastModifiedBy>
  <cp:revision>43</cp:revision>
  <dcterms:created xsi:type="dcterms:W3CDTF">2021-06-01T03:14:17Z</dcterms:created>
  <dcterms:modified xsi:type="dcterms:W3CDTF">2023-01-26T15:14:10Z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