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674"/>
  </p:normalViewPr>
  <p:slideViewPr>
    <p:cSldViewPr snapToGrid="0">
      <p:cViewPr varScale="1">
        <p:scale>
          <a:sx n="138" d="100"/>
          <a:sy n="138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6d8750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496d8750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96d87508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496d87508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96d875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496d8750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6d87508c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496d87508c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01925" y="2150850"/>
            <a:ext cx="834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">
  <p:cSld name="Text with Image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95200" y="3391250"/>
            <a:ext cx="8395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409050" y="3267075"/>
            <a:ext cx="8325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9" name="Google Shape;59;p12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6321100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87225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04375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400800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04381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04381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04381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04379" y="1235175"/>
            <a:ext cx="6762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521282" y="1235175"/>
            <a:ext cx="676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431523" y="1235175"/>
            <a:ext cx="676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11039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11039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726529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3"/>
          </p:nvPr>
        </p:nvSpPr>
        <p:spPr>
          <a:xfrm>
            <a:off x="726529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4"/>
          </p:nvPr>
        </p:nvSpPr>
        <p:spPr>
          <a:xfrm>
            <a:off x="726529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5"/>
          </p:nvPr>
        </p:nvSpPr>
        <p:spPr>
          <a:xfrm>
            <a:off x="726529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6"/>
          </p:nvPr>
        </p:nvSpPr>
        <p:spPr>
          <a:xfrm>
            <a:off x="726529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7"/>
          </p:nvPr>
        </p:nvSpPr>
        <p:spPr>
          <a:xfrm>
            <a:off x="3517950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517955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517955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517955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524614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524614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8"/>
          </p:nvPr>
        </p:nvSpPr>
        <p:spPr>
          <a:xfrm>
            <a:off x="3640103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9"/>
          </p:nvPr>
        </p:nvSpPr>
        <p:spPr>
          <a:xfrm>
            <a:off x="3640103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3"/>
          </p:nvPr>
        </p:nvSpPr>
        <p:spPr>
          <a:xfrm>
            <a:off x="3640103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4"/>
          </p:nvPr>
        </p:nvSpPr>
        <p:spPr>
          <a:xfrm>
            <a:off x="3640103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5"/>
          </p:nvPr>
        </p:nvSpPr>
        <p:spPr>
          <a:xfrm>
            <a:off x="3640103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6"/>
          </p:nvPr>
        </p:nvSpPr>
        <p:spPr>
          <a:xfrm>
            <a:off x="6438200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438205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438205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438205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444864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444864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7"/>
          </p:nvPr>
        </p:nvSpPr>
        <p:spPr>
          <a:xfrm>
            <a:off x="6560353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8"/>
          </p:nvPr>
        </p:nvSpPr>
        <p:spPr>
          <a:xfrm>
            <a:off x="6560353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9"/>
          </p:nvPr>
        </p:nvSpPr>
        <p:spPr>
          <a:xfrm>
            <a:off x="6560353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0"/>
          </p:nvPr>
        </p:nvSpPr>
        <p:spPr>
          <a:xfrm>
            <a:off x="6560353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1"/>
          </p:nvPr>
        </p:nvSpPr>
        <p:spPr>
          <a:xfrm>
            <a:off x="6560353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lling/Quizzing">
  <p:cSld name="Polling/Quizzing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1544450" y="14126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811650" y="15539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A.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68875" y="494275"/>
            <a:ext cx="7558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1544450" y="20177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811650" y="21590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B.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544450" y="26228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11650" y="27641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C. 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544450" y="32279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811650" y="33692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D. 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544450" y="38330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811650" y="39743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E. 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2036833" y="14125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2036833" y="20177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3"/>
          </p:nvPr>
        </p:nvSpPr>
        <p:spPr>
          <a:xfrm>
            <a:off x="2036833" y="26228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4"/>
          </p:nvPr>
        </p:nvSpPr>
        <p:spPr>
          <a:xfrm>
            <a:off x="2036833" y="32279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5"/>
          </p:nvPr>
        </p:nvSpPr>
        <p:spPr>
          <a:xfrm>
            <a:off x="2036833" y="38330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01925" y="2150850"/>
            <a:ext cx="834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">
  <p:cSld name="Text with Imag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885600" y="1241870"/>
            <a:ext cx="29862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Footer">
  <p:cSld name="Header + Foot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8347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color">
  <p:cSld name="Title slide 1 colo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75" y="0"/>
            <a:ext cx="9144000" cy="5143500"/>
          </a:xfrm>
          <a:prstGeom prst="snip1Rect">
            <a:avLst>
              <a:gd name="adj" fmla="val 0"/>
            </a:avLst>
          </a:prstGeom>
          <a:gradFill>
            <a:gsLst>
              <a:gs pos="0">
                <a:srgbClr val="2878C8">
                  <a:alpha val="80000"/>
                </a:srgbClr>
              </a:gs>
              <a:gs pos="100000">
                <a:srgbClr val="33A2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25" y="4685900"/>
            <a:ext cx="738016" cy="2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descr="ic-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50" y="4731075"/>
            <a:ext cx="739250" cy="1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out background">
  <p:cSld name="Title Slide Without 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-75" y="0"/>
            <a:ext cx="9144000" cy="5143500"/>
          </a:xfrm>
          <a:prstGeom prst="snip1Rect">
            <a:avLst>
              <a:gd name="adj" fmla="val 0"/>
            </a:avLst>
          </a:prstGeom>
          <a:gradFill>
            <a:gsLst>
              <a:gs pos="0">
                <a:srgbClr val="2878C8">
                  <a:alpha val="80000"/>
                </a:srgbClr>
              </a:gs>
              <a:gs pos="100000">
                <a:srgbClr val="33A2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25" y="4685900"/>
            <a:ext cx="738016" cy="2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 descr="ic-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50" y="4731075"/>
            <a:ext cx="739250" cy="1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11700" y="8347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">
  <p:cSld name="Text with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885600" y="1241870"/>
            <a:ext cx="29862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line Header + Footer ">
  <p:cSld name="2-line Header + Footer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235500" y="88195"/>
            <a:ext cx="8520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1395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0" y="963459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entered - Blank Content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768875" y="494275"/>
            <a:ext cx="7558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">
  <p:cSld name="Text with Image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295200" y="3391250"/>
            <a:ext cx="8395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73" name="Google Shape;173;p26"/>
          <p:cNvCxnSpPr/>
          <p:nvPr/>
        </p:nvCxnSpPr>
        <p:spPr>
          <a:xfrm>
            <a:off x="409050" y="3267075"/>
            <a:ext cx="8325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6321100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87225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04375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3400800" y="1078924"/>
            <a:ext cx="2492700" cy="1359600"/>
          </a:xfrm>
          <a:prstGeom prst="roundRect">
            <a:avLst>
              <a:gd name="adj" fmla="val 3033"/>
            </a:avLst>
          </a:prstGeom>
          <a:solidFill>
            <a:srgbClr val="E3E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604381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04381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04381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604379" y="1235175"/>
            <a:ext cx="6762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521282" y="1235175"/>
            <a:ext cx="676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6431523" y="1235175"/>
            <a:ext cx="676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en-GB" sz="32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611039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1039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7"/>
          <p:cNvSpPr txBox="1">
            <a:spLocks noGrp="1"/>
          </p:cNvSpPr>
          <p:nvPr>
            <p:ph type="body" idx="2"/>
          </p:nvPr>
        </p:nvSpPr>
        <p:spPr>
          <a:xfrm>
            <a:off x="726529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3"/>
          </p:nvPr>
        </p:nvSpPr>
        <p:spPr>
          <a:xfrm>
            <a:off x="726529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4"/>
          </p:nvPr>
        </p:nvSpPr>
        <p:spPr>
          <a:xfrm>
            <a:off x="726529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5"/>
          </p:nvPr>
        </p:nvSpPr>
        <p:spPr>
          <a:xfrm>
            <a:off x="726529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6"/>
          </p:nvPr>
        </p:nvSpPr>
        <p:spPr>
          <a:xfrm>
            <a:off x="726529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7"/>
          </p:nvPr>
        </p:nvSpPr>
        <p:spPr>
          <a:xfrm>
            <a:off x="3517950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517955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3517955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517955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3524614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524614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8"/>
          </p:nvPr>
        </p:nvSpPr>
        <p:spPr>
          <a:xfrm>
            <a:off x="3640103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9"/>
          </p:nvPr>
        </p:nvSpPr>
        <p:spPr>
          <a:xfrm>
            <a:off x="3640103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3"/>
          </p:nvPr>
        </p:nvSpPr>
        <p:spPr>
          <a:xfrm>
            <a:off x="3640103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4"/>
          </p:nvPr>
        </p:nvSpPr>
        <p:spPr>
          <a:xfrm>
            <a:off x="3640103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5"/>
          </p:nvPr>
        </p:nvSpPr>
        <p:spPr>
          <a:xfrm>
            <a:off x="3640103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6"/>
          </p:nvPr>
        </p:nvSpPr>
        <p:spPr>
          <a:xfrm>
            <a:off x="6438200" y="1596125"/>
            <a:ext cx="22584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38205" y="2611808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438205" y="2914198"/>
            <a:ext cx="164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6438205" y="3216589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444864" y="3518980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6444864" y="3821371"/>
            <a:ext cx="2492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"/>
              <a:buFont typeface="Calibri"/>
              <a:buNone/>
            </a:pPr>
            <a:r>
              <a:rPr lang="en-GB" sz="1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7"/>
          </p:nvPr>
        </p:nvSpPr>
        <p:spPr>
          <a:xfrm>
            <a:off x="6560353" y="2528643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8"/>
          </p:nvPr>
        </p:nvSpPr>
        <p:spPr>
          <a:xfrm>
            <a:off x="6560353" y="28216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9"/>
          </p:nvPr>
        </p:nvSpPr>
        <p:spPr>
          <a:xfrm>
            <a:off x="6560353" y="3133418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20"/>
          </p:nvPr>
        </p:nvSpPr>
        <p:spPr>
          <a:xfrm>
            <a:off x="6560353" y="343581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21"/>
          </p:nvPr>
        </p:nvSpPr>
        <p:spPr>
          <a:xfrm>
            <a:off x="6560353" y="3738169"/>
            <a:ext cx="2032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lling/Quizzing">
  <p:cSld name="Polling/Quizzing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1544450" y="14126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1811650" y="15539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A.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768875" y="494275"/>
            <a:ext cx="7558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1544450" y="20177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811650" y="21590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B. </a:t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544450" y="26228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811650" y="27641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C. 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1544450" y="32279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1811650" y="33692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D. 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1544450" y="3833000"/>
            <a:ext cx="5988600" cy="528900"/>
          </a:xfrm>
          <a:prstGeom prst="roundRect">
            <a:avLst>
              <a:gd name="adj" fmla="val 50000"/>
            </a:avLst>
          </a:prstGeom>
          <a:solidFill>
            <a:srgbClr val="168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1811650" y="3974300"/>
            <a:ext cx="545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E. 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2036833" y="14125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2"/>
          </p:nvPr>
        </p:nvSpPr>
        <p:spPr>
          <a:xfrm>
            <a:off x="2036833" y="20177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3"/>
          </p:nvPr>
        </p:nvSpPr>
        <p:spPr>
          <a:xfrm>
            <a:off x="2036833" y="26228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4"/>
          </p:nvPr>
        </p:nvSpPr>
        <p:spPr>
          <a:xfrm>
            <a:off x="2036833" y="32279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5"/>
          </p:nvPr>
        </p:nvSpPr>
        <p:spPr>
          <a:xfrm>
            <a:off x="2036833" y="3833050"/>
            <a:ext cx="59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color">
  <p:cSld name="Title slide 1 colo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75" y="0"/>
            <a:ext cx="9144000" cy="5143500"/>
          </a:xfrm>
          <a:prstGeom prst="snip1Rect">
            <a:avLst>
              <a:gd name="adj" fmla="val 0"/>
            </a:avLst>
          </a:prstGeom>
          <a:gradFill>
            <a:gsLst>
              <a:gs pos="0">
                <a:srgbClr val="2878C8">
                  <a:alpha val="80000"/>
                </a:srgbClr>
              </a:gs>
              <a:gs pos="100000">
                <a:srgbClr val="33A2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25" y="4685900"/>
            <a:ext cx="738016" cy="2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 descr="ic-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50" y="4731075"/>
            <a:ext cx="739250" cy="1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out background">
  <p:cSld name="Title Slide Without background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75" y="0"/>
            <a:ext cx="9144000" cy="5143500"/>
          </a:xfrm>
          <a:prstGeom prst="snip1Rect">
            <a:avLst>
              <a:gd name="adj" fmla="val 0"/>
            </a:avLst>
          </a:prstGeom>
          <a:gradFill>
            <a:gsLst>
              <a:gs pos="0">
                <a:srgbClr val="2878C8">
                  <a:alpha val="80000"/>
                </a:srgbClr>
              </a:gs>
              <a:gs pos="100000">
                <a:srgbClr val="33A2B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25" y="4685900"/>
            <a:ext cx="738016" cy="2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ic-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50" y="4731075"/>
            <a:ext cx="739250" cy="1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Footer">
  <p:cSld name="Header + Foot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1700" y="8347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0" y="734860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8347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line Header + Footer ">
  <p:cSld name="2-line Header + Footer 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5500" y="88195"/>
            <a:ext cx="8520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139575"/>
            <a:ext cx="85206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0" y="963459"/>
            <a:ext cx="9169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311708" y="573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11700" y="2587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entered - Blank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68875" y="494275"/>
            <a:ext cx="7558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834" y="4685889"/>
            <a:ext cx="738015" cy="23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0" descr="ic-logo-black.png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8169300" y="4731075"/>
            <a:ext cx="739200" cy="1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6847" y="88472"/>
            <a:ext cx="831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975" y="1021850"/>
            <a:ext cx="8319900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236847" y="88472"/>
            <a:ext cx="831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11975" y="1021850"/>
            <a:ext cx="8319900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576874" y="1388850"/>
            <a:ext cx="809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Questrial"/>
              <a:buNone/>
            </a:pPr>
            <a:r>
              <a:rPr lang="en-GB" sz="2800"/>
              <a:t>Welcome to iClicker Reef!</a:t>
            </a:r>
            <a:endParaRPr sz="2800"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7650" y="4565437"/>
            <a:ext cx="2160075" cy="64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50" y="4760625"/>
            <a:ext cx="1288300" cy="2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6098" y="4582937"/>
            <a:ext cx="2043405" cy="6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/>
              <a:t>Track your performance </a:t>
            </a:r>
            <a:r>
              <a:rPr lang="en-GB">
                <a:solidFill>
                  <a:srgbClr val="FF0000"/>
                </a:solidFill>
              </a:rPr>
              <a:t>and attendance</a:t>
            </a:r>
            <a:r>
              <a:rPr lang="en-GB">
                <a:solidFill>
                  <a:srgbClr val="2878C8"/>
                </a:solidFill>
              </a:rPr>
              <a:t> after class</a:t>
            </a:r>
            <a:endParaRPr>
              <a:solidFill>
                <a:srgbClr val="2878C8"/>
              </a:solidFill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1014975" y="853200"/>
            <a:ext cx="3396600" cy="17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main screen of Reef shows your </a:t>
            </a:r>
            <a:r>
              <a:rPr lang="en-GB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Statistics</a:t>
            </a: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Here you can access a detailed overview of your course performance for polls and/or quizzes. You will also see an overview of your attendance.</a:t>
            </a:r>
            <a:br>
              <a:rPr lang="en-GB" sz="14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  <a:p>
            <a:pPr marL="152400" marR="0" lvl="0" indent="-88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GB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History</a:t>
            </a: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provides a detailed view of your individual session results, by date.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You can select an individual session to view more details, [including results and images of polling questions to use as a study guide]</a:t>
            </a: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b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4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175" y="885025"/>
            <a:ext cx="1931425" cy="34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4">
            <a:alphaModFix/>
          </a:blip>
          <a:srcRect t="3185"/>
          <a:stretch/>
        </p:blipFill>
        <p:spPr>
          <a:xfrm>
            <a:off x="4496058" y="914300"/>
            <a:ext cx="1991516" cy="3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ctrTitle"/>
          </p:nvPr>
        </p:nvSpPr>
        <p:spPr>
          <a:xfrm>
            <a:off x="311708" y="802275"/>
            <a:ext cx="85206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Montserrat"/>
              <a:buNone/>
            </a:pPr>
            <a:r>
              <a:rPr lang="en-GB">
                <a:solidFill>
                  <a:schemeClr val="lt1"/>
                </a:solidFill>
              </a:rPr>
              <a:t>Questions or Trouble Registering?</a:t>
            </a:r>
            <a:br>
              <a:rPr lang="en-GB">
                <a:solidFill>
                  <a:schemeClr val="lt1"/>
                </a:solidFill>
              </a:rPr>
            </a:br>
            <a:br>
              <a:rPr lang="en-GB">
                <a:solidFill>
                  <a:schemeClr val="lt1"/>
                </a:solidFill>
              </a:rPr>
            </a:br>
            <a:r>
              <a:rPr lang="en-GB" sz="1800">
                <a:solidFill>
                  <a:schemeClr val="lt1"/>
                </a:solidFill>
              </a:rPr>
              <a:t>Visit iclicker.com/support to submit a support ticket and contact the tech support team.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Montserrat"/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Montserrat"/>
              <a:buNone/>
            </a:pPr>
            <a:r>
              <a:rPr lang="en-GB" sz="1800" b="0">
                <a:solidFill>
                  <a:schemeClr val="lt1"/>
                </a:solidFill>
              </a:rPr>
              <a:t>I have also added these steps and links to helpful troubleshooting guides for iClicker Reef in the syllabus.</a:t>
            </a:r>
            <a:endParaRPr sz="18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Devices Allowed in Class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712825" y="3491625"/>
            <a:ext cx="78831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are required to bring a device to participate in my sessions during class.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6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You must use iClicker Reef on a smartphone, tablet or laptop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The white physical clickers are no longer supported.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402" y="961352"/>
            <a:ext cx="1364426" cy="251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3350" y="1155522"/>
            <a:ext cx="3467624" cy="212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5">
            <a:alphaModFix/>
          </a:blip>
          <a:srcRect l="13700" r="15602"/>
          <a:stretch/>
        </p:blipFill>
        <p:spPr>
          <a:xfrm>
            <a:off x="5118667" y="1308676"/>
            <a:ext cx="2424547" cy="17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 dirty="0"/>
              <a:t>Click the iClicker Sync link in Canvas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560600" y="1873300"/>
            <a:ext cx="3702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Navigate to the iClicker Sync link in Canvas and click the link embedded there. 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This will open the iClicker Reef sign-in page.</a:t>
            </a:r>
            <a:endParaRPr dirty="0"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830" y="1036701"/>
            <a:ext cx="5209740" cy="295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281168-D4C3-1E40-A7CF-927589CED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691" y="1292452"/>
            <a:ext cx="3566160" cy="2385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Create an iClicker Reef Account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746875" y="1189100"/>
            <a:ext cx="4058400" cy="2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must create an iClicker Reef account to ensure your grades are counted.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Click </a:t>
            </a: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Sign-up</a:t>
            </a: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 to create your account. 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br>
              <a:rPr lang="en-GB" sz="14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If you already have a Reef account, just sign in! </a:t>
            </a: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Do not create and use more than one Reef account</a:t>
            </a:r>
            <a:r>
              <a:rPr lang="en-GB" sz="14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 you will only receive credit from a single account.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523" y="1280198"/>
            <a:ext cx="4403027" cy="244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l="13699" r="15605"/>
          <a:stretch/>
        </p:blipFill>
        <p:spPr>
          <a:xfrm>
            <a:off x="5256545" y="1456975"/>
            <a:ext cx="3078571" cy="197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/>
              <a:t>Set Default Institution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659050" y="1334200"/>
            <a:ext cx="28866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-88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Enter University of Missouri – Columbia as your institution when creating your account.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152400" lvl="0" indent="-88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endParaRPr sz="600" dirty="0">
              <a:latin typeface="Open Sans"/>
              <a:ea typeface="Open Sans"/>
              <a:cs typeface="Open Sans"/>
              <a:sym typeface="Open Sans"/>
            </a:endParaRPr>
          </a:p>
          <a:p>
            <a:pPr marL="152400" lvl="0" indent="-88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Click </a:t>
            </a: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Next</a:t>
            </a: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l="3379" r="-3380"/>
          <a:stretch/>
        </p:blipFill>
        <p:spPr>
          <a:xfrm>
            <a:off x="4052299" y="1063072"/>
            <a:ext cx="4506476" cy="30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2400"/>
              <a:buFont typeface="Montserrat"/>
              <a:buNone/>
            </a:pPr>
            <a:r>
              <a:rPr lang="en-GB"/>
              <a:t>Complete your Reef Profile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1119950" y="1139575"/>
            <a:ext cx="2953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On the Create Account form, fill out your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   *First Name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   *Last Name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   *University Email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b="1" dirty="0"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1400" b="1" dirty="0">
                <a:latin typeface="Open Sans"/>
                <a:ea typeface="Open Sans"/>
                <a:cs typeface="Open Sans"/>
                <a:sym typeface="Open Sans"/>
              </a:rPr>
              <a:t>*Pawprint</a:t>
            </a:r>
            <a:endParaRPr sz="14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0"/>
              <a:buNone/>
            </a:pP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Click Next.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endParaRPr sz="1400" dirty="0"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050" y="853200"/>
            <a:ext cx="4251748" cy="38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 sz="2400" b="1" i="0" u="none" strike="noStrike" cap="none">
                <a:solidFill>
                  <a:srgbClr val="2878C8"/>
                </a:solidFill>
                <a:latin typeface="Montserrat"/>
                <a:ea typeface="Montserrat"/>
                <a:cs typeface="Montserrat"/>
                <a:sym typeface="Montserrat"/>
              </a:rPr>
              <a:t>Create a password</a:t>
            </a:r>
            <a:endParaRPr sz="2400" b="1" i="0" u="none" strike="noStrike" cap="none">
              <a:solidFill>
                <a:srgbClr val="2878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164575" y="838775"/>
            <a:ext cx="2944500" cy="3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b="1">
                <a:latin typeface="Open Sans"/>
                <a:ea typeface="Open Sans"/>
                <a:cs typeface="Open Sans"/>
                <a:sym typeface="Open Sans"/>
              </a:rPr>
              <a:t>Create and confirm your password </a:t>
            </a:r>
            <a:r>
              <a:rPr lang="en-GB" sz="1400">
                <a:latin typeface="Open Sans"/>
                <a:ea typeface="Open Sans"/>
                <a:cs typeface="Open Sans"/>
                <a:sym typeface="Open Sans"/>
              </a:rPr>
              <a:t>in the two boxes on the next page.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Click Create Account.</a:t>
            </a:r>
            <a:endParaRPr sz="14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Montserrat"/>
              <a:buNone/>
            </a:pPr>
            <a:endParaRPr sz="14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1435" y="838773"/>
            <a:ext cx="4236257" cy="319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/>
              <a:t>Paying for Access to Reef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663124" y="1503610"/>
            <a:ext cx="43785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University of Missouri has purchased a site wide license for iClicker Reef. You will </a:t>
            </a:r>
            <a:r>
              <a:rPr lang="en-US" sz="1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need to purchase a subscription or pay for anything.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1624" y="1079405"/>
            <a:ext cx="3646321" cy="294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235500" y="88203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8C8"/>
              </a:buClr>
              <a:buSzPts val="600"/>
              <a:buFont typeface="Montserrat"/>
              <a:buNone/>
            </a:pPr>
            <a:r>
              <a:rPr lang="en-GB"/>
              <a:t>Now you’re ready to go!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730850" y="1248425"/>
            <a:ext cx="42789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will be running </a:t>
            </a:r>
            <a:r>
              <a:rPr lang="en-GB" sz="14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[Attendance, Polling, and Quizzing]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sessions in class. 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240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15240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I start a session, you will see a</a:t>
            </a: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 b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utton appear on your screen </a:t>
            </a: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to join my class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Click this button to start participat</a:t>
            </a:r>
            <a:r>
              <a:rPr lang="en-GB" sz="1400" dirty="0"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my session for the day.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699" y="878500"/>
            <a:ext cx="2051300" cy="35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8"/>
          <p:cNvCxnSpPr/>
          <p:nvPr/>
        </p:nvCxnSpPr>
        <p:spPr>
          <a:xfrm rot="10800000" flipH="1">
            <a:off x="5009825" y="3902250"/>
            <a:ext cx="1254000" cy="6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>
            <a:outerShdw blurRad="39999" dist="20000" dir="5400000" rotWithShape="0">
              <a:srgbClr val="000000">
                <a:alpha val="3686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&gt;clicker REEF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&gt;clicker REEF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429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Montserrat</vt:lpstr>
      <vt:lpstr>Arial</vt:lpstr>
      <vt:lpstr>Open Sans</vt:lpstr>
      <vt:lpstr>Questrial</vt:lpstr>
      <vt:lpstr>i&gt;clicker REEF Theme</vt:lpstr>
      <vt:lpstr>i&gt;clicker REEF Theme</vt:lpstr>
      <vt:lpstr>Welcome to iClicker Reef!</vt:lpstr>
      <vt:lpstr>Devices Allowed in Class</vt:lpstr>
      <vt:lpstr>Click the iClicker Sync link in Canvas</vt:lpstr>
      <vt:lpstr>Create an iClicker Reef Account</vt:lpstr>
      <vt:lpstr>Set Default Institution</vt:lpstr>
      <vt:lpstr>Complete your Reef Profile</vt:lpstr>
      <vt:lpstr>Create a password</vt:lpstr>
      <vt:lpstr>Paying for Access to Reef</vt:lpstr>
      <vt:lpstr>Now you’re ready to go!</vt:lpstr>
      <vt:lpstr>Track your performance and attendance after class</vt:lpstr>
      <vt:lpstr>Questions or Trouble Registering?  Visit iclicker.com/support to submit a support ticket and contact the tech support team.  I have also added these steps and links to helpful troubleshooting guides for iClicker Reef in the syllabus.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iClicker Reef!</dc:title>
  <cp:lastModifiedBy>Nguyen, Mike (MU-Student)</cp:lastModifiedBy>
  <cp:revision>3</cp:revision>
  <dcterms:modified xsi:type="dcterms:W3CDTF">2021-08-24T15:49:41Z</dcterms:modified>
</cp:coreProperties>
</file>