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313" r:id="rId5"/>
    <p:sldId id="256" r:id="rId6"/>
    <p:sldId id="272" r:id="rId7"/>
    <p:sldId id="282" r:id="rId8"/>
    <p:sldId id="286" r:id="rId9"/>
    <p:sldId id="283" r:id="rId10"/>
    <p:sldId id="281" r:id="rId11"/>
    <p:sldId id="292" r:id="rId12"/>
    <p:sldId id="290" r:id="rId13"/>
    <p:sldId id="298" r:id="rId14"/>
    <p:sldId id="310" r:id="rId15"/>
    <p:sldId id="294" r:id="rId16"/>
    <p:sldId id="285" r:id="rId17"/>
    <p:sldId id="295" r:id="rId18"/>
    <p:sldId id="291" r:id="rId19"/>
    <p:sldId id="311" r:id="rId20"/>
    <p:sldId id="287" r:id="rId21"/>
    <p:sldId id="271" r:id="rId22"/>
    <p:sldId id="289" r:id="rId23"/>
    <p:sldId id="280" r:id="rId24"/>
    <p:sldId id="274" r:id="rId25"/>
    <p:sldId id="275" r:id="rId26"/>
    <p:sldId id="273" r:id="rId27"/>
    <p:sldId id="276" r:id="rId28"/>
    <p:sldId id="296" r:id="rId29"/>
    <p:sldId id="277" r:id="rId30"/>
    <p:sldId id="312" r:id="rId31"/>
    <p:sldId id="278" r:id="rId32"/>
    <p:sldId id="279" r:id="rId33"/>
    <p:sldId id="3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1401" autoAdjust="0"/>
  </p:normalViewPr>
  <p:slideViewPr>
    <p:cSldViewPr snapToGrid="0">
      <p:cViewPr varScale="1">
        <p:scale>
          <a:sx n="55" d="100"/>
          <a:sy n="55" d="100"/>
        </p:scale>
        <p:origin x="894" y="66"/>
      </p:cViewPr>
      <p:guideLst/>
    </p:cSldViewPr>
  </p:slideViewPr>
  <p:notesTextViewPr>
    <p:cViewPr>
      <p:scale>
        <a:sx n="1" d="1"/>
        <a:sy n="1" d="1"/>
      </p:scale>
      <p:origin x="0" y="-3258"/>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dirty="0"/>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dirty="0"/>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dirty="0"/>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dirty="0"/>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dirty="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1/19/2022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Connected_component_%28graph_theory%29"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a:t>
            </a:r>
          </a:p>
          <a:p>
            <a:endParaRPr lang="en-US" dirty="0"/>
          </a:p>
          <a:p>
            <a:r>
              <a:rPr lang="en-US" dirty="0"/>
              <a:t>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845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(5 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have 32 students, a group can have up to 5 or 6 people. </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Mizzou, we do not tolerate discrimination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430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the 5-min snippet, which means that at the end of every class, about 5 minutes, I will show you some of the most interesting (at least in my opinion) and state-of-the-art research methods in marketing and various social science disciplines. Since I cannot teach you these materials formally and I have to adhere strictly to the marketing research textbook, this is my way to rebel.  However, I understand why our program requires you guys to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a:p>
            <a:endParaRPr lang="en-US" dirty="0"/>
          </a:p>
          <a:p>
            <a:r>
              <a:rPr lang="en-US" dirty="0"/>
              <a:t>Marketing definition, its purpose, its process and a few examples of marketing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a:p>
            <a:r>
              <a:rPr lang="en-US" dirty="0"/>
              <a:t>Ask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definition is tied strictly to the marketing research process, which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marketing research is to link… </a:t>
            </a:r>
          </a:p>
          <a:p>
            <a:endParaRPr lang="en-US" dirty="0"/>
          </a:p>
          <a:p>
            <a:endParaRPr lang="en-US" dirty="0"/>
          </a:p>
          <a:p>
            <a:r>
              <a:rPr lang="en-US" dirty="0"/>
              <a:t>So now you have the definition, process, and purpose of marketing research, can you identify a marketing research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examples of marketing research </a:t>
            </a:r>
          </a:p>
          <a:p>
            <a:endParaRPr lang="en-US" dirty="0"/>
          </a:p>
          <a:p>
            <a:endParaRPr lang="en-US" dirty="0"/>
          </a:p>
          <a:p>
            <a:endParaRPr lang="en-US" dirty="0"/>
          </a:p>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r>
              <a:rPr lang="en-US" dirty="0"/>
              <a:t>I will say my target or goal as a consumer, and you can tell me which agency first comes to your mind</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the difference between marketing research and marketing analytics? </a:t>
            </a:r>
          </a:p>
          <a:p>
            <a:r>
              <a:rPr lang="en-US" dirty="0"/>
              <a:t>Or the difference between data analysts and data scientists. </a:t>
            </a:r>
          </a:p>
          <a:p>
            <a:r>
              <a:rPr lang="en-US" dirty="0"/>
              <a:t>I think this can be helpful for you when you are interviewed and especially when you’re interviewed for tech companies, as I saw many of you’ve indicated in your introduction posts.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94794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http://www.netlogoweb.org/launch#http://www.netlogoweb.org/assets/modelslib/IABM%20Textbook/chapter%206/Spread%20of%20Disease.nlogo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explores the spread of disease in a number of different conditions and environments. In particular, it explores how making assumptions about the interactions of agents can drastically affect the results of the model. </a:t>
            </a:r>
          </a:p>
          <a:p>
            <a:endParaRPr lang="en-US" dirty="0"/>
          </a:p>
          <a:p>
            <a:r>
              <a:rPr lang="en-US" dirty="0"/>
              <a:t>Other models</a:t>
            </a:r>
          </a:p>
          <a:p>
            <a:pPr>
              <a:buFont typeface="Arial" panose="020B0604020202020204" pitchFamily="34" charset="0"/>
              <a:buChar char="•"/>
            </a:pPr>
            <a:r>
              <a:rPr lang="en-US" dirty="0"/>
              <a:t>HIV </a:t>
            </a:r>
          </a:p>
          <a:p>
            <a:pPr>
              <a:buFont typeface="Arial" panose="020B0604020202020204" pitchFamily="34" charset="0"/>
              <a:buChar char="•"/>
            </a:pPr>
            <a:r>
              <a:rPr lang="en-US" dirty="0"/>
              <a:t>Disease Solo </a:t>
            </a:r>
          </a:p>
          <a:p>
            <a:pPr>
              <a:buFont typeface="Arial" panose="020B0604020202020204" pitchFamily="34" charset="0"/>
              <a:buChar char="•"/>
            </a:pPr>
            <a:r>
              <a:rPr lang="en-US" dirty="0"/>
              <a:t>Disease </a:t>
            </a:r>
            <a:r>
              <a:rPr lang="en-US" dirty="0" err="1"/>
              <a:t>HubNet</a:t>
            </a:r>
            <a:r>
              <a:rPr lang="en-US" dirty="0"/>
              <a:t> </a:t>
            </a:r>
          </a:p>
          <a:p>
            <a:pPr>
              <a:buFont typeface="Arial" panose="020B0604020202020204" pitchFamily="34" charset="0"/>
              <a:buChar char="•"/>
            </a:pPr>
            <a:r>
              <a:rPr lang="en-US" dirty="0"/>
              <a:t>Disease Doctors </a:t>
            </a:r>
            <a:r>
              <a:rPr lang="en-US" dirty="0" err="1"/>
              <a:t>HubNet</a:t>
            </a:r>
            <a:r>
              <a:rPr lang="en-US" dirty="0"/>
              <a:t> </a:t>
            </a:r>
          </a:p>
          <a:p>
            <a:pPr>
              <a:buFont typeface="Arial" panose="020B0604020202020204" pitchFamily="34" charset="0"/>
              <a:buChar char="•"/>
            </a:pPr>
            <a:r>
              <a:rPr lang="en-US" dirty="0" err="1"/>
              <a:t>epiDEM</a:t>
            </a:r>
            <a:r>
              <a:rPr lang="en-US" dirty="0"/>
              <a:t> Basic </a:t>
            </a:r>
          </a:p>
          <a:p>
            <a:pPr>
              <a:buFont typeface="Arial" panose="020B0604020202020204" pitchFamily="34" charset="0"/>
              <a:buChar char="•"/>
            </a:pPr>
            <a:r>
              <a:rPr lang="en-US" dirty="0" err="1"/>
              <a:t>epiDEM</a:t>
            </a:r>
            <a:r>
              <a:rPr lang="en-US" dirty="0"/>
              <a:t> Travel and Control </a:t>
            </a:r>
          </a:p>
          <a:p>
            <a:pPr>
              <a:buFont typeface="Arial" panose="020B0604020202020204" pitchFamily="34" charset="0"/>
              <a:buChar char="•"/>
            </a:pPr>
            <a:r>
              <a:rPr lang="en-US" dirty="0"/>
              <a:t>Virus on a Network </a:t>
            </a:r>
          </a:p>
          <a:p>
            <a:pPr>
              <a:buFont typeface="Arial" panose="020B0604020202020204" pitchFamily="34" charset="0"/>
              <a:buChar char="•"/>
            </a:pPr>
            <a:endParaRPr lang="en-US" dirty="0"/>
          </a:p>
          <a:p>
            <a:pPr>
              <a:buFont typeface="Arial" panose="020B0604020202020204" pitchFamily="34" charset="0"/>
              <a:buNone/>
            </a:pPr>
            <a:endParaRPr lang="en-US" dirty="0"/>
          </a:p>
          <a:p>
            <a:r>
              <a:rPr lang="en-US" dirty="0"/>
              <a:t>Communication models:</a:t>
            </a:r>
          </a:p>
          <a:p>
            <a:pPr>
              <a:buFont typeface="Arial" panose="020B0604020202020204" pitchFamily="34" charset="0"/>
              <a:buChar char="•"/>
            </a:pPr>
            <a:r>
              <a:rPr lang="fr-FR" dirty="0"/>
              <a:t>Communication T-T Example </a:t>
            </a:r>
          </a:p>
          <a:p>
            <a:pPr>
              <a:buFont typeface="Arial" panose="020B0604020202020204" pitchFamily="34" charset="0"/>
              <a:buChar char="•"/>
            </a:pPr>
            <a:r>
              <a:rPr lang="fr-FR" dirty="0"/>
              <a:t>Communication-T-T Network Example </a:t>
            </a:r>
          </a:p>
          <a:p>
            <a:pPr>
              <a:buFont typeface="Arial" panose="020B0604020202020204" pitchFamily="34" charset="0"/>
              <a:buChar char="•"/>
            </a:pPr>
            <a:r>
              <a:rPr lang="fr-FR" dirty="0" err="1"/>
              <a:t>Language</a:t>
            </a:r>
            <a:r>
              <a:rPr lang="fr-FR" dirty="0"/>
              <a:t> Change </a:t>
            </a:r>
          </a:p>
          <a:p>
            <a:pPr>
              <a:buFont typeface="Arial" panose="020B0604020202020204" pitchFamily="34" charset="0"/>
              <a:buChar char="•"/>
            </a:pPr>
            <a:endParaRPr lang="fr-FR" dirty="0"/>
          </a:p>
          <a:p>
            <a:pPr>
              <a:buFont typeface="Arial" panose="020B0604020202020204" pitchFamily="34" charset="0"/>
              <a:buChar char="•"/>
            </a:pPr>
            <a:endParaRPr lang="fr-FR" dirty="0"/>
          </a:p>
          <a:p>
            <a:r>
              <a:rPr lang="en-US" dirty="0"/>
              <a:t>In particular, look at how the different parameters of the model influence the speed at which the disease spreads through the population. </a:t>
            </a:r>
          </a:p>
          <a:p>
            <a:endParaRPr lang="en-US" dirty="0"/>
          </a:p>
          <a:p>
            <a:r>
              <a:rPr lang="en-US" dirty="0"/>
              <a:t>For example, in the “mobile” variant, the population (NUM-PEOPLE) clearly seem to be the main driving force for the speed of infection.</a:t>
            </a:r>
          </a:p>
          <a:p>
            <a:r>
              <a:rPr lang="en-US" dirty="0"/>
              <a:t>Try 50, 200, 400</a:t>
            </a:r>
          </a:p>
          <a:p>
            <a:endParaRPr lang="en-US" dirty="0"/>
          </a:p>
          <a:p>
            <a:r>
              <a:rPr lang="en-US" dirty="0"/>
              <a:t> Is that the case for the other two variants as well? Some suggestions of parameters to vary are given below under THINGS TO TRY. </a:t>
            </a:r>
          </a:p>
          <a:p>
            <a:endParaRPr lang="en-US" dirty="0"/>
          </a:p>
          <a:p>
            <a:r>
              <a:rPr lang="en-US" dirty="0"/>
              <a:t>Another thing that you may have noticed is that, in the “network” variant, there are cases where the disease will not spread to all people. , here we can see it plateaus .</a:t>
            </a:r>
          </a:p>
          <a:p>
            <a:r>
              <a:rPr lang="en-US" dirty="0"/>
              <a:t>This happens when the network has more than one </a:t>
            </a:r>
            <a:r>
              <a:rPr lang="en-US" dirty="0">
                <a:hlinkClick r:id="rId3"/>
              </a:rPr>
              <a:t>components</a:t>
            </a:r>
            <a:r>
              <a:rPr lang="en-US" dirty="0"/>
              <a:t> (isolated nodes, or groups of nodes that are not connected with the rest of the network) </a:t>
            </a:r>
          </a:p>
          <a:p>
            <a:endParaRPr lang="en-US" dirty="0"/>
          </a:p>
          <a:p>
            <a:r>
              <a:rPr lang="en-US" dirty="0"/>
              <a:t>and that not all components get infected with the disease right from the start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set different values for the CONNECTIONS-PER-NODE slider and run the NETWORK variant. How does the CONNECTIONS-PER-NODE slider affect the results? </a:t>
            </a:r>
          </a:p>
          <a:p>
            <a:r>
              <a:rPr lang="en-US" dirty="0"/>
              <a:t>Set 1,2, 3 connections. </a:t>
            </a:r>
          </a:p>
          <a:p>
            <a:endParaRPr lang="fr-FR" dirty="0"/>
          </a:p>
          <a:p>
            <a:r>
              <a:rPr lang="fr-FR" dirty="0" err="1"/>
              <a:t>Now</a:t>
            </a:r>
            <a:r>
              <a:rPr lang="fr-FR" dirty="0"/>
              <a:t>, </a:t>
            </a:r>
            <a:r>
              <a:rPr lang="fr-FR" dirty="0" err="1"/>
              <a:t>we</a:t>
            </a:r>
            <a:r>
              <a:rPr lang="fr-FR" dirty="0"/>
              <a:t> can </a:t>
            </a:r>
            <a:r>
              <a:rPr lang="fr-FR" dirty="0" err="1"/>
              <a:t>try</a:t>
            </a:r>
            <a:r>
              <a:rPr lang="fr-FR" dirty="0"/>
              <a:t> environnemental variant. </a:t>
            </a:r>
          </a:p>
          <a:p>
            <a:endParaRPr lang="fr-FR" dirty="0"/>
          </a:p>
          <a:p>
            <a:r>
              <a:rPr lang="en-US" dirty="0"/>
              <a:t>Set different values for the DISEASE-DECAY slider and run the ENVIRONMENTAL variant. How does the DISEASE-DECAY slider affect the results? </a:t>
            </a:r>
          </a:p>
          <a:p>
            <a:r>
              <a:rPr lang="en-US" dirty="0"/>
              <a:t>Set 3, 5, 8</a:t>
            </a:r>
            <a:endParaRPr lang="fr-FR"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There might some be typos or broken Links.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a:t>
            </a:r>
          </a:p>
          <a:p>
            <a:r>
              <a:rPr lang="en-US" dirty="0"/>
              <a:t>It would come in handy later when you want to refer back to these policies. </a:t>
            </a:r>
          </a:p>
          <a:p>
            <a:endParaRPr lang="en-US" dirty="0"/>
          </a:p>
          <a:p>
            <a:r>
              <a:rPr lang="en-US" dirty="0"/>
              <a:t>Every day, you will receive attendance points just by being in class and answer questions.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t>
            </a:r>
          </a:p>
          <a:p>
            <a:r>
              <a:rPr lang="en-US" dirty="0"/>
              <a:t>And I will run participation questions to let you familiarize yourself with </a:t>
            </a:r>
            <a:r>
              <a:rPr lang="en-US" dirty="0" err="1"/>
              <a:t>iclicker</a:t>
            </a:r>
            <a:r>
              <a:rPr lang="en-US" dirty="0"/>
              <a:t> </a:t>
            </a:r>
          </a:p>
          <a:p>
            <a:r>
              <a:rPr lang="en-US" dirty="0"/>
              <a:t>If you can’t figure out how to register your </a:t>
            </a:r>
            <a:r>
              <a:rPr lang="en-US" dirty="0" err="1"/>
              <a:t>iclicker</a:t>
            </a:r>
            <a:r>
              <a:rPr lang="en-US" dirty="0"/>
              <a:t>, please talk to me after class</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78786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51104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1/18/2022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1/18/2022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1/18/2022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1/18/2022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1/18/2022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1/18/2022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1/18/2022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1/18/2022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1/18/2022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1/18/2022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1/18/2022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1/18/2022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threegirlsmedia.com/2014/04/08/marketing-memes-3-reasons-work/" TargetMode="External"/><Relationship Id="rId5" Type="http://schemas.openxmlformats.org/officeDocument/2006/relationships/image" Target="../media/image3.jpg"/><Relationship Id="rId4" Type="http://schemas.openxmlformats.org/officeDocument/2006/relationships/hyperlink" Target="https://www.ibsproduces.com/blog/category/digital-marketing/34993/client-acquisition-strategy-for-digital-marketing-agenci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6.jpg"/><Relationship Id="rId4" Type="http://schemas.openxmlformats.org/officeDocument/2006/relationships/image" Target="../media/image55.jpg"/></Relationships>
</file>

<file path=ppt/slides/_rels/slide27.xml.rels><?xml version="1.0" encoding="UTF-8" standalone="yes"?>
<Relationships xmlns="http://schemas.openxmlformats.org/package/2006/relationships"><Relationship Id="rId3" Type="http://schemas.openxmlformats.org/officeDocument/2006/relationships/image" Target="../media/image58.jpeg"/><Relationship Id="rId7" Type="http://schemas.openxmlformats.org/officeDocument/2006/relationships/image" Target="../media/image60.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cartoondealer.com/image/41450418/marketing-research-concept-illustration.html" TargetMode="External"/><Relationship Id="rId5" Type="http://schemas.openxmlformats.org/officeDocument/2006/relationships/image" Target="../media/image59.jpg"/><Relationship Id="rId4" Type="http://schemas.openxmlformats.org/officeDocument/2006/relationships/hyperlink" Target="https://www.blackarm.com.my/how-technology-is-changing-market-research/"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6.jp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4.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6.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80C4-5C5B-4071-B1E7-8A8C4FD94366}"/>
              </a:ext>
            </a:extLst>
          </p:cNvPr>
          <p:cNvSpPr>
            <a:spLocks noGrp="1"/>
          </p:cNvSpPr>
          <p:nvPr>
            <p:ph type="ctrTitle"/>
          </p:nvPr>
        </p:nvSpPr>
        <p:spPr>
          <a:xfrm>
            <a:off x="5021821" y="4004732"/>
            <a:ext cx="6465287" cy="1324235"/>
          </a:xfrm>
        </p:spPr>
        <p:txBody>
          <a:bodyPr vert="horz" lIns="91440" tIns="45720" rIns="91440" bIns="45720" rtlCol="0">
            <a:normAutofit/>
          </a:bodyPr>
          <a:lstStyle/>
          <a:p>
            <a:pPr algn="l"/>
            <a:r>
              <a:rPr lang="en-US" sz="4800" kern="1200" dirty="0">
                <a:latin typeface="+mj-lt"/>
                <a:ea typeface="+mj-ea"/>
                <a:cs typeface="+mj-cs"/>
              </a:rPr>
              <a:t>Am I in the right class?</a:t>
            </a:r>
          </a:p>
        </p:txBody>
      </p:sp>
      <p:sp>
        <p:nvSpPr>
          <p:cNvPr id="132" name="Rectangle 109">
            <a:extLst>
              <a:ext uri="{FF2B5EF4-FFF2-40B4-BE49-F238E27FC236}">
                <a16:creationId xmlns:a16="http://schemas.microsoft.com/office/drawing/2014/main" id="{82B0BD37-87F5-4DDB-B767-20FA06048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he Most Hilarious Marketing Memes To Wrap 2021 | Simplified">
            <a:extLst>
              <a:ext uri="{FF2B5EF4-FFF2-40B4-BE49-F238E27FC236}">
                <a16:creationId xmlns:a16="http://schemas.microsoft.com/office/drawing/2014/main" id="{CA61F255-B788-4D2F-89A3-B5396202ED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9366" y="999596"/>
            <a:ext cx="3483526" cy="4707467"/>
          </a:xfrm>
          <a:prstGeom prst="rect">
            <a:avLst/>
          </a:prstGeom>
          <a:noFill/>
          <a:extLst>
            <a:ext uri="{909E8E84-426E-40DD-AFC4-6F175D3DCCD1}">
              <a14:hiddenFill xmlns:a14="http://schemas.microsoft.com/office/drawing/2010/main">
                <a:solidFill>
                  <a:srgbClr val="FFFFFF"/>
                </a:solidFill>
              </a14:hiddenFill>
            </a:ext>
          </a:extLst>
        </p:spPr>
      </p:pic>
      <p:sp>
        <p:nvSpPr>
          <p:cNvPr id="133" name="Rectangle 111">
            <a:extLst>
              <a:ext uri="{FF2B5EF4-FFF2-40B4-BE49-F238E27FC236}">
                <a16:creationId xmlns:a16="http://schemas.microsoft.com/office/drawing/2014/main" id="{ADFE5C4E-0B5D-4AB5-9877-3993F84A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Text&#10;&#10;Description automatically generated">
            <a:extLst>
              <a:ext uri="{FF2B5EF4-FFF2-40B4-BE49-F238E27FC236}">
                <a16:creationId xmlns:a16="http://schemas.microsoft.com/office/drawing/2014/main" id="{31526B6C-DF77-4F23-9E1C-CCA6DBC39A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90338" y="896779"/>
            <a:ext cx="2804299" cy="2103224"/>
          </a:xfrm>
          <a:prstGeom prst="rect">
            <a:avLst/>
          </a:prstGeom>
        </p:spPr>
      </p:pic>
      <p:sp>
        <p:nvSpPr>
          <p:cNvPr id="114" name="Rectangle 113">
            <a:extLst>
              <a:ext uri="{FF2B5EF4-FFF2-40B4-BE49-F238E27FC236}">
                <a16:creationId xmlns:a16="http://schemas.microsoft.com/office/drawing/2014/main" id="{06048CCE-094B-4948-B61B-DE627F176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logo&#10;&#10;Description automatically generated">
            <a:extLst>
              <a:ext uri="{FF2B5EF4-FFF2-40B4-BE49-F238E27FC236}">
                <a16:creationId xmlns:a16="http://schemas.microsoft.com/office/drawing/2014/main" id="{B2362738-0542-4A6C-A8ED-74EDEE9F7F1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830415" y="761935"/>
            <a:ext cx="2775335" cy="2372911"/>
          </a:xfrm>
          <a:prstGeom prst="rect">
            <a:avLst/>
          </a:prstGeom>
        </p:spPr>
      </p:pic>
      <p:cxnSp>
        <p:nvCxnSpPr>
          <p:cNvPr id="134" name="Straight Connector 115">
            <a:extLst>
              <a:ext uri="{FF2B5EF4-FFF2-40B4-BE49-F238E27FC236}">
                <a16:creationId xmlns:a16="http://schemas.microsoft.com/office/drawing/2014/main" id="{5BB48934-4796-4249-B64C-EE2375977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4F155CD-AA08-4795-85E6-66E67B444ACA}"/>
              </a:ext>
            </a:extLst>
          </p:cNvPr>
          <p:cNvSpPr>
            <a:spLocks noGrp="1"/>
          </p:cNvSpPr>
          <p:nvPr>
            <p:ph type="ftr" sz="quarter" idx="11"/>
          </p:nvPr>
        </p:nvSpPr>
        <p:spPr>
          <a:xfrm>
            <a:off x="3649579" y="6495785"/>
            <a:ext cx="4892842" cy="306928"/>
          </a:xfrm>
        </p:spPr>
        <p:txBody>
          <a:bodyPr vert="horz" lIns="91440" tIns="45720" rIns="91440" bIns="45720" rtlCol="0">
            <a:normAutofit/>
          </a:bodyPr>
          <a:lstStyle/>
          <a:p>
            <a:pPr>
              <a:spcAft>
                <a:spcPts val="600"/>
              </a:spcAft>
            </a:pPr>
            <a:r>
              <a:rPr lang="en-US" kern="1200">
                <a:latin typeface="+mn-lt"/>
                <a:ea typeface="+mn-ea"/>
                <a:cs typeface="+mn-cs"/>
              </a:rPr>
              <a:t>Mike Nguyen</a:t>
            </a:r>
          </a:p>
        </p:txBody>
      </p:sp>
      <p:sp>
        <p:nvSpPr>
          <p:cNvPr id="5" name="Slide Number Placeholder 4">
            <a:extLst>
              <a:ext uri="{FF2B5EF4-FFF2-40B4-BE49-F238E27FC236}">
                <a16:creationId xmlns:a16="http://schemas.microsoft.com/office/drawing/2014/main" id="{8E147647-49CC-43E7-B367-32E7F26E7702}"/>
              </a:ext>
            </a:extLst>
          </p:cNvPr>
          <p:cNvSpPr>
            <a:spLocks noGrp="1"/>
          </p:cNvSpPr>
          <p:nvPr>
            <p:ph type="sldNum" sz="quarter" idx="12"/>
          </p:nvPr>
        </p:nvSpPr>
        <p:spPr>
          <a:xfrm>
            <a:off x="9057372" y="6495785"/>
            <a:ext cx="2743200" cy="306928"/>
          </a:xfrm>
          <a:prstGeom prst="ellipse">
            <a:avLst/>
          </a:prstGeom>
        </p:spPr>
        <p:txBody>
          <a:bodyPr vert="horz" lIns="91440" tIns="45720" rIns="91440" bIns="45720" rtlCol="0">
            <a:normAutofit/>
          </a:bodyPr>
          <a:lstStyle/>
          <a:p>
            <a:pPr>
              <a:lnSpc>
                <a:spcPct val="90000"/>
              </a:lnSpc>
              <a:spcAft>
                <a:spcPts val="600"/>
              </a:spcAft>
            </a:pPr>
            <a:fld id="{A6AF1B4E-90EC-4A51-B6E5-B702C054ECB0}" type="slidenum">
              <a:rPr lang="en-US" sz="900"/>
              <a:pPr>
                <a:lnSpc>
                  <a:spcPct val="90000"/>
                </a:lnSpc>
                <a:spcAft>
                  <a:spcPts val="600"/>
                </a:spcAft>
              </a:pPr>
              <a:t>1</a:t>
            </a:fld>
            <a:endParaRPr lang="en-US" sz="900"/>
          </a:p>
        </p:txBody>
      </p:sp>
    </p:spTree>
    <p:extLst>
      <p:ext uri="{BB962C8B-B14F-4D97-AF65-F5344CB8AC3E}">
        <p14:creationId xmlns:p14="http://schemas.microsoft.com/office/powerpoint/2010/main" val="33478533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grpSp>
        <p:nvGrpSpPr>
          <p:cNvPr id="7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76" name="Freeform: Shape 7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7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8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84" name="Freeform: Shape 8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10</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11</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386533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265634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2579820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105634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610B62-EEF8-4526-A7B2-4E91F131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28DD2-7348-498F-81AA-075CDC4CCB8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300"/>
              <a:t>Policy on Discrimination</a:t>
            </a:r>
          </a:p>
        </p:txBody>
      </p:sp>
      <p:sp>
        <p:nvSpPr>
          <p:cNvPr id="137" name="Rectangle 136">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e Does Not Simply Meme - Imgflip">
            <a:extLst>
              <a:ext uri="{FF2B5EF4-FFF2-40B4-BE49-F238E27FC236}">
                <a16:creationId xmlns:a16="http://schemas.microsoft.com/office/drawing/2014/main" id="{A08C7C81-56B0-4584-A76B-4F0DBC09E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r="19520"/>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D29DAEC-4367-48DC-B59E-9425459A1C70}"/>
              </a:ext>
            </a:extLst>
          </p:cNvPr>
          <p:cNvSpPr>
            <a:spLocks noGrp="1"/>
          </p:cNvSpPr>
          <p:nvPr>
            <p:ph type="ftr" sz="quarter" idx="11"/>
          </p:nvPr>
        </p:nvSpPr>
        <p:spPr>
          <a:xfrm>
            <a:off x="645858" y="6356350"/>
            <a:ext cx="3627692" cy="365125"/>
          </a:xfrm>
          <a:noFill/>
        </p:spPr>
        <p:txBody>
          <a:bodyPr vert="horz" lIns="91440" tIns="45720" rIns="91440" bIns="45720" rtlCol="0" anchor="ctr">
            <a:normAutofit/>
          </a:bodyPr>
          <a:lstStyle/>
          <a:p>
            <a:pPr algn="l">
              <a:spcAft>
                <a:spcPts val="600"/>
              </a:spcAft>
              <a:defRPr/>
            </a:pPr>
            <a:r>
              <a:rPr lang="en-US" kern="1200">
                <a:solidFill>
                  <a:schemeClr val="tx1">
                    <a:lumMod val="75000"/>
                    <a:lumOff val="25000"/>
                  </a:schemeClr>
                </a:solidFill>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046C12E-DC80-47AD-9215-9E12656721B6}"/>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defRPr/>
            </a:pPr>
            <a:fld id="{A6AF1B4E-90EC-4A51-B6E5-B702C054ECB0}" type="slidenum">
              <a:rPr lang="en-US">
                <a:solidFill>
                  <a:srgbClr val="595959"/>
                </a:solidFill>
                <a:latin typeface="Calibri" panose="020F0502020204030204"/>
              </a:rPr>
              <a:pPr algn="l">
                <a:spcAft>
                  <a:spcPts val="600"/>
                </a:spcAft>
                <a:defRPr/>
              </a:pPr>
              <a:t>16</a:t>
            </a:fld>
            <a:endParaRPr lang="en-US">
              <a:solidFill>
                <a:srgbClr val="595959"/>
              </a:solidFill>
              <a:latin typeface="Calibri" panose="020F0502020204030204"/>
            </a:endParaRPr>
          </a:p>
        </p:txBody>
      </p:sp>
    </p:spTree>
    <p:extLst>
      <p:ext uri="{BB962C8B-B14F-4D97-AF65-F5344CB8AC3E}">
        <p14:creationId xmlns:p14="http://schemas.microsoft.com/office/powerpoint/2010/main" val="37478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What is marketing</a:t>
            </a:r>
            <a:br>
              <a:rPr lang="en-US" sz="6100" kern="1200" dirty="0">
                <a:solidFill>
                  <a:schemeClr val="tx1"/>
                </a:solidFill>
                <a:latin typeface="+mj-lt"/>
                <a:ea typeface="+mj-ea"/>
                <a:cs typeface="+mj-cs"/>
              </a:rPr>
            </a:br>
            <a:r>
              <a:rPr lang="en-US" sz="6100" kern="1200" dirty="0">
                <a:solidFill>
                  <a:schemeClr val="tx1"/>
                </a:solidFill>
                <a:latin typeface="+mj-lt"/>
                <a:ea typeface="+mj-ea"/>
                <a:cs typeface="+mj-cs"/>
              </a:rPr>
              <a:t>research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19</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2</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395444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63346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94385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24</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graphicEl>
                                              <a:dgm id="{C5700E3D-FA44-4A0E-A2B1-B5F96EF0895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graphicEl>
                                              <a:dgm id="{C7002D08-9303-416C-B0A0-F08492E749A8}"/>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graphicEl>
                                              <a:dgm id="{71217647-076C-4F3E-A56F-38C1130FBF9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graphicEl>
                                              <a:dgm id="{6831EA93-2371-4547-AACF-D8B2C325948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graphicEl>
                                              <a:dgm id="{5CB7775D-A585-418C-9033-AE3CC5A2C78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graphicEl>
                                              <a:dgm id="{6BA9E5B9-E65A-495E-8604-746450FE131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graphicEl>
                                              <a:dgm id="{7CC7B53F-B105-4470-BDB6-ECC763DC36C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graphicEl>
                                              <a:dgm id="{8A9F2497-9488-4E73-A332-0481A28579D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graphicEl>
                                              <a:dgm id="{70509DD5-B71B-4168-8307-ECF237729D2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graphicEl>
                                              <a:dgm id="{6EBFC8BA-01B1-4728-AF2C-92DC97D65C3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graphicEl>
                                              <a:dgm id="{585D0F85-7BFD-4636-9856-19B5B7F98A99}"/>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graphicEl>
                                              <a:dgm id="{836E5F3E-A9B7-422A-A2A1-CA5E0946111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a:xfrm>
            <a:off x="841248" y="548640"/>
            <a:ext cx="3600860" cy="5431536"/>
          </a:xfrm>
        </p:spPr>
        <p:txBody>
          <a:bodyPr>
            <a:normAutofit/>
          </a:bodyPr>
          <a:lstStyle/>
          <a:p>
            <a:r>
              <a:rPr lang="en-US" sz="5400"/>
              <a:t>iClicker question </a:t>
            </a:r>
          </a:p>
        </p:txBody>
      </p:sp>
      <p:sp>
        <p:nvSpPr>
          <p:cNvPr id="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a:xfrm>
            <a:off x="5126418" y="552091"/>
            <a:ext cx="6224335" cy="5431536"/>
          </a:xfrm>
        </p:spPr>
        <p:txBody>
          <a:bodyPr anchor="ctr">
            <a:normAutofit/>
          </a:bodyPr>
          <a:lstStyle/>
          <a:p>
            <a:pPr marL="0" indent="0">
              <a:buNone/>
            </a:pPr>
            <a:r>
              <a:rPr lang="en-US" sz="2200"/>
              <a:t>Which of the following questions can be addressed by utilizing marketing research?</a:t>
            </a:r>
          </a:p>
          <a:p>
            <a:pPr marL="0" indent="0">
              <a:buNone/>
            </a:pPr>
            <a:endParaRPr lang="en-US" sz="2200"/>
          </a:p>
          <a:p>
            <a:r>
              <a:rPr lang="en-US" sz="2200"/>
              <a:t>What percentage of our target market remembers our brand name? </a:t>
            </a:r>
          </a:p>
          <a:p>
            <a:r>
              <a:rPr lang="en-US" sz="2200"/>
              <a:t>What kinds of financial firms use our services? </a:t>
            </a:r>
          </a:p>
          <a:p>
            <a:r>
              <a:rPr lang="en-US" sz="2200"/>
              <a:t>What is our reputation with government regulatory agencies? </a:t>
            </a:r>
          </a:p>
          <a:p>
            <a:r>
              <a:rPr lang="en-US" sz="220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340817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75C2C-7883-43B7-A292-429BB4B139E8}"/>
              </a:ext>
            </a:extLst>
          </p:cNvPr>
          <p:cNvSpPr>
            <a:spLocks noGrp="1"/>
          </p:cNvSpPr>
          <p:nvPr>
            <p:ph type="title"/>
          </p:nvPr>
        </p:nvSpPr>
        <p:spPr>
          <a:xfrm>
            <a:off x="838200" y="4669978"/>
            <a:ext cx="4391024" cy="1173700"/>
          </a:xfrm>
        </p:spPr>
        <p:txBody>
          <a:bodyPr anchor="t">
            <a:normAutofit/>
          </a:bodyPr>
          <a:lstStyle/>
          <a:p>
            <a:r>
              <a:rPr lang="en-US" sz="4000">
                <a:solidFill>
                  <a:schemeClr val="bg1"/>
                </a:solidFill>
              </a:rPr>
              <a:t>Terminology</a:t>
            </a:r>
          </a:p>
        </p:txBody>
      </p:sp>
      <p:pic>
        <p:nvPicPr>
          <p:cNvPr id="9" name="Picture 8" descr="Text&#10;&#10;Description automatically generated">
            <a:extLst>
              <a:ext uri="{FF2B5EF4-FFF2-40B4-BE49-F238E27FC236}">
                <a16:creationId xmlns:a16="http://schemas.microsoft.com/office/drawing/2014/main" id="{D7A51A3A-BAA4-44A0-A0E2-BF4B398B364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6161" r="7552" b="1"/>
          <a:stretch/>
        </p:blipFill>
        <p:spPr>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7" name="Picture 6" descr="Diagram&#10;&#10;Description automatically generated">
            <a:extLst>
              <a:ext uri="{FF2B5EF4-FFF2-40B4-BE49-F238E27FC236}">
                <a16:creationId xmlns:a16="http://schemas.microsoft.com/office/drawing/2014/main" id="{AF4B2CCF-8540-4EC3-B459-AC81A777CB24}"/>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7" r="14154" b="-2"/>
          <a:stretch/>
        </p:blipFill>
        <p:spPr>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p:spPr>
      </p:pic>
      <p:sp>
        <p:nvSpPr>
          <p:cNvPr id="5" name="Slide Number Placeholder 4">
            <a:extLst>
              <a:ext uri="{FF2B5EF4-FFF2-40B4-BE49-F238E27FC236}">
                <a16:creationId xmlns:a16="http://schemas.microsoft.com/office/drawing/2014/main" id="{DE1CE667-1395-49B5-9285-0157CBA0B07B}"/>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27</a:t>
            </a:fld>
            <a:endParaRPr lang="en-US" sz="4400">
              <a:solidFill>
                <a:srgbClr val="FFFFFF"/>
              </a:solidFill>
            </a:endParaRPr>
          </a:p>
        </p:txBody>
      </p:sp>
      <p:grpSp>
        <p:nvGrpSpPr>
          <p:cNvPr id="26" name="Group 15">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7" name="Freeform: Shape 16">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59E0FC16-837D-436E-9DA3-4F90A3350A58}"/>
              </a:ext>
            </a:extLst>
          </p:cNvPr>
          <p:cNvSpPr>
            <a:spLocks noGrp="1"/>
          </p:cNvSpPr>
          <p:nvPr>
            <p:ph idx="1"/>
          </p:nvPr>
        </p:nvSpPr>
        <p:spPr>
          <a:xfrm>
            <a:off x="5664201" y="4766267"/>
            <a:ext cx="5692774" cy="1077411"/>
          </a:xfrm>
        </p:spPr>
        <p:txBody>
          <a:bodyPr>
            <a:normAutofit/>
          </a:bodyPr>
          <a:lstStyle/>
          <a:p>
            <a:r>
              <a:rPr lang="en-US" sz="2200">
                <a:solidFill>
                  <a:schemeClr val="bg1">
                    <a:alpha val="80000"/>
                  </a:schemeClr>
                </a:solidFill>
              </a:rPr>
              <a:t>Marketing Research vs. Marketing Analytics</a:t>
            </a:r>
          </a:p>
          <a:p>
            <a:r>
              <a:rPr lang="en-US" sz="2200">
                <a:solidFill>
                  <a:schemeClr val="bg1">
                    <a:alpha val="80000"/>
                  </a:schemeClr>
                </a:solidFill>
              </a:rPr>
              <a:t>Data Analyst vs. Data Scientist</a:t>
            </a:r>
          </a:p>
        </p:txBody>
      </p:sp>
      <p:sp>
        <p:nvSpPr>
          <p:cNvPr id="4" name="Footer Placeholder 3">
            <a:extLst>
              <a:ext uri="{FF2B5EF4-FFF2-40B4-BE49-F238E27FC236}">
                <a16:creationId xmlns:a16="http://schemas.microsoft.com/office/drawing/2014/main" id="{4C15A345-60C1-44B5-9E25-EE976952DDCC}"/>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chemeClr val="bg1">
                    <a:alpha val="60000"/>
                  </a:schemeClr>
                </a:solidFill>
              </a:rPr>
              <a:t>Mike Nguyen</a:t>
            </a:r>
          </a:p>
        </p:txBody>
      </p:sp>
    </p:spTree>
    <p:extLst>
      <p:ext uri="{BB962C8B-B14F-4D97-AF65-F5344CB8AC3E}">
        <p14:creationId xmlns:p14="http://schemas.microsoft.com/office/powerpoint/2010/main" val="286334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28</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(Quiz 1 – Sunday)</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212012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4047214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a:xfrm>
            <a:off x="767290" y="4532243"/>
            <a:ext cx="3300457" cy="1256307"/>
          </a:xfrm>
        </p:spPr>
        <p:txBody>
          <a:bodyPr vert="horz" lIns="91440" tIns="45720" rIns="91440" bIns="45720" rtlCol="0" anchor="t">
            <a:normAutofit/>
          </a:bodyPr>
          <a:lstStyle/>
          <a:p>
            <a:pPr marL="0" indent="0">
              <a:buNone/>
            </a:pPr>
            <a:r>
              <a:rPr lang="en-US" sz="2400" kern="1200">
                <a:solidFill>
                  <a:schemeClr val="bg1"/>
                </a:solidFill>
                <a:latin typeface="+mn-lt"/>
                <a:ea typeface="+mn-ea"/>
                <a:cs typeface="+mn-cs"/>
              </a:rPr>
              <a:t>Spread of Disease</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1026" name="Picture 2" descr="Modeling behaviors that spread disease | Stanford News">
            <a:extLst>
              <a:ext uri="{FF2B5EF4-FFF2-40B4-BE49-F238E27FC236}">
                <a16:creationId xmlns:a16="http://schemas.microsoft.com/office/drawing/2014/main" id="{8526B111-0F19-4C5E-BAF7-3B70F4BF43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75923"/>
            <a:ext cx="6472362" cy="43203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30</a:t>
            </a:fld>
            <a:endParaRPr lang="en-US">
              <a:solidFill>
                <a:schemeClr val="bg1"/>
              </a:solidFill>
            </a:endParaRPr>
          </a:p>
        </p:txBody>
      </p:sp>
    </p:spTree>
    <p:extLst>
      <p:ext uri="{BB962C8B-B14F-4D97-AF65-F5344CB8AC3E}">
        <p14:creationId xmlns:p14="http://schemas.microsoft.com/office/powerpoint/2010/main" val="107072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11:00 AM – 11:30 AM </a:t>
            </a:r>
            <a:r>
              <a:rPr lang="en-US" sz="2200"/>
              <a:t>(Monday)</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634547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6</a:t>
            </a:fld>
            <a:endParaRPr lang="en-US"/>
          </a:p>
        </p:txBody>
      </p:sp>
      <p:pic>
        <p:nvPicPr>
          <p:cNvPr id="6" name="Picture 5">
            <a:extLst>
              <a:ext uri="{FF2B5EF4-FFF2-40B4-BE49-F238E27FC236}">
                <a16:creationId xmlns:a16="http://schemas.microsoft.com/office/drawing/2014/main" id="{E9E9E8BF-CB3F-4D6A-91C1-5DB4A9002BD0}"/>
              </a:ext>
            </a:extLst>
          </p:cNvPr>
          <p:cNvPicPr>
            <a:picLocks noChangeAspect="1"/>
          </p:cNvPicPr>
          <p:nvPr/>
        </p:nvPicPr>
        <p:blipFill>
          <a:blip r:embed="rId3"/>
          <a:stretch>
            <a:fillRect/>
          </a:stretch>
        </p:blipFill>
        <p:spPr>
          <a:xfrm>
            <a:off x="4947666" y="552450"/>
            <a:ext cx="6819900" cy="5753100"/>
          </a:xfrm>
          <a:prstGeom prst="rect">
            <a:avLst/>
          </a:prstGeom>
        </p:spPr>
      </p:pic>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74129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3"/>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411065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9</a:t>
            </a:fld>
            <a:endParaRPr lang="en-US"/>
          </a:p>
        </p:txBody>
      </p:sp>
      <p:pic>
        <p:nvPicPr>
          <p:cNvPr id="6" name="Picture 5">
            <a:extLst>
              <a:ext uri="{FF2B5EF4-FFF2-40B4-BE49-F238E27FC236}">
                <a16:creationId xmlns:a16="http://schemas.microsoft.com/office/drawing/2014/main" id="{4583DDF4-9DC9-4F30-A5B2-094390654D1D}"/>
              </a:ext>
            </a:extLst>
          </p:cNvPr>
          <p:cNvPicPr>
            <a:picLocks noChangeAspect="1"/>
          </p:cNvPicPr>
          <p:nvPr/>
        </p:nvPicPr>
        <p:blipFill>
          <a:blip r:embed="rId3"/>
          <a:stretch>
            <a:fillRect/>
          </a:stretch>
        </p:blipFill>
        <p:spPr>
          <a:xfrm>
            <a:off x="4442680" y="1196975"/>
            <a:ext cx="6753225" cy="3962400"/>
          </a:xfrm>
          <a:prstGeom prst="rect">
            <a:avLst/>
          </a:prstGeom>
        </p:spPr>
      </p:pic>
    </p:spTree>
    <p:extLst>
      <p:ext uri="{BB962C8B-B14F-4D97-AF65-F5344CB8AC3E}">
        <p14:creationId xmlns:p14="http://schemas.microsoft.com/office/powerpoint/2010/main" val="255916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2023</TotalTime>
  <Words>2598</Words>
  <Application>Microsoft Office PowerPoint</Application>
  <PresentationFormat>Widescreen</PresentationFormat>
  <Paragraphs>369</Paragraphs>
  <Slides>30</Slides>
  <Notes>26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Franklin Gothic Book</vt:lpstr>
      <vt:lpstr>Office Theme</vt:lpstr>
      <vt:lpstr>Am I in the right class?</vt:lpstr>
      <vt:lpstr>Introduction to Marketing Research</vt:lpstr>
      <vt:lpstr>Agenda</vt:lpstr>
      <vt:lpstr>Instructor Bio</vt:lpstr>
      <vt:lpstr>Syllabus </vt:lpstr>
      <vt:lpstr>Attendance, Participation points, and  Professionalism</vt:lpstr>
      <vt:lpstr>IClicker Reef</vt:lpstr>
      <vt:lpstr>Assignments</vt:lpstr>
      <vt:lpstr>Weekly Quizzes</vt:lpstr>
      <vt:lpstr>Lockdown Browser</vt:lpstr>
      <vt:lpstr>Lockdown Browser </vt:lpstr>
      <vt:lpstr>Case Dicussion</vt:lpstr>
      <vt:lpstr>Group Term Project</vt:lpstr>
      <vt:lpstr>Exams</vt:lpstr>
      <vt:lpstr>Covid </vt:lpstr>
      <vt:lpstr>Policy on Discrimination</vt:lpstr>
      <vt:lpstr>5-min Snippet</vt:lpstr>
      <vt:lpstr>Outline of content</vt:lpstr>
      <vt:lpstr>What is marketing research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Terminology</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45</cp:revision>
  <dcterms:created xsi:type="dcterms:W3CDTF">2021-05-31T01:16:42Z</dcterms:created>
  <dcterms:modified xsi:type="dcterms:W3CDTF">2022-01-19T06:52:20Z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