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64" r:id="rId5"/>
    <p:sldId id="265" r:id="rId6"/>
    <p:sldId id="266" r:id="rId7"/>
    <p:sldId id="267" r:id="rId8"/>
    <p:sldId id="256" r:id="rId9"/>
    <p:sldId id="263" r:id="rId10"/>
    <p:sldId id="309" r:id="rId11"/>
    <p:sldId id="310" r:id="rId12"/>
    <p:sldId id="311" r:id="rId13"/>
    <p:sldId id="312" r:id="rId14"/>
    <p:sldId id="313" r:id="rId15"/>
    <p:sldId id="314" r:id="rId16"/>
    <p:sldId id="315" r:id="rId17"/>
    <p:sldId id="316" r:id="rId18"/>
    <p:sldId id="317" r:id="rId19"/>
    <p:sldId id="260" r:id="rId20"/>
    <p:sldId id="261" r:id="rId21"/>
    <p:sldId id="300" r:id="rId22"/>
    <p:sldId id="301" r:id="rId23"/>
    <p:sldId id="302" r:id="rId24"/>
    <p:sldId id="303" r:id="rId25"/>
    <p:sldId id="304" r:id="rId26"/>
    <p:sldId id="305" r:id="rId27"/>
    <p:sldId id="306" r:id="rId28"/>
    <p:sldId id="307" r:id="rId29"/>
    <p:sldId id="308" r:id="rId30"/>
    <p:sldId id="273" r:id="rId31"/>
    <p:sldId id="274" r:id="rId32"/>
    <p:sldId id="275" r:id="rId33"/>
    <p:sldId id="276" r:id="rId34"/>
    <p:sldId id="277" r:id="rId35"/>
    <p:sldId id="278" r:id="rId36"/>
    <p:sldId id="279" r:id="rId37"/>
    <p:sldId id="269" r:id="rId38"/>
    <p:sldId id="297"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80611" autoAdjust="0"/>
  </p:normalViewPr>
  <p:slideViewPr>
    <p:cSldViewPr snapToGrid="0">
      <p:cViewPr varScale="1">
        <p:scale>
          <a:sx n="92" d="100"/>
          <a:sy n="92" d="100"/>
        </p:scale>
        <p:origin x="1020"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hyperlink" Target="https://docs.google.com/spreadsheets/d/1_dxqG99lQMBNp_87SlojglrzqVy6KK4FA4T4SBZ88rE/edit" TargetMode="External"/><Relationship Id="rId5" Type="http://schemas.openxmlformats.org/officeDocument/2006/relationships/image" Target="../media/image38.svg"/><Relationship Id="rId4"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 TargetMode="External"/><Relationship Id="rId2" Type="http://schemas.openxmlformats.org/officeDocument/2006/relationships/image" Target="../media/image36.svg"/><Relationship Id="rId1" Type="http://schemas.openxmlformats.org/officeDocument/2006/relationships/image" Target="../media/image35.png"/><Relationship Id="rId5" Type="http://schemas.openxmlformats.org/officeDocument/2006/relationships/image" Target="../media/image38.sv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9E97D-1963-4002-972D-0575383D95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8910E6-95BE-487A-84E6-68AED57A5946}">
      <dgm:prSet/>
      <dgm:spPr/>
      <dgm:t>
        <a:bodyPr/>
        <a:lstStyle/>
        <a:p>
          <a:r>
            <a:rPr lang="en-US"/>
            <a:t>Descriptive RQ</a:t>
          </a:r>
        </a:p>
      </dgm:t>
    </dgm:pt>
    <dgm:pt modelId="{2B14B3BA-4268-43C0-9D84-37991D8EE0E2}" type="parTrans" cxnId="{7DE18A41-8D2D-46BC-91A0-2E1384540A2A}">
      <dgm:prSet/>
      <dgm:spPr/>
      <dgm:t>
        <a:bodyPr/>
        <a:lstStyle/>
        <a:p>
          <a:endParaRPr lang="en-US"/>
        </a:p>
      </dgm:t>
    </dgm:pt>
    <dgm:pt modelId="{25A4F0AC-C3B7-42F9-9200-9EE6F7D84229}" type="sibTrans" cxnId="{7DE18A41-8D2D-46BC-91A0-2E1384540A2A}">
      <dgm:prSet/>
      <dgm:spPr/>
      <dgm:t>
        <a:bodyPr/>
        <a:lstStyle/>
        <a:p>
          <a:endParaRPr lang="en-US"/>
        </a:p>
      </dgm:t>
    </dgm:pt>
    <dgm:pt modelId="{AB470268-F6D2-457B-BA94-8F6CBD75E3ED}">
      <dgm:prSet/>
      <dgm:spPr/>
      <dgm:t>
        <a:bodyPr/>
        <a:lstStyle/>
        <a:p>
          <a:r>
            <a:rPr lang="en-US"/>
            <a:t>Difference RQ</a:t>
          </a:r>
        </a:p>
      </dgm:t>
    </dgm:pt>
    <dgm:pt modelId="{401675AF-0035-4A01-B2B9-328DE228D198}" type="parTrans" cxnId="{E68792B1-8A69-405D-9D92-4E7F93F32CD3}">
      <dgm:prSet/>
      <dgm:spPr/>
      <dgm:t>
        <a:bodyPr/>
        <a:lstStyle/>
        <a:p>
          <a:endParaRPr lang="en-US"/>
        </a:p>
      </dgm:t>
    </dgm:pt>
    <dgm:pt modelId="{0BAAC142-327D-4D55-8FC1-81651E0D9595}" type="sibTrans" cxnId="{E68792B1-8A69-405D-9D92-4E7F93F32CD3}">
      <dgm:prSet/>
      <dgm:spPr/>
      <dgm:t>
        <a:bodyPr/>
        <a:lstStyle/>
        <a:p>
          <a:endParaRPr lang="en-US"/>
        </a:p>
      </dgm:t>
    </dgm:pt>
    <dgm:pt modelId="{DC76FD33-72A1-42A4-8877-5BF4303A4498}">
      <dgm:prSet/>
      <dgm:spPr/>
      <dgm:t>
        <a:bodyPr/>
        <a:lstStyle/>
        <a:p>
          <a:r>
            <a:rPr lang="en-US"/>
            <a:t>Association RQ: Correlation</a:t>
          </a:r>
        </a:p>
      </dgm:t>
    </dgm:pt>
    <dgm:pt modelId="{0F154B82-A796-449D-AB80-78B3E6D8230D}" type="parTrans" cxnId="{C33F9F69-380F-4731-8EA6-AF7B0363C7B8}">
      <dgm:prSet/>
      <dgm:spPr/>
      <dgm:t>
        <a:bodyPr/>
        <a:lstStyle/>
        <a:p>
          <a:endParaRPr lang="en-US"/>
        </a:p>
      </dgm:t>
    </dgm:pt>
    <dgm:pt modelId="{D2C0DC62-E454-4752-900B-7A807555E09E}" type="sibTrans" cxnId="{C33F9F69-380F-4731-8EA6-AF7B0363C7B8}">
      <dgm:prSet/>
      <dgm:spPr/>
      <dgm:t>
        <a:bodyPr/>
        <a:lstStyle/>
        <a:p>
          <a:endParaRPr lang="en-US"/>
        </a:p>
      </dgm:t>
    </dgm:pt>
    <dgm:pt modelId="{A635138A-0C9D-4136-BAE2-05BF3CCB3D79}" type="pres">
      <dgm:prSet presAssocID="{8BE9E97D-1963-4002-972D-0575383D95DE}" presName="linear" presStyleCnt="0">
        <dgm:presLayoutVars>
          <dgm:animLvl val="lvl"/>
          <dgm:resizeHandles val="exact"/>
        </dgm:presLayoutVars>
      </dgm:prSet>
      <dgm:spPr/>
    </dgm:pt>
    <dgm:pt modelId="{ACC588BA-22E5-43C4-86EE-D7F0FAE82882}" type="pres">
      <dgm:prSet presAssocID="{818910E6-95BE-487A-84E6-68AED57A5946}" presName="parentText" presStyleLbl="node1" presStyleIdx="0" presStyleCnt="3">
        <dgm:presLayoutVars>
          <dgm:chMax val="0"/>
          <dgm:bulletEnabled val="1"/>
        </dgm:presLayoutVars>
      </dgm:prSet>
      <dgm:spPr/>
    </dgm:pt>
    <dgm:pt modelId="{0DB15BD1-0DEE-4DF3-8F17-1C03FD3A9104}" type="pres">
      <dgm:prSet presAssocID="{25A4F0AC-C3B7-42F9-9200-9EE6F7D84229}" presName="spacer" presStyleCnt="0"/>
      <dgm:spPr/>
    </dgm:pt>
    <dgm:pt modelId="{574046AB-203E-49DE-B866-303DE033A406}" type="pres">
      <dgm:prSet presAssocID="{AB470268-F6D2-457B-BA94-8F6CBD75E3ED}" presName="parentText" presStyleLbl="node1" presStyleIdx="1" presStyleCnt="3">
        <dgm:presLayoutVars>
          <dgm:chMax val="0"/>
          <dgm:bulletEnabled val="1"/>
        </dgm:presLayoutVars>
      </dgm:prSet>
      <dgm:spPr/>
    </dgm:pt>
    <dgm:pt modelId="{F040534D-D02B-4154-95A3-6AB2320D82AD}" type="pres">
      <dgm:prSet presAssocID="{0BAAC142-327D-4D55-8FC1-81651E0D9595}" presName="spacer" presStyleCnt="0"/>
      <dgm:spPr/>
    </dgm:pt>
    <dgm:pt modelId="{8C4DC0BA-4658-4F9B-AB4B-3509CE16B636}" type="pres">
      <dgm:prSet presAssocID="{DC76FD33-72A1-42A4-8877-5BF4303A4498}" presName="parentText" presStyleLbl="node1" presStyleIdx="2" presStyleCnt="3">
        <dgm:presLayoutVars>
          <dgm:chMax val="0"/>
          <dgm:bulletEnabled val="1"/>
        </dgm:presLayoutVars>
      </dgm:prSet>
      <dgm:spPr/>
    </dgm:pt>
  </dgm:ptLst>
  <dgm:cxnLst>
    <dgm:cxn modelId="{C7E1611A-001E-4A6E-9A59-C5B60D952467}" type="presOf" srcId="{DC76FD33-72A1-42A4-8877-5BF4303A4498}" destId="{8C4DC0BA-4658-4F9B-AB4B-3509CE16B636}" srcOrd="0" destOrd="0" presId="urn:microsoft.com/office/officeart/2005/8/layout/vList2"/>
    <dgm:cxn modelId="{9C385D37-6AA2-4704-980C-30CDA44504D4}" type="presOf" srcId="{818910E6-95BE-487A-84E6-68AED57A5946}" destId="{ACC588BA-22E5-43C4-86EE-D7F0FAE82882}" srcOrd="0" destOrd="0" presId="urn:microsoft.com/office/officeart/2005/8/layout/vList2"/>
    <dgm:cxn modelId="{7DE18A41-8D2D-46BC-91A0-2E1384540A2A}" srcId="{8BE9E97D-1963-4002-972D-0575383D95DE}" destId="{818910E6-95BE-487A-84E6-68AED57A5946}" srcOrd="0" destOrd="0" parTransId="{2B14B3BA-4268-43C0-9D84-37991D8EE0E2}" sibTransId="{25A4F0AC-C3B7-42F9-9200-9EE6F7D84229}"/>
    <dgm:cxn modelId="{140C6644-0395-47D3-8805-87C4B6FE9104}" type="presOf" srcId="{8BE9E97D-1963-4002-972D-0575383D95DE}" destId="{A635138A-0C9D-4136-BAE2-05BF3CCB3D79}" srcOrd="0" destOrd="0" presId="urn:microsoft.com/office/officeart/2005/8/layout/vList2"/>
    <dgm:cxn modelId="{C33F9F69-380F-4731-8EA6-AF7B0363C7B8}" srcId="{8BE9E97D-1963-4002-972D-0575383D95DE}" destId="{DC76FD33-72A1-42A4-8877-5BF4303A4498}" srcOrd="2" destOrd="0" parTransId="{0F154B82-A796-449D-AB80-78B3E6D8230D}" sibTransId="{D2C0DC62-E454-4752-900B-7A807555E09E}"/>
    <dgm:cxn modelId="{8576F54D-5E95-41A5-B120-3B993E5D7A17}" type="presOf" srcId="{AB470268-F6D2-457B-BA94-8F6CBD75E3ED}" destId="{574046AB-203E-49DE-B866-303DE033A406}" srcOrd="0" destOrd="0" presId="urn:microsoft.com/office/officeart/2005/8/layout/vList2"/>
    <dgm:cxn modelId="{E68792B1-8A69-405D-9D92-4E7F93F32CD3}" srcId="{8BE9E97D-1963-4002-972D-0575383D95DE}" destId="{AB470268-F6D2-457B-BA94-8F6CBD75E3ED}" srcOrd="1" destOrd="0" parTransId="{401675AF-0035-4A01-B2B9-328DE228D198}" sibTransId="{0BAAC142-327D-4D55-8FC1-81651E0D9595}"/>
    <dgm:cxn modelId="{72EBD98A-758A-4AA7-AD31-C97D23FA2C50}" type="presParOf" srcId="{A635138A-0C9D-4136-BAE2-05BF3CCB3D79}" destId="{ACC588BA-22E5-43C4-86EE-D7F0FAE82882}" srcOrd="0" destOrd="0" presId="urn:microsoft.com/office/officeart/2005/8/layout/vList2"/>
    <dgm:cxn modelId="{19101D25-16CA-4841-9FD6-4BA9909B2EB2}" type="presParOf" srcId="{A635138A-0C9D-4136-BAE2-05BF3CCB3D79}" destId="{0DB15BD1-0DEE-4DF3-8F17-1C03FD3A9104}" srcOrd="1" destOrd="0" presId="urn:microsoft.com/office/officeart/2005/8/layout/vList2"/>
    <dgm:cxn modelId="{76FF3D96-7919-4FFE-B79F-8E9C0274E36B}" type="presParOf" srcId="{A635138A-0C9D-4136-BAE2-05BF3CCB3D79}" destId="{574046AB-203E-49DE-B866-303DE033A406}" srcOrd="2" destOrd="0" presId="urn:microsoft.com/office/officeart/2005/8/layout/vList2"/>
    <dgm:cxn modelId="{8A432E67-7E6B-448D-A6A0-A9B58149DB42}" type="presParOf" srcId="{A635138A-0C9D-4136-BAE2-05BF3CCB3D79}" destId="{F040534D-D02B-4154-95A3-6AB2320D82AD}" srcOrd="3" destOrd="0" presId="urn:microsoft.com/office/officeart/2005/8/layout/vList2"/>
    <dgm:cxn modelId="{73F27D15-568F-459A-882D-EC8BF1B5D524}" type="presParOf" srcId="{A635138A-0C9D-4136-BAE2-05BF3CCB3D79}" destId="{8C4DC0BA-4658-4F9B-AB4B-3509CE16B6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7A165-A961-40E6-9A3A-FE448E587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4533240-27B6-4B8D-AA94-4324EB8D8057}">
      <dgm:prSet/>
      <dgm:spPr/>
      <dgm:t>
        <a:bodyPr/>
        <a:lstStyle/>
        <a:p>
          <a:r>
            <a:rPr lang="en-US"/>
            <a:t>Example</a:t>
          </a:r>
        </a:p>
      </dgm:t>
    </dgm:pt>
    <dgm:pt modelId="{39774E77-71BE-49EA-AEED-C4AB19FB5E48}" type="parTrans" cxnId="{78E06302-9535-45D5-B3E1-94468819582D}">
      <dgm:prSet/>
      <dgm:spPr/>
      <dgm:t>
        <a:bodyPr/>
        <a:lstStyle/>
        <a:p>
          <a:endParaRPr lang="en-US"/>
        </a:p>
      </dgm:t>
    </dgm:pt>
    <dgm:pt modelId="{6F201ECF-2225-45BE-A9B1-CE10E83470C1}" type="sibTrans" cxnId="{78E06302-9535-45D5-B3E1-94468819582D}">
      <dgm:prSet/>
      <dgm:spPr/>
      <dgm:t>
        <a:bodyPr/>
        <a:lstStyle/>
        <a:p>
          <a:endParaRPr lang="en-US"/>
        </a:p>
      </dgm:t>
    </dgm:pt>
    <dgm:pt modelId="{BA0A026F-8F5E-4C40-B298-8EE8D8EC06D4}">
      <dgm:prSet/>
      <dgm:spPr/>
      <dgm:t>
        <a:bodyPr/>
        <a:lstStyle/>
        <a:p>
          <a:r>
            <a:rPr lang="en-US"/>
            <a:t>Level of measurement for BOTH analysis variable: interval or ratio</a:t>
          </a:r>
        </a:p>
      </dgm:t>
    </dgm:pt>
    <dgm:pt modelId="{904048C5-2530-46E5-8D02-4CA2FE2CCFC9}" type="parTrans" cxnId="{1CBA9F4F-192C-411E-9D04-1628C2811224}">
      <dgm:prSet/>
      <dgm:spPr/>
      <dgm:t>
        <a:bodyPr/>
        <a:lstStyle/>
        <a:p>
          <a:endParaRPr lang="en-US"/>
        </a:p>
      </dgm:t>
    </dgm:pt>
    <dgm:pt modelId="{E9527EAF-B678-46A6-9519-454FED75B925}" type="sibTrans" cxnId="{1CBA9F4F-192C-411E-9D04-1628C2811224}">
      <dgm:prSet/>
      <dgm:spPr/>
      <dgm:t>
        <a:bodyPr/>
        <a:lstStyle/>
        <a:p>
          <a:endParaRPr lang="en-US"/>
        </a:p>
      </dgm:t>
    </dgm:pt>
    <dgm:pt modelId="{3A9F7B85-B1AE-4EE3-AAEB-F997838163CC}">
      <dgm:prSet/>
      <dgm:spPr/>
      <dgm:t>
        <a:bodyPr/>
        <a:lstStyle/>
        <a:p>
          <a:r>
            <a:rPr lang="en-US"/>
            <a:t>Association RQ: Does workers’ incomes increase as their ages increase?</a:t>
          </a:r>
        </a:p>
      </dgm:t>
    </dgm:pt>
    <dgm:pt modelId="{693E52AD-4FAC-4746-8F84-76382094B4CF}" type="parTrans" cxnId="{9D2828B0-6A2C-4BBF-8485-9B4FBA810BB7}">
      <dgm:prSet/>
      <dgm:spPr/>
      <dgm:t>
        <a:bodyPr/>
        <a:lstStyle/>
        <a:p>
          <a:endParaRPr lang="en-US"/>
        </a:p>
      </dgm:t>
    </dgm:pt>
    <dgm:pt modelId="{B52E78E7-4F7D-4FC9-88E8-C26BA2904A5B}" type="sibTrans" cxnId="{9D2828B0-6A2C-4BBF-8485-9B4FBA810BB7}">
      <dgm:prSet/>
      <dgm:spPr/>
      <dgm:t>
        <a:bodyPr/>
        <a:lstStyle/>
        <a:p>
          <a:endParaRPr lang="en-US"/>
        </a:p>
      </dgm:t>
    </dgm:pt>
    <dgm:pt modelId="{6853EEE3-547E-445D-A926-49F06FE0C69B}">
      <dgm:prSet/>
      <dgm:spPr/>
      <dgm:t>
        <a:bodyPr/>
        <a:lstStyle/>
        <a:p>
          <a:r>
            <a:rPr lang="en-US"/>
            <a:t>Questionnaire questions: </a:t>
          </a:r>
        </a:p>
      </dgm:t>
    </dgm:pt>
    <dgm:pt modelId="{CFC5EFCD-C095-4136-B5D0-B09E2A9B0CCC}" type="parTrans" cxnId="{2E94121C-6617-4450-83C1-0AED7F467811}">
      <dgm:prSet/>
      <dgm:spPr/>
      <dgm:t>
        <a:bodyPr/>
        <a:lstStyle/>
        <a:p>
          <a:endParaRPr lang="en-US"/>
        </a:p>
      </dgm:t>
    </dgm:pt>
    <dgm:pt modelId="{B181202C-464B-435C-8375-93647D581BF7}" type="sibTrans" cxnId="{2E94121C-6617-4450-83C1-0AED7F467811}">
      <dgm:prSet/>
      <dgm:spPr/>
      <dgm:t>
        <a:bodyPr/>
        <a:lstStyle/>
        <a:p>
          <a:endParaRPr lang="en-US"/>
        </a:p>
      </dgm:t>
    </dgm:pt>
    <dgm:pt modelId="{E6E77AF4-0F37-4A9E-B79C-C294344CFDED}">
      <dgm:prSet/>
      <dgm:spPr/>
      <dgm:t>
        <a:bodyPr/>
        <a:lstStyle/>
        <a:p>
          <a:r>
            <a:rPr lang="en-US"/>
            <a:t>Q1: What’s your age? </a:t>
          </a:r>
        </a:p>
      </dgm:t>
    </dgm:pt>
    <dgm:pt modelId="{53873306-DA9A-46A8-91DE-288E47CE853D}" type="parTrans" cxnId="{CD6A92B5-417F-4F32-A9EB-77E4B1047D38}">
      <dgm:prSet/>
      <dgm:spPr/>
      <dgm:t>
        <a:bodyPr/>
        <a:lstStyle/>
        <a:p>
          <a:endParaRPr lang="en-US"/>
        </a:p>
      </dgm:t>
    </dgm:pt>
    <dgm:pt modelId="{64555472-C4C1-4A39-925E-253DE0172F21}" type="sibTrans" cxnId="{CD6A92B5-417F-4F32-A9EB-77E4B1047D38}">
      <dgm:prSet/>
      <dgm:spPr/>
      <dgm:t>
        <a:bodyPr/>
        <a:lstStyle/>
        <a:p>
          <a:endParaRPr lang="en-US"/>
        </a:p>
      </dgm:t>
    </dgm:pt>
    <dgm:pt modelId="{0D1D66FC-D0F1-42F6-9859-2E2BBE758218}">
      <dgm:prSet/>
      <dgm:spPr/>
      <dgm:t>
        <a:bodyPr/>
        <a:lstStyle/>
        <a:p>
          <a:r>
            <a:rPr lang="en-US"/>
            <a:t>Q2: What’s your income?</a:t>
          </a:r>
        </a:p>
      </dgm:t>
    </dgm:pt>
    <dgm:pt modelId="{0E45E8E2-2533-44F7-8D25-3D3CD2B85078}" type="parTrans" cxnId="{E0B83F84-ECB4-45D9-8D6C-9BF52F2A8EA2}">
      <dgm:prSet/>
      <dgm:spPr/>
      <dgm:t>
        <a:bodyPr/>
        <a:lstStyle/>
        <a:p>
          <a:endParaRPr lang="en-US"/>
        </a:p>
      </dgm:t>
    </dgm:pt>
    <dgm:pt modelId="{6194E02D-1EF5-4641-ADE0-B59AE82F224F}" type="sibTrans" cxnId="{E0B83F84-ECB4-45D9-8D6C-9BF52F2A8EA2}">
      <dgm:prSet/>
      <dgm:spPr/>
      <dgm:t>
        <a:bodyPr/>
        <a:lstStyle/>
        <a:p>
          <a:endParaRPr lang="en-US"/>
        </a:p>
      </dgm:t>
    </dgm:pt>
    <dgm:pt modelId="{F4ED85EC-B266-45F7-A787-5395B27968E1}" type="pres">
      <dgm:prSet presAssocID="{6E47A165-A961-40E6-9A3A-FE448E587AAB}" presName="linear" presStyleCnt="0">
        <dgm:presLayoutVars>
          <dgm:animLvl val="lvl"/>
          <dgm:resizeHandles val="exact"/>
        </dgm:presLayoutVars>
      </dgm:prSet>
      <dgm:spPr/>
    </dgm:pt>
    <dgm:pt modelId="{119DD18C-8A8A-47C9-B2B0-5DAE0A2B4A86}" type="pres">
      <dgm:prSet presAssocID="{14533240-27B6-4B8D-AA94-4324EB8D8057}" presName="parentText" presStyleLbl="node1" presStyleIdx="0" presStyleCnt="2">
        <dgm:presLayoutVars>
          <dgm:chMax val="0"/>
          <dgm:bulletEnabled val="1"/>
        </dgm:presLayoutVars>
      </dgm:prSet>
      <dgm:spPr/>
    </dgm:pt>
    <dgm:pt modelId="{53CF77A4-E2A7-4FFC-8836-0CD6F71EEF8F}" type="pres">
      <dgm:prSet presAssocID="{14533240-27B6-4B8D-AA94-4324EB8D8057}" presName="childText" presStyleLbl="revTx" presStyleIdx="0" presStyleCnt="2">
        <dgm:presLayoutVars>
          <dgm:bulletEnabled val="1"/>
        </dgm:presLayoutVars>
      </dgm:prSet>
      <dgm:spPr/>
    </dgm:pt>
    <dgm:pt modelId="{CBE85C05-F2FE-41D4-BB4E-B53769AB84FD}" type="pres">
      <dgm:prSet presAssocID="{6853EEE3-547E-445D-A926-49F06FE0C69B}" presName="parentText" presStyleLbl="node1" presStyleIdx="1" presStyleCnt="2">
        <dgm:presLayoutVars>
          <dgm:chMax val="0"/>
          <dgm:bulletEnabled val="1"/>
        </dgm:presLayoutVars>
      </dgm:prSet>
      <dgm:spPr/>
    </dgm:pt>
    <dgm:pt modelId="{189F0F4F-F146-42DF-BB70-7261E9106FC0}" type="pres">
      <dgm:prSet presAssocID="{6853EEE3-547E-445D-A926-49F06FE0C69B}" presName="childText" presStyleLbl="revTx" presStyleIdx="1" presStyleCnt="2">
        <dgm:presLayoutVars>
          <dgm:bulletEnabled val="1"/>
        </dgm:presLayoutVars>
      </dgm:prSet>
      <dgm:spPr/>
    </dgm:pt>
  </dgm:ptLst>
  <dgm:cxnLst>
    <dgm:cxn modelId="{78E06302-9535-45D5-B3E1-94468819582D}" srcId="{6E47A165-A961-40E6-9A3A-FE448E587AAB}" destId="{14533240-27B6-4B8D-AA94-4324EB8D8057}" srcOrd="0" destOrd="0" parTransId="{39774E77-71BE-49EA-AEED-C4AB19FB5E48}" sibTransId="{6F201ECF-2225-45BE-A9B1-CE10E83470C1}"/>
    <dgm:cxn modelId="{858D120B-C24B-4057-A5C7-899C1801F8EA}" type="presOf" srcId="{0D1D66FC-D0F1-42F6-9859-2E2BBE758218}" destId="{189F0F4F-F146-42DF-BB70-7261E9106FC0}" srcOrd="0" destOrd="1" presId="urn:microsoft.com/office/officeart/2005/8/layout/vList2"/>
    <dgm:cxn modelId="{951FA11A-4AEC-4CFB-B1F8-646A1064D2EF}" type="presOf" srcId="{3A9F7B85-B1AE-4EE3-AAEB-F997838163CC}" destId="{53CF77A4-E2A7-4FFC-8836-0CD6F71EEF8F}" srcOrd="0" destOrd="1" presId="urn:microsoft.com/office/officeart/2005/8/layout/vList2"/>
    <dgm:cxn modelId="{2E94121C-6617-4450-83C1-0AED7F467811}" srcId="{6E47A165-A961-40E6-9A3A-FE448E587AAB}" destId="{6853EEE3-547E-445D-A926-49F06FE0C69B}" srcOrd="1" destOrd="0" parTransId="{CFC5EFCD-C095-4136-B5D0-B09E2A9B0CCC}" sibTransId="{B181202C-464B-435C-8375-93647D581BF7}"/>
    <dgm:cxn modelId="{1CBA9F4F-192C-411E-9D04-1628C2811224}" srcId="{14533240-27B6-4B8D-AA94-4324EB8D8057}" destId="{BA0A026F-8F5E-4C40-B298-8EE8D8EC06D4}" srcOrd="0" destOrd="0" parTransId="{904048C5-2530-46E5-8D02-4CA2FE2CCFC9}" sibTransId="{E9527EAF-B678-46A6-9519-454FED75B925}"/>
    <dgm:cxn modelId="{C16B8172-330B-4405-863A-72252F0C5B72}" type="presOf" srcId="{BA0A026F-8F5E-4C40-B298-8EE8D8EC06D4}" destId="{53CF77A4-E2A7-4FFC-8836-0CD6F71EEF8F}" srcOrd="0" destOrd="0" presId="urn:microsoft.com/office/officeart/2005/8/layout/vList2"/>
    <dgm:cxn modelId="{B96C1F75-B5BA-4BBB-9BAA-D66BDACF7308}" type="presOf" srcId="{6853EEE3-547E-445D-A926-49F06FE0C69B}" destId="{CBE85C05-F2FE-41D4-BB4E-B53769AB84FD}" srcOrd="0" destOrd="0" presId="urn:microsoft.com/office/officeart/2005/8/layout/vList2"/>
    <dgm:cxn modelId="{E0B83F84-ECB4-45D9-8D6C-9BF52F2A8EA2}" srcId="{6853EEE3-547E-445D-A926-49F06FE0C69B}" destId="{0D1D66FC-D0F1-42F6-9859-2E2BBE758218}" srcOrd="1" destOrd="0" parTransId="{0E45E8E2-2533-44F7-8D25-3D3CD2B85078}" sibTransId="{6194E02D-1EF5-4641-ADE0-B59AE82F224F}"/>
    <dgm:cxn modelId="{9D2828B0-6A2C-4BBF-8485-9B4FBA810BB7}" srcId="{14533240-27B6-4B8D-AA94-4324EB8D8057}" destId="{3A9F7B85-B1AE-4EE3-AAEB-F997838163CC}" srcOrd="1" destOrd="0" parTransId="{693E52AD-4FAC-4746-8F84-76382094B4CF}" sibTransId="{B52E78E7-4F7D-4FC9-88E8-C26BA2904A5B}"/>
    <dgm:cxn modelId="{CD6A92B5-417F-4F32-A9EB-77E4B1047D38}" srcId="{6853EEE3-547E-445D-A926-49F06FE0C69B}" destId="{E6E77AF4-0F37-4A9E-B79C-C294344CFDED}" srcOrd="0" destOrd="0" parTransId="{53873306-DA9A-46A8-91DE-288E47CE853D}" sibTransId="{64555472-C4C1-4A39-925E-253DE0172F21}"/>
    <dgm:cxn modelId="{7DCA5EC1-9E13-414B-8D1F-C99F4C76290B}" type="presOf" srcId="{14533240-27B6-4B8D-AA94-4324EB8D8057}" destId="{119DD18C-8A8A-47C9-B2B0-5DAE0A2B4A86}" srcOrd="0" destOrd="0" presId="urn:microsoft.com/office/officeart/2005/8/layout/vList2"/>
    <dgm:cxn modelId="{5AE84BD0-6FCA-4CB4-83E4-21A250DF2C07}" type="presOf" srcId="{6E47A165-A961-40E6-9A3A-FE448E587AAB}" destId="{F4ED85EC-B266-45F7-A787-5395B27968E1}" srcOrd="0" destOrd="0" presId="urn:microsoft.com/office/officeart/2005/8/layout/vList2"/>
    <dgm:cxn modelId="{479C84DA-3652-4166-ABA8-01CAB6D115A8}" type="presOf" srcId="{E6E77AF4-0F37-4A9E-B79C-C294344CFDED}" destId="{189F0F4F-F146-42DF-BB70-7261E9106FC0}" srcOrd="0" destOrd="0" presId="urn:microsoft.com/office/officeart/2005/8/layout/vList2"/>
    <dgm:cxn modelId="{E0BE197A-8888-4423-8C18-EF1246400229}" type="presParOf" srcId="{F4ED85EC-B266-45F7-A787-5395B27968E1}" destId="{119DD18C-8A8A-47C9-B2B0-5DAE0A2B4A86}" srcOrd="0" destOrd="0" presId="urn:microsoft.com/office/officeart/2005/8/layout/vList2"/>
    <dgm:cxn modelId="{C47F2D08-F405-49ED-81B1-BD106C844A49}" type="presParOf" srcId="{F4ED85EC-B266-45F7-A787-5395B27968E1}" destId="{53CF77A4-E2A7-4FFC-8836-0CD6F71EEF8F}" srcOrd="1" destOrd="0" presId="urn:microsoft.com/office/officeart/2005/8/layout/vList2"/>
    <dgm:cxn modelId="{B1F01E00-61F8-49FB-A0C9-461DFCABC606}" type="presParOf" srcId="{F4ED85EC-B266-45F7-A787-5395B27968E1}" destId="{CBE85C05-F2FE-41D4-BB4E-B53769AB84FD}" srcOrd="2" destOrd="0" presId="urn:microsoft.com/office/officeart/2005/8/layout/vList2"/>
    <dgm:cxn modelId="{50676DDB-43AC-4707-8742-D9F0AA28C681}" type="presParOf" srcId="{F4ED85EC-B266-45F7-A787-5395B27968E1}" destId="{189F0F4F-F146-42DF-BB70-7261E9106FC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13E04124-7912-479D-AB19-25AA98D23C8F}">
      <dgm:prSet/>
      <dgm:spPr/>
      <dgm:t>
        <a:bodyPr/>
        <a:lstStyle/>
        <a:p>
          <a:pPr>
            <a:lnSpc>
              <a:spcPct val="100000"/>
            </a:lnSpc>
          </a:pPr>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pPr>
            <a:lnSpc>
              <a:spcPct val="100000"/>
            </a:lnSpc>
          </a:pPr>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pPr>
            <a:lnSpc>
              <a:spcPct val="100000"/>
            </a:lnSpc>
          </a:pPr>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C59C6712-42B2-4DAD-ABDF-C69B73004643}" type="presOf" srcId="{003796D1-B18F-4BB7-B0EE-9025A542A3E7}" destId="{714654E2-4A56-467E-B44D-126BBFD78109}" srcOrd="0" destOrd="0" presId="urn:microsoft.com/office/officeart/2018/2/layout/IconVerticalSolidList"/>
    <dgm:cxn modelId="{81EF8314-4C4C-4136-8C3E-3C56BBCB0206}" type="presOf" srcId="{13E04124-7912-479D-AB19-25AA98D23C8F}" destId="{EFEAE509-1385-49E9-B40B-BA5EC53F965D}"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CB114A4C-C491-4816-86F4-70C531EDE1CA}"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40A46ABE-37D5-4024-9F32-DCDB04934280}" type="presOf" srcId="{1F1A791A-6EF2-40A4-B21F-A440B855638B}" destId="{DD728631-D7CC-47DD-940A-D633CB91014B}"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CBA63C25-1D3F-4456-9F5A-6829552EAC4C}" type="presParOf" srcId="{714654E2-4A56-467E-B44D-126BBFD78109}" destId="{3039D7A1-C7BA-4512-8532-06B11BE533D8}" srcOrd="0" destOrd="0" presId="urn:microsoft.com/office/officeart/2018/2/layout/IconVerticalSolidList"/>
    <dgm:cxn modelId="{5D0EAC13-5AFC-406A-89BC-9714EEF794A3}" type="presParOf" srcId="{3039D7A1-C7BA-4512-8532-06B11BE533D8}" destId="{5B75908E-DD63-49CA-BDC0-772E63EDD287}" srcOrd="0" destOrd="0" presId="urn:microsoft.com/office/officeart/2018/2/layout/IconVerticalSolidList"/>
    <dgm:cxn modelId="{8495B2F3-1546-418F-A606-DBC1945492C2}" type="presParOf" srcId="{3039D7A1-C7BA-4512-8532-06B11BE533D8}" destId="{2488EEAE-71A2-4109-BF68-CBA592368D4C}" srcOrd="1" destOrd="0" presId="urn:microsoft.com/office/officeart/2018/2/layout/IconVerticalSolidList"/>
    <dgm:cxn modelId="{05180D15-9455-4291-B519-3BBDD237261F}" type="presParOf" srcId="{3039D7A1-C7BA-4512-8532-06B11BE533D8}" destId="{0BB194E1-B2B5-49BD-970B-A34A1BDF3F28}" srcOrd="2" destOrd="0" presId="urn:microsoft.com/office/officeart/2018/2/layout/IconVerticalSolidList"/>
    <dgm:cxn modelId="{17CA5F0B-38C6-44E5-9C58-9CB9B763FBA9}" type="presParOf" srcId="{3039D7A1-C7BA-4512-8532-06B11BE533D8}" destId="{EFEAE509-1385-49E9-B40B-BA5EC53F965D}" srcOrd="3" destOrd="0" presId="urn:microsoft.com/office/officeart/2018/2/layout/IconVerticalSolidList"/>
    <dgm:cxn modelId="{973B99FA-1A97-4DED-8599-C4ECEC61EC1D}" type="presParOf" srcId="{714654E2-4A56-467E-B44D-126BBFD78109}" destId="{17643888-44AB-4F66-BA3F-F7F9B6E4CBD6}" srcOrd="1" destOrd="0" presId="urn:microsoft.com/office/officeart/2018/2/layout/IconVerticalSolidList"/>
    <dgm:cxn modelId="{856FC915-5303-4DAE-A362-46C4992DC27D}" type="presParOf" srcId="{714654E2-4A56-467E-B44D-126BBFD78109}" destId="{955F5E6B-FED0-4503-8882-E9EBEFB08295}" srcOrd="2" destOrd="0" presId="urn:microsoft.com/office/officeart/2018/2/layout/IconVerticalSolidList"/>
    <dgm:cxn modelId="{05CA9449-59A8-46FF-8610-FC433EDEDFA9}" type="presParOf" srcId="{955F5E6B-FED0-4503-8882-E9EBEFB08295}" destId="{7A9A1CC9-D83E-4446-B243-3AC5D2325F12}" srcOrd="0" destOrd="0" presId="urn:microsoft.com/office/officeart/2018/2/layout/IconVerticalSolidList"/>
    <dgm:cxn modelId="{5BACB0EC-13AB-4735-9F3A-0766C1DD8A5B}" type="presParOf" srcId="{955F5E6B-FED0-4503-8882-E9EBEFB08295}" destId="{111558B0-6B56-4458-9EE4-6CD7E45932C5}" srcOrd="1" destOrd="0" presId="urn:microsoft.com/office/officeart/2018/2/layout/IconVerticalSolidList"/>
    <dgm:cxn modelId="{3B5EC1C4-940F-44AD-A35A-31E5A74BCF86}" type="presParOf" srcId="{955F5E6B-FED0-4503-8882-E9EBEFB08295}" destId="{C5EED205-670E-4E46-BB1A-0CFD39E28FAA}" srcOrd="2" destOrd="0" presId="urn:microsoft.com/office/officeart/2018/2/layout/IconVerticalSolidList"/>
    <dgm:cxn modelId="{6EA46AD0-8991-4A3B-A7B5-07BDEDE6701F}" type="presParOf" srcId="{955F5E6B-FED0-4503-8882-E9EBEFB08295}" destId="{96A42470-68FF-4AB9-AE39-8F970794CF68}" srcOrd="3" destOrd="0" presId="urn:microsoft.com/office/officeart/2018/2/layout/IconVerticalSolidList"/>
    <dgm:cxn modelId="{311762A5-6091-40FF-B9FF-6E104D8812EA}" type="presParOf" srcId="{714654E2-4A56-467E-B44D-126BBFD78109}" destId="{ACDD4DBF-E2E1-4E70-9824-38E2D98834CE}" srcOrd="3" destOrd="0" presId="urn:microsoft.com/office/officeart/2018/2/layout/IconVerticalSolidList"/>
    <dgm:cxn modelId="{75C2D6A1-4710-4286-9B39-1B655C830C80}" type="presParOf" srcId="{714654E2-4A56-467E-B44D-126BBFD78109}" destId="{84CB325C-4548-4476-84F0-13578768C083}" srcOrd="4" destOrd="0" presId="urn:microsoft.com/office/officeart/2018/2/layout/IconVerticalSolidList"/>
    <dgm:cxn modelId="{2CADBD0B-EE28-4DA4-B7C9-0CD713E81E50}" type="presParOf" srcId="{84CB325C-4548-4476-84F0-13578768C083}" destId="{2BC579E9-277A-4245-831E-CB33BD64094C}" srcOrd="0" destOrd="0" presId="urn:microsoft.com/office/officeart/2018/2/layout/IconVerticalSolidList"/>
    <dgm:cxn modelId="{526E1254-77E6-4B68-89BC-00A3913BEDF5}" type="presParOf" srcId="{84CB325C-4548-4476-84F0-13578768C083}" destId="{E4B8082E-C112-4282-94BA-405D6EEB02E0}" srcOrd="1" destOrd="0" presId="urn:microsoft.com/office/officeart/2018/2/layout/IconVerticalSolidList"/>
    <dgm:cxn modelId="{C180A28E-33A3-4582-B74F-AADAE00F40B0}" type="presParOf" srcId="{84CB325C-4548-4476-84F0-13578768C083}" destId="{1299BF5C-20C0-45AD-BEF3-6B17EBFF92C6}" srcOrd="2" destOrd="0" presId="urn:microsoft.com/office/officeart/2018/2/layout/IconVerticalSolidList"/>
    <dgm:cxn modelId="{986B7BED-D211-455D-B335-F8DD7BBAF9F0}"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806B76-E82F-42C7-B484-11A38CC0141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F9D86-9545-4DCB-8F48-7529374AAD0E}">
      <dgm:prSet/>
      <dgm:spPr/>
      <dgm:t>
        <a:bodyPr/>
        <a:lstStyle/>
        <a:p>
          <a:r>
            <a:rPr lang="en-US">
              <a:hlinkClick xmlns:r="http://schemas.openxmlformats.org/officeDocument/2006/relationships" r:id="rId1"/>
            </a:rPr>
            <a:t>Sign-up</a:t>
          </a:r>
          <a:r>
            <a:rPr lang="en-US"/>
            <a:t> for presentation day</a:t>
          </a:r>
        </a:p>
      </dgm:t>
    </dgm:pt>
    <dgm:pt modelId="{122E4580-B272-4C86-9119-5CD7C3507AEE}" type="parTrans" cxnId="{614BC0F1-B0E1-4EC7-A25F-5ED3346D8AFE}">
      <dgm:prSet/>
      <dgm:spPr/>
      <dgm:t>
        <a:bodyPr/>
        <a:lstStyle/>
        <a:p>
          <a:endParaRPr lang="en-US"/>
        </a:p>
      </dgm:t>
    </dgm:pt>
    <dgm:pt modelId="{08CE2326-5E5E-489B-BD4B-99210E183503}" type="sibTrans" cxnId="{614BC0F1-B0E1-4EC7-A25F-5ED3346D8AFE}">
      <dgm:prSet/>
      <dgm:spPr/>
      <dgm:t>
        <a:bodyPr/>
        <a:lstStyle/>
        <a:p>
          <a:endParaRPr lang="en-US"/>
        </a:p>
      </dgm:t>
    </dgm:pt>
    <dgm:pt modelId="{3E01C7F9-9D61-4045-A472-3FEEC4E22CB1}">
      <dgm:prSet/>
      <dgm:spPr/>
      <dgm:t>
        <a:bodyPr/>
        <a:lstStyle/>
        <a:p>
          <a:r>
            <a:rPr lang="en-US"/>
            <a:t>Start initial data analysis</a:t>
          </a:r>
        </a:p>
      </dgm:t>
    </dgm:pt>
    <dgm:pt modelId="{6EEFD8EB-0DB6-49DD-8854-F2A28792A4E0}" type="parTrans" cxnId="{B713F932-422D-4E3F-ABA4-0E62D296112D}">
      <dgm:prSet/>
      <dgm:spPr/>
      <dgm:t>
        <a:bodyPr/>
        <a:lstStyle/>
        <a:p>
          <a:endParaRPr lang="en-US"/>
        </a:p>
      </dgm:t>
    </dgm:pt>
    <dgm:pt modelId="{EBAA6199-966B-41FB-8279-85D963EF81E7}" type="sibTrans" cxnId="{B713F932-422D-4E3F-ABA4-0E62D296112D}">
      <dgm:prSet/>
      <dgm:spPr/>
      <dgm:t>
        <a:bodyPr/>
        <a:lstStyle/>
        <a:p>
          <a:endParaRPr lang="en-US"/>
        </a:p>
      </dgm:t>
    </dgm:pt>
    <dgm:pt modelId="{D806175F-16CD-47B5-BB8F-AFF66CBC00D2}" type="pres">
      <dgm:prSet presAssocID="{B8806B76-E82F-42C7-B484-11A38CC01411}" presName="root" presStyleCnt="0">
        <dgm:presLayoutVars>
          <dgm:dir/>
          <dgm:resizeHandles val="exact"/>
        </dgm:presLayoutVars>
      </dgm:prSet>
      <dgm:spPr/>
    </dgm:pt>
    <dgm:pt modelId="{0AB1840A-57EA-4AC3-838E-88F76CE2CFB4}" type="pres">
      <dgm:prSet presAssocID="{833F9D86-9545-4DCB-8F48-7529374AAD0E}" presName="compNode" presStyleCnt="0"/>
      <dgm:spPr/>
    </dgm:pt>
    <dgm:pt modelId="{8140D8F2-11FA-404A-932A-B4160F6D01FD}" type="pres">
      <dgm:prSet presAssocID="{833F9D86-9545-4DCB-8F48-7529374AAD0E}"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ign"/>
        </a:ext>
      </dgm:extLst>
    </dgm:pt>
    <dgm:pt modelId="{A6FB5485-C703-411A-8FE8-F441FA4FB2FC}" type="pres">
      <dgm:prSet presAssocID="{833F9D86-9545-4DCB-8F48-7529374AAD0E}" presName="spaceRect" presStyleCnt="0"/>
      <dgm:spPr/>
    </dgm:pt>
    <dgm:pt modelId="{2AC9F352-C1D2-4BF7-8886-A767EFC5CC4E}" type="pres">
      <dgm:prSet presAssocID="{833F9D86-9545-4DCB-8F48-7529374AAD0E}" presName="textRect" presStyleLbl="revTx" presStyleIdx="0" presStyleCnt="2">
        <dgm:presLayoutVars>
          <dgm:chMax val="1"/>
          <dgm:chPref val="1"/>
        </dgm:presLayoutVars>
      </dgm:prSet>
      <dgm:spPr/>
    </dgm:pt>
    <dgm:pt modelId="{B1ABC081-264B-48D7-969B-247D84398845}" type="pres">
      <dgm:prSet presAssocID="{08CE2326-5E5E-489B-BD4B-99210E183503}" presName="sibTrans" presStyleCnt="0"/>
      <dgm:spPr/>
    </dgm:pt>
    <dgm:pt modelId="{A2084FA7-1DC3-4FAF-949C-BEECDDBC12DD}" type="pres">
      <dgm:prSet presAssocID="{3E01C7F9-9D61-4045-A472-3FEEC4E22CB1}" presName="compNode" presStyleCnt="0"/>
      <dgm:spPr/>
    </dgm:pt>
    <dgm:pt modelId="{883D6CD0-E902-4C5A-8CAB-64B187181241}" type="pres">
      <dgm:prSet presAssocID="{3E01C7F9-9D61-4045-A472-3FEEC4E22CB1}"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808237BE-33B5-49C9-B1BF-274C99A68D91}" type="pres">
      <dgm:prSet presAssocID="{3E01C7F9-9D61-4045-A472-3FEEC4E22CB1}" presName="spaceRect" presStyleCnt="0"/>
      <dgm:spPr/>
    </dgm:pt>
    <dgm:pt modelId="{8322B0F9-4BBF-4256-8F06-9A911BB509E6}" type="pres">
      <dgm:prSet presAssocID="{3E01C7F9-9D61-4045-A472-3FEEC4E22CB1}" presName="textRect" presStyleLbl="revTx" presStyleIdx="1" presStyleCnt="2">
        <dgm:presLayoutVars>
          <dgm:chMax val="1"/>
          <dgm:chPref val="1"/>
        </dgm:presLayoutVars>
      </dgm:prSet>
      <dgm:spPr/>
    </dgm:pt>
  </dgm:ptLst>
  <dgm:cxnLst>
    <dgm:cxn modelId="{B713F932-422D-4E3F-ABA4-0E62D296112D}" srcId="{B8806B76-E82F-42C7-B484-11A38CC01411}" destId="{3E01C7F9-9D61-4045-A472-3FEEC4E22CB1}" srcOrd="1" destOrd="0" parTransId="{6EEFD8EB-0DB6-49DD-8854-F2A28792A4E0}" sibTransId="{EBAA6199-966B-41FB-8279-85D963EF81E7}"/>
    <dgm:cxn modelId="{18F7046A-C4DD-4D1B-BC35-3AD28E5DFD71}" type="presOf" srcId="{B8806B76-E82F-42C7-B484-11A38CC01411}" destId="{D806175F-16CD-47B5-BB8F-AFF66CBC00D2}" srcOrd="0" destOrd="0" presId="urn:microsoft.com/office/officeart/2018/2/layout/IconLabelList"/>
    <dgm:cxn modelId="{8D4067AF-C88F-4DBD-A13D-246D92B69D19}" type="presOf" srcId="{833F9D86-9545-4DCB-8F48-7529374AAD0E}" destId="{2AC9F352-C1D2-4BF7-8886-A767EFC5CC4E}" srcOrd="0" destOrd="0" presId="urn:microsoft.com/office/officeart/2018/2/layout/IconLabelList"/>
    <dgm:cxn modelId="{91F5D6E2-155F-49D1-AF03-58DAE6E10AE4}" type="presOf" srcId="{3E01C7F9-9D61-4045-A472-3FEEC4E22CB1}" destId="{8322B0F9-4BBF-4256-8F06-9A911BB509E6}" srcOrd="0" destOrd="0" presId="urn:microsoft.com/office/officeart/2018/2/layout/IconLabelList"/>
    <dgm:cxn modelId="{614BC0F1-B0E1-4EC7-A25F-5ED3346D8AFE}" srcId="{B8806B76-E82F-42C7-B484-11A38CC01411}" destId="{833F9D86-9545-4DCB-8F48-7529374AAD0E}" srcOrd="0" destOrd="0" parTransId="{122E4580-B272-4C86-9119-5CD7C3507AEE}" sibTransId="{08CE2326-5E5E-489B-BD4B-99210E183503}"/>
    <dgm:cxn modelId="{08E0CCFB-655D-420A-B9BB-54CC1C2F761B}" type="presParOf" srcId="{D806175F-16CD-47B5-BB8F-AFF66CBC00D2}" destId="{0AB1840A-57EA-4AC3-838E-88F76CE2CFB4}" srcOrd="0" destOrd="0" presId="urn:microsoft.com/office/officeart/2018/2/layout/IconLabelList"/>
    <dgm:cxn modelId="{4039EA40-1C20-4B4D-9914-9AC7A986C020}" type="presParOf" srcId="{0AB1840A-57EA-4AC3-838E-88F76CE2CFB4}" destId="{8140D8F2-11FA-404A-932A-B4160F6D01FD}" srcOrd="0" destOrd="0" presId="urn:microsoft.com/office/officeart/2018/2/layout/IconLabelList"/>
    <dgm:cxn modelId="{E8C0FDB8-C069-4DD5-AF0B-A05E8E9968F6}" type="presParOf" srcId="{0AB1840A-57EA-4AC3-838E-88F76CE2CFB4}" destId="{A6FB5485-C703-411A-8FE8-F441FA4FB2FC}" srcOrd="1" destOrd="0" presId="urn:microsoft.com/office/officeart/2018/2/layout/IconLabelList"/>
    <dgm:cxn modelId="{6D0CFA3A-13BE-4180-894B-A2B413CDBB32}" type="presParOf" srcId="{0AB1840A-57EA-4AC3-838E-88F76CE2CFB4}" destId="{2AC9F352-C1D2-4BF7-8886-A767EFC5CC4E}" srcOrd="2" destOrd="0" presId="urn:microsoft.com/office/officeart/2018/2/layout/IconLabelList"/>
    <dgm:cxn modelId="{8A5AB8B6-C852-4E9A-BD5F-AD26E7C230D4}" type="presParOf" srcId="{D806175F-16CD-47B5-BB8F-AFF66CBC00D2}" destId="{B1ABC081-264B-48D7-969B-247D84398845}" srcOrd="1" destOrd="0" presId="urn:microsoft.com/office/officeart/2018/2/layout/IconLabelList"/>
    <dgm:cxn modelId="{8ADC5110-6B07-49C3-9F74-08A47F01370B}" type="presParOf" srcId="{D806175F-16CD-47B5-BB8F-AFF66CBC00D2}" destId="{A2084FA7-1DC3-4FAF-949C-BEECDDBC12DD}" srcOrd="2" destOrd="0" presId="urn:microsoft.com/office/officeart/2018/2/layout/IconLabelList"/>
    <dgm:cxn modelId="{1CED6D6D-4EA6-4D75-906A-C9CF28B97ED7}" type="presParOf" srcId="{A2084FA7-1DC3-4FAF-949C-BEECDDBC12DD}" destId="{883D6CD0-E902-4C5A-8CAB-64B187181241}" srcOrd="0" destOrd="0" presId="urn:microsoft.com/office/officeart/2018/2/layout/IconLabelList"/>
    <dgm:cxn modelId="{4AF95FB5-FE25-4E8B-9EC6-A537D71C5ED9}" type="presParOf" srcId="{A2084FA7-1DC3-4FAF-949C-BEECDDBC12DD}" destId="{808237BE-33B5-49C9-B1BF-274C99A68D91}" srcOrd="1" destOrd="0" presId="urn:microsoft.com/office/officeart/2018/2/layout/IconLabelList"/>
    <dgm:cxn modelId="{5D5BBAE9-DA03-411A-BB68-4F99D31866B7}" type="presParOf" srcId="{A2084FA7-1DC3-4FAF-949C-BEECDDBC12DD}" destId="{8322B0F9-4BBF-4256-8F06-9A911BB509E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588BA-22E5-43C4-86EE-D7F0FAE82882}">
      <dsp:nvSpPr>
        <dsp:cNvPr id="0" name=""/>
        <dsp:cNvSpPr/>
      </dsp:nvSpPr>
      <dsp:spPr>
        <a:xfrm>
          <a:off x="0" y="31563"/>
          <a:ext cx="10515600" cy="1199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Descriptive RQ</a:t>
          </a:r>
        </a:p>
      </dsp:txBody>
      <dsp:txXfrm>
        <a:off x="58543" y="90106"/>
        <a:ext cx="10398514" cy="1082164"/>
      </dsp:txXfrm>
    </dsp:sp>
    <dsp:sp modelId="{574046AB-203E-49DE-B866-303DE033A406}">
      <dsp:nvSpPr>
        <dsp:cNvPr id="0" name=""/>
        <dsp:cNvSpPr/>
      </dsp:nvSpPr>
      <dsp:spPr>
        <a:xfrm>
          <a:off x="0" y="1374813"/>
          <a:ext cx="10515600" cy="1199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Difference RQ</a:t>
          </a:r>
        </a:p>
      </dsp:txBody>
      <dsp:txXfrm>
        <a:off x="58543" y="1433356"/>
        <a:ext cx="10398514" cy="1082164"/>
      </dsp:txXfrm>
    </dsp:sp>
    <dsp:sp modelId="{8C4DC0BA-4658-4F9B-AB4B-3509CE16B636}">
      <dsp:nvSpPr>
        <dsp:cNvPr id="0" name=""/>
        <dsp:cNvSpPr/>
      </dsp:nvSpPr>
      <dsp:spPr>
        <a:xfrm>
          <a:off x="0" y="2718063"/>
          <a:ext cx="10515600" cy="1199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Association RQ: Correlation</a:t>
          </a:r>
        </a:p>
      </dsp:txBody>
      <dsp:txXfrm>
        <a:off x="58543" y="2776606"/>
        <a:ext cx="10398514"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D18C-8A8A-47C9-B2B0-5DAE0A2B4A86}">
      <dsp:nvSpPr>
        <dsp:cNvPr id="0" name=""/>
        <dsp:cNvSpPr/>
      </dsp:nvSpPr>
      <dsp:spPr>
        <a:xfrm>
          <a:off x="0" y="20325"/>
          <a:ext cx="5744684"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Example</a:t>
          </a:r>
        </a:p>
      </dsp:txBody>
      <dsp:txXfrm>
        <a:off x="40980" y="61305"/>
        <a:ext cx="5662724" cy="757514"/>
      </dsp:txXfrm>
    </dsp:sp>
    <dsp:sp modelId="{53CF77A4-E2A7-4FFC-8836-0CD6F71EEF8F}">
      <dsp:nvSpPr>
        <dsp:cNvPr id="0" name=""/>
        <dsp:cNvSpPr/>
      </dsp:nvSpPr>
      <dsp:spPr>
        <a:xfrm>
          <a:off x="0" y="859800"/>
          <a:ext cx="5744684" cy="206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Level of measurement for BOTH analysis variable: interval or ratio</a:t>
          </a:r>
        </a:p>
        <a:p>
          <a:pPr marL="228600" lvl="1" indent="-228600" algn="l" defTabSz="1200150">
            <a:lnSpc>
              <a:spcPct val="90000"/>
            </a:lnSpc>
            <a:spcBef>
              <a:spcPct val="0"/>
            </a:spcBef>
            <a:spcAft>
              <a:spcPct val="20000"/>
            </a:spcAft>
            <a:buChar char="•"/>
          </a:pPr>
          <a:r>
            <a:rPr lang="en-US" sz="2700" kern="1200"/>
            <a:t>Association RQ: Does workers’ incomes increase as their ages increase?</a:t>
          </a:r>
        </a:p>
      </dsp:txBody>
      <dsp:txXfrm>
        <a:off x="0" y="859800"/>
        <a:ext cx="5744684" cy="2064825"/>
      </dsp:txXfrm>
    </dsp:sp>
    <dsp:sp modelId="{CBE85C05-F2FE-41D4-BB4E-B53769AB84FD}">
      <dsp:nvSpPr>
        <dsp:cNvPr id="0" name=""/>
        <dsp:cNvSpPr/>
      </dsp:nvSpPr>
      <dsp:spPr>
        <a:xfrm>
          <a:off x="0" y="2924625"/>
          <a:ext cx="5744684"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Questionnaire questions: </a:t>
          </a:r>
        </a:p>
      </dsp:txBody>
      <dsp:txXfrm>
        <a:off x="40980" y="2965605"/>
        <a:ext cx="5662724" cy="757514"/>
      </dsp:txXfrm>
    </dsp:sp>
    <dsp:sp modelId="{189F0F4F-F146-42DF-BB70-7261E9106FC0}">
      <dsp:nvSpPr>
        <dsp:cNvPr id="0" name=""/>
        <dsp:cNvSpPr/>
      </dsp:nvSpPr>
      <dsp:spPr>
        <a:xfrm>
          <a:off x="0" y="3764100"/>
          <a:ext cx="5744684"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Q1: What’s your age? </a:t>
          </a:r>
        </a:p>
        <a:p>
          <a:pPr marL="228600" lvl="1" indent="-228600" algn="l" defTabSz="1200150">
            <a:lnSpc>
              <a:spcPct val="90000"/>
            </a:lnSpc>
            <a:spcBef>
              <a:spcPct val="0"/>
            </a:spcBef>
            <a:spcAft>
              <a:spcPct val="20000"/>
            </a:spcAft>
            <a:buChar char="•"/>
          </a:pPr>
          <a:r>
            <a:rPr lang="en-US" sz="2700" kern="1200"/>
            <a:t>Q2: What’s your income?</a:t>
          </a:r>
        </a:p>
      </dsp:txBody>
      <dsp:txXfrm>
        <a:off x="0" y="3764100"/>
        <a:ext cx="5744684" cy="94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Discuss three writing standards that a report should meet if it is to communicate effectively with readers </a:t>
          </a:r>
        </a:p>
      </dsp:txBody>
      <dsp:txXfrm>
        <a:off x="1816103" y="671"/>
        <a:ext cx="4447536" cy="1572384"/>
      </dsp:txXfrm>
    </dsp:sp>
    <dsp:sp modelId="{7A9A1CC9-D83E-4446-B243-3AC5D2325F12}">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Outline the main elements that make up a standard research report</a:t>
          </a:r>
        </a:p>
      </dsp:txBody>
      <dsp:txXfrm>
        <a:off x="1816103" y="1966151"/>
        <a:ext cx="4447536" cy="1572384"/>
      </dsp:txXfrm>
    </dsp:sp>
    <dsp:sp modelId="{2BC579E9-277A-4245-831E-CB33BD64094C}">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Explain the kind of info contained in the executive summary </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D8F2-11FA-404A-932A-B4160F6D01FD}">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9F352-C1D2-4BF7-8886-A767EFC5CC4E}">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hlinkClick xmlns:r="http://schemas.openxmlformats.org/officeDocument/2006/relationships" r:id="rId3"/>
            </a:rPr>
            <a:t>Sign-up</a:t>
          </a:r>
          <a:r>
            <a:rPr lang="en-US" sz="2900" kern="1200"/>
            <a:t> for presentation day</a:t>
          </a:r>
        </a:p>
      </dsp:txBody>
      <dsp:txXfrm>
        <a:off x="559800" y="2821519"/>
        <a:ext cx="4320000" cy="720000"/>
      </dsp:txXfrm>
    </dsp:sp>
    <dsp:sp modelId="{883D6CD0-E902-4C5A-8CAB-64B187181241}">
      <dsp:nvSpPr>
        <dsp:cNvPr id="0" name=""/>
        <dsp:cNvSpPr/>
      </dsp:nvSpPr>
      <dsp:spPr>
        <a:xfrm>
          <a:off x="6823800" y="407356"/>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2B0F9-4BBF-4256-8F06-9A911BB509E6}">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Start initial data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4/3/2022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investopedia.com/terms/i/investment.as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Get some candies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95288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plot do you think has a stronger association? (Left one)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7701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discussed so far is just linear relationship or linear association between satisfaction and laptop cost. </a:t>
            </a:r>
            <a:br>
              <a:rPr lang="en-US" dirty="0"/>
            </a:br>
            <a:r>
              <a:rPr lang="en-US" dirty="0"/>
              <a:t>But this relationship could also be non-linear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Advanced statistical procedures are required to analyze this kind of relationship</a:t>
            </a:r>
            <a:endParaRPr lang="en-US" sz="1800" dirty="0">
              <a:effectLst/>
              <a:latin typeface="New York"/>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20290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Interpret the first example for students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28064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answer </a:t>
            </a:r>
          </a:p>
          <a:p>
            <a:endParaRPr lang="en-US" dirty="0"/>
          </a:p>
          <a:p>
            <a:r>
              <a:rPr lang="en-US" dirty="0"/>
              <a:t>I hope by now you understand how to interpret your result to answer association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61155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project, </a:t>
            </a:r>
          </a:p>
          <a:p>
            <a:r>
              <a:rPr lang="en-US" dirty="0"/>
              <a:t>If your </a:t>
            </a:r>
            <a:r>
              <a:rPr lang="en-US" dirty="0" err="1"/>
              <a:t>RQ</a:t>
            </a:r>
            <a:r>
              <a:rPr lang="en-US" dirty="0"/>
              <a:t> is does workers’ incomes increase as their ages increase? </a:t>
            </a:r>
          </a:p>
          <a:p>
            <a:r>
              <a:rPr lang="en-US" dirty="0"/>
              <a:t>Then, your questionnaire questions should be what’s your age and what’s your income?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638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after running your analysis you find that your correlation coefficient is 0.8 </a:t>
            </a:r>
          </a:p>
          <a:p>
            <a:r>
              <a:rPr lang="en-US" dirty="0"/>
              <a:t>Your conclusion would be…</a:t>
            </a:r>
          </a:p>
          <a:p>
            <a:endParaRPr lang="en-US" dirty="0"/>
          </a:p>
          <a:p>
            <a:r>
              <a:rPr lang="en-US" dirty="0"/>
              <a:t>Here are some examples for correlation visualization </a:t>
            </a:r>
          </a:p>
          <a:p>
            <a:endParaRPr lang="en-US" dirty="0"/>
          </a:p>
          <a:p>
            <a:r>
              <a:rPr lang="en-US" dirty="0"/>
              <a:t>Notice that we do not claim that higher age causes higher income or vice versa, because correlation does not mean causation. </a:t>
            </a:r>
          </a:p>
          <a:p>
            <a:r>
              <a:rPr lang="en-US" dirty="0"/>
              <a:t>Does anybody remember what the other two conditions to establish causality besides correlation?</a:t>
            </a:r>
          </a:p>
          <a:p>
            <a:endParaRPr lang="en-US" dirty="0"/>
          </a:p>
          <a:p>
            <a:r>
              <a:rPr lang="en-US" dirty="0"/>
              <a:t>Go to Word docs (correlation)</a:t>
            </a:r>
          </a:p>
          <a:p>
            <a:endParaRPr lang="en-US" dirty="0"/>
          </a:p>
          <a:p>
            <a:r>
              <a:rPr lang="en-US" dirty="0"/>
              <a:t>Then go to excel to do analysis</a:t>
            </a:r>
          </a:p>
          <a:p>
            <a:r>
              <a:rPr lang="en-US" dirty="0"/>
              <a:t>Then to R for visualization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36239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research can get lost in the clutter of a poorly written report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a co-worker or co-researcher need to step up and encourage completeness.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29039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You can refer to them when you do your project report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a:p>
            <a:r>
              <a:rPr lang="en-US" dirty="0"/>
              <a:t>Remember the whole purpose of your research is find evidence that support an alternative as the best option to take.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The example here is the report outline in your textbook. Our expected format would be similar, but with some differences </a:t>
            </a:r>
          </a:p>
          <a:p>
            <a:r>
              <a:rPr lang="en-US" dirty="0"/>
              <a:t>Hence, you should not consult this slide for your report, but the project report guideline </a:t>
            </a:r>
          </a:p>
          <a:p>
            <a:endParaRPr lang="en-US" dirty="0"/>
          </a:p>
          <a:p>
            <a:r>
              <a:rPr lang="en-US" dirty="0"/>
              <a:t>If you can open an example of final report. We can go over my expectation together </a:t>
            </a:r>
          </a:p>
          <a:p>
            <a:endParaRPr lang="en-US" dirty="0"/>
          </a:p>
          <a:p>
            <a:r>
              <a:rPr lang="en-US" dirty="0"/>
              <a:t>Report Guideline: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important part of the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Think about what you would most want to communicate about he project if you only had 60 seconds to do so.</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2167025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mid-semester evaluation if have time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88376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a:t>to assignment 7 </a:t>
            </a:r>
          </a:p>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822284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b="0" i="0" dirty="0">
                <a:solidFill>
                  <a:srgbClr val="111111"/>
                </a:solidFill>
                <a:effectLst/>
                <a:latin typeface="SourceSansPro"/>
              </a:rPr>
              <a:t>Critical mass is the point at which a growing company becomes self-sustaining and no longer needs additional </a:t>
            </a:r>
            <a:r>
              <a:rPr lang="en-US" b="0" i="0" u="sng" dirty="0">
                <a:solidFill>
                  <a:srgbClr val="2C40D0"/>
                </a:solidFill>
                <a:effectLst/>
                <a:latin typeface="SourceSansPro"/>
                <a:hlinkClick r:id="rId3"/>
              </a:rPr>
              <a:t>investment</a:t>
            </a:r>
            <a:r>
              <a:rPr lang="en-US" b="0" i="0" dirty="0">
                <a:solidFill>
                  <a:srgbClr val="111111"/>
                </a:solidFill>
                <a:effectLst/>
                <a:latin typeface="SourceSansPro"/>
              </a:rPr>
              <a:t> to remain economically viable</a:t>
            </a:r>
          </a:p>
          <a:p>
            <a:r>
              <a:rPr lang="en-US" b="0" i="0" dirty="0">
                <a:solidFill>
                  <a:srgbClr val="202124"/>
                </a:solidFill>
                <a:effectLst/>
                <a:latin typeface="Roboto" panose="02000000000000000000" pitchFamily="2" charset="0"/>
              </a:rPr>
              <a:t>A Turning Point is a critical time in </a:t>
            </a:r>
            <a:r>
              <a:rPr lang="en-US" b="1" i="0" dirty="0">
                <a:solidFill>
                  <a:srgbClr val="202124"/>
                </a:solidFill>
                <a:effectLst/>
                <a:latin typeface="Roboto" panose="02000000000000000000" pitchFamily="2" charset="0"/>
              </a:rPr>
              <a:t>your life where big decisions could lead to big change</a:t>
            </a:r>
            <a:r>
              <a:rPr lang="en-US" b="0" i="0" dirty="0">
                <a:solidFill>
                  <a:srgbClr val="202124"/>
                </a:solidFill>
                <a:effectLst/>
                <a:latin typeface="Roboto" panose="02000000000000000000" pitchFamily="2" charset="0"/>
              </a:rPr>
              <a:t>, both in work and in life</a:t>
            </a:r>
          </a:p>
          <a:p>
            <a:endParaRPr lang="en-US" b="0" i="0" dirty="0">
              <a:solidFill>
                <a:srgbClr val="202124"/>
              </a:solidFill>
              <a:effectLst/>
              <a:latin typeface="Roboto" panose="02000000000000000000" pitchFamily="2" charset="0"/>
            </a:endParaRPr>
          </a:p>
          <a:p>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illustrates a phenomenon known as self-organized criticality. The world is filled with sand organized in columns. Falling sand stacks on top of the sand that is already there. Eventually a column will fall over because it gets too high, and the sand will spill into the surrounding area. This is called a cascade. When a falling column causes other columns to fall, the series of cascades is called an avalanche. The size of an avalanche is the number of cascades that occur from one grain of sand falling.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graph illustrates the relationship between the logarithm of the size of cascades and the logarithm of the frequency of their occurrence. Per </a:t>
            </a:r>
            <a:r>
              <a:rPr lang="en-US" dirty="0" err="1"/>
              <a:t>Bak</a:t>
            </a:r>
            <a:r>
              <a:rPr lang="en-US" dirty="0"/>
              <a:t> and others pointed out that in this model this graph would eventually become a straight line. A straight line on a log-log graph is indicative of a power law, which means that the relationship between the x and y axes is of the form y = </a:t>
            </a:r>
            <a:r>
              <a:rPr lang="en-US" dirty="0" err="1"/>
              <a:t>A^Bx</a:t>
            </a:r>
            <a:r>
              <a:rPr lang="en-US" dirty="0"/>
              <a:t>. The fact that this power law occurs regardless of the starting circumstances and despite the fact that the process is random is what Per </a:t>
            </a:r>
            <a:r>
              <a:rPr lang="en-US" dirty="0" err="1"/>
              <a:t>Bak</a:t>
            </a:r>
            <a:r>
              <a:rPr lang="en-US" dirty="0"/>
              <a:t> called self-organized criticality.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33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4132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78702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covered descriptive </a:t>
            </a:r>
            <a:r>
              <a:rPr lang="en-US" dirty="0" err="1"/>
              <a:t>RQ</a:t>
            </a:r>
            <a:r>
              <a:rPr lang="en-US" dirty="0"/>
              <a:t>, in which we do some descriptive analyses regarding a variable. </a:t>
            </a:r>
          </a:p>
          <a:p>
            <a:r>
              <a:rPr lang="en-US" dirty="0"/>
              <a:t>It can be categorical or continuous </a:t>
            </a:r>
          </a:p>
          <a:p>
            <a:r>
              <a:rPr lang="en-US" dirty="0"/>
              <a:t>Then, we also covered difference </a:t>
            </a:r>
            <a:r>
              <a:rPr lang="en-US" dirty="0" err="1"/>
              <a:t>RQ</a:t>
            </a:r>
            <a:r>
              <a:rPr lang="en-US" dirty="0"/>
              <a:t>, in which the difference variable has to be categorical and analysis variable is continuous </a:t>
            </a:r>
          </a:p>
          <a:p>
            <a:r>
              <a:rPr lang="en-US" dirty="0"/>
              <a:t>Association </a:t>
            </a:r>
            <a:r>
              <a:rPr lang="en-US" dirty="0" err="1"/>
              <a:t>RQ</a:t>
            </a:r>
            <a:r>
              <a:rPr lang="en-US" dirty="0"/>
              <a:t> is between 2 continuous variables.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5505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go into detail for the last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60011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What type of association is this?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43770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association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69663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type of association is this?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956827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4/3/2022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4/3/2022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jpe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snowbrains.com/backcountry-skier-triggers-avalanche-near-splains-gulch/" TargetMode="External"/><Relationship Id="rId5" Type="http://schemas.openxmlformats.org/officeDocument/2006/relationships/image" Target="../media/image41.jpg"/><Relationship Id="rId4" Type="http://schemas.openxmlformats.org/officeDocument/2006/relationships/hyperlink" Target="https://www.slideshare.net/bleongcw/barcamp-football-talk/3-Self_Organized_Criticality_SOC_Th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CE884-45D5-4033-A0DD-9CAD158E175E}"/>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Happy Monday</a:t>
            </a:r>
          </a:p>
        </p:txBody>
      </p:sp>
      <p:cxnSp>
        <p:nvCxnSpPr>
          <p:cNvPr id="75" name="Straight Connector 7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447F68-1FDA-4D73-8327-DB8F977D0AAE}"/>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Take your name tag </a:t>
            </a:r>
          </a:p>
          <a:p>
            <a:pPr marL="0" indent="0">
              <a:buNone/>
            </a:pPr>
            <a:r>
              <a:rPr lang="en-US" sz="2000" dirty="0">
                <a:solidFill>
                  <a:schemeClr val="bg1"/>
                </a:solidFill>
              </a:rPr>
              <a:t>Check-in</a:t>
            </a:r>
          </a:p>
        </p:txBody>
      </p:sp>
      <p:pic>
        <p:nvPicPr>
          <p:cNvPr id="1028" name="Picture 4" descr="Happy Monday GIFs - 58 Funny Animated Images For Free">
            <a:extLst>
              <a:ext uri="{FF2B5EF4-FFF2-40B4-BE49-F238E27FC236}">
                <a16:creationId xmlns:a16="http://schemas.microsoft.com/office/drawing/2014/main" id="{50F000D2-8F86-4367-9AC5-B5E21A0D2A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5110716" y="1491386"/>
            <a:ext cx="6596652" cy="371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0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6BDED-D8B7-4969-A6B7-24E69D84EA2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FF1D49-F12C-4DA5-BBD5-67FBACDD3A30}"/>
              </a:ext>
            </a:extLst>
          </p:cNvPr>
          <p:cNvPicPr/>
          <p:nvPr/>
        </p:nvPicPr>
        <p:blipFill>
          <a:blip r:embed="rId3"/>
          <a:stretch>
            <a:fillRect/>
          </a:stretch>
        </p:blipFill>
        <p:spPr>
          <a:xfrm>
            <a:off x="4654296" y="1201238"/>
            <a:ext cx="7214616" cy="4428091"/>
          </a:xfrm>
          <a:prstGeom prst="rect">
            <a:avLst/>
          </a:prstGeom>
        </p:spPr>
      </p:pic>
    </p:spTree>
    <p:extLst>
      <p:ext uri="{BB962C8B-B14F-4D97-AF65-F5344CB8AC3E}">
        <p14:creationId xmlns:p14="http://schemas.microsoft.com/office/powerpoint/2010/main" val="346047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79D2-E0DB-4054-B727-96162185AC39}"/>
              </a:ext>
            </a:extLst>
          </p:cNvPr>
          <p:cNvSpPr>
            <a:spLocks noGrp="1"/>
          </p:cNvSpPr>
          <p:nvPr>
            <p:ph type="title"/>
          </p:nvPr>
        </p:nvSpPr>
        <p:spPr>
          <a:xfrm>
            <a:off x="841248" y="548640"/>
            <a:ext cx="3600860" cy="5431536"/>
          </a:xfrm>
        </p:spPr>
        <p:txBody>
          <a:bodyPr>
            <a:normAutofit/>
          </a:bodyPr>
          <a:lstStyle/>
          <a:p>
            <a:r>
              <a:rPr lang="en-US" sz="5400"/>
              <a:t>Correlation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E1127C-405F-4D8D-9FA6-BAB948DF4D82}"/>
              </a:ext>
            </a:extLst>
          </p:cNvPr>
          <p:cNvSpPr>
            <a:spLocks noGrp="1"/>
          </p:cNvSpPr>
          <p:nvPr>
            <p:ph idx="1"/>
          </p:nvPr>
        </p:nvSpPr>
        <p:spPr>
          <a:xfrm>
            <a:off x="5126418" y="552091"/>
            <a:ext cx="6224335" cy="5431536"/>
          </a:xfrm>
        </p:spPr>
        <p:txBody>
          <a:bodyPr anchor="ctr">
            <a:normAutofit/>
          </a:bodyPr>
          <a:lstStyle/>
          <a:p>
            <a:pPr marL="0" indent="0">
              <a:buNone/>
            </a:pPr>
            <a:r>
              <a:rPr lang="en-US" sz="2200"/>
              <a:t>Range of the correlation coefficient:</a:t>
            </a:r>
          </a:p>
          <a:p>
            <a:r>
              <a:rPr lang="en-US" sz="2200"/>
              <a:t>correlation can range from -1.0 to +1.0</a:t>
            </a:r>
          </a:p>
          <a:p>
            <a:r>
              <a:rPr lang="en-US" sz="2200"/>
              <a:t>a correlation close to 0 means there is no association</a:t>
            </a:r>
          </a:p>
          <a:p>
            <a:endParaRPr lang="en-US" sz="2200"/>
          </a:p>
        </p:txBody>
      </p:sp>
    </p:spTree>
    <p:extLst>
      <p:ext uri="{BB962C8B-B14F-4D97-AF65-F5344CB8AC3E}">
        <p14:creationId xmlns:p14="http://schemas.microsoft.com/office/powerpoint/2010/main" val="197944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B67CD-FD93-4E67-82C1-CF1EC22E88C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Strength of association </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B731AA-C038-4B3D-ADB2-4602D10B4553}"/>
              </a:ext>
            </a:extLst>
          </p:cNvPr>
          <p:cNvPicPr/>
          <p:nvPr/>
        </p:nvPicPr>
        <p:blipFill>
          <a:blip r:embed="rId3"/>
          <a:stretch>
            <a:fillRect/>
          </a:stretch>
        </p:blipFill>
        <p:spPr>
          <a:xfrm>
            <a:off x="320040" y="2688982"/>
            <a:ext cx="5614416" cy="3513051"/>
          </a:xfrm>
          <a:prstGeom prst="rect">
            <a:avLst/>
          </a:prstGeom>
        </p:spPr>
      </p:pic>
      <p:pic>
        <p:nvPicPr>
          <p:cNvPr id="5" name="Picture 4">
            <a:extLst>
              <a:ext uri="{FF2B5EF4-FFF2-40B4-BE49-F238E27FC236}">
                <a16:creationId xmlns:a16="http://schemas.microsoft.com/office/drawing/2014/main" id="{1AC4F508-D522-4A70-9A0B-94DB0E0C5BC8}"/>
              </a:ext>
            </a:extLst>
          </p:cNvPr>
          <p:cNvPicPr/>
          <p:nvPr/>
        </p:nvPicPr>
        <p:blipFill>
          <a:blip r:embed="rId4"/>
          <a:stretch>
            <a:fillRect/>
          </a:stretch>
        </p:blipFill>
        <p:spPr>
          <a:xfrm>
            <a:off x="6254496" y="2705147"/>
            <a:ext cx="5614416" cy="3480722"/>
          </a:xfrm>
          <a:prstGeom prst="rect">
            <a:avLst/>
          </a:prstGeom>
        </p:spPr>
      </p:pic>
    </p:spTree>
    <p:extLst>
      <p:ext uri="{BB962C8B-B14F-4D97-AF65-F5344CB8AC3E}">
        <p14:creationId xmlns:p14="http://schemas.microsoft.com/office/powerpoint/2010/main" val="251747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7FB-3664-4D85-AEB8-8ED4C3438D7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Nonlinear relationship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7A8AE6-12B6-4E96-BE27-C304DB8B0F3D}"/>
              </a:ext>
            </a:extLst>
          </p:cNvPr>
          <p:cNvPicPr/>
          <p:nvPr/>
        </p:nvPicPr>
        <p:blipFill>
          <a:blip r:embed="rId3"/>
          <a:stretch>
            <a:fillRect/>
          </a:stretch>
        </p:blipFill>
        <p:spPr>
          <a:xfrm>
            <a:off x="4654296" y="1138827"/>
            <a:ext cx="7214616" cy="4552913"/>
          </a:xfrm>
          <a:prstGeom prst="rect">
            <a:avLst/>
          </a:prstGeom>
        </p:spPr>
      </p:pic>
    </p:spTree>
    <p:extLst>
      <p:ext uri="{BB962C8B-B14F-4D97-AF65-F5344CB8AC3E}">
        <p14:creationId xmlns:p14="http://schemas.microsoft.com/office/powerpoint/2010/main" val="31905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60A1-C055-40EB-95B2-2E108A465750}"/>
              </a:ext>
            </a:extLst>
          </p:cNvPr>
          <p:cNvSpPr>
            <a:spLocks noGrp="1"/>
          </p:cNvSpPr>
          <p:nvPr>
            <p:ph type="title"/>
          </p:nvPr>
        </p:nvSpPr>
        <p:spPr>
          <a:xfrm>
            <a:off x="841248" y="548640"/>
            <a:ext cx="3600860" cy="5431536"/>
          </a:xfrm>
        </p:spPr>
        <p:txBody>
          <a:bodyPr>
            <a:normAutofit/>
          </a:bodyPr>
          <a:lstStyle/>
          <a:p>
            <a:r>
              <a:rPr lang="en-US" sz="4600" dirty="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C485F-33B1-4697-9FD8-4F59A334A2BD}"/>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orrelation between income and fast-food consumption</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.44</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-.52</a:t>
            </a:r>
          </a:p>
          <a:p>
            <a:r>
              <a:rPr lang="pt-BR" sz="2200" dirty="0">
                <a:effectLst/>
                <a:latin typeface="Calibri" panose="020F0502020204030204" pitchFamily="34" charset="0"/>
                <a:ea typeface="Times New Roman" panose="02020603050405020304" pitchFamily="18" charset="0"/>
                <a:cs typeface="Times New Roman" panose="02020603050405020304" pitchFamily="18" charset="0"/>
              </a:rPr>
              <a:t>r = .06</a:t>
            </a:r>
          </a:p>
          <a:p>
            <a:pPr marL="0" indent="0">
              <a:buNone/>
            </a:pPr>
            <a:r>
              <a:rPr lang="en-US" sz="2200" dirty="0">
                <a:latin typeface="Calibri" panose="020F0502020204030204" pitchFamily="34" charset="0"/>
                <a:ea typeface="Times New Roman" panose="02020603050405020304" pitchFamily="18" charset="0"/>
                <a:cs typeface="Times New Roman" panose="02020603050405020304" pitchFamily="18" charset="0"/>
              </a:rPr>
              <a:t>Conventional scale: </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|0.8| high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&gt; |0.3|&amp; &lt;|0.8| moderate correlation</a:t>
            </a:r>
          </a:p>
          <a:p>
            <a:r>
              <a:rPr lang="en-US" sz="2200" dirty="0">
                <a:effectLst/>
                <a:latin typeface="Calibri" panose="020F0502020204030204" pitchFamily="34" charset="0"/>
                <a:ea typeface="Times New Roman" panose="02020603050405020304" pitchFamily="18" charset="0"/>
                <a:cs typeface="Times New Roman" panose="02020603050405020304" pitchFamily="18" charset="0"/>
              </a:rPr>
              <a:t>&lt;|0.3| low correlation </a:t>
            </a:r>
          </a:p>
          <a:p>
            <a:pPr marL="0" indent="0">
              <a:buNone/>
            </a:pP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347679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05462-992E-47D5-95A4-C6CCD5C760E1}"/>
              </a:ext>
            </a:extLst>
          </p:cNvPr>
          <p:cNvSpPr>
            <a:spLocks noGrp="1"/>
          </p:cNvSpPr>
          <p:nvPr>
            <p:ph type="title"/>
          </p:nvPr>
        </p:nvSpPr>
        <p:spPr>
          <a:xfrm>
            <a:off x="841248" y="548640"/>
            <a:ext cx="3600860" cy="5431536"/>
          </a:xfrm>
        </p:spPr>
        <p:txBody>
          <a:bodyPr>
            <a:normAutofit/>
          </a:bodyPr>
          <a:lstStyle/>
          <a:p>
            <a:r>
              <a:rPr lang="en-US" sz="4600"/>
              <a:t>Interpretating Correlations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01E876-5DC7-48D8-B0ED-EF8A2417A99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Correlation between age and number of days per year out of town </a:t>
            </a:r>
            <a:endParaRPr lang="pt-BR" sz="2200" dirty="0"/>
          </a:p>
          <a:p>
            <a:r>
              <a:rPr lang="pt-BR" sz="2200" dirty="0"/>
              <a:t>r = -.55</a:t>
            </a:r>
          </a:p>
          <a:p>
            <a:r>
              <a:rPr lang="pt-BR" sz="2200" dirty="0"/>
              <a:t>r = .04</a:t>
            </a:r>
          </a:p>
          <a:p>
            <a:r>
              <a:rPr lang="pt-BR" sz="2200" dirty="0"/>
              <a:t>r = .61</a:t>
            </a:r>
          </a:p>
          <a:p>
            <a:pPr marL="0" indent="0">
              <a:buNone/>
            </a:pPr>
            <a:endParaRPr lang="en-US" sz="2200" dirty="0"/>
          </a:p>
        </p:txBody>
      </p:sp>
    </p:spTree>
    <p:extLst>
      <p:ext uri="{BB962C8B-B14F-4D97-AF65-F5344CB8AC3E}">
        <p14:creationId xmlns:p14="http://schemas.microsoft.com/office/powerpoint/2010/main" val="346181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853E1-AD94-4DC1-B4B8-0C06016BC7B8}"/>
              </a:ext>
            </a:extLst>
          </p:cNvPr>
          <p:cNvPicPr>
            <a:picLocks noChangeAspect="1"/>
          </p:cNvPicPr>
          <p:nvPr/>
        </p:nvPicPr>
        <p:blipFill rotWithShape="1">
          <a:blip r:embed="rId3">
            <a:alphaModFix amt="35000"/>
          </a:blip>
          <a:srcRect t="4463" b="14310"/>
          <a:stretch/>
        </p:blipFill>
        <p:spPr>
          <a:xfrm>
            <a:off x="20" y="1"/>
            <a:ext cx="12191980" cy="6857999"/>
          </a:xfrm>
          <a:prstGeom prst="rect">
            <a:avLst/>
          </a:prstGeom>
        </p:spPr>
      </p:pic>
      <p:sp>
        <p:nvSpPr>
          <p:cNvPr id="2" name="Title 1">
            <a:extLst>
              <a:ext uri="{FF2B5EF4-FFF2-40B4-BE49-F238E27FC236}">
                <a16:creationId xmlns:a16="http://schemas.microsoft.com/office/drawing/2014/main" id="{ADDFA5F8-DDD2-4337-9D56-BFE69895457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Correlation test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84B8ABC-4264-4C3C-93EF-DB495E9FC622}"/>
              </a:ext>
            </a:extLst>
          </p:cNvPr>
          <p:cNvGraphicFramePr>
            <a:graphicFrameLocks noGrp="1"/>
          </p:cNvGraphicFramePr>
          <p:nvPr>
            <p:ph idx="1"/>
            <p:extLst>
              <p:ext uri="{D42A27DB-BD31-4B8C-83A1-F6EECF244321}">
                <p14:modId xmlns:p14="http://schemas.microsoft.com/office/powerpoint/2010/main" val="65477434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70959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404FF-96FA-416D-BA0B-C9678688A19E}"/>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5400"/>
              <a:t>Correlation visualization</a:t>
            </a:r>
          </a:p>
        </p:txBody>
      </p:sp>
      <p:sp>
        <p:nvSpPr>
          <p:cNvPr id="1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07;p17">
            <a:extLst>
              <a:ext uri="{FF2B5EF4-FFF2-40B4-BE49-F238E27FC236}">
                <a16:creationId xmlns:a16="http://schemas.microsoft.com/office/drawing/2014/main" id="{ECE26569-4275-4C4D-A3B8-3792AD496FB4}"/>
              </a:ext>
            </a:extLst>
          </p:cNvPr>
          <p:cNvSpPr txBox="1"/>
          <p:nvPr/>
        </p:nvSpPr>
        <p:spPr>
          <a:xfrm>
            <a:off x="612648" y="2908005"/>
            <a:ext cx="5295015" cy="3268957"/>
          </a:xfrm>
          <a:prstGeom prst="rect">
            <a:avLst/>
          </a:prstGeom>
        </p:spPr>
        <p:txBody>
          <a:bodyPr spcFirstLastPara="1" vert="horz" lIns="91440" tIns="45720" rIns="91440" bIns="45720" rtlCol="0" anchorCtr="0">
            <a:normAutofit/>
          </a:bodyPr>
          <a:lstStyle/>
          <a:p>
            <a:pPr marR="0" lvl="0">
              <a:lnSpc>
                <a:spcPct val="90000"/>
              </a:lnSpc>
              <a:spcBef>
                <a:spcPts val="0"/>
              </a:spcBef>
              <a:spcAft>
                <a:spcPts val="600"/>
              </a:spcAft>
            </a:pPr>
            <a:r>
              <a:rPr lang="en-US" sz="2200" dirty="0"/>
              <a:t>If income and age correlation coefficient is 0.8. </a:t>
            </a:r>
          </a:p>
          <a:p>
            <a:pPr marR="0" lvl="0">
              <a:lnSpc>
                <a:spcPct val="90000"/>
              </a:lnSpc>
              <a:spcBef>
                <a:spcPts val="0"/>
              </a:spcBef>
              <a:spcAft>
                <a:spcPts val="600"/>
              </a:spcAft>
            </a:pPr>
            <a:r>
              <a:rPr lang="en-US" sz="2200" b="1" dirty="0"/>
              <a:t>Conclusion: </a:t>
            </a:r>
            <a:r>
              <a:rPr lang="en-US" sz="2200" dirty="0"/>
              <a:t>We would claim that income is </a:t>
            </a:r>
            <a:r>
              <a:rPr lang="en-US" sz="2200" b="1" dirty="0"/>
              <a:t>highly and positively </a:t>
            </a:r>
            <a:r>
              <a:rPr lang="en-US" sz="2200" dirty="0"/>
              <a:t>correlated with age, when age increases the income increases.</a:t>
            </a:r>
            <a:endParaRPr lang="en-US" sz="2200" b="0" dirty="0">
              <a:sym typeface="Arial"/>
            </a:endParaRPr>
          </a:p>
        </p:txBody>
      </p:sp>
      <p:pic>
        <p:nvPicPr>
          <p:cNvPr id="8" name="Google Shape;111;p17">
            <a:extLst>
              <a:ext uri="{FF2B5EF4-FFF2-40B4-BE49-F238E27FC236}">
                <a16:creationId xmlns:a16="http://schemas.microsoft.com/office/drawing/2014/main" id="{C3B63095-37C5-4E4E-8F73-E6C9E8074C22}"/>
              </a:ext>
            </a:extLst>
          </p:cNvPr>
          <p:cNvPicPr preferRelativeResize="0"/>
          <p:nvPr/>
        </p:nvPicPr>
        <p:blipFill>
          <a:blip r:embed="rId3"/>
          <a:stretch>
            <a:fillRect/>
          </a:stretch>
        </p:blipFill>
        <p:spPr>
          <a:xfrm>
            <a:off x="6745863" y="423767"/>
            <a:ext cx="1266360" cy="2644616"/>
          </a:xfrm>
          <a:prstGeom prst="rect">
            <a:avLst/>
          </a:prstGeom>
          <a:noFill/>
        </p:spPr>
      </p:pic>
      <p:pic>
        <p:nvPicPr>
          <p:cNvPr id="7" name="Google Shape;110;p17">
            <a:extLst>
              <a:ext uri="{FF2B5EF4-FFF2-40B4-BE49-F238E27FC236}">
                <a16:creationId xmlns:a16="http://schemas.microsoft.com/office/drawing/2014/main" id="{5F7B6131-BE02-4CEB-B12B-50C7B6DCFE28}"/>
              </a:ext>
            </a:extLst>
          </p:cNvPr>
          <p:cNvPicPr preferRelativeResize="0"/>
          <p:nvPr/>
        </p:nvPicPr>
        <p:blipFill>
          <a:blip r:embed="rId4"/>
          <a:stretch>
            <a:fillRect/>
          </a:stretch>
        </p:blipFill>
        <p:spPr>
          <a:xfrm>
            <a:off x="8814985" y="783894"/>
            <a:ext cx="3054047" cy="2185742"/>
          </a:xfrm>
          <a:prstGeom prst="rect">
            <a:avLst/>
          </a:prstGeom>
          <a:noFill/>
        </p:spPr>
      </p:pic>
      <p:pic>
        <p:nvPicPr>
          <p:cNvPr id="6" name="Google Shape;109;p17">
            <a:extLst>
              <a:ext uri="{FF2B5EF4-FFF2-40B4-BE49-F238E27FC236}">
                <a16:creationId xmlns:a16="http://schemas.microsoft.com/office/drawing/2014/main" id="{5E851EB9-2681-400B-96FA-E53A12AF4659}"/>
              </a:ext>
            </a:extLst>
          </p:cNvPr>
          <p:cNvPicPr preferRelativeResize="0"/>
          <p:nvPr/>
        </p:nvPicPr>
        <p:blipFill>
          <a:blip r:embed="rId5"/>
          <a:stretch>
            <a:fillRect/>
          </a:stretch>
        </p:blipFill>
        <p:spPr>
          <a:xfrm>
            <a:off x="7447822" y="3167130"/>
            <a:ext cx="4081825" cy="2750705"/>
          </a:xfrm>
          <a:prstGeom prst="rect">
            <a:avLst/>
          </a:prstGeom>
          <a:noFill/>
        </p:spPr>
      </p:pic>
      <p:sp>
        <p:nvSpPr>
          <p:cNvPr id="5" name="Google Shape;108;p17">
            <a:extLst>
              <a:ext uri="{FF2B5EF4-FFF2-40B4-BE49-F238E27FC236}">
                <a16:creationId xmlns:a16="http://schemas.microsoft.com/office/drawing/2014/main" id="{65BA68C1-F5BA-4627-8932-08018F90B098}"/>
              </a:ext>
            </a:extLst>
          </p:cNvPr>
          <p:cNvSpPr txBox="1"/>
          <p:nvPr/>
        </p:nvSpPr>
        <p:spPr>
          <a:xfrm>
            <a:off x="8495067" y="5987006"/>
            <a:ext cx="3693885" cy="67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600"/>
              </a:spcAft>
              <a:buNone/>
            </a:pPr>
            <a:r>
              <a:rPr lang="en-US" sz="2500" dirty="0"/>
              <a:t>X-axis: income </a:t>
            </a:r>
          </a:p>
          <a:p>
            <a:pPr marL="0" marR="0" lvl="0" indent="0" algn="l" rtl="0">
              <a:spcBef>
                <a:spcPts val="0"/>
              </a:spcBef>
              <a:spcAft>
                <a:spcPts val="600"/>
              </a:spcAft>
              <a:buNone/>
            </a:pPr>
            <a:r>
              <a:rPr lang="en-US" sz="2500" dirty="0"/>
              <a:t>Y-axis: age</a:t>
            </a:r>
            <a:endParaRPr lang="en-US" sz="2500" b="0" dirty="0">
              <a:latin typeface="Arial"/>
              <a:ea typeface="Arial"/>
              <a:cs typeface="Arial"/>
              <a:sym typeface="Arial"/>
            </a:endParaRPr>
          </a:p>
        </p:txBody>
      </p:sp>
    </p:spTree>
    <p:extLst>
      <p:ext uri="{BB962C8B-B14F-4D97-AF65-F5344CB8AC3E}">
        <p14:creationId xmlns:p14="http://schemas.microsoft.com/office/powerpoint/2010/main" val="148140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100">
                <a:latin typeface="Franklin Gothic Book" panose="020B0503020102020204" pitchFamily="34" charset="0"/>
                <a:cs typeface="Segoe UI" panose="020B0502040204020203" pitchFamily="34" charset="0"/>
              </a:rPr>
              <a:t>Chapter 20: The Written Research Report</a:t>
            </a:r>
          </a:p>
        </p:txBody>
      </p:sp>
      <p:sp>
        <p:nvSpPr>
          <p:cNvPr id="16" name="Freeform: Shape 1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24" name="Oval 23">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28" name="Freeform: Shape 27">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838200" y="557189"/>
            <a:ext cx="3374136" cy="5567891"/>
          </a:xfrm>
        </p:spPr>
        <p:txBody>
          <a:bodyPr>
            <a:normAutofit/>
          </a:bodyPr>
          <a:lstStyle/>
          <a:p>
            <a:r>
              <a:rPr lang="en-US" sz="5200"/>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06606632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D03875CB-A54E-4F7B-9248-DC1DF5159465}"/>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F-test for 2 variances is </a:t>
            </a:r>
          </a:p>
          <a:p>
            <a:pPr marL="514350" indent="-514350">
              <a:buFont typeface="+mj-lt"/>
              <a:buAutoNum type="alphaUcPeriod"/>
            </a:pPr>
            <a:r>
              <a:rPr lang="en-US" sz="2200" dirty="0"/>
              <a:t>Two samples’ variances are equal </a:t>
            </a:r>
          </a:p>
          <a:p>
            <a:pPr marL="514350" indent="-514350">
              <a:buFont typeface="+mj-lt"/>
              <a:buAutoNum type="alphaUcPeriod"/>
            </a:pPr>
            <a:r>
              <a:rPr lang="en-US" sz="2200" dirty="0"/>
              <a:t>Two samples’ variances are not equal</a:t>
            </a:r>
          </a:p>
          <a:p>
            <a:pPr marL="514350" indent="-514350">
              <a:buFont typeface="+mj-lt"/>
              <a:buAutoNum type="alphaUcPeriod"/>
            </a:pPr>
            <a:r>
              <a:rPr lang="en-US" sz="2200" dirty="0"/>
              <a:t>One sample’s variance is less than the other’s variance </a:t>
            </a:r>
          </a:p>
          <a:p>
            <a:pPr marL="514350" indent="-514350">
              <a:buFont typeface="+mj-lt"/>
              <a:buAutoNum type="alphaUcPeriod"/>
            </a:pPr>
            <a:r>
              <a:rPr lang="en-US" sz="2200" dirty="0"/>
              <a:t>All of the above</a:t>
            </a:r>
          </a:p>
        </p:txBody>
      </p:sp>
    </p:spTree>
    <p:extLst>
      <p:ext uri="{BB962C8B-B14F-4D97-AF65-F5344CB8AC3E}">
        <p14:creationId xmlns:p14="http://schemas.microsoft.com/office/powerpoint/2010/main" val="27455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686834" y="1153572"/>
            <a:ext cx="3200400" cy="4461163"/>
          </a:xfrm>
        </p:spPr>
        <p:txBody>
          <a:bodyPr>
            <a:normAutofit/>
          </a:bodyPr>
          <a:lstStyle/>
          <a:p>
            <a:r>
              <a:rPr lang="en-US">
                <a:solidFill>
                  <a:srgbClr val="FFFFFF"/>
                </a:solidFill>
              </a:rPr>
              <a:t>The Written Research Report</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4447308" y="591344"/>
            <a:ext cx="6906491" cy="5585619"/>
          </a:xfrm>
        </p:spPr>
        <p:txBody>
          <a:bodyPr anchor="ctr">
            <a:normAutofit/>
          </a:bodyPr>
          <a:lstStyle/>
          <a:p>
            <a:r>
              <a:rPr lang="en-US"/>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Written Research Report Outline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1"/>
              <a:t>Completeness</a:t>
            </a:r>
            <a:r>
              <a:rPr lang="en-US" sz="2200"/>
              <a:t> must be balanced against </a:t>
            </a:r>
            <a:r>
              <a:rPr lang="en-US" sz="2200" b="1"/>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08782" y="640080"/>
            <a:ext cx="5594747" cy="5577840"/>
          </a:xfrm>
          <a:prstGeom prst="rect">
            <a:avLst/>
          </a:prstGeom>
        </p:spPr>
      </p:pic>
    </p:spTree>
    <p:extLst>
      <p:ext uri="{BB962C8B-B14F-4D97-AF65-F5344CB8AC3E}">
        <p14:creationId xmlns:p14="http://schemas.microsoft.com/office/powerpoint/2010/main" val="273763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Executive Summary</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spcBef>
                <a:spcPct val="50000"/>
              </a:spcBef>
              <a:buFont typeface="Arial" panose="020B0604020202020204" pitchFamily="34" charset="0"/>
              <a:buChar char="•"/>
              <a:defRPr/>
            </a:pPr>
            <a:r>
              <a:rPr lang="en-US" sz="2200" b="1">
                <a:latin typeface="+mn-lt"/>
                <a:ea typeface="+mn-ea"/>
                <a:cs typeface="+mn-cs"/>
              </a:rPr>
              <a:t>Introduction</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Results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Conclusions</a:t>
            </a:r>
          </a:p>
          <a:p>
            <a:pPr marL="0" indent="-228600">
              <a:lnSpc>
                <a:spcPct val="90000"/>
              </a:lnSpc>
              <a:spcBef>
                <a:spcPct val="50000"/>
              </a:spcBef>
              <a:buFont typeface="Arial" panose="020B0604020202020204" pitchFamily="34" charset="0"/>
              <a:buChar char="•"/>
              <a:defRPr/>
            </a:pPr>
            <a:r>
              <a:rPr lang="en-US" sz="2200" b="1">
                <a:latin typeface="+mn-lt"/>
                <a:ea typeface="+mn-ea"/>
                <a:cs typeface="+mn-cs"/>
              </a:rPr>
              <a:t>Recommendations</a:t>
            </a:r>
            <a:endParaRPr lang="en-US" sz="2200">
              <a:latin typeface="+mn-lt"/>
              <a:ea typeface="+mn-ea"/>
              <a:cs typeface="+mn-cs"/>
            </a:endParaRPr>
          </a:p>
        </p:txBody>
      </p:sp>
    </p:spTree>
    <p:extLst>
      <p:ext uri="{BB962C8B-B14F-4D97-AF65-F5344CB8AC3E}">
        <p14:creationId xmlns:p14="http://schemas.microsoft.com/office/powerpoint/2010/main" val="645855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6095999" y="882315"/>
            <a:ext cx="5254754" cy="5294647"/>
          </a:xfrm>
        </p:spPr>
        <p:txBody>
          <a:bodyP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7FEC2B4-6CB1-4585-B6A4-6DBC09E1D1EE}"/>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Why do we need to care about the F-test before implementing the 2-sample independent t-test?</a:t>
            </a:r>
          </a:p>
          <a:p>
            <a:pPr marL="514350" indent="-514350">
              <a:buFont typeface="+mj-lt"/>
              <a:buAutoNum type="alphaUcPeriod"/>
            </a:pPr>
            <a:r>
              <a:rPr lang="en-US" sz="2200" dirty="0"/>
              <a:t>Because we want to make sure the two variables’ variances are similar </a:t>
            </a:r>
          </a:p>
          <a:p>
            <a:pPr marL="514350" indent="-514350">
              <a:buFont typeface="+mj-lt"/>
              <a:buAutoNum type="alphaUcPeriod"/>
            </a:pPr>
            <a:r>
              <a:rPr lang="en-US" sz="2200" dirty="0"/>
              <a:t>Because we want to make sure the shape of the two distributions (of the two variables) are similar </a:t>
            </a:r>
          </a:p>
          <a:p>
            <a:pPr marL="514350" indent="-514350">
              <a:buFont typeface="+mj-lt"/>
              <a:buAutoNum type="alphaUcPeriod"/>
            </a:pPr>
            <a:r>
              <a:rPr lang="en-US" sz="2200" dirty="0"/>
              <a:t>Both A and B</a:t>
            </a:r>
          </a:p>
        </p:txBody>
      </p:sp>
    </p:spTree>
    <p:extLst>
      <p:ext uri="{BB962C8B-B14F-4D97-AF65-F5344CB8AC3E}">
        <p14:creationId xmlns:p14="http://schemas.microsoft.com/office/powerpoint/2010/main" val="1881540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6095999" y="882315"/>
            <a:ext cx="5254754" cy="5294647"/>
          </a:xfrm>
        </p:spPr>
        <p:txBody>
          <a:bodyP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6095999" y="882315"/>
            <a:ext cx="5254754" cy="5294647"/>
          </a:xfrm>
        </p:spPr>
        <p:txBody>
          <a:bodyP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6" y="673770"/>
            <a:ext cx="3644489" cy="2414488"/>
          </a:xfrm>
        </p:spPr>
        <p:txBody>
          <a:bodyPr anchor="t">
            <a:normAutofit/>
          </a:bodyPr>
          <a:lstStyle/>
          <a:p>
            <a:r>
              <a:rPr lang="en-US" sz="3400">
                <a:solidFill>
                  <a:srgbClr val="FFFFFF"/>
                </a:solidFill>
              </a:rPr>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6095999" y="882315"/>
            <a:ext cx="5254754" cy="5294647"/>
          </a:xfrm>
        </p:spPr>
        <p:txBody>
          <a:bodyP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E5E1D-6D2D-42E4-8C8F-01AC720A7927}"/>
              </a:ext>
            </a:extLst>
          </p:cNvPr>
          <p:cNvSpPr>
            <a:spLocks noGrp="1"/>
          </p:cNvSpPr>
          <p:nvPr>
            <p:ph type="title"/>
          </p:nvPr>
        </p:nvSpPr>
        <p:spPr>
          <a:xfrm>
            <a:off x="838200" y="365125"/>
            <a:ext cx="10515600" cy="1325563"/>
          </a:xfrm>
        </p:spPr>
        <p:txBody>
          <a:bodyPr>
            <a:normAutofit/>
          </a:bodyPr>
          <a:lstStyle/>
          <a:p>
            <a:r>
              <a:rPr lang="en-US" sz="5400"/>
              <a:t>10-min Group Discussion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D26247-BE52-4494-8627-09EEC90BDE43}"/>
              </a:ext>
            </a:extLst>
          </p:cNvPr>
          <p:cNvGraphicFramePr>
            <a:graphicFrameLocks noGrp="1"/>
          </p:cNvGraphicFramePr>
          <p:nvPr>
            <p:ph idx="1"/>
            <p:extLst>
              <p:ext uri="{D42A27DB-BD31-4B8C-83A1-F6EECF244321}">
                <p14:modId xmlns:p14="http://schemas.microsoft.com/office/powerpoint/2010/main" val="279036863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326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CE4A8-E467-423D-B249-8012A6E5390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a:solidFill>
                  <a:schemeClr val="tx1"/>
                </a:solidFill>
                <a:latin typeface="+mj-lt"/>
                <a:ea typeface="+mj-ea"/>
                <a:cs typeface="+mj-cs"/>
              </a:rPr>
              <a:t>Assignment 7: Mid-semester Peer Evaluation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9D42FAB4-84A0-4DAE-A3FF-694DDFFB59D0}"/>
              </a:ext>
            </a:extLst>
          </p:cNvPr>
          <p:cNvPicPr>
            <a:picLocks noChangeAspect="1"/>
          </p:cNvPicPr>
          <p:nvPr/>
        </p:nvPicPr>
        <p:blipFill>
          <a:blip r:embed="rId3"/>
          <a:stretch>
            <a:fillRect/>
          </a:stretch>
        </p:blipFill>
        <p:spPr>
          <a:xfrm>
            <a:off x="1972230" y="2633472"/>
            <a:ext cx="8244491" cy="3586353"/>
          </a:xfrm>
          <a:prstGeom prst="rect">
            <a:avLst/>
          </a:prstGeom>
        </p:spPr>
      </p:pic>
    </p:spTree>
    <p:extLst>
      <p:ext uri="{BB962C8B-B14F-4D97-AF65-F5344CB8AC3E}">
        <p14:creationId xmlns:p14="http://schemas.microsoft.com/office/powerpoint/2010/main" val="859658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24">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a:xfrm>
            <a:off x="950976" y="700186"/>
            <a:ext cx="5374494" cy="1188720"/>
          </a:xfrm>
        </p:spPr>
        <p:txBody>
          <a:bodyPr anchor="ctr">
            <a:normAutofit/>
          </a:bodyPr>
          <a:lstStyle/>
          <a:p>
            <a:r>
              <a:rPr lang="en-US" sz="3700" dirty="0">
                <a:solidFill>
                  <a:schemeClr val="bg1"/>
                </a:solidFill>
              </a:rPr>
              <a:t>5-min Snippet – self-organized Criticality </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a:xfrm>
            <a:off x="950976" y="2066544"/>
            <a:ext cx="5374494" cy="3788346"/>
          </a:xfrm>
        </p:spPr>
        <p:txBody>
          <a:bodyPr>
            <a:normAutofit/>
          </a:bodyPr>
          <a:lstStyle/>
          <a:p>
            <a:r>
              <a:rPr lang="en-US" sz="2200" dirty="0">
                <a:solidFill>
                  <a:schemeClr val="bg1"/>
                </a:solidFill>
              </a:rPr>
              <a:t>Books</a:t>
            </a:r>
          </a:p>
          <a:p>
            <a:pPr lvl="1"/>
            <a:r>
              <a:rPr lang="en-US" sz="2200" dirty="0">
                <a:solidFill>
                  <a:schemeClr val="bg1"/>
                </a:solidFill>
              </a:rPr>
              <a:t>The Tipping Point</a:t>
            </a:r>
          </a:p>
          <a:p>
            <a:pPr lvl="1"/>
            <a:r>
              <a:rPr lang="en-US" sz="2200" dirty="0">
                <a:solidFill>
                  <a:schemeClr val="bg1"/>
                </a:solidFill>
              </a:rPr>
              <a:t>Why most things fail? </a:t>
            </a:r>
          </a:p>
          <a:p>
            <a:pPr lvl="1"/>
            <a:r>
              <a:rPr lang="en-US" sz="2200" dirty="0">
                <a:solidFill>
                  <a:schemeClr val="bg1"/>
                </a:solidFill>
              </a:rPr>
              <a:t>Ubiquity </a:t>
            </a:r>
          </a:p>
          <a:p>
            <a:pPr lvl="1"/>
            <a:r>
              <a:rPr lang="en-US" sz="2200" dirty="0">
                <a:solidFill>
                  <a:schemeClr val="bg1"/>
                </a:solidFill>
              </a:rPr>
              <a:t>Critical Mass </a:t>
            </a:r>
          </a:p>
          <a:p>
            <a:r>
              <a:rPr lang="en-US" sz="2200" dirty="0">
                <a:solidFill>
                  <a:schemeClr val="bg1"/>
                </a:solidFill>
              </a:rPr>
              <a:t>Terms: </a:t>
            </a:r>
          </a:p>
          <a:p>
            <a:pPr lvl="1"/>
            <a:r>
              <a:rPr lang="en-US" sz="2200" dirty="0">
                <a:solidFill>
                  <a:schemeClr val="bg1"/>
                </a:solidFill>
              </a:rPr>
              <a:t>Critical point/mass </a:t>
            </a:r>
          </a:p>
          <a:p>
            <a:pPr lvl="1"/>
            <a:r>
              <a:rPr lang="en-US" sz="2200" dirty="0">
                <a:solidFill>
                  <a:schemeClr val="bg1"/>
                </a:solidFill>
              </a:rPr>
              <a:t>Turning/Inflection/Tipping point</a:t>
            </a:r>
          </a:p>
          <a:p>
            <a:pPr marL="457200" lvl="1" indent="0">
              <a:buNone/>
            </a:pPr>
            <a:endParaRPr lang="en-US" sz="2200" dirty="0">
              <a:solidFill>
                <a:schemeClr val="bg1"/>
              </a:solidFill>
            </a:endParaRPr>
          </a:p>
          <a:p>
            <a:pPr lvl="1"/>
            <a:endParaRPr lang="en-US" sz="2200" dirty="0">
              <a:solidFill>
                <a:schemeClr val="bg1"/>
              </a:solidFill>
            </a:endParaRPr>
          </a:p>
          <a:p>
            <a:endParaRPr lang="en-US" sz="2200" dirty="0">
              <a:solidFill>
                <a:schemeClr val="bg1"/>
              </a:solidFill>
            </a:endParaRPr>
          </a:p>
          <a:p>
            <a:endParaRPr lang="en-US" sz="2200" dirty="0">
              <a:solidFill>
                <a:schemeClr val="bg1"/>
              </a:solidFill>
            </a:endParaRPr>
          </a:p>
        </p:txBody>
      </p:sp>
      <p:pic>
        <p:nvPicPr>
          <p:cNvPr id="13" name="Picture 12" descr="Diagram&#10;&#10;Description automatically generated with medium confidence">
            <a:extLst>
              <a:ext uri="{FF2B5EF4-FFF2-40B4-BE49-F238E27FC236}">
                <a16:creationId xmlns:a16="http://schemas.microsoft.com/office/drawing/2014/main" id="{E68F1690-CCDA-453E-9F3E-35B200331CA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1499" y="365760"/>
            <a:ext cx="3621974" cy="2788920"/>
          </a:xfrm>
          <a:prstGeom prst="rect">
            <a:avLst/>
          </a:prstGeom>
        </p:spPr>
      </p:pic>
      <p:pic>
        <p:nvPicPr>
          <p:cNvPr id="11" name="Picture 10" descr="A picture containing outdoor, snow, nature, mountain&#10;&#10;Description automatically generated">
            <a:extLst>
              <a:ext uri="{FF2B5EF4-FFF2-40B4-BE49-F238E27FC236}">
                <a16:creationId xmlns:a16="http://schemas.microsoft.com/office/drawing/2014/main" id="{5836F82B-1DFC-4965-B397-892348E79E1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173407" y="3368894"/>
            <a:ext cx="4178157" cy="2788920"/>
          </a:xfrm>
          <a:prstGeom prst="rect">
            <a:avLst/>
          </a:prstGeom>
        </p:spPr>
      </p:pic>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a:xfrm>
            <a:off x="2981324" y="6356350"/>
            <a:ext cx="3348513"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A6AF1B4E-90EC-4A51-B6E5-B702C054ECB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9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34B83-E717-47BB-BBB2-8B0F8368DC9C}"/>
              </a:ext>
            </a:extLst>
          </p:cNvPr>
          <p:cNvSpPr>
            <a:spLocks noGrp="1"/>
          </p:cNvSpPr>
          <p:nvPr>
            <p:ph type="title"/>
          </p:nvPr>
        </p:nvSpPr>
        <p:spPr>
          <a:xfrm>
            <a:off x="5297762" y="329184"/>
            <a:ext cx="6251110"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9494E055-A8DD-45AA-ADD6-BA864995CF06}"/>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DFCD0F-7DFA-4F6D-99F6-272EFCCBC541}"/>
              </a:ext>
            </a:extLst>
          </p:cNvPr>
          <p:cNvSpPr>
            <a:spLocks noGrp="1"/>
          </p:cNvSpPr>
          <p:nvPr>
            <p:ph idx="1"/>
          </p:nvPr>
        </p:nvSpPr>
        <p:spPr>
          <a:xfrm>
            <a:off x="5297762" y="2706624"/>
            <a:ext cx="6251110" cy="3483864"/>
          </a:xfrm>
        </p:spPr>
        <p:txBody>
          <a:bodyPr>
            <a:normAutofit/>
          </a:bodyPr>
          <a:lstStyle/>
          <a:p>
            <a:pPr marL="0" indent="0">
              <a:buNone/>
            </a:pPr>
            <a:r>
              <a:rPr lang="en-US" sz="2200" dirty="0"/>
              <a:t>The null hypothesis of the 2-sample independent t-test is </a:t>
            </a:r>
          </a:p>
          <a:p>
            <a:pPr marL="514350" indent="-514350">
              <a:buFont typeface="+mj-lt"/>
              <a:buAutoNum type="alphaUcPeriod"/>
            </a:pPr>
            <a:r>
              <a:rPr lang="en-US" sz="2200" dirty="0"/>
              <a:t>The two variables’ means are equal </a:t>
            </a:r>
          </a:p>
          <a:p>
            <a:pPr marL="514350" indent="-514350">
              <a:buFont typeface="+mj-lt"/>
              <a:buAutoNum type="alphaUcPeriod"/>
            </a:pPr>
            <a:r>
              <a:rPr lang="en-US" sz="2200" dirty="0"/>
              <a:t>The two variables’ means are </a:t>
            </a:r>
            <a:r>
              <a:rPr lang="en-US" sz="2200" b="1" dirty="0"/>
              <a:t>NOT</a:t>
            </a:r>
            <a:r>
              <a:rPr lang="en-US" sz="2200" dirty="0"/>
              <a:t> equal </a:t>
            </a:r>
          </a:p>
          <a:p>
            <a:pPr marL="514350" indent="-514350">
              <a:buFont typeface="+mj-lt"/>
              <a:buAutoNum type="alphaUcPeriod"/>
            </a:pPr>
            <a:endParaRPr lang="en-US" sz="2200" dirty="0"/>
          </a:p>
        </p:txBody>
      </p:sp>
    </p:spTree>
    <p:extLst>
      <p:ext uri="{BB962C8B-B14F-4D97-AF65-F5344CB8AC3E}">
        <p14:creationId xmlns:p14="http://schemas.microsoft.com/office/powerpoint/2010/main" val="27403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a:latin typeface="Franklin Gothic Book" panose="020B0503020102020204" pitchFamily="34" charset="0"/>
                <a:cs typeface="Segoe UI" panose="020B0502040204020203" pitchFamily="34" charset="0"/>
              </a:rPr>
              <a:t>Correlation</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BD050-50CF-4503-9BE7-CFFD3DA5CD6D}"/>
              </a:ext>
            </a:extLst>
          </p:cNvPr>
          <p:cNvSpPr>
            <a:spLocks noGrp="1"/>
          </p:cNvSpPr>
          <p:nvPr>
            <p:ph type="title"/>
          </p:nvPr>
        </p:nvSpPr>
        <p:spPr>
          <a:xfrm>
            <a:off x="838200" y="365125"/>
            <a:ext cx="10515600" cy="1325563"/>
          </a:xfrm>
        </p:spPr>
        <p:txBody>
          <a:bodyPr>
            <a:normAutofit/>
          </a:bodyPr>
          <a:lstStyle/>
          <a:p>
            <a:r>
              <a:rPr lang="en-US" sz="5400"/>
              <a:t>Research Question Reminder</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061312-0CC1-498B-BD88-4BB4FEA1D41D}"/>
              </a:ext>
            </a:extLst>
          </p:cNvPr>
          <p:cNvGraphicFramePr>
            <a:graphicFrameLocks noGrp="1"/>
          </p:cNvGraphicFramePr>
          <p:nvPr>
            <p:ph idx="1"/>
            <p:extLst>
              <p:ext uri="{D42A27DB-BD31-4B8C-83A1-F6EECF244321}">
                <p14:modId xmlns:p14="http://schemas.microsoft.com/office/powerpoint/2010/main" val="132614218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56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4D91E91-635F-4680-9CD0-4E61294DC1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Examples</a:t>
            </a:r>
          </a:p>
        </p:txBody>
      </p:sp>
      <p:sp>
        <p:nvSpPr>
          <p:cNvPr id="3" name="Content Placeholder 2">
            <a:extLst>
              <a:ext uri="{FF2B5EF4-FFF2-40B4-BE49-F238E27FC236}">
                <a16:creationId xmlns:a16="http://schemas.microsoft.com/office/drawing/2014/main" id="{C1835555-8D81-4F2D-B219-637A4E79C279}"/>
              </a:ext>
            </a:extLst>
          </p:cNvPr>
          <p:cNvSpPr>
            <a:spLocks noGrp="1"/>
          </p:cNvSpPr>
          <p:nvPr>
            <p:ph idx="1"/>
          </p:nvPr>
        </p:nvSpPr>
        <p:spPr>
          <a:xfrm>
            <a:off x="6095999" y="882315"/>
            <a:ext cx="5254754" cy="5294647"/>
          </a:xfrm>
        </p:spPr>
        <p:txBody>
          <a:bodyPr>
            <a:normAutofit/>
          </a:bodyPr>
          <a:lstStyle/>
          <a:p>
            <a:r>
              <a:rPr lang="en-US" sz="2200"/>
              <a:t>Is time spent studying associated with GPA?</a:t>
            </a:r>
          </a:p>
          <a:p>
            <a:r>
              <a:rPr lang="en-US" sz="2200"/>
              <a:t>Is the font size for a website promotional discount associated with sales on the website?</a:t>
            </a:r>
          </a:p>
          <a:p>
            <a:r>
              <a:rPr lang="en-US" sz="2200"/>
              <a:t>Is the amount spent on a laptop associated with a person’s satisfaction with their laptop?</a:t>
            </a:r>
          </a:p>
          <a:p>
            <a:pPr marL="0" indent="0">
              <a:buNone/>
            </a:pPr>
            <a:endParaRPr lang="en-US" sz="2200"/>
          </a:p>
        </p:txBody>
      </p:sp>
    </p:spTree>
    <p:extLst>
      <p:ext uri="{BB962C8B-B14F-4D97-AF65-F5344CB8AC3E}">
        <p14:creationId xmlns:p14="http://schemas.microsoft.com/office/powerpoint/2010/main" val="22274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0A6CC-F53B-4960-8E29-E0A34D9B6A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C43603-3C3C-4F58-97A6-9A5246625965}"/>
              </a:ext>
            </a:extLst>
          </p:cNvPr>
          <p:cNvPicPr/>
          <p:nvPr/>
        </p:nvPicPr>
        <p:blipFill>
          <a:blip r:embed="rId3"/>
          <a:stretch>
            <a:fillRect/>
          </a:stretch>
        </p:blipFill>
        <p:spPr>
          <a:xfrm>
            <a:off x="4654296" y="1158120"/>
            <a:ext cx="7214616" cy="4514327"/>
          </a:xfrm>
          <a:prstGeom prst="rect">
            <a:avLst/>
          </a:prstGeom>
        </p:spPr>
      </p:pic>
    </p:spTree>
    <p:extLst>
      <p:ext uri="{BB962C8B-B14F-4D97-AF65-F5344CB8AC3E}">
        <p14:creationId xmlns:p14="http://schemas.microsoft.com/office/powerpoint/2010/main" val="169895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0FAF8-3E14-4241-A057-7A38139984F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Scatterplot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C0F387-9E49-47E8-B126-136C74F308D0}"/>
              </a:ext>
            </a:extLst>
          </p:cNvPr>
          <p:cNvPicPr/>
          <p:nvPr/>
        </p:nvPicPr>
        <p:blipFill>
          <a:blip r:embed="rId3"/>
          <a:stretch>
            <a:fillRect/>
          </a:stretch>
        </p:blipFill>
        <p:spPr>
          <a:xfrm>
            <a:off x="4654296" y="1187444"/>
            <a:ext cx="7214616" cy="4455680"/>
          </a:xfrm>
          <a:prstGeom prst="rect">
            <a:avLst/>
          </a:prstGeom>
        </p:spPr>
      </p:pic>
    </p:spTree>
    <p:extLst>
      <p:ext uri="{BB962C8B-B14F-4D97-AF65-F5344CB8AC3E}">
        <p14:creationId xmlns:p14="http://schemas.microsoft.com/office/powerpoint/2010/main" val="303780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4124</TotalTime>
  <Words>2161</Words>
  <Application>Microsoft Office PowerPoint</Application>
  <PresentationFormat>Widescreen</PresentationFormat>
  <Paragraphs>252</Paragraphs>
  <Slides>36</Slides>
  <Notes>28</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Franklin Gothic Book</vt:lpstr>
      <vt:lpstr>New York</vt:lpstr>
      <vt:lpstr>Roboto</vt:lpstr>
      <vt:lpstr>SourceSansPro</vt:lpstr>
      <vt:lpstr>Office Theme</vt:lpstr>
      <vt:lpstr>Happy Monday</vt:lpstr>
      <vt:lpstr>iClicker Question</vt:lpstr>
      <vt:lpstr>iClicker Question</vt:lpstr>
      <vt:lpstr>iClicker Question</vt:lpstr>
      <vt:lpstr>Correlation</vt:lpstr>
      <vt:lpstr>Research Question Reminder</vt:lpstr>
      <vt:lpstr>Examples</vt:lpstr>
      <vt:lpstr>Scatterplot </vt:lpstr>
      <vt:lpstr>Scatterplot</vt:lpstr>
      <vt:lpstr>Scatterplot</vt:lpstr>
      <vt:lpstr>Correlation </vt:lpstr>
      <vt:lpstr>Strength of association </vt:lpstr>
      <vt:lpstr>Nonlinear relationship</vt:lpstr>
      <vt:lpstr>Interpretating Correlations</vt:lpstr>
      <vt:lpstr>Interpretating Correlations</vt:lpstr>
      <vt:lpstr>Correlation test</vt:lpstr>
      <vt:lpstr>Correlation visualization</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10-min Group Discussion</vt:lpstr>
      <vt:lpstr>Assignment 7: Mid-semester Peer Evaluation</vt:lpstr>
      <vt:lpstr>5-min Snippet – self-organized Criticality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Nguyen, Mike (MU-Student)</dc:creator>
  <cp:lastModifiedBy>Nguyen, Mike (MU-Student)</cp:lastModifiedBy>
  <cp:revision>21</cp:revision>
  <dcterms:created xsi:type="dcterms:W3CDTF">2021-06-02T01:42:57Z</dcterms:created>
  <dcterms:modified xsi:type="dcterms:W3CDTF">2022-04-04T02:43:13Z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