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300" r:id="rId5"/>
    <p:sldId id="302" r:id="rId6"/>
    <p:sldId id="301" r:id="rId7"/>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82" r:id="rId22"/>
    <p:sldId id="283" r:id="rId23"/>
    <p:sldId id="284" r:id="rId24"/>
    <p:sldId id="285" r:id="rId25"/>
    <p:sldId id="286" r:id="rId26"/>
    <p:sldId id="287" r:id="rId27"/>
    <p:sldId id="288" r:id="rId28"/>
    <p:sldId id="289" r:id="rId29"/>
    <p:sldId id="290" r:id="rId30"/>
    <p:sldId id="291" r:id="rId31"/>
    <p:sldId id="299" r:id="rId32"/>
    <p:sldId id="304" r:id="rId33"/>
    <p:sldId id="303" r:id="rId34"/>
    <p:sldId id="2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855" autoAdjust="0"/>
  </p:normalViewPr>
  <p:slideViewPr>
    <p:cSldViewPr snapToGrid="0">
      <p:cViewPr varScale="1">
        <p:scale>
          <a:sx n="83" d="100"/>
          <a:sy n="83" d="100"/>
        </p:scale>
        <p:origin x="1614"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4/6/2022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 feel like some of you might want to understand how I use your evaluation to grade your final report. </a:t>
            </a:r>
          </a:p>
          <a:p>
            <a:r>
              <a:rPr lang="en-US" dirty="0"/>
              <a:t>I will give an example to illustrate the process</a:t>
            </a:r>
          </a:p>
          <a:p>
            <a:endParaRPr lang="en-US" dirty="0"/>
          </a:p>
          <a:p>
            <a:endParaRPr lang="en-US" dirty="0"/>
          </a:p>
          <a:p>
            <a:endParaRPr lang="en-US" dirty="0"/>
          </a:p>
          <a:p>
            <a:r>
              <a:rPr lang="en-US" dirty="0"/>
              <a:t>Remember the contribution percentage per assignment is the average of all your peers.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933817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histogram to show  students how to do it</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303323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recall, the higher levels of measurements have all the properties of lower levels of measurement </a:t>
            </a:r>
          </a:p>
          <a:p>
            <a:r>
              <a:rPr lang="en-US" dirty="0"/>
              <a:t>Mention 4 measurements. </a:t>
            </a:r>
          </a:p>
          <a:p>
            <a:r>
              <a:rPr lang="en-US" dirty="0"/>
              <a:t>Hence, you can convert continuous measures to categorical measures </a:t>
            </a:r>
          </a:p>
          <a:p>
            <a:r>
              <a:rPr lang="en-US" dirty="0"/>
              <a:t>Sometimes, we do this because it can be easier to interpret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274002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approaches are … </a:t>
            </a:r>
          </a:p>
          <a:p>
            <a:endParaRPr lang="en-US" dirty="0"/>
          </a:p>
          <a:p>
            <a:r>
              <a:rPr lang="en-US" dirty="0"/>
              <a:t>Judgment is rather subjective. Hence, we typically don’t do it </a:t>
            </a:r>
          </a:p>
          <a:p>
            <a:r>
              <a:rPr lang="en-US" dirty="0"/>
              <a:t>I will cover median split and cumulative % breakdowns only </a:t>
            </a:r>
          </a:p>
          <a:p>
            <a:r>
              <a:rPr lang="en-US" dirty="0"/>
              <a:t>Two-box technique is rarely ever used in practice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977087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Median split just means that we split the measurement into 2 equal sized groups. </a:t>
            </a:r>
          </a:p>
          <a:p>
            <a:r>
              <a:rPr lang="en-US" dirty="0"/>
              <a:t>The split happens at its median value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247370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749003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will have 2 groups called lower and higher education</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723318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Relatedly, we have cumulative percentage breakdown where categories are created based on the cumulative percentages from the frequency analysis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945909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wanted three approximately equal-sized education groups instead of six, we could use the </a:t>
            </a:r>
            <a:r>
              <a:rPr lang="en-US" b="1" dirty="0">
                <a:solidFill>
                  <a:schemeClr val="tx2"/>
                </a:solidFill>
              </a:rPr>
              <a:t>cumulative percentage breakdown</a:t>
            </a:r>
            <a:r>
              <a:rPr lang="en-US" dirty="0"/>
              <a:t> to construct the groups.</a:t>
            </a:r>
            <a:endParaRPr lang="en-US" sz="1100"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41521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 doc </a:t>
            </a:r>
          </a:p>
          <a:p>
            <a:r>
              <a:rPr lang="en-US" dirty="0"/>
              <a:t>3 and 4</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2630452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Lucida Grande"/>
              </a:rPr>
              <a:t>This model investigates emergent patterns in a demographic property of a population: the adult sex ratio (ASR). ASR is defined as the ratio of males to females in the adult population. Most sexually reproducing organisms have an ASR of 1:1. Fisher (1930) explains a rationale for this phenomenon based on natural selection, irrespective of a particular mechanism of sex-determination, which is now known as Fisher’s principle (Hamilton, 1967).</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428135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cover regression analysis with one variable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014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a:t>
            </a:r>
          </a:p>
          <a:p>
            <a:r>
              <a:rPr lang="en-US" dirty="0"/>
              <a:t>Descriptive analysis </a:t>
            </a:r>
          </a:p>
          <a:p>
            <a:r>
              <a:rPr lang="en-US" dirty="0"/>
              <a:t>Difference analysis</a:t>
            </a:r>
          </a:p>
          <a:p>
            <a:r>
              <a:rPr lang="en-US" dirty="0"/>
              <a:t>Association analysis </a:t>
            </a:r>
          </a:p>
          <a:p>
            <a:endParaRPr lang="en-US" dirty="0"/>
          </a:p>
          <a:p>
            <a:r>
              <a:rPr lang="en-US" dirty="0"/>
              <a:t>Then, </a:t>
            </a:r>
          </a:p>
          <a:p>
            <a:endParaRPr lang="en-US" dirty="0"/>
          </a:p>
          <a:p>
            <a:r>
              <a:rPr lang="en-US" dirty="0"/>
              <a:t>Regression analysis</a:t>
            </a:r>
          </a:p>
          <a:p>
            <a:endParaRPr lang="en-US" dirty="0"/>
          </a:p>
          <a:p>
            <a:r>
              <a:rPr lang="en-US" dirty="0"/>
              <a:t>So to decide on which analysis you can carry out, you first have to ask yourself is the variable to be …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596125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another reminder that for categorical measure, we can present frequency analysis or frequency chart. </a:t>
            </a:r>
          </a:p>
          <a:p>
            <a:r>
              <a:rPr lang="en-US" dirty="0"/>
              <a:t>If you can recall our previous excel example that we count the number of males or females students. </a:t>
            </a:r>
          </a:p>
          <a:p>
            <a:r>
              <a:rPr lang="en-US" dirty="0"/>
              <a:t>That is frequency analysis</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330616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the frequency analysis </a:t>
            </a:r>
          </a:p>
          <a:p>
            <a:r>
              <a:rPr lang="en-US" dirty="0"/>
              <a:t>Go into detail of this table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9841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percentages are very …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769356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Moreover, we as researchers almost always work explicitly with “valid” percentages, which just mean after taking out the missing data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875827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if you want to present frequency analysis in your presentation or reports, </a:t>
            </a:r>
          </a:p>
          <a:p>
            <a:r>
              <a:rPr lang="en-US" dirty="0"/>
              <a:t>Please present it this way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290736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 just a simple cheat sheet for you to remember. </a:t>
            </a:r>
          </a:p>
          <a:p>
            <a:endParaRPr lang="en-US" dirty="0"/>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4250436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4/6/2022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4/6/2022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4/6/2022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4/6/2022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4/6/2022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4/6/2022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4/6/2022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4/6/2022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4/6/2022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4/6/2022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4/6/2022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4/6/2022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pngkey.com/maxpic/u2q8r5q8r5e6q8y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pixnio.com/people/children-kids/blonde-cute-boy-girl-brother-sister"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Arc 7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143D10-1521-48CF-8AA7-E21A2F21B1AF}"/>
              </a:ext>
            </a:extLst>
          </p:cNvPr>
          <p:cNvSpPr>
            <a:spLocks noGrp="1"/>
          </p:cNvSpPr>
          <p:nvPr>
            <p:ph type="ctrTitle"/>
          </p:nvPr>
        </p:nvSpPr>
        <p:spPr>
          <a:xfrm>
            <a:off x="7080738" y="647593"/>
            <a:ext cx="4467792" cy="3060541"/>
          </a:xfrm>
        </p:spPr>
        <p:txBody>
          <a:bodyPr>
            <a:normAutofit/>
          </a:bodyPr>
          <a:lstStyle/>
          <a:p>
            <a:r>
              <a:rPr lang="en-US">
                <a:solidFill>
                  <a:srgbClr val="FFFFFF"/>
                </a:solidFill>
              </a:rPr>
              <a:t>Good Morning</a:t>
            </a:r>
          </a:p>
        </p:txBody>
      </p:sp>
      <p:sp>
        <p:nvSpPr>
          <p:cNvPr id="3" name="Subtitle 2">
            <a:extLst>
              <a:ext uri="{FF2B5EF4-FFF2-40B4-BE49-F238E27FC236}">
                <a16:creationId xmlns:a16="http://schemas.microsoft.com/office/drawing/2014/main" id="{78910BFA-D455-485E-A8B4-7D883C8F32B5}"/>
              </a:ext>
            </a:extLst>
          </p:cNvPr>
          <p:cNvSpPr>
            <a:spLocks noGrp="1"/>
          </p:cNvSpPr>
          <p:nvPr>
            <p:ph type="subTitle" idx="1"/>
          </p:nvPr>
        </p:nvSpPr>
        <p:spPr>
          <a:xfrm>
            <a:off x="7080738" y="3800209"/>
            <a:ext cx="4467792" cy="2410198"/>
          </a:xfrm>
        </p:spPr>
        <p:txBody>
          <a:bodyPr>
            <a:normAutofit/>
          </a:bodyPr>
          <a:lstStyle/>
          <a:p>
            <a:r>
              <a:rPr lang="en-US">
                <a:solidFill>
                  <a:srgbClr val="FFFFFF"/>
                </a:solidFill>
              </a:rPr>
              <a:t>Take your name tag </a:t>
            </a:r>
          </a:p>
          <a:p>
            <a:r>
              <a:rPr lang="en-US">
                <a:solidFill>
                  <a:srgbClr val="FFFFFF"/>
                </a:solidFill>
              </a:rPr>
              <a:t>Check-in</a:t>
            </a:r>
          </a:p>
        </p:txBody>
      </p:sp>
      <p:sp>
        <p:nvSpPr>
          <p:cNvPr id="75" name="Oval 74">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ood Morning Funny GIFs | Tenor">
            <a:extLst>
              <a:ext uri="{FF2B5EF4-FFF2-40B4-BE49-F238E27FC236}">
                <a16:creationId xmlns:a16="http://schemas.microsoft.com/office/drawing/2014/main" id="{033C5464-83A8-4D86-B404-85F96A17A5F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1306747" y="1834479"/>
            <a:ext cx="4252055" cy="3189041"/>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787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DA80A-B6D1-4642-BD1B-A53EDE9B861A}"/>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400" kern="1200">
                <a:solidFill>
                  <a:schemeClr val="tx1"/>
                </a:solidFill>
                <a:latin typeface="+mj-lt"/>
                <a:ea typeface="+mj-ea"/>
                <a:cs typeface="+mj-cs"/>
              </a:rPr>
              <a:t>The Avery Fitness Center (AFC)</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3ACE26D4-7477-48FB-917D-15DA7CBC3E43}"/>
              </a:ext>
            </a:extLst>
          </p:cNvPr>
          <p:cNvSpPr>
            <a:spLocks noGrp="1"/>
          </p:cNvSpPr>
          <p:nvPr/>
        </p:nvSpPr>
        <p:spPr bwMode="auto">
          <a:xfrm>
            <a:off x="4654295" y="502920"/>
            <a:ext cx="6894576"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b="1">
                <a:latin typeface="+mn-lt"/>
                <a:ea typeface="+mn-ea"/>
                <a:cs typeface="+mn-cs"/>
              </a:rPr>
              <a:t>Exhibit 17.1  </a:t>
            </a:r>
            <a:r>
              <a:rPr lang="en-US" sz="2200">
                <a:latin typeface="+mn-lt"/>
                <a:ea typeface="+mn-ea"/>
                <a:cs typeface="+mn-cs"/>
              </a:rPr>
              <a:t>Avery Fitness Center: Gender</a:t>
            </a:r>
          </a:p>
        </p:txBody>
      </p:sp>
      <p:pic>
        <p:nvPicPr>
          <p:cNvPr id="5" name="table" descr="Table&#10;&#10;Description automatically generated">
            <a:extLst>
              <a:ext uri="{FF2B5EF4-FFF2-40B4-BE49-F238E27FC236}">
                <a16:creationId xmlns:a16="http://schemas.microsoft.com/office/drawing/2014/main" id="{FE877017-309F-4675-BF83-F3E495200BC4}"/>
              </a:ext>
            </a:extLst>
          </p:cNvPr>
          <p:cNvPicPr>
            <a:picLocks noChangeAspect="1"/>
          </p:cNvPicPr>
          <p:nvPr/>
        </p:nvPicPr>
        <p:blipFill>
          <a:blip r:embed="rId3"/>
          <a:stretch>
            <a:fillRect/>
          </a:stretch>
        </p:blipFill>
        <p:spPr>
          <a:xfrm>
            <a:off x="630936" y="2308921"/>
            <a:ext cx="10917936" cy="3923381"/>
          </a:xfrm>
          <a:prstGeom prst="rect">
            <a:avLst/>
          </a:prstGeom>
        </p:spPr>
      </p:pic>
    </p:spTree>
    <p:extLst>
      <p:ext uri="{BB962C8B-B14F-4D97-AF65-F5344CB8AC3E}">
        <p14:creationId xmlns:p14="http://schemas.microsoft.com/office/powerpoint/2010/main" val="283308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341C7-9706-47A6-AA8E-82987741ADF5}"/>
              </a:ext>
            </a:extLst>
          </p:cNvPr>
          <p:cNvSpPr>
            <a:spLocks noGrp="1"/>
          </p:cNvSpPr>
          <p:nvPr>
            <p:ph type="title"/>
          </p:nvPr>
        </p:nvSpPr>
        <p:spPr>
          <a:xfrm>
            <a:off x="630936" y="640080"/>
            <a:ext cx="4818888" cy="1481328"/>
          </a:xfrm>
        </p:spPr>
        <p:txBody>
          <a:bodyPr anchor="b">
            <a:normAutofit/>
          </a:bodyPr>
          <a:lstStyle/>
          <a:p>
            <a:r>
              <a:rPr lang="en-US" sz="5000"/>
              <a:t>Use of Percentages</a:t>
            </a: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CAE9C0-2462-480D-9C44-50FE66302ABE}"/>
              </a:ext>
            </a:extLst>
          </p:cNvPr>
          <p:cNvSpPr>
            <a:spLocks noGrp="1"/>
          </p:cNvSpPr>
          <p:nvPr>
            <p:ph idx="1"/>
          </p:nvPr>
        </p:nvSpPr>
        <p:spPr>
          <a:xfrm>
            <a:off x="630936" y="2660904"/>
            <a:ext cx="4818888" cy="3547872"/>
          </a:xfrm>
        </p:spPr>
        <p:txBody>
          <a:bodyPr anchor="t">
            <a:normAutofit/>
          </a:bodyPr>
          <a:lstStyle/>
          <a:p>
            <a:r>
              <a:rPr lang="en-US" sz="2200"/>
              <a:t>Percentages are very useful for interpreting the results of categorical analyses and should be included whenever possible </a:t>
            </a:r>
          </a:p>
          <a:p>
            <a:pPr lvl="1"/>
            <a:r>
              <a:rPr lang="en-US" sz="2200"/>
              <a:t>Unless your sample is VERY large; however, report percentages as whole numbers (i.e., no decimals)</a:t>
            </a:r>
          </a:p>
        </p:txBody>
      </p:sp>
      <p:pic>
        <p:nvPicPr>
          <p:cNvPr id="11" name="Picture 10" descr="A picture containing text&#10;&#10;Description automatically generated">
            <a:extLst>
              <a:ext uri="{FF2B5EF4-FFF2-40B4-BE49-F238E27FC236}">
                <a16:creationId xmlns:a16="http://schemas.microsoft.com/office/drawing/2014/main" id="{FE63556D-A357-4CF6-8718-580A439F56F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9048" y="1525185"/>
            <a:ext cx="5458968" cy="3807630"/>
          </a:xfrm>
          <a:prstGeom prst="rect">
            <a:avLst/>
          </a:prstGeom>
        </p:spPr>
      </p:pic>
    </p:spTree>
    <p:extLst>
      <p:ext uri="{BB962C8B-B14F-4D97-AF65-F5344CB8AC3E}">
        <p14:creationId xmlns:p14="http://schemas.microsoft.com/office/powerpoint/2010/main" val="308006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2CDCD-5CE4-4735-A562-8054C01A8314}"/>
              </a:ext>
            </a:extLst>
          </p:cNvPr>
          <p:cNvSpPr>
            <a:spLocks noGrp="1"/>
          </p:cNvSpPr>
          <p:nvPr>
            <p:ph type="title"/>
          </p:nvPr>
        </p:nvSpPr>
        <p:spPr>
          <a:xfrm>
            <a:off x="630936" y="502920"/>
            <a:ext cx="3419856" cy="1463040"/>
          </a:xfrm>
        </p:spPr>
        <p:txBody>
          <a:bodyPr anchor="ctr">
            <a:normAutofit/>
          </a:bodyPr>
          <a:lstStyle/>
          <a:p>
            <a:r>
              <a:rPr lang="en-US" sz="4800"/>
              <a:t>Frequency Analysis</a:t>
            </a:r>
          </a:p>
        </p:txBody>
      </p:sp>
      <p:sp>
        <p:nvSpPr>
          <p:cNvPr id="2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FEBF30-1355-4D90-9C42-9816B0C08C83}"/>
              </a:ext>
            </a:extLst>
          </p:cNvPr>
          <p:cNvSpPr>
            <a:spLocks noGrp="1"/>
          </p:cNvSpPr>
          <p:nvPr>
            <p:ph idx="1"/>
          </p:nvPr>
        </p:nvSpPr>
        <p:spPr>
          <a:xfrm>
            <a:off x="4654295" y="502920"/>
            <a:ext cx="6894576" cy="1463040"/>
          </a:xfrm>
        </p:spPr>
        <p:txBody>
          <a:bodyPr anchor="ctr">
            <a:normAutofit/>
          </a:bodyPr>
          <a:lstStyle/>
          <a:p>
            <a:r>
              <a:rPr lang="en-US" sz="2200"/>
              <a:t>Researchers almost always work with “valid” percentages which are simply percentages after taking out cases with missing data on the variable being analyzed</a:t>
            </a:r>
          </a:p>
        </p:txBody>
      </p:sp>
      <p:pic>
        <p:nvPicPr>
          <p:cNvPr id="5" name="table">
            <a:extLst>
              <a:ext uri="{FF2B5EF4-FFF2-40B4-BE49-F238E27FC236}">
                <a16:creationId xmlns:a16="http://schemas.microsoft.com/office/drawing/2014/main" id="{FF66C5F7-B654-4160-BBB8-2D2A238A0108}"/>
              </a:ext>
            </a:extLst>
          </p:cNvPr>
          <p:cNvPicPr>
            <a:picLocks noChangeAspect="1"/>
          </p:cNvPicPr>
          <p:nvPr/>
        </p:nvPicPr>
        <p:blipFill rotWithShape="1">
          <a:blip r:embed="rId3"/>
          <a:srcRect r="1" b="16505"/>
          <a:stretch/>
        </p:blipFill>
        <p:spPr>
          <a:xfrm>
            <a:off x="630936" y="2609187"/>
            <a:ext cx="10917936" cy="3322850"/>
          </a:xfrm>
          <a:prstGeom prst="rect">
            <a:avLst/>
          </a:prstGeom>
        </p:spPr>
      </p:pic>
      <p:sp>
        <p:nvSpPr>
          <p:cNvPr id="4" name="Content Placeholder 2">
            <a:extLst>
              <a:ext uri="{FF2B5EF4-FFF2-40B4-BE49-F238E27FC236}">
                <a16:creationId xmlns:a16="http://schemas.microsoft.com/office/drawing/2014/main" id="{2E461E4C-1991-4905-890C-30F716F2E810}"/>
              </a:ext>
            </a:extLst>
          </p:cNvPr>
          <p:cNvSpPr>
            <a:spLocks noGrp="1"/>
          </p:cNvSpPr>
          <p:nvPr/>
        </p:nvSpPr>
        <p:spPr bwMode="auto">
          <a:xfrm>
            <a:off x="3314700" y="6133304"/>
            <a:ext cx="7620000" cy="396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Exhibit 17.1  </a:t>
            </a:r>
            <a:r>
              <a:rPr lang="en-US" sz="2000" dirty="0"/>
              <a:t>Avery Fitness Center: Gender</a:t>
            </a:r>
          </a:p>
        </p:txBody>
      </p:sp>
    </p:spTree>
    <p:extLst>
      <p:ext uri="{BB962C8B-B14F-4D97-AF65-F5344CB8AC3E}">
        <p14:creationId xmlns:p14="http://schemas.microsoft.com/office/powerpoint/2010/main" val="44765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5899A-3B32-4B30-9992-195B70AAC0ED}"/>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solidFill>
                  <a:schemeClr val="tx1"/>
                </a:solidFill>
                <a:latin typeface="+mj-lt"/>
                <a:ea typeface="+mj-ea"/>
                <a:cs typeface="+mj-cs"/>
              </a:rPr>
              <a:t>Presenting Frequency Analysis Results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table" descr="Table&#10;&#10;Description automatically generated">
            <a:extLst>
              <a:ext uri="{FF2B5EF4-FFF2-40B4-BE49-F238E27FC236}">
                <a16:creationId xmlns:a16="http://schemas.microsoft.com/office/drawing/2014/main" id="{0037A083-1365-480A-9E2C-225029CDDFB4}"/>
              </a:ext>
            </a:extLst>
          </p:cNvPr>
          <p:cNvPicPr>
            <a:picLocks noChangeAspect="1"/>
          </p:cNvPicPr>
          <p:nvPr/>
        </p:nvPicPr>
        <p:blipFill>
          <a:blip r:embed="rId3"/>
          <a:stretch>
            <a:fillRect/>
          </a:stretch>
        </p:blipFill>
        <p:spPr>
          <a:xfrm>
            <a:off x="4654296" y="1068912"/>
            <a:ext cx="6894576" cy="3037679"/>
          </a:xfrm>
          <a:prstGeom prst="rect">
            <a:avLst/>
          </a:prstGeom>
        </p:spPr>
      </p:pic>
      <p:sp>
        <p:nvSpPr>
          <p:cNvPr id="5" name="Content Placeholder 3">
            <a:extLst>
              <a:ext uri="{FF2B5EF4-FFF2-40B4-BE49-F238E27FC236}">
                <a16:creationId xmlns:a16="http://schemas.microsoft.com/office/drawing/2014/main" id="{DD9CD866-B48B-49EA-BAA6-5FCD69D5D511}"/>
              </a:ext>
            </a:extLst>
          </p:cNvPr>
          <p:cNvSpPr>
            <a:spLocks noGrp="1"/>
          </p:cNvSpPr>
          <p:nvPr/>
        </p:nvSpPr>
        <p:spPr bwMode="auto">
          <a:xfrm>
            <a:off x="4654296" y="4798577"/>
            <a:ext cx="6894576" cy="1428487"/>
          </a:xfrm>
          <a:prstGeom prst="rect">
            <a:avLst/>
          </a:prstGeom>
        </p:spPr>
        <p:txBody>
          <a:bodyPr vert="horz" lIns="91440" tIns="45720" rIns="91440" bIns="45720" numCol="1" rtlCol="0"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a:latin typeface="+mn-lt"/>
                <a:ea typeface="+mn-ea"/>
                <a:cs typeface="+mn-cs"/>
              </a:rPr>
              <a:t>(missing = 9)</a:t>
            </a:r>
          </a:p>
        </p:txBody>
      </p:sp>
    </p:spTree>
    <p:extLst>
      <p:ext uri="{BB962C8B-B14F-4D97-AF65-F5344CB8AC3E}">
        <p14:creationId xmlns:p14="http://schemas.microsoft.com/office/powerpoint/2010/main" val="338095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1CDC4-16A7-4F79-AA8F-56ACB456C8A7}"/>
              </a:ext>
            </a:extLst>
          </p:cNvPr>
          <p:cNvSpPr>
            <a:spLocks noGrp="1"/>
          </p:cNvSpPr>
          <p:nvPr>
            <p:ph type="title"/>
          </p:nvPr>
        </p:nvSpPr>
        <p:spPr>
          <a:xfrm>
            <a:off x="841248" y="548640"/>
            <a:ext cx="3600860" cy="5431536"/>
          </a:xfrm>
        </p:spPr>
        <p:txBody>
          <a:bodyPr>
            <a:normAutofit/>
          </a:bodyPr>
          <a:lstStyle/>
          <a:p>
            <a:r>
              <a:rPr lang="en-US" sz="5400"/>
              <a:t>Uses of Frequency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9DB7F9-A2A7-4EFE-B75A-3986C93E0933}"/>
              </a:ext>
            </a:extLst>
          </p:cNvPr>
          <p:cNvSpPr>
            <a:spLocks noGrp="1"/>
          </p:cNvSpPr>
          <p:nvPr>
            <p:ph idx="1"/>
          </p:nvPr>
        </p:nvSpPr>
        <p:spPr>
          <a:xfrm>
            <a:off x="5126418" y="552091"/>
            <a:ext cx="6224335" cy="5431536"/>
          </a:xfrm>
        </p:spPr>
        <p:txBody>
          <a:bodyPr anchor="ctr">
            <a:normAutofit/>
          </a:bodyPr>
          <a:lstStyle/>
          <a:p>
            <a:r>
              <a:rPr lang="en-US" sz="2200"/>
              <a:t>Univariate categorical analysis</a:t>
            </a:r>
          </a:p>
          <a:p>
            <a:r>
              <a:rPr lang="en-US" sz="2200"/>
              <a:t>Identify blunders and cases</a:t>
            </a:r>
          </a:p>
          <a:p>
            <a:r>
              <a:rPr lang="en-US" sz="2200"/>
              <a:t>Identify outliers</a:t>
            </a:r>
          </a:p>
          <a:p>
            <a:pPr lvl="1"/>
            <a:r>
              <a:rPr lang="en-US" sz="2200" b="1"/>
              <a:t>Outlier</a:t>
            </a:r>
            <a:r>
              <a:rPr lang="en-US" sz="2200"/>
              <a:t>: an observation so different in magnitude from the rest of the observation that the analyst chooses to treat it as a special case</a:t>
            </a:r>
          </a:p>
          <a:p>
            <a:r>
              <a:rPr lang="en-US" sz="2200"/>
              <a:t>Identify the median </a:t>
            </a:r>
          </a:p>
          <a:p>
            <a:endParaRPr lang="en-US" sz="2200"/>
          </a:p>
        </p:txBody>
      </p:sp>
    </p:spTree>
    <p:extLst>
      <p:ext uri="{BB962C8B-B14F-4D97-AF65-F5344CB8AC3E}">
        <p14:creationId xmlns:p14="http://schemas.microsoft.com/office/powerpoint/2010/main" val="38168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3C56A8-FC47-4C83-8F0B-F1565D7A0E9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Uses of Frequency Analysis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n illustration shows a histogram of respondent age. The horizontal axis denotes the age in years ranging from 0 to 100 years with intervals of 20 years, and the vertical axis denotes the frequency ranging from 0 to 40 with intervals of 10. The approximate data from the histogram is as follows:&#10;Age: 20, Frequency: 1.&#10;Age: 40, Frequency: 3.&#10;Age: 60, Frequency: 35.&#10;Age: 80, Frequency: 32.&#10;Data on the extreme right corner reads as follows: Mean = 68.64, Standard Deviation = 11.873; N = 224.">
            <a:extLst>
              <a:ext uri="{FF2B5EF4-FFF2-40B4-BE49-F238E27FC236}">
                <a16:creationId xmlns:a16="http://schemas.microsoft.com/office/drawing/2014/main" id="{9B3D90B1-B6C1-4294-B0F2-045646A72243}"/>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1116" b="1"/>
          <a:stretch/>
        </p:blipFill>
        <p:spPr bwMode="auto">
          <a:xfrm>
            <a:off x="5536648" y="625684"/>
            <a:ext cx="6164252" cy="545538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926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D8F0-0C46-493D-BCD4-15D7054C4139}"/>
              </a:ext>
            </a:extLst>
          </p:cNvPr>
          <p:cNvSpPr>
            <a:spLocks noGrp="1"/>
          </p:cNvSpPr>
          <p:nvPr>
            <p:ph type="title"/>
          </p:nvPr>
        </p:nvSpPr>
        <p:spPr>
          <a:xfrm>
            <a:off x="6234330" y="803325"/>
            <a:ext cx="5314536" cy="1325563"/>
          </a:xfrm>
        </p:spPr>
        <p:txBody>
          <a:bodyPr>
            <a:normAutofit/>
          </a:bodyPr>
          <a:lstStyle/>
          <a:p>
            <a:r>
              <a:rPr lang="en-US"/>
              <a:t>Uses of Frequency Analysis</a:t>
            </a:r>
            <a:endParaRPr lang="en-US"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
            <a:extLst>
              <a:ext uri="{FF2B5EF4-FFF2-40B4-BE49-F238E27FC236}">
                <a16:creationId xmlns:a16="http://schemas.microsoft.com/office/drawing/2014/main" id="{200A3B97-2B5A-45C3-9996-EC647761A0C6}"/>
              </a:ext>
            </a:extLst>
          </p:cNvPr>
          <p:cNvPicPr>
            <a:picLocks noChangeAspect="1"/>
          </p:cNvPicPr>
          <p:nvPr/>
        </p:nvPicPr>
        <p:blipFill rotWithShape="1">
          <a:blip r:embed="rId2"/>
          <a:srcRect l="14294" r="25561"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Content Placeholder 2">
            <a:extLst>
              <a:ext uri="{FF2B5EF4-FFF2-40B4-BE49-F238E27FC236}">
                <a16:creationId xmlns:a16="http://schemas.microsoft.com/office/drawing/2014/main" id="{67B9C53C-A333-40F5-9B7B-19E258709B3A}"/>
              </a:ext>
            </a:extLst>
          </p:cNvPr>
          <p:cNvSpPr>
            <a:spLocks noGrp="1"/>
          </p:cNvSpPr>
          <p:nvPr>
            <p:ph idx="1"/>
          </p:nvPr>
        </p:nvSpPr>
        <p:spPr>
          <a:xfrm>
            <a:off x="6234329" y="2279018"/>
            <a:ext cx="5314543" cy="3375920"/>
          </a:xfrm>
        </p:spPr>
        <p:txBody>
          <a:bodyPr anchor="t">
            <a:normAutofit/>
          </a:bodyPr>
          <a:lstStyle/>
          <a:p>
            <a:r>
              <a:rPr lang="en-US" sz="1800"/>
              <a:t>Histogram</a:t>
            </a:r>
          </a:p>
          <a:p>
            <a:pPr lvl="1"/>
            <a:r>
              <a:rPr lang="en-US" sz="1800"/>
              <a:t>A form of bar chart on which the values of the variable are placed along the x-axis and the absolute or relative frequency of the values is shown on the y-axis</a:t>
            </a:r>
          </a:p>
        </p:txBody>
      </p:sp>
    </p:spTree>
    <p:extLst>
      <p:ext uri="{BB962C8B-B14F-4D97-AF65-F5344CB8AC3E}">
        <p14:creationId xmlns:p14="http://schemas.microsoft.com/office/powerpoint/2010/main" val="236173077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F839F-CF08-468B-9449-AB3A8DBBF824}"/>
              </a:ext>
            </a:extLst>
          </p:cNvPr>
          <p:cNvSpPr>
            <a:spLocks noGrp="1"/>
          </p:cNvSpPr>
          <p:nvPr>
            <p:ph type="title"/>
          </p:nvPr>
        </p:nvSpPr>
        <p:spPr>
          <a:xfrm>
            <a:off x="630936" y="640823"/>
            <a:ext cx="3419856" cy="5583148"/>
          </a:xfrm>
        </p:spPr>
        <p:txBody>
          <a:bodyPr anchor="ctr">
            <a:normAutofit/>
          </a:bodyPr>
          <a:lstStyle/>
          <a:p>
            <a:r>
              <a:rPr lang="en-US" sz="5400"/>
              <a:t>Uses of Frequency Analysis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table">
            <a:extLst>
              <a:ext uri="{FF2B5EF4-FFF2-40B4-BE49-F238E27FC236}">
                <a16:creationId xmlns:a16="http://schemas.microsoft.com/office/drawing/2014/main" id="{5B9B6CA6-82F3-45F2-ABF3-FD05C7D7D85B}"/>
              </a:ext>
            </a:extLst>
          </p:cNvPr>
          <p:cNvPicPr>
            <a:picLocks noChangeAspect="1"/>
          </p:cNvPicPr>
          <p:nvPr/>
        </p:nvPicPr>
        <p:blipFill>
          <a:blip r:embed="rId3"/>
          <a:stretch>
            <a:fillRect/>
          </a:stretch>
        </p:blipFill>
        <p:spPr>
          <a:xfrm>
            <a:off x="4654296" y="1539350"/>
            <a:ext cx="6894576" cy="2096803"/>
          </a:xfrm>
          <a:prstGeom prst="rect">
            <a:avLst/>
          </a:prstGeom>
        </p:spPr>
      </p:pic>
      <p:sp>
        <p:nvSpPr>
          <p:cNvPr id="3" name="Content Placeholder 2">
            <a:extLst>
              <a:ext uri="{FF2B5EF4-FFF2-40B4-BE49-F238E27FC236}">
                <a16:creationId xmlns:a16="http://schemas.microsoft.com/office/drawing/2014/main" id="{B1821E21-C50F-47F4-9339-D3A1695C2B5E}"/>
              </a:ext>
            </a:extLst>
          </p:cNvPr>
          <p:cNvSpPr>
            <a:spLocks noGrp="1"/>
          </p:cNvSpPr>
          <p:nvPr>
            <p:ph idx="1"/>
          </p:nvPr>
        </p:nvSpPr>
        <p:spPr>
          <a:xfrm>
            <a:off x="4654296" y="4798577"/>
            <a:ext cx="6894576" cy="1428487"/>
          </a:xfrm>
        </p:spPr>
        <p:txBody>
          <a:bodyPr anchor="t">
            <a:normAutofit/>
          </a:bodyPr>
          <a:lstStyle/>
          <a:p>
            <a:r>
              <a:rPr lang="en-US" sz="2200"/>
              <a:t>The MEDIAN level of education is found by identifying the level that contains the 50</a:t>
            </a:r>
            <a:r>
              <a:rPr lang="en-US" sz="2200" baseline="30000"/>
              <a:t>th</a:t>
            </a:r>
            <a:r>
              <a:rPr lang="en-US" sz="2200"/>
              <a:t> percentile in the frequency distribution. </a:t>
            </a:r>
          </a:p>
        </p:txBody>
      </p:sp>
      <p:sp>
        <p:nvSpPr>
          <p:cNvPr id="4" name="Content Placeholder 3">
            <a:extLst>
              <a:ext uri="{FF2B5EF4-FFF2-40B4-BE49-F238E27FC236}">
                <a16:creationId xmlns:a16="http://schemas.microsoft.com/office/drawing/2014/main" id="{3FB9A4D5-F86B-4195-8052-F4E03AECFBAB}"/>
              </a:ext>
            </a:extLst>
          </p:cNvPr>
          <p:cNvSpPr>
            <a:spLocks noGrp="1"/>
          </p:cNvSpPr>
          <p:nvPr/>
        </p:nvSpPr>
        <p:spPr bwMode="auto">
          <a:xfrm>
            <a:off x="4654296" y="1066910"/>
            <a:ext cx="8229600"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800" b="1" dirty="0"/>
              <a:t>Exhibit 17.2  </a:t>
            </a:r>
            <a:r>
              <a:rPr lang="en-US" sz="1800" dirty="0"/>
              <a:t>Avery Fitness Center: Level of Education</a:t>
            </a:r>
          </a:p>
        </p:txBody>
      </p:sp>
    </p:spTree>
    <p:extLst>
      <p:ext uri="{BB962C8B-B14F-4D97-AF65-F5344CB8AC3E}">
        <p14:creationId xmlns:p14="http://schemas.microsoft.com/office/powerpoint/2010/main" val="3914184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06979-713B-4BB3-898D-48B373415CEE}"/>
              </a:ext>
            </a:extLst>
          </p:cNvPr>
          <p:cNvSpPr>
            <a:spLocks noGrp="1"/>
          </p:cNvSpPr>
          <p:nvPr>
            <p:ph type="title"/>
          </p:nvPr>
        </p:nvSpPr>
        <p:spPr>
          <a:xfrm>
            <a:off x="838201" y="365125"/>
            <a:ext cx="5251316" cy="1807305"/>
          </a:xfrm>
        </p:spPr>
        <p:txBody>
          <a:bodyPr>
            <a:normAutofit/>
          </a:bodyPr>
          <a:lstStyle/>
          <a:p>
            <a:r>
              <a:rPr lang="en-US" sz="4100"/>
              <a:t>Converting Continuous Measures to Categorial Measures</a:t>
            </a:r>
          </a:p>
        </p:txBody>
      </p:sp>
      <p:sp>
        <p:nvSpPr>
          <p:cNvPr id="3" name="Content Placeholder 2">
            <a:extLst>
              <a:ext uri="{FF2B5EF4-FFF2-40B4-BE49-F238E27FC236}">
                <a16:creationId xmlns:a16="http://schemas.microsoft.com/office/drawing/2014/main" id="{EC183921-E837-4449-98DF-F5F7861A8897}"/>
              </a:ext>
            </a:extLst>
          </p:cNvPr>
          <p:cNvSpPr>
            <a:spLocks noGrp="1"/>
          </p:cNvSpPr>
          <p:nvPr>
            <p:ph idx="1"/>
          </p:nvPr>
        </p:nvSpPr>
        <p:spPr>
          <a:xfrm>
            <a:off x="838200" y="2333297"/>
            <a:ext cx="4619621" cy="3843666"/>
          </a:xfrm>
        </p:spPr>
        <p:txBody>
          <a:bodyPr>
            <a:normAutofit/>
          </a:bodyPr>
          <a:lstStyle/>
          <a:p>
            <a:r>
              <a:rPr lang="en-US" sz="2000" dirty="0"/>
              <a:t>Sometimes it is useful to convert continuous measures to categorical measures</a:t>
            </a:r>
          </a:p>
          <a:p>
            <a:pPr lvl="1"/>
            <a:r>
              <a:rPr lang="en-US" sz="2000" dirty="0"/>
              <a:t>This is legitimate because measures at higher levels of measurement (in this case, continuous measures) have all the properties of measures at lower levels of measurement (categorical measures) </a:t>
            </a:r>
          </a:p>
          <a:p>
            <a:pPr lvl="1"/>
            <a:r>
              <a:rPr lang="en-US" sz="2000" dirty="0"/>
              <a:t>Why do this? Ease of interpretation</a:t>
            </a:r>
          </a:p>
        </p:txBody>
      </p:sp>
      <p:pic>
        <p:nvPicPr>
          <p:cNvPr id="5" name="Picture 4" descr="Close-up of wooden white and yellow ruler">
            <a:extLst>
              <a:ext uri="{FF2B5EF4-FFF2-40B4-BE49-F238E27FC236}">
                <a16:creationId xmlns:a16="http://schemas.microsoft.com/office/drawing/2014/main" id="{FA0950B4-0838-4EB5-91FD-BE01A2DE2563}"/>
              </a:ext>
            </a:extLst>
          </p:cNvPr>
          <p:cNvPicPr>
            <a:picLocks noChangeAspect="1"/>
          </p:cNvPicPr>
          <p:nvPr/>
        </p:nvPicPr>
        <p:blipFill rotWithShape="1">
          <a:blip r:embed="rId3"/>
          <a:srcRect l="10481" r="2430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9150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4654296" y="329184"/>
            <a:ext cx="6894576" cy="1783080"/>
          </a:xfrm>
        </p:spPr>
        <p:txBody>
          <a:bodyPr anchor="b">
            <a:normAutofit/>
          </a:bodyPr>
          <a:lstStyle/>
          <a:p>
            <a:r>
              <a:rPr lang="en-US" sz="5400"/>
              <a:t>Common Approaches </a:t>
            </a:r>
          </a:p>
        </p:txBody>
      </p:sp>
      <p:pic>
        <p:nvPicPr>
          <p:cNvPr id="5" name="Picture 4" descr="Question mark on green pastel background">
            <a:extLst>
              <a:ext uri="{FF2B5EF4-FFF2-40B4-BE49-F238E27FC236}">
                <a16:creationId xmlns:a16="http://schemas.microsoft.com/office/drawing/2014/main" id="{B06FC3B8-D919-4B9F-8564-1326FD31C1CE}"/>
              </a:ext>
            </a:extLst>
          </p:cNvPr>
          <p:cNvPicPr>
            <a:picLocks noChangeAspect="1"/>
          </p:cNvPicPr>
          <p:nvPr/>
        </p:nvPicPr>
        <p:blipFill rotWithShape="1">
          <a:blip r:embed="rId3"/>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4654296" y="2706624"/>
            <a:ext cx="6894576" cy="3483864"/>
          </a:xfrm>
        </p:spPr>
        <p:txBody>
          <a:bodyPr>
            <a:normAutofit/>
          </a:bodyPr>
          <a:lstStyle/>
          <a:p>
            <a:r>
              <a:rPr lang="en-US" sz="2200"/>
              <a:t>Common Approaches:</a:t>
            </a:r>
          </a:p>
          <a:p>
            <a:pPr lvl="1"/>
            <a:r>
              <a:rPr lang="en-US" sz="2200"/>
              <a:t>Judgment </a:t>
            </a:r>
          </a:p>
          <a:p>
            <a:pPr lvl="1"/>
            <a:r>
              <a:rPr lang="en-US" sz="2200"/>
              <a:t>Median split </a:t>
            </a:r>
          </a:p>
          <a:p>
            <a:pPr lvl="1"/>
            <a:r>
              <a:rPr lang="en-US" sz="2200"/>
              <a:t>Cumulative % breakdowns </a:t>
            </a:r>
          </a:p>
          <a:p>
            <a:pPr lvl="1"/>
            <a:r>
              <a:rPr lang="en-US" sz="2200"/>
              <a:t>Two-box technique </a:t>
            </a:r>
          </a:p>
        </p:txBody>
      </p:sp>
    </p:spTree>
    <p:extLst>
      <p:ext uri="{BB962C8B-B14F-4D97-AF65-F5344CB8AC3E}">
        <p14:creationId xmlns:p14="http://schemas.microsoft.com/office/powerpoint/2010/main" val="390183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0C929-B243-47EC-9A5B-43337BA5F912}"/>
              </a:ext>
            </a:extLst>
          </p:cNvPr>
          <p:cNvSpPr>
            <a:spLocks noGrp="1"/>
          </p:cNvSpPr>
          <p:nvPr>
            <p:ph type="title"/>
          </p:nvPr>
        </p:nvSpPr>
        <p:spPr>
          <a:xfrm>
            <a:off x="630936" y="640080"/>
            <a:ext cx="4818888" cy="1481328"/>
          </a:xfrm>
        </p:spPr>
        <p:txBody>
          <a:bodyPr anchor="b">
            <a:normAutofit/>
          </a:bodyPr>
          <a:lstStyle/>
          <a:p>
            <a:r>
              <a:rPr lang="en-US" sz="5400"/>
              <a:t>iClicker Question</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2DC7A2-C684-45F9-AEA1-FF91F7B76B52}"/>
              </a:ext>
            </a:extLst>
          </p:cNvPr>
          <p:cNvSpPr>
            <a:spLocks noGrp="1"/>
          </p:cNvSpPr>
          <p:nvPr>
            <p:ph idx="1"/>
          </p:nvPr>
        </p:nvSpPr>
        <p:spPr>
          <a:xfrm>
            <a:off x="630936" y="2660904"/>
            <a:ext cx="4818888" cy="3547872"/>
          </a:xfrm>
        </p:spPr>
        <p:txBody>
          <a:bodyPr anchor="t">
            <a:normAutofit/>
          </a:bodyPr>
          <a:lstStyle/>
          <a:p>
            <a:pPr marL="0" indent="0">
              <a:buNone/>
            </a:pPr>
            <a:r>
              <a:rPr lang="en-US" sz="2200" dirty="0"/>
              <a:t>What type of relationship (association) is this?</a:t>
            </a:r>
          </a:p>
          <a:p>
            <a:pPr marL="457200" indent="-457200">
              <a:buFont typeface="+mj-lt"/>
              <a:buAutoNum type="alphaUcPeriod"/>
            </a:pPr>
            <a:r>
              <a:rPr lang="en-US" sz="2200" dirty="0"/>
              <a:t>Strong Positive Association </a:t>
            </a:r>
          </a:p>
          <a:p>
            <a:pPr marL="457200" indent="-457200">
              <a:buFont typeface="+mj-lt"/>
              <a:buAutoNum type="alphaUcPeriod"/>
            </a:pPr>
            <a:r>
              <a:rPr lang="en-US" sz="2200" dirty="0"/>
              <a:t>Strong Negative Association </a:t>
            </a:r>
          </a:p>
          <a:p>
            <a:pPr marL="457200" indent="-457200">
              <a:buFont typeface="+mj-lt"/>
              <a:buAutoNum type="alphaUcPeriod"/>
            </a:pPr>
            <a:r>
              <a:rPr lang="en-US" sz="2200" dirty="0"/>
              <a:t>Non-linear Association </a:t>
            </a:r>
          </a:p>
        </p:txBody>
      </p:sp>
      <p:pic>
        <p:nvPicPr>
          <p:cNvPr id="4" name="Picture 3">
            <a:extLst>
              <a:ext uri="{FF2B5EF4-FFF2-40B4-BE49-F238E27FC236}">
                <a16:creationId xmlns:a16="http://schemas.microsoft.com/office/drawing/2014/main" id="{B539817C-27BB-4104-A5C5-27323A926945}"/>
              </a:ext>
            </a:extLst>
          </p:cNvPr>
          <p:cNvPicPr/>
          <p:nvPr/>
        </p:nvPicPr>
        <p:blipFill>
          <a:blip r:embed="rId2"/>
          <a:stretch>
            <a:fillRect/>
          </a:stretch>
        </p:blipFill>
        <p:spPr>
          <a:xfrm>
            <a:off x="6099048" y="1706510"/>
            <a:ext cx="5458968" cy="3444979"/>
          </a:xfrm>
          <a:prstGeom prst="rect">
            <a:avLst/>
          </a:prstGeom>
        </p:spPr>
      </p:pic>
    </p:spTree>
    <p:extLst>
      <p:ext uri="{BB962C8B-B14F-4D97-AF65-F5344CB8AC3E}">
        <p14:creationId xmlns:p14="http://schemas.microsoft.com/office/powerpoint/2010/main" val="283351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Median Split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a:t>A technique for converting a continuous measure into a categorical measure with two approximately equal sized groups. The groups are formed by “splitting” the continuous measure at its median value </a:t>
            </a:r>
          </a:p>
        </p:txBody>
      </p:sp>
    </p:spTree>
    <p:extLst>
      <p:ext uri="{BB962C8B-B14F-4D97-AF65-F5344CB8AC3E}">
        <p14:creationId xmlns:p14="http://schemas.microsoft.com/office/powerpoint/2010/main" val="1203388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p:txBody>
          <a:bodyPr/>
          <a:lstStyle/>
          <a:p>
            <a:r>
              <a:rPr lang="en-US"/>
              <a:t>Common Approaches </a:t>
            </a:r>
            <a:endParaRPr lang="en-US" dirty="0"/>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3571875" y="1972899"/>
            <a:ext cx="6143625" cy="1048204"/>
          </a:xfrm>
        </p:spPr>
        <p:txBody>
          <a:bodyPr>
            <a:normAutofit fontScale="92500" lnSpcReduction="20000"/>
          </a:bodyPr>
          <a:lstStyle/>
          <a:p>
            <a:r>
              <a:rPr lang="en-US" dirty="0"/>
              <a:t>The MEDIAN level of education is found by identifying the level that contains the 50</a:t>
            </a:r>
            <a:r>
              <a:rPr lang="en-US" baseline="30000" dirty="0"/>
              <a:t>th</a:t>
            </a:r>
            <a:r>
              <a:rPr lang="en-US" dirty="0"/>
              <a:t> percentile in the frequency distribution </a:t>
            </a:r>
          </a:p>
        </p:txBody>
      </p:sp>
      <p:sp>
        <p:nvSpPr>
          <p:cNvPr id="4" name="Content Placeholder 3">
            <a:extLst>
              <a:ext uri="{FF2B5EF4-FFF2-40B4-BE49-F238E27FC236}">
                <a16:creationId xmlns:a16="http://schemas.microsoft.com/office/drawing/2014/main" id="{2CF91F01-9BEB-469B-986C-B1C733FF8A67}"/>
              </a:ext>
            </a:extLst>
          </p:cNvPr>
          <p:cNvSpPr>
            <a:spLocks noGrp="1"/>
          </p:cNvSpPr>
          <p:nvPr/>
        </p:nvSpPr>
        <p:spPr bwMode="auto">
          <a:xfrm>
            <a:off x="1981200" y="3308985"/>
            <a:ext cx="8229600"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800" b="1" dirty="0"/>
              <a:t>Exhibit 17.2  </a:t>
            </a:r>
            <a:r>
              <a:rPr lang="en-US" sz="1800" dirty="0"/>
              <a:t>Avery Fitness Center: Level of Education</a:t>
            </a:r>
          </a:p>
        </p:txBody>
      </p:sp>
      <p:pic>
        <p:nvPicPr>
          <p:cNvPr id="5" name="table">
            <a:extLst>
              <a:ext uri="{FF2B5EF4-FFF2-40B4-BE49-F238E27FC236}">
                <a16:creationId xmlns:a16="http://schemas.microsoft.com/office/drawing/2014/main" id="{CC38D0FB-681A-4A95-B2E5-0C3186218988}"/>
              </a:ext>
            </a:extLst>
          </p:cNvPr>
          <p:cNvPicPr>
            <a:picLocks noChangeAspect="1"/>
          </p:cNvPicPr>
          <p:nvPr/>
        </p:nvPicPr>
        <p:blipFill>
          <a:blip r:embed="rId3"/>
          <a:stretch>
            <a:fillRect/>
          </a:stretch>
        </p:blipFill>
        <p:spPr>
          <a:xfrm>
            <a:off x="1981200" y="3781425"/>
            <a:ext cx="8229600" cy="2438400"/>
          </a:xfrm>
          <a:prstGeom prst="rect">
            <a:avLst/>
          </a:prstGeom>
        </p:spPr>
      </p:pic>
      <p:pic>
        <p:nvPicPr>
          <p:cNvPr id="6" name="Picture 5" descr="An arrow points to 64 percent in the cumulative percent column.">
            <a:extLst>
              <a:ext uri="{FF2B5EF4-FFF2-40B4-BE49-F238E27FC236}">
                <a16:creationId xmlns:a16="http://schemas.microsoft.com/office/drawing/2014/main" id="{5C6FA5D3-37FB-40EE-AC3B-BF1B73655295}"/>
              </a:ext>
            </a:extLst>
          </p:cNvPr>
          <p:cNvPicPr>
            <a:picLocks noGrp="1"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48800" y="2409825"/>
            <a:ext cx="1005757" cy="32976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796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Common Approaches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0" indent="0">
              <a:buNone/>
            </a:pPr>
            <a:r>
              <a:rPr lang="en-US" sz="2200"/>
              <a:t>Using a median split will result in two education groups, a lower education group (64%; less than high school, high school degree, some college, associate’s degree, four-year college degree) and a higher education group (36%; advanced degree).</a:t>
            </a:r>
          </a:p>
          <a:p>
            <a:pPr marL="0" indent="0">
              <a:spcBef>
                <a:spcPts val="1800"/>
              </a:spcBef>
              <a:buNone/>
            </a:pPr>
            <a:r>
              <a:rPr lang="en-US" sz="2200" b="1" i="1"/>
              <a:t>An alternative approach that would produce a more even split of AFC respondents would be to combine those with a four-year or advanced degree as the higher education group.</a:t>
            </a:r>
            <a:endParaRPr lang="en-US" sz="2200"/>
          </a:p>
        </p:txBody>
      </p:sp>
    </p:spTree>
    <p:extLst>
      <p:ext uri="{BB962C8B-B14F-4D97-AF65-F5344CB8AC3E}">
        <p14:creationId xmlns:p14="http://schemas.microsoft.com/office/powerpoint/2010/main" val="1668079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4600" dirty="0"/>
              <a:t>CUMULATIVE PERCENTAGE BREAKDOWN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dirty="0"/>
              <a:t>A technique for converting a continuous measure into a categorical measure. The categories are formed based on the cumulative percentages obtained in a frequency analysis.</a:t>
            </a:r>
          </a:p>
          <a:p>
            <a:endParaRPr lang="en-US" sz="2200" dirty="0"/>
          </a:p>
        </p:txBody>
      </p:sp>
    </p:spTree>
    <p:extLst>
      <p:ext uri="{BB962C8B-B14F-4D97-AF65-F5344CB8AC3E}">
        <p14:creationId xmlns:p14="http://schemas.microsoft.com/office/powerpoint/2010/main" val="2281423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kern="1200">
                <a:solidFill>
                  <a:schemeClr val="tx1"/>
                </a:solidFill>
                <a:latin typeface="+mj-lt"/>
                <a:ea typeface="+mj-ea"/>
                <a:cs typeface="+mj-cs"/>
              </a:rPr>
              <a:t>CUMULATIVE PERCENTAGE BREAKDOWN</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able shows the level of education in Avery Fitness Center.&#10;The column headers are Level of education achieved, Number, Valid Percent, Cumulative Percent. The row-wise data is as follows: Less than high school, 4, 2 percent, 2 percent; High school degree, 34, 15 percent, 17 percent; Some college, 46, 20 percent, 37 percent; Associate’s degree, 7, 3 percent, 40 percent; Four-year college degree, 52, 23 percent, 64 percent; Advanced degree, 82 (underlined), 36 percent (underlined), 100 percent; Total, 225 (underlined), 100 percent (underlined), blank. In the last column, namely the cumulative percent, the first three cells are grouped under the label ‘lower,’ the next two cells are grouped under the label ‘medium,’ and the next cell is labeled ‘highest.’ ">
            <a:extLst>
              <a:ext uri="{FF2B5EF4-FFF2-40B4-BE49-F238E27FC236}">
                <a16:creationId xmlns:a16="http://schemas.microsoft.com/office/drawing/2014/main" id="{1E145FA5-98CB-4AF6-9773-1A7ACB5928C4}"/>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1712" y="2633472"/>
            <a:ext cx="10705527"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613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TWO-BOX TECHNIQUE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A technique for converting an interval-level rating scale into a categorical measure, usually used for presentation purposes. The percentage of respondents choosing one of the top two positions on a rating scale is reported.</a:t>
            </a:r>
          </a:p>
          <a:p>
            <a:endParaRPr lang="en-US" sz="2200" dirty="0"/>
          </a:p>
        </p:txBody>
      </p:sp>
    </p:spTree>
    <p:extLst>
      <p:ext uri="{BB962C8B-B14F-4D97-AF65-F5344CB8AC3E}">
        <p14:creationId xmlns:p14="http://schemas.microsoft.com/office/powerpoint/2010/main" val="3634666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4800" kern="1200">
                <a:solidFill>
                  <a:srgbClr val="FFFFFF"/>
                </a:solidFill>
                <a:latin typeface="+mj-lt"/>
                <a:ea typeface="+mj-ea"/>
                <a:cs typeface="+mj-cs"/>
              </a:rPr>
              <a:t>TWO-BOX TECHNIQUE</a:t>
            </a:r>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9C37865-4262-4EA9-9986-4CF4C8AA7521}"/>
              </a:ext>
            </a:extLst>
          </p:cNvPr>
          <p:cNvSpPr>
            <a:spLocks noGrp="1"/>
          </p:cNvSpPr>
          <p:nvPr/>
        </p:nvSpPr>
        <p:spPr bwMode="auto">
          <a:xfrm>
            <a:off x="4474462" y="630936"/>
            <a:ext cx="7074409"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900" b="1">
                <a:solidFill>
                  <a:srgbClr val="FFFFFF"/>
                </a:solidFill>
                <a:latin typeface="+mn-lt"/>
                <a:ea typeface="+mn-ea"/>
                <a:cs typeface="+mn-cs"/>
              </a:rPr>
              <a:t>Exhibit 17.6</a:t>
            </a:r>
            <a:r>
              <a:rPr lang="en-US" sz="1900">
                <a:solidFill>
                  <a:srgbClr val="FFFFFF"/>
                </a:solidFill>
                <a:latin typeface="+mn-lt"/>
                <a:ea typeface="+mn-ea"/>
                <a:cs typeface="+mn-cs"/>
              </a:rPr>
              <a:t>  Avery Fitness Center: Reasons for Participation “How important to you personally is each of the following reasons for participating in AFC programs?”</a:t>
            </a:r>
          </a:p>
          <a:p>
            <a:pPr marL="0" indent="-228600">
              <a:lnSpc>
                <a:spcPct val="90000"/>
              </a:lnSpc>
              <a:buFont typeface="Arial" panose="020B0604020202020204" pitchFamily="34" charset="0"/>
              <a:buChar char="•"/>
            </a:pPr>
            <a:r>
              <a:rPr lang="en-US" sz="1900" i="1">
                <a:solidFill>
                  <a:srgbClr val="FFFFFF"/>
                </a:solidFill>
                <a:latin typeface="+mn-lt"/>
                <a:ea typeface="+mn-ea"/>
                <a:cs typeface="+mn-cs"/>
              </a:rPr>
              <a:t>Number (Percentage) of Respondents Selecting Each Response Category</a:t>
            </a:r>
            <a:endParaRPr lang="en-US" sz="1900">
              <a:solidFill>
                <a:srgbClr val="FFFFFF"/>
              </a:solidFill>
              <a:latin typeface="+mn-lt"/>
              <a:ea typeface="+mn-ea"/>
              <a:cs typeface="+mn-cs"/>
            </a:endParaRPr>
          </a:p>
        </p:txBody>
      </p:sp>
      <p:pic>
        <p:nvPicPr>
          <p:cNvPr id="5" name="table">
            <a:extLst>
              <a:ext uri="{FF2B5EF4-FFF2-40B4-BE49-F238E27FC236}">
                <a16:creationId xmlns:a16="http://schemas.microsoft.com/office/drawing/2014/main" id="{5986BBC8-B4CC-4228-AB17-AB91EAF6B445}"/>
              </a:ext>
            </a:extLst>
          </p:cNvPr>
          <p:cNvPicPr>
            <a:picLocks noChangeAspect="1"/>
          </p:cNvPicPr>
          <p:nvPr/>
        </p:nvPicPr>
        <p:blipFill>
          <a:blip r:embed="rId2"/>
          <a:stretch>
            <a:fillRect/>
          </a:stretch>
        </p:blipFill>
        <p:spPr>
          <a:xfrm>
            <a:off x="699847" y="2971800"/>
            <a:ext cx="10780114" cy="3278488"/>
          </a:xfrm>
          <a:prstGeom prst="rect">
            <a:avLst/>
          </a:prstGeom>
        </p:spPr>
      </p:pic>
    </p:spTree>
    <p:extLst>
      <p:ext uri="{BB962C8B-B14F-4D97-AF65-F5344CB8AC3E}">
        <p14:creationId xmlns:p14="http://schemas.microsoft.com/office/powerpoint/2010/main" val="1156882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4800" kern="1200">
                <a:solidFill>
                  <a:srgbClr val="FFFFFF"/>
                </a:solidFill>
                <a:latin typeface="+mj-lt"/>
                <a:ea typeface="+mj-ea"/>
                <a:cs typeface="+mj-cs"/>
              </a:rPr>
              <a:t>TWO-BOX TECHNIQUE</a:t>
            </a:r>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83AC89AA-A7A1-49E0-96EC-AFCD18047889}"/>
              </a:ext>
            </a:extLst>
          </p:cNvPr>
          <p:cNvSpPr>
            <a:spLocks noGrp="1"/>
          </p:cNvSpPr>
          <p:nvPr/>
        </p:nvSpPr>
        <p:spPr bwMode="auto">
          <a:xfrm>
            <a:off x="4474462" y="630936"/>
            <a:ext cx="7074409"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b="1">
                <a:solidFill>
                  <a:srgbClr val="FFFFFF"/>
                </a:solidFill>
                <a:latin typeface="+mn-lt"/>
                <a:ea typeface="+mn-ea"/>
                <a:cs typeface="+mn-cs"/>
              </a:rPr>
              <a:t>Exhibit 17.7  </a:t>
            </a:r>
            <a:r>
              <a:rPr lang="en-US" sz="2200">
                <a:solidFill>
                  <a:srgbClr val="FFFFFF"/>
                </a:solidFill>
                <a:latin typeface="+mn-lt"/>
                <a:ea typeface="+mn-ea"/>
                <a:cs typeface="+mn-cs"/>
              </a:rPr>
              <a:t>Avery Fitness Center: Two-Box Results, With Descriptive Statistics</a:t>
            </a:r>
          </a:p>
        </p:txBody>
      </p:sp>
      <p:pic>
        <p:nvPicPr>
          <p:cNvPr id="5" name="table" descr="Table&#10;&#10;Description automatically generated">
            <a:extLst>
              <a:ext uri="{FF2B5EF4-FFF2-40B4-BE49-F238E27FC236}">
                <a16:creationId xmlns:a16="http://schemas.microsoft.com/office/drawing/2014/main" id="{6297C8A1-DD9D-4605-BC40-70B2EB3E9648}"/>
              </a:ext>
            </a:extLst>
          </p:cNvPr>
          <p:cNvPicPr>
            <a:picLocks noChangeAspect="1"/>
          </p:cNvPicPr>
          <p:nvPr/>
        </p:nvPicPr>
        <p:blipFill>
          <a:blip r:embed="rId2"/>
          <a:stretch>
            <a:fillRect/>
          </a:stretch>
        </p:blipFill>
        <p:spPr>
          <a:xfrm>
            <a:off x="630936" y="3059379"/>
            <a:ext cx="10917936" cy="3103330"/>
          </a:xfrm>
          <a:prstGeom prst="rect">
            <a:avLst/>
          </a:prstGeom>
        </p:spPr>
      </p:pic>
    </p:spTree>
    <p:extLst>
      <p:ext uri="{BB962C8B-B14F-4D97-AF65-F5344CB8AC3E}">
        <p14:creationId xmlns:p14="http://schemas.microsoft.com/office/powerpoint/2010/main" val="3854519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F2984-3C2C-46F5-A592-3FC24E442641}"/>
              </a:ext>
            </a:extLst>
          </p:cNvPr>
          <p:cNvSpPr>
            <a:spLocks noGrp="1"/>
          </p:cNvSpPr>
          <p:nvPr>
            <p:ph type="title"/>
          </p:nvPr>
        </p:nvSpPr>
        <p:spPr>
          <a:xfrm>
            <a:off x="630936" y="640080"/>
            <a:ext cx="4818888" cy="1481328"/>
          </a:xfrm>
        </p:spPr>
        <p:txBody>
          <a:bodyPr anchor="b">
            <a:normAutofit/>
          </a:bodyPr>
          <a:lstStyle/>
          <a:p>
            <a:r>
              <a:rPr lang="en-US" sz="5000"/>
              <a:t>Simple Regression</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6928D4-1A14-4655-A903-4C5A5E890C12}"/>
              </a:ext>
            </a:extLst>
          </p:cNvPr>
          <p:cNvSpPr>
            <a:spLocks noGrp="1"/>
          </p:cNvSpPr>
          <p:nvPr>
            <p:ph idx="1"/>
          </p:nvPr>
        </p:nvSpPr>
        <p:spPr>
          <a:xfrm>
            <a:off x="630936" y="2660904"/>
            <a:ext cx="4818888" cy="3547872"/>
          </a:xfrm>
        </p:spPr>
        <p:txBody>
          <a:bodyPr anchor="t">
            <a:normAutofit/>
          </a:bodyPr>
          <a:lstStyle/>
          <a:p>
            <a:pPr marL="0" indent="0">
              <a:buNone/>
            </a:pPr>
            <a:r>
              <a:rPr lang="en-US" sz="2200"/>
              <a:t>Regression Materials:</a:t>
            </a:r>
          </a:p>
          <a:p>
            <a:r>
              <a:rPr lang="en-US" sz="2200"/>
              <a:t>3-Correlation; regression intro </a:t>
            </a:r>
          </a:p>
          <a:p>
            <a:r>
              <a:rPr lang="en-US" sz="2200"/>
              <a:t>4-Simple regression</a:t>
            </a:r>
          </a:p>
        </p:txBody>
      </p:sp>
      <p:pic>
        <p:nvPicPr>
          <p:cNvPr id="7" name="Graphic 6" descr="Statistics">
            <a:extLst>
              <a:ext uri="{FF2B5EF4-FFF2-40B4-BE49-F238E27FC236}">
                <a16:creationId xmlns:a16="http://schemas.microsoft.com/office/drawing/2014/main" id="{BE633AA7-7451-4DC9-973C-B019D9F57A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010687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9699A-94B1-4923-87E9-3C5F6FB2F97A}"/>
              </a:ext>
            </a:extLst>
          </p:cNvPr>
          <p:cNvSpPr>
            <a:spLocks noGrp="1"/>
          </p:cNvSpPr>
          <p:nvPr>
            <p:ph type="title"/>
          </p:nvPr>
        </p:nvSpPr>
        <p:spPr>
          <a:xfrm>
            <a:off x="630936" y="640080"/>
            <a:ext cx="4818888" cy="1481328"/>
          </a:xfrm>
        </p:spPr>
        <p:txBody>
          <a:bodyPr anchor="b">
            <a:normAutofit/>
          </a:bodyPr>
          <a:lstStyle/>
          <a:p>
            <a:r>
              <a:rPr lang="en-US" sz="5000"/>
              <a:t>10-min Group Discussion</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B9F673-9924-48C9-9FBE-7A1D49B909E6}"/>
              </a:ext>
            </a:extLst>
          </p:cNvPr>
          <p:cNvSpPr>
            <a:spLocks noGrp="1"/>
          </p:cNvSpPr>
          <p:nvPr>
            <p:ph idx="1"/>
          </p:nvPr>
        </p:nvSpPr>
        <p:spPr>
          <a:xfrm>
            <a:off x="630936" y="2660904"/>
            <a:ext cx="4818888" cy="3547872"/>
          </a:xfrm>
        </p:spPr>
        <p:txBody>
          <a:bodyPr anchor="t">
            <a:normAutofit/>
          </a:bodyPr>
          <a:lstStyle/>
          <a:p>
            <a:r>
              <a:rPr lang="en-US" sz="2200"/>
              <a:t>Fix Data analysis plan</a:t>
            </a:r>
          </a:p>
          <a:p>
            <a:r>
              <a:rPr lang="en-US" sz="2200"/>
              <a:t>Initial data analysis (Assignment 8)</a:t>
            </a:r>
          </a:p>
        </p:txBody>
      </p:sp>
      <p:pic>
        <p:nvPicPr>
          <p:cNvPr id="7" name="Graphic 6" descr="Stopwatch">
            <a:extLst>
              <a:ext uri="{FF2B5EF4-FFF2-40B4-BE49-F238E27FC236}">
                <a16:creationId xmlns:a16="http://schemas.microsoft.com/office/drawing/2014/main" id="{A92E265D-3866-4189-971E-0116E3357D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648535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072C9-218C-4A71-A3C5-C1B6B4038D60}"/>
              </a:ext>
            </a:extLst>
          </p:cNvPr>
          <p:cNvSpPr>
            <a:spLocks noGrp="1"/>
          </p:cNvSpPr>
          <p:nvPr>
            <p:ph type="title"/>
          </p:nvPr>
        </p:nvSpPr>
        <p:spPr>
          <a:xfrm>
            <a:off x="838200" y="365125"/>
            <a:ext cx="10515600" cy="1325563"/>
          </a:xfrm>
        </p:spPr>
        <p:txBody>
          <a:bodyPr>
            <a:normAutofit/>
          </a:bodyPr>
          <a:lstStyle/>
          <a:p>
            <a:r>
              <a:rPr lang="en-US" sz="5400"/>
              <a:t>Evaluation Example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418CCE-96D1-46B6-AE52-D5364B938D81}"/>
              </a:ext>
            </a:extLst>
          </p:cNvPr>
          <p:cNvSpPr>
            <a:spLocks noGrp="1"/>
          </p:cNvSpPr>
          <p:nvPr>
            <p:ph idx="1"/>
          </p:nvPr>
        </p:nvSpPr>
        <p:spPr>
          <a:xfrm>
            <a:off x="838200" y="1929384"/>
            <a:ext cx="10515600" cy="4251960"/>
          </a:xfrm>
        </p:spPr>
        <p:txBody>
          <a:bodyPr>
            <a:normAutofit/>
          </a:bodyPr>
          <a:lstStyle/>
          <a:p>
            <a:r>
              <a:rPr lang="en-US" sz="2200" dirty="0"/>
              <a:t>Please don’t rate yourself high on every assignment. Please rate fairly among your group members. </a:t>
            </a:r>
          </a:p>
          <a:p>
            <a:r>
              <a:rPr lang="en-US" sz="2200" dirty="0"/>
              <a:t>Example: your group has 4 people (each should, in theory, contribute 25% to the group). </a:t>
            </a:r>
          </a:p>
          <a:p>
            <a:r>
              <a:rPr lang="en-US" sz="2200" dirty="0"/>
              <a:t>First person: </a:t>
            </a:r>
          </a:p>
          <a:p>
            <a:pPr lvl="1"/>
            <a:r>
              <a:rPr lang="en-US" sz="2200" dirty="0"/>
              <a:t>Assignment 3+3.5: contribute 100% (was in charge of these assignments)</a:t>
            </a:r>
          </a:p>
          <a:p>
            <a:pPr lvl="1"/>
            <a:r>
              <a:rPr lang="en-US" sz="2200" dirty="0"/>
              <a:t>Assignment 4+4.5: contribute 0% (then she did not need to contribute to these ones)</a:t>
            </a:r>
          </a:p>
          <a:p>
            <a:pPr lvl="1"/>
            <a:r>
              <a:rPr lang="en-US" sz="2200" dirty="0"/>
              <a:t>Assignment 5: contribute 0% (then she did not need to contribute to this one)</a:t>
            </a:r>
          </a:p>
          <a:p>
            <a:pPr lvl="1"/>
            <a:r>
              <a:rPr lang="en-US" sz="2200" dirty="0"/>
              <a:t>Assignment 6: contribute 0% (then she did not need to contribute to this one)</a:t>
            </a:r>
          </a:p>
          <a:p>
            <a:pPr lvl="1"/>
            <a:r>
              <a:rPr lang="en-US" sz="2200" dirty="0"/>
              <a:t>Average contribution per assignment: (100% + 0% + 0% + 0%)/ (4 assignments) = 25% </a:t>
            </a:r>
          </a:p>
          <a:p>
            <a:pPr lvl="1"/>
            <a:r>
              <a:rPr lang="en-US" sz="2200" dirty="0"/>
              <a:t>Actual contribution: 25% (average contribution per assignment) / 25% (theoretical contribution in a group of 4) = 100%</a:t>
            </a:r>
          </a:p>
          <a:p>
            <a:pPr lvl="1"/>
            <a:endParaRPr lang="en-US" sz="2200" dirty="0"/>
          </a:p>
        </p:txBody>
      </p:sp>
    </p:spTree>
    <p:extLst>
      <p:ext uri="{BB962C8B-B14F-4D97-AF65-F5344CB8AC3E}">
        <p14:creationId xmlns:p14="http://schemas.microsoft.com/office/powerpoint/2010/main" val="3407101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B5594-4C1C-4A38-A38F-EDFB13DDF365}"/>
              </a:ext>
            </a:extLst>
          </p:cNvPr>
          <p:cNvSpPr>
            <a:spLocks noGrp="1"/>
          </p:cNvSpPr>
          <p:nvPr>
            <p:ph type="title"/>
          </p:nvPr>
        </p:nvSpPr>
        <p:spPr>
          <a:xfrm>
            <a:off x="630936" y="640080"/>
            <a:ext cx="4818888" cy="1481328"/>
          </a:xfrm>
        </p:spPr>
        <p:txBody>
          <a:bodyPr anchor="b">
            <a:normAutofit/>
          </a:bodyPr>
          <a:lstStyle/>
          <a:p>
            <a:r>
              <a:rPr lang="en-US" sz="5400"/>
              <a:t>Up next</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788BEE-8B9D-43E2-8B76-025EE2A7CAE6}"/>
              </a:ext>
            </a:extLst>
          </p:cNvPr>
          <p:cNvSpPr>
            <a:spLocks noGrp="1"/>
          </p:cNvSpPr>
          <p:nvPr>
            <p:ph idx="1"/>
          </p:nvPr>
        </p:nvSpPr>
        <p:spPr>
          <a:xfrm>
            <a:off x="630936" y="2660904"/>
            <a:ext cx="4818888" cy="3547872"/>
          </a:xfrm>
        </p:spPr>
        <p:txBody>
          <a:bodyPr anchor="t">
            <a:normAutofit/>
          </a:bodyPr>
          <a:lstStyle/>
          <a:p>
            <a:r>
              <a:rPr lang="en-US" sz="2200"/>
              <a:t>Mid-term Evaluation (Sunday this week)</a:t>
            </a:r>
          </a:p>
          <a:p>
            <a:r>
              <a:rPr lang="en-US" sz="2200"/>
              <a:t>Initial Data Analysis (Sunday next week)</a:t>
            </a:r>
          </a:p>
          <a:p>
            <a:r>
              <a:rPr lang="en-US" sz="2200"/>
              <a:t>Multiple Regression</a:t>
            </a:r>
          </a:p>
        </p:txBody>
      </p:sp>
      <p:pic>
        <p:nvPicPr>
          <p:cNvPr id="7" name="Graphic 6" descr="Calendar">
            <a:extLst>
              <a:ext uri="{FF2B5EF4-FFF2-40B4-BE49-F238E27FC236}">
                <a16:creationId xmlns:a16="http://schemas.microsoft.com/office/drawing/2014/main" id="{0DCE6E6E-65C2-43BB-8514-EC1D893A58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449613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person, grass, outdoor, little&#10;&#10;Description automatically generated">
            <a:extLst>
              <a:ext uri="{FF2B5EF4-FFF2-40B4-BE49-F238E27FC236}">
                <a16:creationId xmlns:a16="http://schemas.microsoft.com/office/drawing/2014/main" id="{3A65597F-113A-4185-925F-5E99B32FFA17}"/>
              </a:ext>
            </a:extLst>
          </p:cNvPr>
          <p:cNvPicPr>
            <a:picLocks noChangeAspect="1"/>
          </p:cNvPicPr>
          <p:nvPr/>
        </p:nvPicPr>
        <p:blipFill rotWithShape="1">
          <a:blip r:embed="rId3">
            <a:alphaModFix amt="5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435" b="13295"/>
          <a:stretch/>
        </p:blipFill>
        <p:spPr>
          <a:xfrm>
            <a:off x="20" y="1"/>
            <a:ext cx="12191980" cy="6857999"/>
          </a:xfrm>
          <a:prstGeom prst="rect">
            <a:avLst/>
          </a:prstGeom>
        </p:spPr>
      </p:pic>
      <p:sp>
        <p:nvSpPr>
          <p:cNvPr id="2" name="Title 1">
            <a:extLst>
              <a:ext uri="{FF2B5EF4-FFF2-40B4-BE49-F238E27FC236}">
                <a16:creationId xmlns:a16="http://schemas.microsoft.com/office/drawing/2014/main" id="{B58A304F-747C-4A04-9BB5-77567BE5530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5-min snippet Sex Ratio Equilibrium</a:t>
            </a:r>
          </a:p>
        </p:txBody>
      </p:sp>
      <p:sp>
        <p:nvSpPr>
          <p:cNvPr id="3" name="Content Placeholder 2">
            <a:extLst>
              <a:ext uri="{FF2B5EF4-FFF2-40B4-BE49-F238E27FC236}">
                <a16:creationId xmlns:a16="http://schemas.microsoft.com/office/drawing/2014/main" id="{80E50E8D-B594-44B7-8467-285878294200}"/>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dirty="0">
                <a:solidFill>
                  <a:srgbClr val="FFFFFF"/>
                </a:solidFill>
              </a:rPr>
              <a:t>Robust ratio of 1:1 </a:t>
            </a:r>
          </a:p>
        </p:txBody>
      </p:sp>
    </p:spTree>
    <p:extLst>
      <p:ext uri="{BB962C8B-B14F-4D97-AF65-F5344CB8AC3E}">
        <p14:creationId xmlns:p14="http://schemas.microsoft.com/office/powerpoint/2010/main" val="28129345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17: Analysis and Interpretation: Individual Variables Independently </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3532A-8E23-4819-AF70-D65034EAECBE}"/>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44C6D652-5021-4232-8FFE-013863F1B08B}"/>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a:t>Distinguish between univariate and multivariate analyses </a:t>
            </a:r>
          </a:p>
          <a:p>
            <a:pPr marL="514350" indent="-514350">
              <a:buFont typeface="+mj-lt"/>
              <a:buAutoNum type="arabicPeriod"/>
            </a:pPr>
            <a:r>
              <a:rPr lang="en-US"/>
              <a:t>Describe frequency analysis </a:t>
            </a:r>
          </a:p>
          <a:p>
            <a:pPr marL="514350" indent="-514350">
              <a:buFont typeface="+mj-lt"/>
              <a:buAutoNum type="arabicPeriod"/>
            </a:pPr>
            <a:r>
              <a:rPr lang="en-US"/>
              <a:t>Describe descriptive statistics</a:t>
            </a:r>
          </a:p>
          <a:p>
            <a:pPr marL="514350" indent="-514350">
              <a:buFont typeface="+mj-lt"/>
              <a:buAutoNum type="arabicPeriod"/>
            </a:pPr>
            <a:r>
              <a:rPr lang="en-US"/>
              <a:t>Discuss confidence intervals for proportions and means </a:t>
            </a:r>
          </a:p>
          <a:p>
            <a:pPr marL="514350" indent="-514350">
              <a:buFont typeface="+mj-lt"/>
              <a:buAutoNum type="arabicPeriod"/>
            </a:pPr>
            <a:r>
              <a:rPr lang="en-US"/>
              <a:t>Overview the basic purpose of hypothesis testing </a:t>
            </a:r>
          </a:p>
        </p:txBody>
      </p:sp>
    </p:spTree>
    <p:extLst>
      <p:ext uri="{BB962C8B-B14F-4D97-AF65-F5344CB8AC3E}">
        <p14:creationId xmlns:p14="http://schemas.microsoft.com/office/powerpoint/2010/main" val="210258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CB5DB-47F8-4041-9E6A-07CA28FE3033}"/>
              </a:ext>
            </a:extLst>
          </p:cNvPr>
          <p:cNvSpPr>
            <a:spLocks noGrp="1"/>
          </p:cNvSpPr>
          <p:nvPr>
            <p:ph type="title"/>
          </p:nvPr>
        </p:nvSpPr>
        <p:spPr>
          <a:xfrm>
            <a:off x="841248" y="548640"/>
            <a:ext cx="3600860" cy="5431536"/>
          </a:xfrm>
        </p:spPr>
        <p:txBody>
          <a:bodyPr>
            <a:normAutofit/>
          </a:bodyPr>
          <a:lstStyle/>
          <a:p>
            <a:r>
              <a:rPr lang="en-US" sz="4200"/>
              <a:t>Data Analysis: Two Key Considerations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B1952D-EA9D-40A6-BE9F-62422F7A0DD1}"/>
              </a:ext>
            </a:extLst>
          </p:cNvPr>
          <p:cNvSpPr>
            <a:spLocks noGrp="1"/>
          </p:cNvSpPr>
          <p:nvPr>
            <p:ph idx="1"/>
          </p:nvPr>
        </p:nvSpPr>
        <p:spPr>
          <a:xfrm>
            <a:off x="5126418" y="552091"/>
            <a:ext cx="6224335" cy="5431536"/>
          </a:xfrm>
        </p:spPr>
        <p:txBody>
          <a:bodyPr anchor="ctr">
            <a:normAutofit/>
          </a:bodyPr>
          <a:lstStyle/>
          <a:p>
            <a:r>
              <a:rPr lang="en-US" sz="2200"/>
              <a:t>(1) Is the variable to be analyzed by itself (univariate analysis) or in relationship to other variables (multivariate analysis)?</a:t>
            </a:r>
          </a:p>
          <a:p>
            <a:r>
              <a:rPr lang="en-US" sz="2200"/>
              <a:t>(2) What level of measurement was used? </a:t>
            </a:r>
          </a:p>
          <a:p>
            <a:pPr lvl="1"/>
            <a:r>
              <a:rPr lang="en-US" sz="2200"/>
              <a:t>If you can answer these two questions, data analysis is easy… </a:t>
            </a:r>
          </a:p>
        </p:txBody>
      </p:sp>
    </p:spTree>
    <p:extLst>
      <p:ext uri="{BB962C8B-B14F-4D97-AF65-F5344CB8AC3E}">
        <p14:creationId xmlns:p14="http://schemas.microsoft.com/office/powerpoint/2010/main" val="162363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3008-3321-4065-BF43-0335C43CA4BB}"/>
              </a:ext>
            </a:extLst>
          </p:cNvPr>
          <p:cNvSpPr>
            <a:spLocks noGrp="1"/>
          </p:cNvSpPr>
          <p:nvPr>
            <p:ph type="title"/>
          </p:nvPr>
        </p:nvSpPr>
        <p:spPr>
          <a:xfrm>
            <a:off x="6234330" y="803325"/>
            <a:ext cx="5314536" cy="1325563"/>
          </a:xfrm>
        </p:spPr>
        <p:txBody>
          <a:bodyPr>
            <a:normAutofit/>
          </a:bodyPr>
          <a:lstStyle/>
          <a:p>
            <a:r>
              <a:rPr lang="en-US"/>
              <a:t>Measures</a:t>
            </a:r>
            <a:endParaRPr lang="en-US"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lose-up of wooden white and yellow ruler">
            <a:extLst>
              <a:ext uri="{FF2B5EF4-FFF2-40B4-BE49-F238E27FC236}">
                <a16:creationId xmlns:a16="http://schemas.microsoft.com/office/drawing/2014/main" id="{763AAD7B-969D-4FCD-B022-9C79331C55EC}"/>
              </a:ext>
            </a:extLst>
          </p:cNvPr>
          <p:cNvPicPr>
            <a:picLocks noChangeAspect="1"/>
          </p:cNvPicPr>
          <p:nvPr/>
        </p:nvPicPr>
        <p:blipFill rotWithShape="1">
          <a:blip r:embed="rId2"/>
          <a:srcRect l="6999" r="20828"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26" name="Content Placeholder 2">
            <a:extLst>
              <a:ext uri="{FF2B5EF4-FFF2-40B4-BE49-F238E27FC236}">
                <a16:creationId xmlns:a16="http://schemas.microsoft.com/office/drawing/2014/main" id="{B403FC33-B0BE-41FA-BBD6-0CFAD30670C1}"/>
              </a:ext>
            </a:extLst>
          </p:cNvPr>
          <p:cNvSpPr>
            <a:spLocks noGrp="1"/>
          </p:cNvSpPr>
          <p:nvPr>
            <p:ph idx="1"/>
          </p:nvPr>
        </p:nvSpPr>
        <p:spPr>
          <a:xfrm>
            <a:off x="6234329" y="2279018"/>
            <a:ext cx="5314543" cy="3375920"/>
          </a:xfrm>
        </p:spPr>
        <p:txBody>
          <a:bodyPr anchor="t">
            <a:normAutofit/>
          </a:bodyPr>
          <a:lstStyle/>
          <a:p>
            <a:r>
              <a:rPr lang="en-US" sz="1800"/>
              <a:t>Categorical Measures</a:t>
            </a:r>
          </a:p>
          <a:p>
            <a:pPr lvl="1"/>
            <a:r>
              <a:rPr lang="en-US" sz="1800"/>
              <a:t>A commonly used expression for nominal and ordinal measures </a:t>
            </a:r>
          </a:p>
          <a:p>
            <a:r>
              <a:rPr lang="en-US" sz="1800"/>
              <a:t>Continuous measures</a:t>
            </a:r>
          </a:p>
          <a:p>
            <a:pPr lvl="1"/>
            <a:r>
              <a:rPr lang="en-US" sz="1800"/>
              <a:t>A commonly used expression for interval and ratio measures </a:t>
            </a:r>
          </a:p>
        </p:txBody>
      </p:sp>
    </p:spTree>
    <p:extLst>
      <p:ext uri="{BB962C8B-B14F-4D97-AF65-F5344CB8AC3E}">
        <p14:creationId xmlns:p14="http://schemas.microsoft.com/office/powerpoint/2010/main" val="22979295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A4FCF8-B152-45D8-A4BF-71BE5D11F2DE}"/>
              </a:ext>
            </a:extLst>
          </p:cNvPr>
          <p:cNvSpPr>
            <a:spLocks noGrp="1"/>
          </p:cNvSpPr>
          <p:nvPr>
            <p:ph type="title"/>
          </p:nvPr>
        </p:nvSpPr>
        <p:spPr>
          <a:xfrm>
            <a:off x="2311147" y="365760"/>
            <a:ext cx="7569706" cy="1288238"/>
          </a:xfrm>
        </p:spPr>
        <p:txBody>
          <a:bodyPr anchor="ctr">
            <a:normAutofit/>
          </a:bodyPr>
          <a:lstStyle/>
          <a:p>
            <a:pPr algn="ctr"/>
            <a:r>
              <a:rPr lang="en-US" sz="4100"/>
              <a:t>The Avery Fitness Center (AFC) Project</a:t>
            </a:r>
          </a:p>
        </p:txBody>
      </p:sp>
      <p:sp>
        <p:nvSpPr>
          <p:cNvPr id="3" name="Content Placeholder 2">
            <a:extLst>
              <a:ext uri="{FF2B5EF4-FFF2-40B4-BE49-F238E27FC236}">
                <a16:creationId xmlns:a16="http://schemas.microsoft.com/office/drawing/2014/main" id="{37ABE969-460E-4A25-8EFA-CF42145EEE91}"/>
              </a:ext>
            </a:extLst>
          </p:cNvPr>
          <p:cNvSpPr>
            <a:spLocks noGrp="1"/>
          </p:cNvSpPr>
          <p:nvPr>
            <p:ph idx="1"/>
          </p:nvPr>
        </p:nvSpPr>
        <p:spPr>
          <a:xfrm>
            <a:off x="2165569" y="1956816"/>
            <a:ext cx="7860863" cy="4024884"/>
          </a:xfrm>
        </p:spPr>
        <p:txBody>
          <a:bodyPr anchor="t">
            <a:normAutofit/>
          </a:bodyPr>
          <a:lstStyle/>
          <a:p>
            <a:r>
              <a:rPr lang="en-US" sz="2400"/>
              <a:t>Research Problems: </a:t>
            </a:r>
          </a:p>
          <a:p>
            <a:pPr lvl="1"/>
            <a:r>
              <a:rPr lang="en-US" dirty="0"/>
              <a:t>(1) discover existing member demographics and usage patterns (including fees paid) </a:t>
            </a:r>
          </a:p>
          <a:p>
            <a:pPr lvl="1"/>
            <a:r>
              <a:rPr lang="en-US" dirty="0"/>
              <a:t>(2) investigate how members initially learn about AFC</a:t>
            </a:r>
          </a:p>
          <a:p>
            <a:r>
              <a:rPr lang="en-US" sz="2400"/>
              <a:t>Population: AFC members who had visited AFC at least once in the prior 12 months </a:t>
            </a:r>
          </a:p>
          <a:p>
            <a:r>
              <a:rPr lang="en-US" sz="2400"/>
              <a:t>Simple random sample</a:t>
            </a:r>
          </a:p>
          <a:p>
            <a:r>
              <a:rPr lang="en-US" sz="2400"/>
              <a:t>Mail survey; 231 suable responses (58% response rate) </a:t>
            </a:r>
          </a:p>
          <a:p>
            <a:r>
              <a:rPr lang="en-US" sz="2400"/>
              <a:t>Primary data matched to secondary data (i.e., fees paid over prior 12 months) </a:t>
            </a:r>
          </a:p>
        </p:txBody>
      </p:sp>
    </p:spTree>
    <p:extLst>
      <p:ext uri="{BB962C8B-B14F-4D97-AF65-F5344CB8AC3E}">
        <p14:creationId xmlns:p14="http://schemas.microsoft.com/office/powerpoint/2010/main" val="263846445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2EAFD-5473-4708-8ABA-1731D42EDB0A}"/>
              </a:ext>
            </a:extLst>
          </p:cNvPr>
          <p:cNvSpPr>
            <a:spLocks noGrp="1"/>
          </p:cNvSpPr>
          <p:nvPr>
            <p:ph type="title"/>
          </p:nvPr>
        </p:nvSpPr>
        <p:spPr>
          <a:xfrm>
            <a:off x="630936" y="640080"/>
            <a:ext cx="4818888" cy="1481328"/>
          </a:xfrm>
        </p:spPr>
        <p:txBody>
          <a:bodyPr anchor="b">
            <a:normAutofit/>
          </a:bodyPr>
          <a:lstStyle/>
          <a:p>
            <a:r>
              <a:rPr lang="en-US" sz="3400"/>
              <a:t>Basic Univariate Statistics: Categorical Measures</a:t>
            </a:r>
          </a:p>
        </p:txBody>
      </p:sp>
      <p:sp>
        <p:nvSpPr>
          <p:cNvPr id="2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F7C362-BF15-40E0-A104-D57462FEE912}"/>
              </a:ext>
            </a:extLst>
          </p:cNvPr>
          <p:cNvSpPr>
            <a:spLocks noGrp="1"/>
          </p:cNvSpPr>
          <p:nvPr>
            <p:ph idx="1"/>
          </p:nvPr>
        </p:nvSpPr>
        <p:spPr>
          <a:xfrm>
            <a:off x="630936" y="2660904"/>
            <a:ext cx="4818888" cy="3547872"/>
          </a:xfrm>
        </p:spPr>
        <p:txBody>
          <a:bodyPr anchor="t">
            <a:normAutofit/>
          </a:bodyPr>
          <a:lstStyle/>
          <a:p>
            <a:r>
              <a:rPr lang="en-US" sz="2200"/>
              <a:t>Frequency Analysis</a:t>
            </a:r>
          </a:p>
          <a:p>
            <a:pPr lvl="1"/>
            <a:r>
              <a:rPr lang="en-US" sz="2200"/>
              <a:t>A count of the number of cases that fall into each of the possible response categories </a:t>
            </a:r>
          </a:p>
          <a:p>
            <a:pPr lvl="1"/>
            <a:r>
              <a:rPr lang="en-US" sz="2200"/>
              <a:t>An incredibility common and useful type of analysis </a:t>
            </a:r>
          </a:p>
        </p:txBody>
      </p:sp>
      <p:pic>
        <p:nvPicPr>
          <p:cNvPr id="7" name="Graphic 6" descr="Bar chart">
            <a:extLst>
              <a:ext uri="{FF2B5EF4-FFF2-40B4-BE49-F238E27FC236}">
                <a16:creationId xmlns:a16="http://schemas.microsoft.com/office/drawing/2014/main" id="{AFF63E01-6721-4F56-8374-8BE2AAD591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332427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1899</TotalTime>
  <Words>1507</Words>
  <Application>Microsoft Office PowerPoint</Application>
  <PresentationFormat>Widescreen</PresentationFormat>
  <Paragraphs>177</Paragraphs>
  <Slides>31</Slides>
  <Notes>19</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Franklin Gothic Book</vt:lpstr>
      <vt:lpstr>Lucida Grande</vt:lpstr>
      <vt:lpstr>Office Theme</vt:lpstr>
      <vt:lpstr>Good Morning</vt:lpstr>
      <vt:lpstr>iClicker Question</vt:lpstr>
      <vt:lpstr>Evaluation Example</vt:lpstr>
      <vt:lpstr>Chapter 17: Analysis and Interpretation: Individual Variables Independently </vt:lpstr>
      <vt:lpstr>Learning Objectives</vt:lpstr>
      <vt:lpstr>Data Analysis: Two Key Considerations</vt:lpstr>
      <vt:lpstr>Measures</vt:lpstr>
      <vt:lpstr>The Avery Fitness Center (AFC) Project</vt:lpstr>
      <vt:lpstr>Basic Univariate Statistics: Categorical Measures</vt:lpstr>
      <vt:lpstr>The Avery Fitness Center (AFC)</vt:lpstr>
      <vt:lpstr>Use of Percentages</vt:lpstr>
      <vt:lpstr>Frequency Analysis</vt:lpstr>
      <vt:lpstr>Presenting Frequency Analysis Results</vt:lpstr>
      <vt:lpstr>Uses of Frequency Analysis</vt:lpstr>
      <vt:lpstr>Uses of Frequency Analysis</vt:lpstr>
      <vt:lpstr>Uses of Frequency Analysis</vt:lpstr>
      <vt:lpstr>Uses of Frequency Analysis</vt:lpstr>
      <vt:lpstr>Converting Continuous Measures to Categorial Measures</vt:lpstr>
      <vt:lpstr>Common Approaches </vt:lpstr>
      <vt:lpstr>Median Split</vt:lpstr>
      <vt:lpstr>Common Approaches </vt:lpstr>
      <vt:lpstr>Common Approaches </vt:lpstr>
      <vt:lpstr>CUMULATIVE PERCENTAGE BREAKDOWN</vt:lpstr>
      <vt:lpstr>CUMULATIVE PERCENTAGE BREAKDOWN</vt:lpstr>
      <vt:lpstr>TWO-BOX TECHNIQUE</vt:lpstr>
      <vt:lpstr>TWO-BOX TECHNIQUE</vt:lpstr>
      <vt:lpstr>TWO-BOX TECHNIQUE</vt:lpstr>
      <vt:lpstr>Simple Regression</vt:lpstr>
      <vt:lpstr>10-min Group Discussion</vt:lpstr>
      <vt:lpstr>Up next</vt:lpstr>
      <vt:lpstr>5-min snippet Sex Ratio Equilibrium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Analysis and Interpretation: Individual Variables Independently </dc:title>
  <dc:creator>Mike Nguyen</dc:creator>
  <cp:lastModifiedBy>Nguyen, Mike (MU-Student)</cp:lastModifiedBy>
  <cp:revision>12</cp:revision>
  <dcterms:created xsi:type="dcterms:W3CDTF">2021-08-13T23:12:39Z</dcterms:created>
  <dcterms:modified xsi:type="dcterms:W3CDTF">2022-04-06T14:17:01Z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