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33"/>
  </p:notesMasterIdLst>
  <p:handoutMasterIdLst>
    <p:handoutMasterId r:id="rId34"/>
  </p:handoutMasterIdLst>
  <p:sldIdLst>
    <p:sldId id="257" r:id="rId6"/>
    <p:sldId id="258" r:id="rId7"/>
    <p:sldId id="259" r:id="rId8"/>
    <p:sldId id="260" r:id="rId9"/>
    <p:sldId id="261" r:id="rId10"/>
    <p:sldId id="256" r:id="rId11"/>
    <p:sldId id="295" r:id="rId12"/>
    <p:sldId id="314" r:id="rId13"/>
    <p:sldId id="296" r:id="rId14"/>
    <p:sldId id="297" r:id="rId15"/>
    <p:sldId id="298" r:id="rId16"/>
    <p:sldId id="299" r:id="rId17"/>
    <p:sldId id="300" r:id="rId18"/>
    <p:sldId id="302" r:id="rId19"/>
    <p:sldId id="303" r:id="rId20"/>
    <p:sldId id="301" r:id="rId21"/>
    <p:sldId id="304" r:id="rId22"/>
    <p:sldId id="306" r:id="rId23"/>
    <p:sldId id="307" r:id="rId24"/>
    <p:sldId id="308" r:id="rId25"/>
    <p:sldId id="309" r:id="rId26"/>
    <p:sldId id="310" r:id="rId27"/>
    <p:sldId id="311" r:id="rId28"/>
    <p:sldId id="294" r:id="rId29"/>
    <p:sldId id="262" r:id="rId30"/>
    <p:sldId id="312" r:id="rId31"/>
    <p:sldId id="31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6040" autoAdjust="0"/>
  </p:normalViewPr>
  <p:slideViewPr>
    <p:cSldViewPr snapToGrid="0">
      <p:cViewPr varScale="1">
        <p:scale>
          <a:sx n="75" d="100"/>
          <a:sy n="75" d="100"/>
        </p:scale>
        <p:origin x="1896" y="6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4/10/2022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talk about R^2 before letting students answer this one</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583412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we interpret the first coefficient? </a:t>
            </a:r>
          </a:p>
          <a:p>
            <a:r>
              <a:rPr lang="en-US" dirty="0"/>
              <a:t>After mechanically interpret our last result, how should you think of this coefficient.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2963586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very simple example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real application, the model would be much more complex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would be some other variables that could help you predict the number of visits to the fast-food chain?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include many more independent variables, including additional demographic variables, information about alternative food sources available to the consumer, and attitudes about nutrition and convenience, and more.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Calibri" panose="020F0502020204030204" pitchFamily="34" charset="0"/>
                <a:ea typeface="Cambria" panose="02040503050406030204" pitchFamily="18" charset="0"/>
                <a:cs typeface="Times New Roman" panose="02020603050405020304" pitchFamily="18" charset="0"/>
              </a:rPr>
              <a:t>R</a:t>
            </a:r>
            <a:r>
              <a:rPr lang="en-US" sz="1800" baseline="30000" dirty="0" err="1">
                <a:effectLst/>
                <a:latin typeface="Calibri" panose="020F0502020204030204" pitchFamily="34" charset="0"/>
                <a:ea typeface="Cambria" panose="02040503050406030204" pitchFamily="18" charset="0"/>
                <a:cs typeface="Times New Roman" panose="02020603050405020304" pitchFamily="18" charset="0"/>
              </a:rPr>
              <a:t>2</a:t>
            </a:r>
            <a:r>
              <a:rPr lang="en-US" sz="1800" dirty="0">
                <a:effectLst/>
                <a:latin typeface="Calibri" panose="020F0502020204030204" pitchFamily="34" charset="0"/>
                <a:ea typeface="Cambria" panose="02040503050406030204" pitchFamily="18" charset="0"/>
                <a:cs typeface="Times New Roman" panose="02020603050405020304" pitchFamily="18" charset="0"/>
              </a:rPr>
              <a:t> for this model is .14, how would we interpret this number?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mbria" panose="02040503050406030204" pitchFamily="18" charset="0"/>
                <a:cs typeface="Times New Roman" panose="02020603050405020304" pitchFamily="18" charset="0"/>
              </a:rPr>
              <a:t>meaning that 14 percent of the variation in fast food visits is accounted for by this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mbria" panose="02040503050406030204" pitchFamily="18" charset="0"/>
                <a:cs typeface="Times New Roman" panose="02020603050405020304" pitchFamily="18" charset="0"/>
              </a:rPr>
              <a:t>Do you think this is a good percentage to have?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mbria" panose="02040503050406030204" pitchFamily="18" charset="0"/>
                <a:cs typeface="Times New Roman" panose="02020603050405020304" pitchFamily="18" charset="0"/>
              </a:rPr>
              <a:t> This isn’t a very good fit.  A model that included more information like that described in the preceding paragraph would have a better fit.  Models that have poor fit are less useful than models with good fit.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2324866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go through another example, but I would expect you to help me with this example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3881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among current customers, …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7408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a customer with …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9659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last one, what if we have …. </a:t>
            </a:r>
          </a:p>
          <a:p>
            <a:r>
              <a:rPr lang="en-US" dirty="0"/>
              <a:t>Then what is the only different thing about this inquiry?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1897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now you know how the interpret the coefficients already, if you need more practice, you can review this slide later.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2416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tabLst>
                <a:tab pos="228600" algn="l"/>
              </a:tabLst>
            </a:pPr>
            <a:r>
              <a:rPr lang="en-US" sz="1800" dirty="0" err="1">
                <a:effectLst/>
                <a:latin typeface="Calibri" panose="020F0502020204030204" pitchFamily="34" charset="0"/>
                <a:ea typeface="Cambria" panose="02040503050406030204" pitchFamily="18" charset="0"/>
                <a:cs typeface="Times New Roman" panose="02020603050405020304" pitchFamily="18" charset="0"/>
              </a:rPr>
              <a:t>R</a:t>
            </a:r>
            <a:r>
              <a:rPr lang="en-US" sz="1800" baseline="30000" dirty="0" err="1">
                <a:effectLst/>
                <a:latin typeface="Calibri" panose="020F0502020204030204" pitchFamily="34" charset="0"/>
                <a:ea typeface="Cambria" panose="02040503050406030204" pitchFamily="18" charset="0"/>
                <a:cs typeface="Times New Roman" panose="02020603050405020304" pitchFamily="18" charset="0"/>
              </a:rPr>
              <a:t>2</a:t>
            </a:r>
            <a:r>
              <a:rPr lang="en-US" sz="1800" dirty="0">
                <a:effectLst/>
                <a:latin typeface="Calibri" panose="020F0502020204030204" pitchFamily="34" charset="0"/>
                <a:ea typeface="Cambria" panose="02040503050406030204" pitchFamily="18" charset="0"/>
                <a:cs typeface="Times New Roman" panose="02020603050405020304" pitchFamily="18" charset="0"/>
              </a:rPr>
              <a:t> for this model is .57, </a:t>
            </a: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How would you interpret this number? </a:t>
            </a: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meaning that 57 percent of the variation in monthly purchases is accounted for by this model.  43 percent of the variation in purchase size is explained by other variables not in the model.</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405472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are done with the most technical material in this class.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3935181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need suit and tie, but since this is a business presentation, hence professional dress is expected. </a:t>
            </a:r>
          </a:p>
          <a:p>
            <a:endParaRPr lang="en-US" dirty="0"/>
          </a:p>
          <a:p>
            <a:endParaRPr lang="en-US" dirty="0"/>
          </a:p>
          <a:p>
            <a:r>
              <a:rPr lang="en-US" dirty="0"/>
              <a:t>Update about the order of presentation. I’ve checked with the syllabus, and the two dates are November 17</a:t>
            </a:r>
            <a:r>
              <a:rPr lang="en-US" baseline="30000" dirty="0"/>
              <a:t>th</a:t>
            </a:r>
            <a:r>
              <a:rPr lang="en-US" dirty="0"/>
              <a:t> and 29</a:t>
            </a:r>
            <a:r>
              <a:rPr lang="en-US" baseline="30000" dirty="0"/>
              <a:t>th</a:t>
            </a:r>
            <a:r>
              <a:rPr lang="en-US" dirty="0"/>
              <a:t> instead of November 29</a:t>
            </a:r>
            <a:r>
              <a:rPr lang="en-US" baseline="30000" dirty="0"/>
              <a:t>th</a:t>
            </a:r>
            <a:r>
              <a:rPr lang="en-US" dirty="0"/>
              <a:t> and December 8</a:t>
            </a:r>
            <a:r>
              <a:rPr lang="en-US" baseline="30000" dirty="0"/>
              <a:t>th</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in either case, there shouldn’t be a problem since all of you will be in class anyway. And the order of presentation for the two dates remain constant. </a:t>
            </a:r>
          </a:p>
          <a:p>
            <a:endParaRPr lang="en-US" dirty="0"/>
          </a:p>
          <a:p>
            <a:r>
              <a:rPr lang="en-US" dirty="0"/>
              <a:t>Please let me know if your group would like to change the order, I can ask other groups if they want to change with you. </a:t>
            </a:r>
          </a:p>
          <a:p>
            <a:endParaRPr lang="en-US" dirty="0"/>
          </a:p>
          <a:p>
            <a:r>
              <a:rPr lang="en-US" dirty="0"/>
              <a:t>Go over the sample slides link (</a:t>
            </a:r>
            <a:r>
              <a:rPr lang="en-US"/>
              <a:t>cover expectation as well)</a:t>
            </a:r>
          </a:p>
          <a:p>
            <a:endParaRPr lang="en-US" dirty="0"/>
          </a:p>
          <a:p>
            <a:endParaRPr lang="en-US" dirty="0"/>
          </a:p>
          <a:p>
            <a:pPr algn="l">
              <a:buFont typeface="Arial" panose="020B0604020202020204" pitchFamily="34" charset="0"/>
              <a:buChar char="•"/>
            </a:pPr>
            <a:r>
              <a:rPr lang="en-US" b="0" i="0" dirty="0">
                <a:solidFill>
                  <a:srgbClr val="333333"/>
                </a:solidFill>
                <a:effectLst/>
                <a:latin typeface="Lato Extended"/>
              </a:rPr>
              <a:t>You are responsible for practicing your presentation on the classroom equipment before presentation day and making sure that everyone in the group is familiar with how the equipment works.</a:t>
            </a:r>
          </a:p>
          <a:p>
            <a:pPr algn="l">
              <a:buFont typeface="Arial" panose="020B0604020202020204" pitchFamily="34" charset="0"/>
              <a:buChar char="•"/>
            </a:pPr>
            <a:r>
              <a:rPr lang="en-US" b="0" i="0" dirty="0">
                <a:solidFill>
                  <a:srgbClr val="333333"/>
                </a:solidFill>
                <a:effectLst/>
                <a:latin typeface="Lato Extended"/>
              </a:rPr>
              <a:t>On presentation day, you must be set up and ready to go before the beginning of class. If you are not ready at that time, there will be point deductions and you may be asked to give your presentation at another time. Class time is very tightly scheduled during presentation days, and it is necessary that all groups be ready to present at the appointed time.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750575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Multiple regression doc</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401085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1675612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b="0" i="0" dirty="0">
                <a:effectLst/>
                <a:latin typeface="Calibri" panose="020F0502020204030204" pitchFamily="34" charset="0"/>
                <a:ea typeface="Cambria" panose="02040503050406030204" pitchFamily="18" charset="0"/>
                <a:cs typeface="Times New Roman" panose="02020603050405020304" pitchFamily="18" charset="0"/>
              </a:rPr>
              <a:t>Ask students to think of the possible independent variables that will affect </a:t>
            </a: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b="1" i="1" dirty="0">
              <a:effectLst/>
              <a:latin typeface="Calibri" panose="020F0502020204030204" pitchFamily="34"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Screen job applicants:</a:t>
            </a:r>
            <a:r>
              <a:rPr lang="en-US" sz="1800" dirty="0">
                <a:effectLst/>
                <a:latin typeface="Calibri" panose="020F0502020204030204" pitchFamily="34" charset="0"/>
                <a:ea typeface="Cambria" panose="02040503050406030204" pitchFamily="18" charset="0"/>
                <a:cs typeface="Times New Roman" panose="02020603050405020304" pitchFamily="18" charset="0"/>
              </a:rPr>
              <a:t>  Multiple regression can be used to build a mathematical model to identify applicants that are more likely to do well in a particular job</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The model would simultaneously consider multiple factors such as work experience, college major, GPA, and performance on screening tests, to “predict” success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This model won’t actually predict whether a particular applicant will do well.  It will simply describe what characteristics have been associated with success for past applicants who  were hired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Identify successful locations:</a:t>
            </a:r>
            <a:r>
              <a:rPr lang="en-US" sz="1800" dirty="0">
                <a:effectLst/>
                <a:latin typeface="Calibri" panose="020F0502020204030204" pitchFamily="34" charset="0"/>
                <a:ea typeface="Cambria" panose="02040503050406030204" pitchFamily="18" charset="0"/>
                <a:cs typeface="Times New Roman" panose="02020603050405020304" pitchFamily="18" charset="0"/>
              </a:rPr>
              <a:t>  Multiple regression can be used to build a model to estimate/predict which retail locations are most likely to be successful for a sandwich shop</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Variables in the model might be amount of foot traffic, amount of auto traffic, proximity of competitors, demographic characteristics of nearby residents, local economic conditions, etc.</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Again, this model won’t actually predict success, but is a guide describing what’s been successful in the past that helps the company make guesses for the future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Factors associated with video streaming service use:</a:t>
            </a:r>
            <a:r>
              <a:rPr lang="en-US" sz="1800" dirty="0">
                <a:effectLst/>
                <a:latin typeface="Calibri" panose="020F0502020204030204" pitchFamily="34" charset="0"/>
                <a:ea typeface="Cambria" panose="02040503050406030204" pitchFamily="18" charset="0"/>
                <a:cs typeface="Times New Roman" panose="02020603050405020304" pitchFamily="18" charset="0"/>
              </a:rPr>
              <a:t>  Multiple regression can be used to identify the characteristics of people who are heavy users of video streaming services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Variables in the model might include age, hours of paid employment per week, availability of alternative entertainment options nearby, marital or dating status, and whether the person has children living at home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This model will indicate which characteristics are most strongly associated with video streaming service use at the time the data were collected; if the environment changes, the model would no longer be valid</a:t>
            </a:r>
          </a:p>
          <a:p>
            <a:pPr marL="342900" marR="0" lvl="0" indent="-342900">
              <a:spcBef>
                <a:spcPts val="0"/>
              </a:spcBef>
              <a:spcAft>
                <a:spcPts val="0"/>
              </a:spcAft>
              <a:buFont typeface="Symbol" panose="05050102010706020507" pitchFamily="18" charset="2"/>
              <a:buChar char=""/>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2006, Netflix announced their competition to </a:t>
            </a:r>
            <a:r>
              <a:rPr lang="en-US" sz="2800" b="0" i="0" dirty="0">
                <a:solidFill>
                  <a:srgbClr val="333333"/>
                </a:solidFill>
                <a:effectLst/>
                <a:latin typeface="georgia" panose="02040502050405020303" pitchFamily="18" charset="0"/>
              </a:rPr>
              <a:t>come up with a recommendation software that could do a better job accurately predicting the movies customers would like than Netflix’s in-house software</a:t>
            </a: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https://bits.blogs.nytimes.com/2009/09/21/netflix-awards-1-million-prize-and-starts-a-new-contest/</a:t>
            </a: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Interestingly, the algorithm has never been used due to engineering costs (https://www.wired.com/2012/04/netflix-prize-costs/) </a:t>
            </a: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dirty="0">
              <a:effectLst/>
              <a:latin typeface="Calibri" panose="020F0502020204030204" pitchFamily="34" charset="0"/>
              <a:ea typeface="Cambria" panose="02040503050406030204" pitchFamily="18" charset="0"/>
              <a:cs typeface="Times New Roman" panose="02020603050405020304" pitchFamily="18" charset="0"/>
            </a:endParaRPr>
          </a:p>
          <a:p>
            <a:pPr marL="0" marR="0" lvl="0" indent="0">
              <a:spcBef>
                <a:spcPts val="0"/>
              </a:spcBef>
              <a:spcAft>
                <a:spcPts val="0"/>
              </a:spcAft>
              <a:buFont typeface="Symbol" panose="05050102010706020507" pitchFamily="18" charset="2"/>
              <a:buNone/>
              <a:tabLst>
                <a:tab pos="-914400" algn="l"/>
                <a:tab pos="-4572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97263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Kinds of variables we can include in multiple regression analysis</a:t>
            </a:r>
          </a:p>
          <a:p>
            <a:endParaRPr lang="en-US" dirty="0"/>
          </a:p>
          <a:p>
            <a:r>
              <a:rPr lang="en-US" dirty="0"/>
              <a:t>Ask students: </a:t>
            </a:r>
          </a:p>
          <a:p>
            <a:r>
              <a:rPr lang="en-US" dirty="0"/>
              <a:t>Can somebody remind me what the levels of measurements are and their examples? </a:t>
            </a:r>
          </a:p>
          <a:p>
            <a:endParaRPr lang="en-US" dirty="0"/>
          </a:p>
          <a:p>
            <a:pPr marL="0" marR="0">
              <a:spcBef>
                <a:spcPts val="0"/>
              </a:spcBef>
              <a:spcAft>
                <a:spcPts val="0"/>
              </a:spcAft>
            </a:pPr>
            <a:r>
              <a:rPr lang="en-US" sz="1800" b="1" dirty="0">
                <a:effectLst/>
                <a:latin typeface="Calibri" panose="020F0502020204030204" pitchFamily="34" charset="0"/>
                <a:ea typeface="Cambria" panose="02040503050406030204" pitchFamily="18" charset="0"/>
                <a:cs typeface="Times New Roman" panose="02020603050405020304" pitchFamily="18" charset="0"/>
              </a:rPr>
              <a:t>Reviewing levels of measurement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Nominal variables</a:t>
            </a:r>
            <a:r>
              <a:rPr lang="en-US" sz="1800" dirty="0">
                <a:effectLst/>
                <a:latin typeface="Calibri" panose="020F0502020204030204" pitchFamily="34" charset="0"/>
                <a:ea typeface="Cambria" panose="02040503050406030204" pitchFamily="18" charset="0"/>
                <a:cs typeface="Times New Roman" panose="02020603050405020304" pitchFamily="18" charset="0"/>
              </a:rPr>
              <a:t> are composed of categories that have no order to them:</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the state a business is located in</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 student’s major in college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location of a pharmacy (a free standing store, in a strip mall, or inside a grocery store)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Binary variables</a:t>
            </a:r>
            <a:r>
              <a:rPr lang="en-US" sz="1800" dirty="0">
                <a:effectLst/>
                <a:latin typeface="Calibri" panose="020F0502020204030204" pitchFamily="34" charset="0"/>
                <a:ea typeface="Cambria" panose="02040503050406030204" pitchFamily="18" charset="0"/>
                <a:cs typeface="Times New Roman" panose="02020603050405020304" pitchFamily="18" charset="0"/>
              </a:rPr>
              <a:t> are a type of nominal variable that has two categories: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yes/no</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college graduate/not a college graduate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has coding experience/doesn’t have coding experience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mall store location/free-standing store location</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offers delivery/doesn’t offer delivery</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Ordinal variables</a:t>
            </a:r>
            <a:r>
              <a:rPr lang="en-US" sz="1800" dirty="0">
                <a:effectLst/>
                <a:latin typeface="Calibri" panose="020F0502020204030204" pitchFamily="34" charset="0"/>
                <a:ea typeface="Cambria" panose="02040503050406030204" pitchFamily="18" charset="0"/>
                <a:cs typeface="Times New Roman" panose="02020603050405020304" pitchFamily="18" charset="0"/>
              </a:rPr>
              <a:t> have ordered categories: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age categories (18-25, 26-35, 36-45, 46-60, 60+)</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movie ratings (G, PG, PG-13, R, NC-17)</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clothing sizes (small, medium, large)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Interval variables</a:t>
            </a:r>
            <a:r>
              <a:rPr lang="en-US" sz="1800" dirty="0">
                <a:effectLst/>
                <a:latin typeface="Calibri" panose="020F0502020204030204" pitchFamily="34" charset="0"/>
                <a:ea typeface="Cambria" panose="02040503050406030204" pitchFamily="18" charset="0"/>
                <a:cs typeface="Times New Roman" panose="02020603050405020304" pitchFamily="18" charset="0"/>
              </a:rPr>
              <a:t> are scaled variables with equal distances between scale points: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Job performance evaluation, where 1 = far below expectations and 10 = outstanding performance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Taste evaluation scale, where 1 = tastes terrible and 7 = tastes delicious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 variable like the income measure below, which has equal distances between categories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less than $25,000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$25,000 - $49,999</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$50,000 - $74,999</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$75,000 - $99,999</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$100,000 - $124,999</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40005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 $125,000 - $149,999</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b="1" i="1" dirty="0">
                <a:effectLst/>
                <a:latin typeface="Calibri" panose="020F0502020204030204" pitchFamily="34" charset="0"/>
                <a:ea typeface="Cambria" panose="02040503050406030204" pitchFamily="18" charset="0"/>
                <a:cs typeface="Times New Roman" panose="02020603050405020304" pitchFamily="18" charset="0"/>
              </a:rPr>
              <a:t>Ratio variables</a:t>
            </a:r>
            <a:r>
              <a:rPr lang="en-US" sz="1800" dirty="0">
                <a:effectLst/>
                <a:latin typeface="Calibri" panose="020F0502020204030204" pitchFamily="34" charset="0"/>
                <a:ea typeface="Cambria" panose="02040503050406030204" pitchFamily="18" charset="0"/>
                <a:cs typeface="Times New Roman" panose="02020603050405020304" pitchFamily="18" charset="0"/>
              </a:rPr>
              <a:t> have specific </a:t>
            </a:r>
            <a:r>
              <a:rPr lang="en-US" sz="1800" u="sng" dirty="0">
                <a:effectLst/>
                <a:latin typeface="Calibri" panose="020F0502020204030204" pitchFamily="34" charset="0"/>
                <a:ea typeface="Cambria" panose="02040503050406030204" pitchFamily="18" charset="0"/>
                <a:cs typeface="Times New Roman" panose="02020603050405020304" pitchFamily="18" charset="0"/>
              </a:rPr>
              <a:t>quantities</a:t>
            </a:r>
            <a:r>
              <a:rPr lang="en-US" sz="1800" dirty="0">
                <a:effectLst/>
                <a:latin typeface="Calibri" panose="020F0502020204030204" pitchFamily="34" charset="0"/>
                <a:ea typeface="Cambria" panose="02040503050406030204" pitchFamily="18" charset="0"/>
                <a:cs typeface="Times New Roman" panose="02020603050405020304" pitchFamily="18" charset="0"/>
              </a:rPr>
              <a:t>, such as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number of employees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number of years of work experience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points on a test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price of a pair of jeans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tabLst>
                <a:tab pos="228600" algn="l"/>
              </a:tabLst>
            </a:pPr>
            <a:r>
              <a:rPr lang="en-US" sz="1800" dirty="0">
                <a:effectLst/>
                <a:latin typeface="Calibri" panose="020F0502020204030204" pitchFamily="34" charset="0"/>
                <a:ea typeface="Cambria" panose="02040503050406030204" pitchFamily="18" charset="0"/>
                <a:cs typeface="Times New Roman" panose="02020603050405020304" pitchFamily="18" charset="0"/>
              </a:rPr>
              <a:t>Only binary, interval, and ratio level variables can be used in regression analysis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951509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do an example to show how to identify suitable independent variables </a:t>
            </a:r>
          </a:p>
          <a:p>
            <a:endParaRPr lang="en-US" dirty="0"/>
          </a:p>
          <a:p>
            <a:r>
              <a:rPr lang="en-US" sz="1200" dirty="0"/>
              <a:t>below is a list of the variables the analyst has data for.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Which of the above variables should not be included in the regression model because of level of measurement?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Ask for each independent variable, the level of measurement </a:t>
            </a:r>
          </a:p>
          <a:p>
            <a:endParaRPr lang="en-US" dirty="0"/>
          </a:p>
          <a:p>
            <a:r>
              <a:rPr lang="en-US" dirty="0"/>
              <a:t>4 and 7</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305708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analyst used regression to develop the model below.</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252212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can some tell me if a person …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009943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for a person with … , what the estimate would be?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01525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last inquiry, for a person who …, what would be his or her estimate?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624033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461436DF-F24E-48E3-BE9F-68AFE2C6589C}" type="datetime1">
              <a:rPr lang="en-US" smtClean="0"/>
              <a:t>4/10/2022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CD9681C5-637A-43AB-A7C4-E7DFC89EBD58}" type="datetime1">
              <a:rPr lang="en-US" smtClean="0"/>
              <a:t>4/10/2022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4742C380-EB37-4688-ACA2-A268C2AE5967}" type="datetime1">
              <a:rPr lang="en-US" smtClean="0"/>
              <a:t>4/10/2022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4/10/2022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800031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4/10/2022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01981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4/10/2022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84777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4/10/2022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850223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4/10/2022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730145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4/10/2022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3822326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4/10/2022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64672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4/10/2022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50983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601661FD-B672-4D8F-8356-4A12CA89AA63}" type="datetime1">
              <a:rPr lang="en-US" smtClean="0"/>
              <a:t>4/10/2022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4/10/2022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2653713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4/10/2022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490833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4/10/2022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8917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83037F5D-6B5E-445B-A7D6-D5272A907639}" type="datetime1">
              <a:rPr lang="en-US" smtClean="0"/>
              <a:t>4/10/2022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38AB59E4-EFCB-416B-8597-2977CD513C8F}" type="datetime1">
              <a:rPr lang="en-US" smtClean="0"/>
              <a:t>4/10/2022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744DE904-C2A5-4777-8FC5-B8D2FECC7571}" type="datetime1">
              <a:rPr lang="en-US" smtClean="0"/>
              <a:t>4/10/2022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56D6020D-AEF5-4548-AE67-C5782FBCD88A}" type="datetime1">
              <a:rPr lang="en-US" smtClean="0"/>
              <a:t>4/10/2022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CC1B33E5-E33B-4FE4-9AAB-74E67996C9CD}" type="datetime1">
              <a:rPr lang="en-US" smtClean="0"/>
              <a:t>4/10/2022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F38E6434-5ED1-4478-B475-B5D0455674B4}" type="datetime1">
              <a:rPr lang="en-US" smtClean="0"/>
              <a:t>4/10/2022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C60241AD-501F-4E01-AB37-27CC7835DE35}" type="datetime1">
              <a:rPr lang="en-US" smtClean="0"/>
              <a:t>4/10/2022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74AA5-2820-462D-B05E-9F8E9E238163}" type="datetime1">
              <a:rPr lang="en-US" smtClean="0"/>
              <a:t>4/10/2022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4/10/2022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2056631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mikenguyen13/mar4050_F21/raw/master/project_assignment/presentation/Pointers%20on%20presentations.docx"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mikenguyen13/mar4050_F21/raw/master/project_assignment/presentation/Presentation%20Evaluation%20Assignment.docx" TargetMode="External"/><Relationship Id="rId5" Type="http://schemas.openxmlformats.org/officeDocument/2006/relationships/hyperlink" Target="https://github.com/mikenguyen13/mar4050_F21/raw/master/project_assignment/presentation/Sample%20Student%20Presentation%20from%20previous%20semester.pptx" TargetMode="External"/><Relationship Id="rId4" Type="http://schemas.openxmlformats.org/officeDocument/2006/relationships/hyperlink" Target="https://github.com/mikenguyen13/mar4050_F21/raw/master/project_assignment/presentation/Presentation%20slide%20examples.pptx"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edium.com/pursuitnotes/day-2-linear-regression-78705397a837"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031EB-30D5-46F2-958C-534FAB3DEA11}"/>
              </a:ext>
            </a:extLst>
          </p:cNvPr>
          <p:cNvSpPr>
            <a:spLocks noGrp="1"/>
          </p:cNvSpPr>
          <p:nvPr>
            <p:ph type="ctrTitle"/>
          </p:nvPr>
        </p:nvSpPr>
        <p:spPr>
          <a:xfrm>
            <a:off x="638882" y="639193"/>
            <a:ext cx="3571810" cy="3573516"/>
          </a:xfrm>
        </p:spPr>
        <p:txBody>
          <a:bodyPr>
            <a:normAutofit/>
          </a:bodyPr>
          <a:lstStyle/>
          <a:p>
            <a:pPr algn="l"/>
            <a:r>
              <a:rPr lang="en-US" sz="6600"/>
              <a:t>Good Morning</a:t>
            </a:r>
          </a:p>
        </p:txBody>
      </p:sp>
      <p:sp>
        <p:nvSpPr>
          <p:cNvPr id="3" name="Subtitle 2">
            <a:extLst>
              <a:ext uri="{FF2B5EF4-FFF2-40B4-BE49-F238E27FC236}">
                <a16:creationId xmlns:a16="http://schemas.microsoft.com/office/drawing/2014/main" id="{DC8EAB19-53A0-4E1B-88E9-ADE4F44025CC}"/>
              </a:ext>
            </a:extLst>
          </p:cNvPr>
          <p:cNvSpPr>
            <a:spLocks noGrp="1"/>
          </p:cNvSpPr>
          <p:nvPr>
            <p:ph type="subTitle" idx="1"/>
          </p:nvPr>
        </p:nvSpPr>
        <p:spPr>
          <a:xfrm>
            <a:off x="638882" y="4631161"/>
            <a:ext cx="3571810" cy="1559327"/>
          </a:xfrm>
        </p:spPr>
        <p:txBody>
          <a:bodyPr>
            <a:normAutofit/>
          </a:bodyPr>
          <a:lstStyle/>
          <a:p>
            <a:pPr algn="l"/>
            <a:r>
              <a:rPr lang="en-US"/>
              <a:t>Take your name tag </a:t>
            </a:r>
          </a:p>
          <a:p>
            <a:pPr algn="l"/>
            <a:r>
              <a:rPr lang="en-US"/>
              <a:t>Check-in</a:t>
            </a:r>
          </a:p>
        </p:txBody>
      </p:sp>
      <p:sp>
        <p:nvSpPr>
          <p:cNvPr id="10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ood Morning Coffee GIF | Morning Coffee GIF Images - MK Wishes">
            <a:extLst>
              <a:ext uri="{FF2B5EF4-FFF2-40B4-BE49-F238E27FC236}">
                <a16:creationId xmlns:a16="http://schemas.microsoft.com/office/drawing/2014/main" id="{08919636-53D6-467D-A972-9EC4E57D868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4654296" y="1395192"/>
            <a:ext cx="7214616" cy="404018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C379523-BC3F-46CE-B853-6A0ECF8FC24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884FCB4-A52F-489F-A734-9DFD9B98AE0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2711888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645065" y="1463040"/>
            <a:ext cx="3796306" cy="2690949"/>
          </a:xfrm>
        </p:spPr>
        <p:txBody>
          <a:bodyPr anchor="t">
            <a:normAutofit/>
          </a:bodyPr>
          <a:lstStyle/>
          <a:p>
            <a:r>
              <a:rPr lang="en-US" sz="4800"/>
              <a:t>Multiple Regression</a:t>
            </a:r>
          </a:p>
        </p:txBody>
      </p:sp>
      <p:grpSp>
        <p:nvGrpSpPr>
          <p:cNvPr id="12" name="Group 11">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13">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ontent Placeholder 2">
            <a:extLst>
              <a:ext uri="{FF2B5EF4-FFF2-40B4-BE49-F238E27FC236}">
                <a16:creationId xmlns:a16="http://schemas.microsoft.com/office/drawing/2014/main" id="{E612B995-3E62-42AD-A75D-5541C4EE1278}"/>
              </a:ext>
            </a:extLst>
          </p:cNvPr>
          <p:cNvSpPr>
            <a:spLocks noGrp="1"/>
          </p:cNvSpPr>
          <p:nvPr>
            <p:ph idx="1"/>
          </p:nvPr>
        </p:nvSpPr>
        <p:spPr>
          <a:xfrm>
            <a:off x="5656218" y="1463039"/>
            <a:ext cx="5542387" cy="4300447"/>
          </a:xfrm>
        </p:spPr>
        <p:txBody>
          <a:bodyPr anchor="t">
            <a:normAutofit/>
          </a:bodyPr>
          <a:lstStyle/>
          <a:p>
            <a:r>
              <a:rPr lang="en-US" sz="2200" dirty="0"/>
              <a:t>The dependent variable (the thing we try to “predict”) must be</a:t>
            </a:r>
          </a:p>
          <a:p>
            <a:pPr lvl="1"/>
            <a:r>
              <a:rPr lang="en-US" sz="2200" dirty="0"/>
              <a:t>Interval or Ratio (this class covers)</a:t>
            </a:r>
          </a:p>
          <a:p>
            <a:pPr lvl="1"/>
            <a:r>
              <a:rPr lang="en-US" sz="2200" dirty="0"/>
              <a:t>Technically, Ordinal and Ordinal (e.g., logistic regression)</a:t>
            </a:r>
          </a:p>
          <a:p>
            <a:r>
              <a:rPr lang="en-US" sz="2200" dirty="0"/>
              <a:t>The independent variables must be </a:t>
            </a:r>
          </a:p>
          <a:p>
            <a:pPr lvl="1"/>
            <a:r>
              <a:rPr lang="en-US" sz="2200" dirty="0"/>
              <a:t>Binary Variables (technically more!!!)</a:t>
            </a:r>
          </a:p>
          <a:p>
            <a:pPr lvl="1"/>
            <a:r>
              <a:rPr lang="en-US" sz="2200" dirty="0"/>
              <a:t>Interval or Ratio</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spTree>
    <p:extLst>
      <p:ext uri="{BB962C8B-B14F-4D97-AF65-F5344CB8AC3E}">
        <p14:creationId xmlns:p14="http://schemas.microsoft.com/office/powerpoint/2010/main" val="113816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1500" dirty="0"/>
              <a:t>Prime Fit is a chain of 72 fitness centers on the west coast.  An analyst at the company is developing a model to identify the characteristics of gym locations that are most effective in retaining members.</a:t>
            </a:r>
          </a:p>
          <a:p>
            <a:pPr marL="0" indent="0">
              <a:buNone/>
            </a:pPr>
            <a:r>
              <a:rPr lang="en-US" sz="1500" b="1" dirty="0"/>
              <a:t>Dependent</a:t>
            </a:r>
            <a:r>
              <a:rPr lang="en-US" sz="1500" dirty="0"/>
              <a:t> </a:t>
            </a:r>
            <a:r>
              <a:rPr lang="en-US" sz="1500" b="1" dirty="0"/>
              <a:t>variable: </a:t>
            </a:r>
            <a:r>
              <a:rPr lang="en-US" sz="1500" dirty="0"/>
              <a:t>percentage of members who renew their membership after their first 12-month contract.</a:t>
            </a:r>
          </a:p>
          <a:p>
            <a:pPr marL="0" indent="0">
              <a:buNone/>
            </a:pPr>
            <a:r>
              <a:rPr lang="en-US" sz="1500" dirty="0"/>
              <a:t>Which ones would be suitable to include in the model and which would not?  (In other words, which ones have the proper level of measurement for inclusion?)</a:t>
            </a:r>
          </a:p>
          <a:p>
            <a:pPr marL="0" indent="0">
              <a:buNone/>
            </a:pPr>
            <a:r>
              <a:rPr lang="en-US" sz="1500" b="1" dirty="0"/>
              <a:t>Potential independent variables</a:t>
            </a:r>
          </a:p>
          <a:p>
            <a:pPr marL="514350" indent="-514350">
              <a:buFont typeface="+mj-lt"/>
              <a:buAutoNum type="arabicPeriod"/>
            </a:pPr>
            <a:r>
              <a:rPr lang="en-US" sz="1500" dirty="0"/>
              <a:t>size of the gym in square feet</a:t>
            </a:r>
          </a:p>
          <a:p>
            <a:pPr marL="514350" indent="-514350">
              <a:buFont typeface="+mj-lt"/>
              <a:buAutoNum type="arabicPeriod"/>
            </a:pPr>
            <a:r>
              <a:rPr lang="en-US" sz="1500" dirty="0"/>
              <a:t>number of personal trainers employed by the gym</a:t>
            </a:r>
          </a:p>
          <a:p>
            <a:pPr marL="514350" indent="-514350">
              <a:buFont typeface="+mj-lt"/>
              <a:buAutoNum type="arabicPeriod"/>
            </a:pPr>
            <a:r>
              <a:rPr lang="en-US" sz="1500" dirty="0"/>
              <a:t>number of miles to the closest competitor gym</a:t>
            </a:r>
          </a:p>
          <a:p>
            <a:pPr marL="514350" indent="-514350">
              <a:buFont typeface="+mj-lt"/>
              <a:buAutoNum type="arabicPeriod"/>
            </a:pPr>
            <a:r>
              <a:rPr lang="en-US" sz="1500" dirty="0"/>
              <a:t>gym identification number</a:t>
            </a:r>
          </a:p>
          <a:p>
            <a:pPr marL="514350" indent="-514350">
              <a:buFont typeface="+mj-lt"/>
              <a:buAutoNum type="arabicPeriod"/>
            </a:pPr>
            <a:r>
              <a:rPr lang="en-US" sz="1500" dirty="0"/>
              <a:t>whether the gym is free-standing or located within a strip mall</a:t>
            </a:r>
          </a:p>
          <a:p>
            <a:pPr marL="514350" indent="-514350">
              <a:buFont typeface="+mj-lt"/>
              <a:buAutoNum type="arabicPeriod"/>
            </a:pPr>
            <a:r>
              <a:rPr lang="en-US" sz="1500" dirty="0"/>
              <a:t>score on the most recent inspection report (graded 1 through 10)</a:t>
            </a:r>
          </a:p>
          <a:p>
            <a:pPr marL="514350" indent="-514350">
              <a:buFont typeface="+mj-lt"/>
              <a:buAutoNum type="arabicPeriod"/>
            </a:pPr>
            <a:r>
              <a:rPr lang="en-US" sz="1500" dirty="0"/>
              <a:t>the state in which the gym is located</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291441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dirty="0"/>
              <a:t>A major fast-food franchise wants to identify the factors related to the frequency of fast-food restaurant visits by consumers. </a:t>
            </a:r>
          </a:p>
          <a:p>
            <a:pPr marL="0" indent="0">
              <a:buNone/>
            </a:pPr>
            <a:r>
              <a:rPr lang="en-US" sz="2200" dirty="0"/>
              <a:t>The dependent variable is the number of fast-food restaurant visits a person makes per month.</a:t>
            </a:r>
          </a:p>
          <a:p>
            <a:pPr marL="0" indent="0">
              <a:buNone/>
            </a:pPr>
            <a:r>
              <a:rPr lang="en-US" sz="2200" dirty="0"/>
              <a:t>The independent variables are</a:t>
            </a:r>
          </a:p>
          <a:p>
            <a:pPr marL="0" indent="0">
              <a:buNone/>
            </a:pPr>
            <a:r>
              <a:rPr lang="en-US" sz="2200" dirty="0"/>
              <a:t>• number of hours working outside the home per day</a:t>
            </a:r>
          </a:p>
          <a:p>
            <a:pPr marL="0" indent="0">
              <a:buNone/>
            </a:pPr>
            <a:r>
              <a:rPr lang="en-US" sz="2200" dirty="0"/>
              <a:t> • monthly income (in thousands of dollars; $000)</a:t>
            </a:r>
          </a:p>
          <a:p>
            <a:pPr marL="0" indent="0">
              <a:buNone/>
            </a:pPr>
            <a:r>
              <a:rPr lang="en-US" sz="2200" dirty="0"/>
              <a:t>• presence of children at home (binary variable; 0 = children not present, 1 = children present)</a:t>
            </a:r>
          </a:p>
          <a:p>
            <a:pPr marL="0" indent="0">
              <a:buNone/>
            </a:pPr>
            <a:r>
              <a:rPr lang="en-US" sz="2200" dirty="0"/>
              <a:t># of visits = 2.1 + .68 (# of hours worked) - .11 (monthly income) + .51 (if children present)</a:t>
            </a:r>
          </a:p>
          <a:p>
            <a:pPr marL="0" indent="0">
              <a:buNone/>
            </a:pPr>
            <a:endParaRPr lang="en-US" sz="2200" dirty="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160626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dirty="0"/>
              <a:t># of visits = 2.1 + .68 (# of hours worked) - .11 (monthly income) + .51 (if children present)</a:t>
            </a:r>
          </a:p>
          <a:p>
            <a:pPr marL="0" indent="0">
              <a:buNone/>
            </a:pPr>
            <a:endParaRPr lang="en-US" sz="2200" dirty="0"/>
          </a:p>
          <a:p>
            <a:pPr marL="0" indent="0">
              <a:buNone/>
            </a:pPr>
            <a:r>
              <a:rPr lang="en-US" sz="2200" dirty="0"/>
              <a:t>For a person who works 6 hours a day outside the home, makes $3,500 per month, and has children, the model would estimate the number of visits to be:</a:t>
            </a:r>
          </a:p>
          <a:p>
            <a:pPr marL="0" indent="0">
              <a:buNone/>
            </a:pPr>
            <a:endParaRPr lang="en-US" sz="2200" dirty="0"/>
          </a:p>
          <a:p>
            <a:pPr marL="0" indent="0">
              <a:buNone/>
            </a:pPr>
            <a:r>
              <a:rPr lang="en-US" sz="2200" dirty="0"/>
              <a:t>2.10 + .68 (6) -.11 (3.5) +. 51 (1) = 6.37 visits per month</a:t>
            </a:r>
          </a:p>
          <a:p>
            <a:pPr marL="0" indent="0">
              <a:buNone/>
            </a:pPr>
            <a:endParaRPr lang="en-US" sz="2200" dirty="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389885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dirty="0"/>
              <a:t># of visits = 2.1 + .68 (# of hours worked) - .11 (monthly income) + .51 (if children present)</a:t>
            </a:r>
          </a:p>
          <a:p>
            <a:pPr marL="0" indent="0">
              <a:buNone/>
            </a:pPr>
            <a:endParaRPr lang="en-US" sz="2200" dirty="0"/>
          </a:p>
          <a:p>
            <a:pPr marL="0" indent="0">
              <a:buNone/>
            </a:pPr>
            <a:r>
              <a:rPr lang="en-US" sz="2200" dirty="0"/>
              <a:t>The estimate for a person with the same work schedule and income, but with no children:</a:t>
            </a:r>
          </a:p>
          <a:p>
            <a:pPr marL="0" indent="0">
              <a:buNone/>
            </a:pPr>
            <a:endParaRPr lang="en-US" sz="2200" dirty="0"/>
          </a:p>
          <a:p>
            <a:pPr marL="0" indent="0">
              <a:buNone/>
            </a:pPr>
            <a:r>
              <a:rPr lang="en-US" sz="2200" dirty="0"/>
              <a:t>2.10 + .68 (6) -.11 (3.5) +. 51 (0) = 5.86 visits per month</a:t>
            </a:r>
          </a:p>
          <a:p>
            <a:pPr marL="0" indent="0">
              <a:buNone/>
            </a:pPr>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123153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a:t># of visits = 2.1 + .68 (# of hours worked) - .11 (monthly income) + .51 (if children present)</a:t>
            </a:r>
          </a:p>
          <a:p>
            <a:pPr marL="0" indent="0">
              <a:buNone/>
            </a:pPr>
            <a:endParaRPr lang="en-US" sz="2200"/>
          </a:p>
          <a:p>
            <a:pPr marL="0" indent="0">
              <a:buNone/>
            </a:pPr>
            <a:r>
              <a:rPr lang="en-US" sz="2200"/>
              <a:t>The estimate for a person who doesn’t work outside the home, has a monthly income of $6,000, and has children:</a:t>
            </a:r>
          </a:p>
          <a:p>
            <a:pPr marL="0" indent="0">
              <a:buNone/>
            </a:pPr>
            <a:endParaRPr lang="en-US" sz="2200"/>
          </a:p>
          <a:p>
            <a:pPr marL="0" indent="0">
              <a:buNone/>
            </a:pPr>
            <a:r>
              <a:rPr lang="en-US" sz="2200"/>
              <a:t>	2.10 + .68 (0) -.11 (6.0) +. 51 (1) = 2.01 visits per month</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15</a:t>
            </a:fld>
            <a:endParaRPr lang="en-US"/>
          </a:p>
        </p:txBody>
      </p:sp>
    </p:spTree>
    <p:extLst>
      <p:ext uri="{BB962C8B-B14F-4D97-AF65-F5344CB8AC3E}">
        <p14:creationId xmlns:p14="http://schemas.microsoft.com/office/powerpoint/2010/main" val="364321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p:txBody>
          <a:bodyPr/>
          <a:lstStyle/>
          <a:p>
            <a:r>
              <a:rPr lang="en-US" dirty="0"/>
              <a:t>Coefficients Interpretation</a:t>
            </a: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p:txBody>
          <a:bodyPr>
            <a:normAutofit fontScale="70000" lnSpcReduction="20000"/>
          </a:bodyPr>
          <a:lstStyle/>
          <a:p>
            <a:pPr marL="0" indent="0">
              <a:buNone/>
            </a:pPr>
            <a:r>
              <a:rPr lang="en-US" dirty="0"/>
              <a:t># of visits  = 2.10 + .68 (# of hours worked) - .11 (monthly income) +. 51 (if children present) </a:t>
            </a:r>
          </a:p>
          <a:p>
            <a:pPr marL="0" indent="0">
              <a:buNone/>
            </a:pPr>
            <a:endParaRPr lang="en-US" dirty="0"/>
          </a:p>
          <a:p>
            <a:r>
              <a:rPr lang="en-US" dirty="0"/>
              <a:t>Theoretically, this number represents how many visits a person in the sample made to fast food restaurants if they worked outside the home 0 hours per week, had 0 monthly income, and had no children in the home.  Because the data didn’t include any people with 0 income, this situation is outside the relevant range of the model and not of practical interest.</a:t>
            </a:r>
          </a:p>
          <a:p>
            <a:r>
              <a:rPr lang="en-US" dirty="0"/>
              <a:t>This is the coefficient for number of hours worked outside the home per week.  For each additional hour worked outside the home, the number of fast-food visits per month by people in the sample increased by .68 (on average).</a:t>
            </a:r>
          </a:p>
          <a:p>
            <a:r>
              <a:rPr lang="en-US" dirty="0"/>
              <a:t>This is the coefficient for monthly income (in thousands of dollars).  For each additional $1,000 in income, the number of fast-food visits per month by people in the sample decreased by .11 visits (on average).</a:t>
            </a:r>
          </a:p>
          <a:p>
            <a:r>
              <a:rPr lang="en-US" dirty="0"/>
              <a:t>This is the coefficient for the binary variable representing the presence of children.  The number of fast-food visits per month was .51 visits higher (on average) for people in the sample who had children in the household.</a:t>
            </a:r>
          </a:p>
          <a:p>
            <a:endParaRPr lang="en-US" dirty="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p:txBody>
          <a:bodyPr/>
          <a:lstStyle/>
          <a:p>
            <a:fld id="{A6AF1B4E-90EC-4A51-B6E5-B702C054ECB0}" type="slidenum">
              <a:rPr lang="en-US" smtClean="0"/>
              <a:t>16</a:t>
            </a:fld>
            <a:endParaRPr lang="en-US" dirty="0"/>
          </a:p>
        </p:txBody>
      </p:sp>
      <p:cxnSp>
        <p:nvCxnSpPr>
          <p:cNvPr id="7" name="Straight Arrow Connector 6">
            <a:extLst>
              <a:ext uri="{FF2B5EF4-FFF2-40B4-BE49-F238E27FC236}">
                <a16:creationId xmlns:a16="http://schemas.microsoft.com/office/drawing/2014/main" id="{660A3EA0-B6C9-41B3-AFE4-A849ACA4B02D}"/>
              </a:ext>
            </a:extLst>
          </p:cNvPr>
          <p:cNvCxnSpPr>
            <a:cxnSpLocks/>
          </p:cNvCxnSpPr>
          <p:nvPr/>
        </p:nvCxnSpPr>
        <p:spPr>
          <a:xfrm flipV="1">
            <a:off x="973015" y="2110155"/>
            <a:ext cx="1395047" cy="504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A3F4FAD7-AF0A-4B11-8F83-50CE36A2C2C9}"/>
              </a:ext>
            </a:extLst>
          </p:cNvPr>
          <p:cNvCxnSpPr/>
          <p:nvPr/>
        </p:nvCxnSpPr>
        <p:spPr>
          <a:xfrm flipV="1">
            <a:off x="973015" y="2086708"/>
            <a:ext cx="2086708" cy="1524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C80ACDD4-72D0-4E51-8305-9DEC9F71487E}"/>
              </a:ext>
            </a:extLst>
          </p:cNvPr>
          <p:cNvCxnSpPr/>
          <p:nvPr/>
        </p:nvCxnSpPr>
        <p:spPr>
          <a:xfrm flipV="1">
            <a:off x="973015" y="2110155"/>
            <a:ext cx="4618893" cy="2250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40CD2A09-6047-4777-8B4E-A5495324336E}"/>
              </a:ext>
            </a:extLst>
          </p:cNvPr>
          <p:cNvCxnSpPr/>
          <p:nvPr/>
        </p:nvCxnSpPr>
        <p:spPr>
          <a:xfrm flipV="1">
            <a:off x="973015" y="2110155"/>
            <a:ext cx="7180385" cy="3036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1680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A4E79-F3E3-4965-9C5F-B771E641E1B3}"/>
              </a:ext>
            </a:extLst>
          </p:cNvPr>
          <p:cNvSpPr>
            <a:spLocks noGrp="1"/>
          </p:cNvSpPr>
          <p:nvPr>
            <p:ph type="title"/>
          </p:nvPr>
        </p:nvSpPr>
        <p:spPr>
          <a:xfrm>
            <a:off x="841248" y="548640"/>
            <a:ext cx="3600860" cy="5431536"/>
          </a:xfrm>
        </p:spPr>
        <p:txBody>
          <a:bodyPr>
            <a:normAutofit/>
          </a:bodyPr>
          <a:lstStyle/>
          <a:p>
            <a:r>
              <a:rPr lang="en-US" sz="5400" dirty="0"/>
              <a:t>Model Fit and Usefulness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547F10-9D12-468F-B941-6D03E58AB1C5}"/>
              </a:ext>
            </a:extLst>
          </p:cNvPr>
          <p:cNvSpPr>
            <a:spLocks noGrp="1"/>
          </p:cNvSpPr>
          <p:nvPr>
            <p:ph idx="1"/>
          </p:nvPr>
        </p:nvSpPr>
        <p:spPr>
          <a:xfrm>
            <a:off x="5126418" y="552091"/>
            <a:ext cx="6224335" cy="5431536"/>
          </a:xfrm>
        </p:spPr>
        <p:txBody>
          <a:bodyPr anchor="ctr">
            <a:normAutofit/>
          </a:bodyPr>
          <a:lstStyle/>
          <a:p>
            <a:r>
              <a:rPr lang="en-US" sz="2200" dirty="0"/>
              <a:t>Example = Simple </a:t>
            </a:r>
          </a:p>
          <a:p>
            <a:r>
              <a:rPr lang="en-US" sz="2200" dirty="0"/>
              <a:t>Reality = Complex </a:t>
            </a:r>
          </a:p>
          <a:p>
            <a:pPr lvl="1"/>
            <a:r>
              <a:rPr lang="en-US" sz="2200" dirty="0"/>
              <a:t>Demographic variables </a:t>
            </a:r>
          </a:p>
          <a:p>
            <a:pPr lvl="1"/>
            <a:r>
              <a:rPr lang="en-US" sz="2200" dirty="0"/>
              <a:t>Info about alternative food sources </a:t>
            </a:r>
          </a:p>
          <a:p>
            <a:pPr lvl="1"/>
            <a:r>
              <a:rPr lang="en-US" sz="2200" dirty="0"/>
              <a:t>Attitudes about nutrition </a:t>
            </a:r>
          </a:p>
          <a:p>
            <a:pPr lvl="1"/>
            <a:r>
              <a:rPr lang="en-US" sz="2200" dirty="0"/>
              <a:t>Etc. </a:t>
            </a:r>
          </a:p>
          <a:p>
            <a:r>
              <a:rPr lang="en-US" sz="2200" dirty="0"/>
              <a:t>R-squared = .14 Interpretation? Good or bad? </a:t>
            </a:r>
          </a:p>
        </p:txBody>
      </p:sp>
      <p:sp>
        <p:nvSpPr>
          <p:cNvPr id="4" name="Footer Placeholder 3">
            <a:extLst>
              <a:ext uri="{FF2B5EF4-FFF2-40B4-BE49-F238E27FC236}">
                <a16:creationId xmlns:a16="http://schemas.microsoft.com/office/drawing/2014/main" id="{08EEF499-9C25-4BB9-A680-8AA1A62DE1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1651296-FF3E-4CB0-986C-4139D416D63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17</a:t>
            </a:fld>
            <a:endParaRPr lang="en-US"/>
          </a:p>
        </p:txBody>
      </p:sp>
    </p:spTree>
    <p:extLst>
      <p:ext uri="{BB962C8B-B14F-4D97-AF65-F5344CB8AC3E}">
        <p14:creationId xmlns:p14="http://schemas.microsoft.com/office/powerpoint/2010/main" val="247211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fontScale="92500" lnSpcReduction="10000"/>
          </a:bodyPr>
          <a:lstStyle/>
          <a:p>
            <a:pPr marL="0" indent="0">
              <a:buNone/>
            </a:pPr>
            <a:r>
              <a:rPr lang="en-US" sz="2200" dirty="0"/>
              <a:t>Midwest Veterinary is a wholesaler that provides equipment and supplies to veterinary offices.  Sales management is interested in finding a model that would identify the factors associated with the size of monthly purchases by customers</a:t>
            </a:r>
          </a:p>
          <a:p>
            <a:pPr marL="0" indent="0">
              <a:buNone/>
            </a:pPr>
            <a:r>
              <a:rPr lang="en-US" sz="2200" dirty="0"/>
              <a:t>The dependent variable is prior month purchases by each of the current customers (in dollars)</a:t>
            </a:r>
          </a:p>
          <a:p>
            <a:pPr marL="0" indent="0">
              <a:buNone/>
            </a:pPr>
            <a:r>
              <a:rPr lang="en-US" sz="2200" dirty="0"/>
              <a:t>There are three independent variables:</a:t>
            </a:r>
          </a:p>
          <a:p>
            <a:r>
              <a:rPr lang="en-US" sz="2200" dirty="0"/>
              <a:t>veterinary practice size (number of employees)</a:t>
            </a:r>
          </a:p>
          <a:p>
            <a:r>
              <a:rPr lang="en-US" sz="2200" dirty="0"/>
              <a:t>how satisfied the customer is with service provided by Midwest Veterinary on a 10-point rating scale</a:t>
            </a:r>
          </a:p>
          <a:p>
            <a:r>
              <a:rPr lang="en-US" sz="2200" dirty="0"/>
              <a:t>whether the practice is located in a rural or suburban area (1 =  rural, 0 = suburban)</a:t>
            </a:r>
          </a:p>
          <a:p>
            <a:pPr marL="0" indent="0">
              <a:buNone/>
            </a:pPr>
            <a:endParaRPr lang="en-US" sz="2200" dirty="0"/>
          </a:p>
          <a:p>
            <a:pPr marL="0" indent="0">
              <a:buNone/>
            </a:pPr>
            <a:r>
              <a:rPr lang="en-US" sz="2200" dirty="0"/>
              <a:t>Purchases  = 708.81 + 329.96 (# of employees) + 449.35 (satisfaction rating) – 317.39 (if a rural location) </a:t>
            </a:r>
          </a:p>
          <a:p>
            <a:pPr marL="0" indent="0">
              <a:buNone/>
            </a:pPr>
            <a:endParaRPr lang="en-US" sz="2200" dirty="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47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dirty="0"/>
              <a:t>Purchases  = 708.81 + 329.96 (# of employees) + 449.35 (satisfaction rating) – 317.39 (if a rural location) </a:t>
            </a:r>
          </a:p>
          <a:p>
            <a:pPr marL="0" indent="0">
              <a:buNone/>
            </a:pPr>
            <a:endParaRPr lang="en-US" sz="2200" dirty="0"/>
          </a:p>
          <a:p>
            <a:pPr marL="0" indent="0">
              <a:buNone/>
            </a:pPr>
            <a:r>
              <a:rPr lang="en-US" sz="2200" dirty="0"/>
              <a:t>Among current customers, a veterinary practice with 7 employees that rated their satisfaction with Midwest Vet as a 5 and has a rural location, the model estimates their monthly purchases, on average, to be:</a:t>
            </a:r>
          </a:p>
          <a:p>
            <a:pPr marL="0" indent="0">
              <a:buNone/>
            </a:pPr>
            <a:endParaRPr lang="en-US" sz="2200" dirty="0"/>
          </a:p>
          <a:p>
            <a:pPr marL="0" indent="0">
              <a:buNone/>
            </a:pPr>
            <a:r>
              <a:rPr lang="en-US" sz="2200" dirty="0"/>
              <a:t>708.81 + 329.96 (7) + 449.35 (5) - 317.39 (1) = $4,947.88 monthly purchases</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616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E1386-5DA7-4DC6-8CE4-A2C6FE805F7E}"/>
              </a:ext>
            </a:extLst>
          </p:cNvPr>
          <p:cNvSpPr>
            <a:spLocks noGrp="1"/>
          </p:cNvSpPr>
          <p:nvPr>
            <p:ph type="title"/>
          </p:nvPr>
        </p:nvSpPr>
        <p:spPr>
          <a:xfrm>
            <a:off x="630936" y="640080"/>
            <a:ext cx="4818888" cy="1481328"/>
          </a:xfrm>
        </p:spPr>
        <p:txBody>
          <a:bodyPr anchor="b">
            <a:normAutofit/>
          </a:bodyPr>
          <a:lstStyle/>
          <a:p>
            <a:r>
              <a:rPr lang="en-US" sz="5400"/>
              <a:t>iClicker Question</a:t>
            </a:r>
          </a:p>
        </p:txBody>
      </p:sp>
      <p:sp>
        <p:nvSpPr>
          <p:cNvPr id="1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9B7106-BA8B-45B8-8372-139747EB751C}"/>
              </a:ext>
            </a:extLst>
          </p:cNvPr>
          <p:cNvSpPr>
            <a:spLocks noGrp="1"/>
          </p:cNvSpPr>
          <p:nvPr>
            <p:ph idx="1"/>
          </p:nvPr>
        </p:nvSpPr>
        <p:spPr>
          <a:xfrm>
            <a:off x="630936" y="2660904"/>
            <a:ext cx="4818888" cy="3547872"/>
          </a:xfrm>
        </p:spPr>
        <p:txBody>
          <a:bodyPr anchor="t">
            <a:normAutofit/>
          </a:bodyPr>
          <a:lstStyle/>
          <a:p>
            <a:pPr marL="0" indent="0">
              <a:buNone/>
            </a:pPr>
            <a:r>
              <a:rPr lang="en-US" sz="2200"/>
              <a:t>Which percent do researchers typically use and are interested in?</a:t>
            </a:r>
          </a:p>
          <a:p>
            <a:pPr marL="514350" indent="-514350">
              <a:buFont typeface="+mj-lt"/>
              <a:buAutoNum type="alphaUcPeriod"/>
            </a:pPr>
            <a:r>
              <a:rPr lang="en-US" sz="2200"/>
              <a:t>A</a:t>
            </a:r>
          </a:p>
          <a:p>
            <a:pPr marL="514350" indent="-514350">
              <a:buFont typeface="+mj-lt"/>
              <a:buAutoNum type="alphaUcPeriod"/>
            </a:pPr>
            <a:r>
              <a:rPr lang="en-US" sz="2200"/>
              <a:t>B</a:t>
            </a:r>
          </a:p>
          <a:p>
            <a:pPr marL="514350" indent="-514350">
              <a:buFont typeface="+mj-lt"/>
              <a:buAutoNum type="alphaUcPeriod"/>
            </a:pPr>
            <a:r>
              <a:rPr lang="en-US" sz="2200"/>
              <a:t>C</a:t>
            </a:r>
          </a:p>
        </p:txBody>
      </p:sp>
      <p:pic>
        <p:nvPicPr>
          <p:cNvPr id="6" name="table" descr="Table&#10;&#10;Description automatically generated">
            <a:extLst>
              <a:ext uri="{FF2B5EF4-FFF2-40B4-BE49-F238E27FC236}">
                <a16:creationId xmlns:a16="http://schemas.microsoft.com/office/drawing/2014/main" id="{81BAC977-8D50-4AE9-A337-1CA601AE7965}"/>
              </a:ext>
            </a:extLst>
          </p:cNvPr>
          <p:cNvPicPr>
            <a:picLocks noChangeAspect="1"/>
          </p:cNvPicPr>
          <p:nvPr/>
        </p:nvPicPr>
        <p:blipFill>
          <a:blip r:embed="rId2"/>
          <a:stretch>
            <a:fillRect/>
          </a:stretch>
        </p:blipFill>
        <p:spPr>
          <a:xfrm>
            <a:off x="6099048" y="2448155"/>
            <a:ext cx="5458968" cy="1961690"/>
          </a:xfrm>
          <a:prstGeom prst="rect">
            <a:avLst/>
          </a:prstGeom>
        </p:spPr>
      </p:pic>
      <p:sp>
        <p:nvSpPr>
          <p:cNvPr id="4" name="Footer Placeholder 3">
            <a:extLst>
              <a:ext uri="{FF2B5EF4-FFF2-40B4-BE49-F238E27FC236}">
                <a16:creationId xmlns:a16="http://schemas.microsoft.com/office/drawing/2014/main" id="{DE452223-FC2A-4403-9F40-C055A4F9B52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72AB770-0D20-4E80-B8BE-829AC283778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sp>
        <p:nvSpPr>
          <p:cNvPr id="7" name="TextBox 6">
            <a:extLst>
              <a:ext uri="{FF2B5EF4-FFF2-40B4-BE49-F238E27FC236}">
                <a16:creationId xmlns:a16="http://schemas.microsoft.com/office/drawing/2014/main" id="{29B26B5E-7F05-404D-A0CC-F329B9CB756A}"/>
              </a:ext>
            </a:extLst>
          </p:cNvPr>
          <p:cNvSpPr txBox="1"/>
          <p:nvPr/>
        </p:nvSpPr>
        <p:spPr>
          <a:xfrm>
            <a:off x="8153400" y="1863969"/>
            <a:ext cx="457200" cy="369332"/>
          </a:xfrm>
          <a:prstGeom prst="rect">
            <a:avLst/>
          </a:prstGeom>
          <a:noFill/>
        </p:spPr>
        <p:txBody>
          <a:bodyPr wrap="square" rtlCol="0">
            <a:spAutoFit/>
          </a:bodyPr>
          <a:lstStyle/>
          <a:p>
            <a:pPr algn="ctr"/>
            <a:r>
              <a:rPr lang="en-US" dirty="0"/>
              <a:t>A</a:t>
            </a:r>
          </a:p>
        </p:txBody>
      </p:sp>
      <p:sp>
        <p:nvSpPr>
          <p:cNvPr id="14" name="TextBox 13">
            <a:extLst>
              <a:ext uri="{FF2B5EF4-FFF2-40B4-BE49-F238E27FC236}">
                <a16:creationId xmlns:a16="http://schemas.microsoft.com/office/drawing/2014/main" id="{4F8CE292-8F75-4B83-A6ED-D1E872A3BD52}"/>
              </a:ext>
            </a:extLst>
          </p:cNvPr>
          <p:cNvSpPr txBox="1"/>
          <p:nvPr/>
        </p:nvSpPr>
        <p:spPr>
          <a:xfrm>
            <a:off x="9255369" y="1863969"/>
            <a:ext cx="457200" cy="369332"/>
          </a:xfrm>
          <a:prstGeom prst="rect">
            <a:avLst/>
          </a:prstGeom>
          <a:noFill/>
        </p:spPr>
        <p:txBody>
          <a:bodyPr wrap="square" rtlCol="0">
            <a:spAutoFit/>
          </a:bodyPr>
          <a:lstStyle/>
          <a:p>
            <a:pPr algn="ctr"/>
            <a:r>
              <a:rPr lang="en-US" dirty="0"/>
              <a:t>B</a:t>
            </a:r>
          </a:p>
        </p:txBody>
      </p:sp>
      <p:sp>
        <p:nvSpPr>
          <p:cNvPr id="16" name="TextBox 15">
            <a:extLst>
              <a:ext uri="{FF2B5EF4-FFF2-40B4-BE49-F238E27FC236}">
                <a16:creationId xmlns:a16="http://schemas.microsoft.com/office/drawing/2014/main" id="{960391F0-7327-4B0B-BD8E-AD0F3FB164F8}"/>
              </a:ext>
            </a:extLst>
          </p:cNvPr>
          <p:cNvSpPr txBox="1"/>
          <p:nvPr/>
        </p:nvSpPr>
        <p:spPr>
          <a:xfrm>
            <a:off x="10495084" y="1863969"/>
            <a:ext cx="457200" cy="369332"/>
          </a:xfrm>
          <a:prstGeom prst="rect">
            <a:avLst/>
          </a:prstGeom>
          <a:noFill/>
        </p:spPr>
        <p:txBody>
          <a:bodyPr wrap="square" rtlCol="0">
            <a:spAutoFit/>
          </a:bodyPr>
          <a:lstStyle/>
          <a:p>
            <a:pPr algn="ctr"/>
            <a:r>
              <a:rPr lang="en-US" dirty="0"/>
              <a:t>C</a:t>
            </a:r>
          </a:p>
        </p:txBody>
      </p:sp>
      <p:cxnSp>
        <p:nvCxnSpPr>
          <p:cNvPr id="9" name="Straight Arrow Connector 8">
            <a:extLst>
              <a:ext uri="{FF2B5EF4-FFF2-40B4-BE49-F238E27FC236}">
                <a16:creationId xmlns:a16="http://schemas.microsoft.com/office/drawing/2014/main" id="{7B3C16A5-85F6-4848-AA89-A147C31B185C}"/>
              </a:ext>
            </a:extLst>
          </p:cNvPr>
          <p:cNvCxnSpPr>
            <a:stCxn id="7" idx="2"/>
          </p:cNvCxnSpPr>
          <p:nvPr/>
        </p:nvCxnSpPr>
        <p:spPr>
          <a:xfrm>
            <a:off x="8382000" y="2233301"/>
            <a:ext cx="0" cy="427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470D76B-ADEA-40FA-A20B-5EBE7A779A85}"/>
              </a:ext>
            </a:extLst>
          </p:cNvPr>
          <p:cNvCxnSpPr>
            <a:cxnSpLocks/>
            <a:stCxn id="14" idx="2"/>
          </p:cNvCxnSpPr>
          <p:nvPr/>
        </p:nvCxnSpPr>
        <p:spPr>
          <a:xfrm>
            <a:off x="9483969" y="2233301"/>
            <a:ext cx="0" cy="427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CCEF94B-7C64-4A9D-AAA4-90D5E5A5080E}"/>
              </a:ext>
            </a:extLst>
          </p:cNvPr>
          <p:cNvCxnSpPr>
            <a:stCxn id="16" idx="2"/>
          </p:cNvCxnSpPr>
          <p:nvPr/>
        </p:nvCxnSpPr>
        <p:spPr>
          <a:xfrm>
            <a:off x="10723684" y="2233301"/>
            <a:ext cx="0" cy="298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23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dirty="0"/>
              <a:t>Purchases  = 708.81 + 329.96 (# of employees) + 449.35 (satisfaction rating) – 317.39 (if a rural location) </a:t>
            </a:r>
          </a:p>
          <a:p>
            <a:pPr marL="0" indent="0">
              <a:buNone/>
            </a:pPr>
            <a:endParaRPr lang="en-US" sz="2200" dirty="0"/>
          </a:p>
          <a:p>
            <a:pPr marL="0" indent="0">
              <a:buNone/>
            </a:pPr>
            <a:r>
              <a:rPr lang="en-US" sz="2200" dirty="0"/>
              <a:t>The estimate for a customer with 15 employees, a satisfaction assessment of 9, and in a suburban location: </a:t>
            </a:r>
          </a:p>
          <a:p>
            <a:pPr marL="0" indent="0">
              <a:buNone/>
            </a:pPr>
            <a:endParaRPr lang="en-US" sz="2200" dirty="0"/>
          </a:p>
          <a:p>
            <a:pPr marL="0" indent="0">
              <a:buNone/>
            </a:pPr>
            <a:r>
              <a:rPr lang="en-US" sz="2200" dirty="0"/>
              <a:t>708.81 + 329.96 (15) + 449.35 (9) - 317.39 (0) = $9,702.35 monthly purchases</a:t>
            </a:r>
          </a:p>
          <a:p>
            <a:pPr marL="0" indent="0">
              <a:buNone/>
            </a:pPr>
            <a:endParaRPr lang="en-US" sz="2200" dirty="0"/>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373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838200" y="1929384"/>
            <a:ext cx="10515600" cy="4251960"/>
          </a:xfrm>
        </p:spPr>
        <p:txBody>
          <a:bodyPr>
            <a:normAutofit/>
          </a:bodyPr>
          <a:lstStyle/>
          <a:p>
            <a:pPr marL="0" indent="0">
              <a:buNone/>
            </a:pPr>
            <a:r>
              <a:rPr lang="en-US" sz="2200" dirty="0"/>
              <a:t>Purchases  = 708.81 + 329.96 (# of employees) + 449.35 (satisfaction rating) – 317.39 (if a rural location) </a:t>
            </a:r>
          </a:p>
          <a:p>
            <a:pPr marL="0" indent="0">
              <a:buNone/>
            </a:pPr>
            <a:endParaRPr lang="en-US" sz="2200" dirty="0"/>
          </a:p>
          <a:p>
            <a:pPr marL="0" indent="0">
              <a:buNone/>
            </a:pPr>
            <a:r>
              <a:rPr lang="en-US" sz="2200" dirty="0"/>
              <a:t>The estimate for a customer with the same situation as the preceding customer but in a rural location: </a:t>
            </a:r>
          </a:p>
          <a:p>
            <a:pPr marL="0" indent="0">
              <a:buNone/>
            </a:pPr>
            <a:endParaRPr lang="en-US" sz="2200" dirty="0"/>
          </a:p>
          <a:p>
            <a:pPr marL="0" indent="0">
              <a:buNone/>
            </a:pPr>
            <a:r>
              <a:rPr lang="en-US" sz="2200" dirty="0"/>
              <a:t>708.81 + 329.96 (15) + 449.35 (9) - 317.39 (1) = $9,384.96 monthly purchases</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335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p:txBody>
          <a:bodyPr/>
          <a:lstStyle/>
          <a:p>
            <a:r>
              <a:rPr lang="en-US" dirty="0"/>
              <a:t>Coefficients Interpretation</a:t>
            </a:r>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p:txBody>
          <a:bodyPr>
            <a:normAutofit fontScale="77500" lnSpcReduction="20000"/>
          </a:bodyPr>
          <a:lstStyle/>
          <a:p>
            <a:pPr marL="0" indent="0">
              <a:buNone/>
            </a:pPr>
            <a:r>
              <a:rPr lang="en-US" dirty="0"/>
              <a:t>Purchases  = 708.81 + 329.96 (# of employees) + 449.35 (satisfaction rating) – 317.39 (if a rural location) </a:t>
            </a:r>
          </a:p>
          <a:p>
            <a:r>
              <a:rPr lang="en-US" dirty="0"/>
              <a:t>Theoretically, this number represents purchase amount by a veterinary practice that has 0 employees, a satisfaction rating of 0, and is in a suburban location.  This situation is outside the relevant range (the data, for obvious reasons, didn’t include any veterinary practices with 0 employees) and therefore is not of practical interest.</a:t>
            </a:r>
          </a:p>
          <a:p>
            <a:r>
              <a:rPr lang="en-US" dirty="0"/>
              <a:t>This is the coefficient for number of employees.  For each additional employee in a veterinary practice, the dollar value of purchases per month increased $329.96, on average, among Midwest Vet’s customers.</a:t>
            </a:r>
          </a:p>
          <a:p>
            <a:r>
              <a:rPr lang="en-US" dirty="0"/>
              <a:t>This is the coefficient for satisfaction rating.  For each additional one-point increase in their satisfaction rating, the dollar value of purchases increased $449.35, on average, among Midwest Vet’s customers.</a:t>
            </a:r>
          </a:p>
          <a:p>
            <a:r>
              <a:rPr lang="en-US" dirty="0"/>
              <a:t>This is the coefficient for the binary variable representing the customer’s location (rural or suburban).  Monthly purchases were $317.39 lower, on average, for customers whose practice was in a rural location.</a:t>
            </a:r>
          </a:p>
        </p:txBody>
      </p:sp>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660A3EA0-B6C9-41B3-AFE4-A849ACA4B02D}"/>
              </a:ext>
            </a:extLst>
          </p:cNvPr>
          <p:cNvCxnSpPr>
            <a:cxnSpLocks/>
          </p:cNvCxnSpPr>
          <p:nvPr/>
        </p:nvCxnSpPr>
        <p:spPr>
          <a:xfrm flipV="1">
            <a:off x="973015" y="2110156"/>
            <a:ext cx="1395047"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A3F4FAD7-AF0A-4B11-8F83-50CE36A2C2C9}"/>
              </a:ext>
            </a:extLst>
          </p:cNvPr>
          <p:cNvCxnSpPr>
            <a:cxnSpLocks/>
          </p:cNvCxnSpPr>
          <p:nvPr/>
        </p:nvCxnSpPr>
        <p:spPr>
          <a:xfrm flipV="1">
            <a:off x="973015" y="2110155"/>
            <a:ext cx="2684585" cy="15005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C80ACDD4-72D0-4E51-8305-9DEC9F71487E}"/>
              </a:ext>
            </a:extLst>
          </p:cNvPr>
          <p:cNvCxnSpPr>
            <a:cxnSpLocks/>
          </p:cNvCxnSpPr>
          <p:nvPr/>
        </p:nvCxnSpPr>
        <p:spPr>
          <a:xfrm flipV="1">
            <a:off x="973015" y="2110155"/>
            <a:ext cx="5826370" cy="23211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40CD2A09-6047-4777-8B4E-A5495324336E}"/>
              </a:ext>
            </a:extLst>
          </p:cNvPr>
          <p:cNvCxnSpPr>
            <a:cxnSpLocks/>
          </p:cNvCxnSpPr>
          <p:nvPr/>
        </p:nvCxnSpPr>
        <p:spPr>
          <a:xfrm flipV="1">
            <a:off x="973015" y="2110155"/>
            <a:ext cx="9249508" cy="31535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6884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A4E79-F3E3-4965-9C5F-B771E641E1B3}"/>
              </a:ext>
            </a:extLst>
          </p:cNvPr>
          <p:cNvSpPr>
            <a:spLocks noGrp="1"/>
          </p:cNvSpPr>
          <p:nvPr>
            <p:ph type="title"/>
          </p:nvPr>
        </p:nvSpPr>
        <p:spPr>
          <a:xfrm>
            <a:off x="841248" y="548640"/>
            <a:ext cx="3600860" cy="5431536"/>
          </a:xfrm>
        </p:spPr>
        <p:txBody>
          <a:bodyPr>
            <a:normAutofit/>
          </a:bodyPr>
          <a:lstStyle/>
          <a:p>
            <a:r>
              <a:rPr lang="en-US" sz="5400" dirty="0"/>
              <a:t>Model Fit and Usefulness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547F10-9D12-468F-B941-6D03E58AB1C5}"/>
              </a:ext>
            </a:extLst>
          </p:cNvPr>
          <p:cNvSpPr>
            <a:spLocks noGrp="1"/>
          </p:cNvSpPr>
          <p:nvPr>
            <p:ph idx="1"/>
          </p:nvPr>
        </p:nvSpPr>
        <p:spPr>
          <a:xfrm>
            <a:off x="5126418" y="552091"/>
            <a:ext cx="6224335" cy="5431536"/>
          </a:xfrm>
        </p:spPr>
        <p:txBody>
          <a:bodyPr anchor="ctr">
            <a:normAutofit/>
          </a:bodyPr>
          <a:lstStyle/>
          <a:p>
            <a:r>
              <a:rPr lang="en-US" sz="2200" dirty="0"/>
              <a:t>R-squared = .57 Interpretation? Good or bad? </a:t>
            </a:r>
          </a:p>
        </p:txBody>
      </p:sp>
      <p:sp>
        <p:nvSpPr>
          <p:cNvPr id="4" name="Footer Placeholder 3">
            <a:extLst>
              <a:ext uri="{FF2B5EF4-FFF2-40B4-BE49-F238E27FC236}">
                <a16:creationId xmlns:a16="http://schemas.microsoft.com/office/drawing/2014/main" id="{08EEF499-9C25-4BB9-A680-8AA1A62DE1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1651296-FF3E-4CB0-986C-4139D416D63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239993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6724F8-F644-491C-9E55-32D461EAF6B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Celebration: Math Function Dance</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oogle Shape;275;p35">
            <a:extLst>
              <a:ext uri="{FF2B5EF4-FFF2-40B4-BE49-F238E27FC236}">
                <a16:creationId xmlns:a16="http://schemas.microsoft.com/office/drawing/2014/main" id="{29A10A32-62A5-4297-B30F-F9D7DB1BB558}"/>
              </a:ext>
            </a:extLst>
          </p:cNvPr>
          <p:cNvPicPr preferRelativeResize="0"/>
          <p:nvPr/>
        </p:nvPicPr>
        <p:blipFill>
          <a:blip r:embed="rId3"/>
          <a:stretch>
            <a:fillRect/>
          </a:stretch>
        </p:blipFill>
        <p:spPr>
          <a:xfrm>
            <a:off x="5514153" y="640080"/>
            <a:ext cx="5494902" cy="5550408"/>
          </a:xfrm>
          <a:prstGeom prst="rect">
            <a:avLst/>
          </a:prstGeom>
          <a:noFill/>
        </p:spPr>
      </p:pic>
    </p:spTree>
    <p:extLst>
      <p:ext uri="{BB962C8B-B14F-4D97-AF65-F5344CB8AC3E}">
        <p14:creationId xmlns:p14="http://schemas.microsoft.com/office/powerpoint/2010/main" val="940123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783DA-5967-4ADD-AB1F-79657CA53620}"/>
              </a:ext>
            </a:extLst>
          </p:cNvPr>
          <p:cNvSpPr>
            <a:spLocks noGrp="1"/>
          </p:cNvSpPr>
          <p:nvPr>
            <p:ph type="title"/>
          </p:nvPr>
        </p:nvSpPr>
        <p:spPr>
          <a:xfrm>
            <a:off x="841248" y="548640"/>
            <a:ext cx="3600860" cy="5431536"/>
          </a:xfrm>
        </p:spPr>
        <p:txBody>
          <a:bodyPr>
            <a:normAutofit/>
          </a:bodyPr>
          <a:lstStyle/>
          <a:p>
            <a:r>
              <a:rPr lang="en-US" sz="5000" dirty="0"/>
              <a:t>Presentation Guidelines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3FECC5-1B30-4D79-9745-AF64950B7833}"/>
              </a:ext>
            </a:extLst>
          </p:cNvPr>
          <p:cNvSpPr>
            <a:spLocks noGrp="1"/>
          </p:cNvSpPr>
          <p:nvPr>
            <p:ph idx="1"/>
          </p:nvPr>
        </p:nvSpPr>
        <p:spPr>
          <a:xfrm>
            <a:off x="5126418" y="552091"/>
            <a:ext cx="6224335" cy="5431536"/>
          </a:xfrm>
        </p:spPr>
        <p:txBody>
          <a:bodyPr anchor="ctr">
            <a:normAutofit/>
          </a:bodyPr>
          <a:lstStyle/>
          <a:p>
            <a:r>
              <a:rPr lang="en-US" sz="2200" dirty="0">
                <a:hlinkClick r:id="rId3"/>
              </a:rPr>
              <a:t>Pointers on Presentation</a:t>
            </a:r>
            <a:endParaRPr lang="en-US" sz="2200" dirty="0"/>
          </a:p>
          <a:p>
            <a:r>
              <a:rPr lang="en-US" sz="2200" dirty="0"/>
              <a:t>Format: PowerPoint (recommended), Google Slides, Prezi</a:t>
            </a:r>
          </a:p>
          <a:p>
            <a:r>
              <a:rPr lang="en-US" sz="2200" dirty="0"/>
              <a:t>No back monitor (to resemble a business setting)</a:t>
            </a:r>
          </a:p>
          <a:p>
            <a:r>
              <a:rPr lang="en-US" sz="2200" dirty="0">
                <a:hlinkClick r:id="rId4"/>
              </a:rPr>
              <a:t>Slide tips </a:t>
            </a:r>
            <a:endParaRPr lang="en-US" sz="2200" dirty="0"/>
          </a:p>
          <a:p>
            <a:r>
              <a:rPr lang="en-US" sz="2200" dirty="0">
                <a:hlinkClick r:id="rId5"/>
              </a:rPr>
              <a:t>Sample Slides</a:t>
            </a:r>
            <a:endParaRPr lang="en-US" sz="2200" dirty="0"/>
          </a:p>
          <a:p>
            <a:r>
              <a:rPr lang="en-US" sz="2200" dirty="0"/>
              <a:t>Time: 15 minutes (under or over = 1 point deduction)</a:t>
            </a:r>
          </a:p>
          <a:p>
            <a:r>
              <a:rPr lang="en-US" sz="2200" dirty="0"/>
              <a:t>Q&amp;A: 5 minutes</a:t>
            </a:r>
          </a:p>
          <a:p>
            <a:r>
              <a:rPr lang="en-US" sz="2200" dirty="0"/>
              <a:t>Grade is based on </a:t>
            </a:r>
            <a:r>
              <a:rPr lang="en-US" sz="2200" dirty="0">
                <a:hlinkClick r:id="rId6"/>
              </a:rPr>
              <a:t>Presentation Evaluation Form</a:t>
            </a:r>
            <a:r>
              <a:rPr lang="en-US" sz="2200" dirty="0"/>
              <a:t> (next class)</a:t>
            </a:r>
          </a:p>
        </p:txBody>
      </p:sp>
      <p:sp>
        <p:nvSpPr>
          <p:cNvPr id="4" name="Footer Placeholder 3">
            <a:extLst>
              <a:ext uri="{FF2B5EF4-FFF2-40B4-BE49-F238E27FC236}">
                <a16:creationId xmlns:a16="http://schemas.microsoft.com/office/drawing/2014/main" id="{B887EA9D-0A8F-4EA4-923A-371FEF80F79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AEEB6E9-D6DE-4484-B0E0-6FE178C8281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25</a:t>
            </a:fld>
            <a:endParaRPr lang="en-US"/>
          </a:p>
        </p:txBody>
      </p:sp>
    </p:spTree>
    <p:extLst>
      <p:ext uri="{BB962C8B-B14F-4D97-AF65-F5344CB8AC3E}">
        <p14:creationId xmlns:p14="http://schemas.microsoft.com/office/powerpoint/2010/main" val="3702273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3">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B29E1C-1646-4468-8BF7-333550A98561}"/>
              </a:ext>
            </a:extLst>
          </p:cNvPr>
          <p:cNvSpPr>
            <a:spLocks noGrp="1"/>
          </p:cNvSpPr>
          <p:nvPr>
            <p:ph type="title"/>
          </p:nvPr>
        </p:nvSpPr>
        <p:spPr>
          <a:xfrm>
            <a:off x="621792" y="1161288"/>
            <a:ext cx="3602736" cy="4526280"/>
          </a:xfrm>
        </p:spPr>
        <p:txBody>
          <a:bodyPr>
            <a:normAutofit/>
          </a:bodyPr>
          <a:lstStyle/>
          <a:p>
            <a:r>
              <a:rPr lang="en-US" sz="4000"/>
              <a:t>10-min Group Discussion</a:t>
            </a: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F8FF036-D606-47CA-B1B2-EBF45B4A6A50}"/>
              </a:ext>
            </a:extLst>
          </p:cNvPr>
          <p:cNvSpPr>
            <a:spLocks noGrp="1"/>
          </p:cNvSpPr>
          <p:nvPr>
            <p:ph idx="1"/>
          </p:nvPr>
        </p:nvSpPr>
        <p:spPr>
          <a:xfrm>
            <a:off x="5434149" y="932688"/>
            <a:ext cx="5916603" cy="4992624"/>
          </a:xfrm>
        </p:spPr>
        <p:txBody>
          <a:bodyPr anchor="ctr">
            <a:normAutofit/>
          </a:bodyPr>
          <a:lstStyle/>
          <a:p>
            <a:r>
              <a:rPr lang="en-US" sz="2000"/>
              <a:t>Assignment 8: Initial Data Analysis: Please ask me questions if you are uncertain</a:t>
            </a:r>
          </a:p>
          <a:p>
            <a:r>
              <a:rPr lang="en-US" sz="2000"/>
              <a:t>Assignment 10: Presentation </a:t>
            </a:r>
          </a:p>
        </p:txBody>
      </p:sp>
      <p:sp>
        <p:nvSpPr>
          <p:cNvPr id="4" name="Footer Placeholder 3">
            <a:extLst>
              <a:ext uri="{FF2B5EF4-FFF2-40B4-BE49-F238E27FC236}">
                <a16:creationId xmlns:a16="http://schemas.microsoft.com/office/drawing/2014/main" id="{C9E32597-F8C4-4B83-B5AD-8465C43DF1B1}"/>
              </a:ext>
            </a:extLst>
          </p:cNvPr>
          <p:cNvSpPr>
            <a:spLocks noGrp="1"/>
          </p:cNvSpPr>
          <p:nvPr>
            <p:ph type="ftr" sz="quarter" idx="11"/>
          </p:nvPr>
        </p:nvSpPr>
        <p:spPr>
          <a:xfrm>
            <a:off x="5434147" y="6356350"/>
            <a:ext cx="4572000" cy="365125"/>
          </a:xfrm>
        </p:spPr>
        <p:txBody>
          <a:bodyPr>
            <a:normAutofit/>
          </a:bodyPr>
          <a:lstStyle/>
          <a:p>
            <a:pPr algn="l">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52A84B20-DEA7-434E-B2DD-DAFCE49B4669}"/>
              </a:ext>
            </a:extLst>
          </p:cNvPr>
          <p:cNvSpPr>
            <a:spLocks noGrp="1"/>
          </p:cNvSpPr>
          <p:nvPr>
            <p:ph type="sldNum" sz="quarter" idx="12"/>
          </p:nvPr>
        </p:nvSpPr>
        <p:spPr>
          <a:xfrm>
            <a:off x="10351362" y="6356350"/>
            <a:ext cx="1002437"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26</a:t>
            </a:fld>
            <a:endParaRPr lang="en-US">
              <a:solidFill>
                <a:schemeClr val="tx1">
                  <a:lumMod val="50000"/>
                  <a:lumOff val="50000"/>
                </a:schemeClr>
              </a:solidFill>
            </a:endParaRPr>
          </a:p>
        </p:txBody>
      </p:sp>
    </p:spTree>
    <p:extLst>
      <p:ext uri="{BB962C8B-B14F-4D97-AF65-F5344CB8AC3E}">
        <p14:creationId xmlns:p14="http://schemas.microsoft.com/office/powerpoint/2010/main" val="3038105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2F6D9-5D36-4FA5-AB2D-9A8FD5790CED}"/>
              </a:ext>
            </a:extLst>
          </p:cNvPr>
          <p:cNvSpPr>
            <a:spLocks noGrp="1"/>
          </p:cNvSpPr>
          <p:nvPr>
            <p:ph type="title"/>
          </p:nvPr>
        </p:nvSpPr>
        <p:spPr>
          <a:xfrm>
            <a:off x="841248" y="548640"/>
            <a:ext cx="3600860" cy="5431536"/>
          </a:xfrm>
        </p:spPr>
        <p:txBody>
          <a:bodyPr>
            <a:normAutofit/>
          </a:bodyPr>
          <a:lstStyle/>
          <a:p>
            <a:r>
              <a:rPr lang="en-US" sz="5400"/>
              <a:t>Up next</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EB77DD-D4CF-4995-B061-15369303F82A}"/>
              </a:ext>
            </a:extLst>
          </p:cNvPr>
          <p:cNvSpPr>
            <a:spLocks noGrp="1"/>
          </p:cNvSpPr>
          <p:nvPr>
            <p:ph idx="1"/>
          </p:nvPr>
        </p:nvSpPr>
        <p:spPr>
          <a:xfrm>
            <a:off x="5126418" y="552091"/>
            <a:ext cx="6224335" cy="5431536"/>
          </a:xfrm>
        </p:spPr>
        <p:txBody>
          <a:bodyPr anchor="ctr">
            <a:normAutofit/>
          </a:bodyPr>
          <a:lstStyle/>
          <a:p>
            <a:r>
              <a:rPr lang="en-US" sz="2200"/>
              <a:t>More Multiple Regression </a:t>
            </a:r>
          </a:p>
          <a:p>
            <a:r>
              <a:rPr lang="en-US" sz="2200"/>
              <a:t>Assignment 8: Initial Data Analysis</a:t>
            </a:r>
          </a:p>
        </p:txBody>
      </p:sp>
      <p:sp>
        <p:nvSpPr>
          <p:cNvPr id="4" name="Footer Placeholder 3">
            <a:extLst>
              <a:ext uri="{FF2B5EF4-FFF2-40B4-BE49-F238E27FC236}">
                <a16:creationId xmlns:a16="http://schemas.microsoft.com/office/drawing/2014/main" id="{AF3155D8-DAA8-475A-A4B0-A5265083FD8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ADFBA7A3-1007-440C-A6DE-DBB916108C3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27</a:t>
            </a:fld>
            <a:endParaRPr lang="en-US"/>
          </a:p>
        </p:txBody>
      </p:sp>
    </p:spTree>
    <p:extLst>
      <p:ext uri="{BB962C8B-B14F-4D97-AF65-F5344CB8AC3E}">
        <p14:creationId xmlns:p14="http://schemas.microsoft.com/office/powerpoint/2010/main" val="3147468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E1386-5DA7-4DC6-8CE4-A2C6FE805F7E}"/>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9B7106-BA8B-45B8-8372-139747EB751C}"/>
              </a:ext>
            </a:extLst>
          </p:cNvPr>
          <p:cNvSpPr>
            <a:spLocks noGrp="1"/>
          </p:cNvSpPr>
          <p:nvPr>
            <p:ph idx="1"/>
          </p:nvPr>
        </p:nvSpPr>
        <p:spPr>
          <a:xfrm>
            <a:off x="5126418" y="552091"/>
            <a:ext cx="6224335" cy="5431536"/>
          </a:xfrm>
        </p:spPr>
        <p:txBody>
          <a:bodyPr anchor="ctr">
            <a:normAutofit/>
          </a:bodyPr>
          <a:lstStyle/>
          <a:p>
            <a:pPr marL="0" indent="0">
              <a:buNone/>
            </a:pPr>
            <a:r>
              <a:rPr lang="en-US" sz="2200"/>
              <a:t>What are common approaches to convert continuous variables to categorical variables?</a:t>
            </a:r>
          </a:p>
          <a:p>
            <a:pPr marL="514350" indent="-514350">
              <a:buFont typeface="+mj-lt"/>
              <a:buAutoNum type="alphaUcPeriod"/>
            </a:pPr>
            <a:r>
              <a:rPr lang="en-US" sz="2200"/>
              <a:t>Median Split</a:t>
            </a:r>
          </a:p>
          <a:p>
            <a:pPr marL="514350" indent="-514350">
              <a:buFont typeface="+mj-lt"/>
              <a:buAutoNum type="alphaUcPeriod"/>
            </a:pPr>
            <a:r>
              <a:rPr lang="en-US" sz="2200"/>
              <a:t>Cumulative % breakdowns </a:t>
            </a:r>
          </a:p>
          <a:p>
            <a:pPr marL="514350" indent="-514350">
              <a:buFont typeface="+mj-lt"/>
              <a:buAutoNum type="alphaUcPeriod"/>
            </a:pPr>
            <a:r>
              <a:rPr lang="en-US" sz="2200"/>
              <a:t>Two-box technique</a:t>
            </a:r>
          </a:p>
          <a:p>
            <a:pPr marL="514350" indent="-514350">
              <a:buFont typeface="+mj-lt"/>
              <a:buAutoNum type="alphaUcPeriod"/>
            </a:pPr>
            <a:r>
              <a:rPr lang="en-US" sz="2200"/>
              <a:t>A and B</a:t>
            </a:r>
          </a:p>
          <a:p>
            <a:pPr marL="514350" indent="-514350">
              <a:buFont typeface="+mj-lt"/>
              <a:buAutoNum type="alphaUcPeriod"/>
            </a:pPr>
            <a:r>
              <a:rPr lang="en-US" sz="2200"/>
              <a:t>All of the above</a:t>
            </a:r>
          </a:p>
        </p:txBody>
      </p:sp>
      <p:sp>
        <p:nvSpPr>
          <p:cNvPr id="4" name="Footer Placeholder 3">
            <a:extLst>
              <a:ext uri="{FF2B5EF4-FFF2-40B4-BE49-F238E27FC236}">
                <a16:creationId xmlns:a16="http://schemas.microsoft.com/office/drawing/2014/main" id="{DE452223-FC2A-4403-9F40-C055A4F9B52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72AB770-0D20-4E80-B8BE-829AC283778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120532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E1386-5DA7-4DC6-8CE4-A2C6FE805F7E}"/>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9B7106-BA8B-45B8-8372-139747EB751C}"/>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What is the regression line? </a:t>
            </a:r>
          </a:p>
          <a:p>
            <a:pPr marL="514350" indent="-514350">
              <a:buFont typeface="+mj-lt"/>
              <a:buAutoNum type="alphaUcPeriod"/>
            </a:pPr>
            <a:r>
              <a:rPr lang="en-US" sz="2200" dirty="0"/>
              <a:t>The best-fitting line through the scatterplot</a:t>
            </a:r>
          </a:p>
          <a:p>
            <a:pPr marL="514350" indent="-514350">
              <a:buFont typeface="+mj-lt"/>
              <a:buAutoNum type="alphaUcPeriod"/>
            </a:pPr>
            <a:r>
              <a:rPr lang="en-US" sz="2200" dirty="0"/>
              <a:t>The linear trend between two variables </a:t>
            </a:r>
          </a:p>
          <a:p>
            <a:pPr marL="514350" indent="-514350">
              <a:buFont typeface="+mj-lt"/>
              <a:buAutoNum type="alphaUcPeriod"/>
            </a:pPr>
            <a:r>
              <a:rPr lang="en-US" sz="2200" dirty="0"/>
              <a:t>Both A and B</a:t>
            </a:r>
          </a:p>
        </p:txBody>
      </p:sp>
      <p:sp>
        <p:nvSpPr>
          <p:cNvPr id="4" name="Footer Placeholder 3">
            <a:extLst>
              <a:ext uri="{FF2B5EF4-FFF2-40B4-BE49-F238E27FC236}">
                <a16:creationId xmlns:a16="http://schemas.microsoft.com/office/drawing/2014/main" id="{DE452223-FC2A-4403-9F40-C055A4F9B52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72AB770-0D20-4E80-B8BE-829AC283778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1114910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E1386-5DA7-4DC6-8CE4-A2C6FE805F7E}"/>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9B7106-BA8B-45B8-8372-139747EB751C}"/>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What does R-squared tell us? </a:t>
            </a:r>
          </a:p>
          <a:p>
            <a:pPr marL="0" indent="0">
              <a:buNone/>
            </a:pPr>
            <a:r>
              <a:rPr lang="en-US" sz="2200" dirty="0"/>
              <a:t>(i.e., How do we interpret the R-squared?)</a:t>
            </a:r>
          </a:p>
          <a:p>
            <a:pPr marL="514350" indent="-514350">
              <a:buFont typeface="+mj-lt"/>
              <a:buAutoNum type="alphaUcPeriod"/>
            </a:pPr>
            <a:r>
              <a:rPr lang="en-US" sz="2200" dirty="0"/>
              <a:t>How much variation in the dependent variable is explained by the independent variable </a:t>
            </a:r>
          </a:p>
          <a:p>
            <a:pPr marL="514350" indent="-514350">
              <a:buFont typeface="+mj-lt"/>
              <a:buAutoNum type="alphaUcPeriod"/>
            </a:pPr>
            <a:r>
              <a:rPr lang="en-US" sz="2200" dirty="0"/>
              <a:t>It’s the correlation between the dependent variable and the independent variable </a:t>
            </a:r>
          </a:p>
          <a:p>
            <a:pPr marL="514350" indent="-514350">
              <a:buFont typeface="+mj-lt"/>
              <a:buAutoNum type="alphaUcPeriod"/>
            </a:pPr>
            <a:r>
              <a:rPr lang="en-US" sz="2200" dirty="0"/>
              <a:t>Both A and B are correct</a:t>
            </a:r>
          </a:p>
        </p:txBody>
      </p:sp>
      <p:sp>
        <p:nvSpPr>
          <p:cNvPr id="4" name="Footer Placeholder 3">
            <a:extLst>
              <a:ext uri="{FF2B5EF4-FFF2-40B4-BE49-F238E27FC236}">
                <a16:creationId xmlns:a16="http://schemas.microsoft.com/office/drawing/2014/main" id="{DE452223-FC2A-4403-9F40-C055A4F9B52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72AB770-0D20-4E80-B8BE-829AC283778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309431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Multiple Regression Basics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9FE49410-9353-4EF7-A1FC-82B8C0FB62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10C15151-FB70-4770-91D4-AFC7326E544A}"/>
              </a:ext>
            </a:extLst>
          </p:cNvPr>
          <p:cNvSpPr>
            <a:spLocks noGrp="1"/>
          </p:cNvSpPr>
          <p:nvPr>
            <p:ph type="sldNum" sz="quarter" idx="12"/>
          </p:nvPr>
        </p:nvSpPr>
        <p:spPr/>
        <p:txBody>
          <a:bodyPr/>
          <a:lstStyle/>
          <a:p>
            <a:fld id="{A6AF1B4E-90EC-4A51-B6E5-B702C054ECB0}" type="slidenum">
              <a:rPr lang="en-US" smtClean="0"/>
              <a:t>6</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AA0177-0C2B-4153-8286-BC00E144F108}"/>
              </a:ext>
            </a:extLst>
          </p:cNvPr>
          <p:cNvSpPr>
            <a:spLocks noGrp="1"/>
          </p:cNvSpPr>
          <p:nvPr>
            <p:ph type="title"/>
          </p:nvPr>
        </p:nvSpPr>
        <p:spPr>
          <a:xfrm>
            <a:off x="838200" y="365125"/>
            <a:ext cx="10515600" cy="1325563"/>
          </a:xfrm>
        </p:spPr>
        <p:txBody>
          <a:bodyPr>
            <a:normAutofit/>
          </a:bodyPr>
          <a:lstStyle/>
          <a:p>
            <a:r>
              <a:rPr lang="en-US" sz="5400"/>
              <a:t>Multiple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273904-3341-42D7-AC8E-C9056FD3ECF1}"/>
                  </a:ext>
                </a:extLst>
              </p:cNvPr>
              <p:cNvSpPr>
                <a:spLocks noGrp="1"/>
              </p:cNvSpPr>
              <p:nvPr>
                <p:ph idx="1"/>
              </p:nvPr>
            </p:nvSpPr>
            <p:spPr>
              <a:xfrm>
                <a:off x="838200" y="1929384"/>
                <a:ext cx="10515600" cy="4251960"/>
              </a:xfrm>
            </p:spPr>
            <p:txBody>
              <a:bodyPr>
                <a:normAutofit/>
              </a:bodyPr>
              <a:lstStyle/>
              <a:p>
                <a:pPr marL="0" indent="0">
                  <a:buNone/>
                </a:pPr>
                <a:r>
                  <a:rPr lang="en-US" sz="2200">
                    <a:latin typeface="Cambria Math" panose="02040503050406030204" pitchFamily="18" charset="0"/>
                  </a:rPr>
                  <a:t>The relationship between the independent variable (x) and the dependent variable (y) can be represented by: </a:t>
                </a:r>
              </a:p>
              <a:p>
                <a14:m>
                  <m:oMath xmlns:m="http://schemas.openxmlformats.org/officeDocument/2006/math">
                    <m:r>
                      <a:rPr lang="en-US" sz="2200" b="0" i="1">
                        <a:latin typeface="Cambria Math" panose="02040503050406030204" pitchFamily="18" charset="0"/>
                      </a:rPr>
                      <m:t>𝑦</m:t>
                    </m:r>
                    <m:r>
                      <a:rPr lang="en-US" sz="2200" b="0" i="1">
                        <a:latin typeface="Cambria Math" panose="02040503050406030204" pitchFamily="18" charset="0"/>
                      </a:rPr>
                      <m:t>=</m:t>
                    </m:r>
                    <m:r>
                      <a:rPr lang="en-US" sz="2200" b="0" i="1">
                        <a:latin typeface="Cambria Math" panose="02040503050406030204" pitchFamily="18" charset="0"/>
                      </a:rPr>
                      <m:t>𝑎𝑥</m:t>
                    </m:r>
                    <m:r>
                      <a:rPr lang="en-US" sz="2200" b="0" i="1">
                        <a:latin typeface="Cambria Math" panose="02040503050406030204" pitchFamily="18" charset="0"/>
                      </a:rPr>
                      <m:t>+</m:t>
                    </m:r>
                    <m:r>
                      <a:rPr lang="en-US" sz="2200" b="0" i="1">
                        <a:latin typeface="Cambria Math" panose="02040503050406030204" pitchFamily="18" charset="0"/>
                      </a:rPr>
                      <m:t>𝑏</m:t>
                    </m:r>
                  </m:oMath>
                </a14:m>
                <a:endParaRPr lang="en-US" sz="2200"/>
              </a:p>
              <a:p>
                <a:pPr marL="0" indent="0">
                  <a:buNone/>
                </a:pPr>
                <a:r>
                  <a:rPr lang="en-US" sz="2200"/>
                  <a:t>What if we anticipate (hypothesize) that there are multiple independent variables (x’s) affecting the dependent variable (y)?</a:t>
                </a:r>
              </a:p>
              <a:p>
                <a14:m>
                  <m:oMath xmlns:m="http://schemas.openxmlformats.org/officeDocument/2006/math">
                    <m:r>
                      <a:rPr lang="en-US" sz="2200" b="0" i="1">
                        <a:latin typeface="Cambria Math" panose="02040503050406030204" pitchFamily="18" charset="0"/>
                      </a:rPr>
                      <m:t>𝑦</m:t>
                    </m:r>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𝑎</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𝑎</m:t>
                        </m:r>
                      </m:e>
                      <m:sub>
                        <m:r>
                          <a:rPr lang="en-US" sz="2200" b="0" i="1">
                            <a:latin typeface="Cambria Math" panose="02040503050406030204" pitchFamily="18" charset="0"/>
                          </a:rPr>
                          <m:t>2</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2</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𝑎</m:t>
                        </m:r>
                      </m:e>
                      <m:sub>
                        <m:r>
                          <a:rPr lang="en-US" sz="2200" b="0" i="1">
                            <a:latin typeface="Cambria Math" panose="02040503050406030204" pitchFamily="18" charset="0"/>
                          </a:rPr>
                          <m:t>𝑛</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𝑛</m:t>
                        </m:r>
                      </m:sub>
                    </m:sSub>
                    <m:r>
                      <a:rPr lang="en-US" sz="2200" b="0" i="1">
                        <a:latin typeface="Cambria Math" panose="02040503050406030204" pitchFamily="18" charset="0"/>
                      </a:rPr>
                      <m:t>+</m:t>
                    </m:r>
                    <m:r>
                      <a:rPr lang="en-US" sz="2200" b="0" i="1">
                        <a:latin typeface="Cambria Math" panose="02040503050406030204" pitchFamily="18" charset="0"/>
                      </a:rPr>
                      <m:t>𝑏</m:t>
                    </m:r>
                  </m:oMath>
                </a14:m>
                <a:endParaRPr lang="en-US" sz="2200"/>
              </a:p>
            </p:txBody>
          </p:sp>
        </mc:Choice>
        <mc:Fallback xmlns="">
          <p:sp>
            <p:nvSpPr>
              <p:cNvPr id="3" name="Content Placeholder 2">
                <a:extLst>
                  <a:ext uri="{FF2B5EF4-FFF2-40B4-BE49-F238E27FC236}">
                    <a16:creationId xmlns:a16="http://schemas.microsoft.com/office/drawing/2014/main" id="{78273904-3341-42D7-AC8E-C9056FD3ECF1}"/>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754" t="-1865" r="-98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59D8E4D-C49C-4882-9DD0-465FAFA70AA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9DB9E2A-C387-4474-A824-3296DEC724C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2515204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0D5C73-0529-4524-8F81-3BD4850AFE5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Multiple Regression</a:t>
            </a: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BDEF75BD-E448-4259-BB89-88509E25092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54296" y="1737886"/>
            <a:ext cx="7214616" cy="3354795"/>
          </a:xfrm>
          <a:prstGeom prst="rect">
            <a:avLst/>
          </a:prstGeom>
        </p:spPr>
      </p:pic>
      <p:sp>
        <p:nvSpPr>
          <p:cNvPr id="4" name="Footer Placeholder 3">
            <a:extLst>
              <a:ext uri="{FF2B5EF4-FFF2-40B4-BE49-F238E27FC236}">
                <a16:creationId xmlns:a16="http://schemas.microsoft.com/office/drawing/2014/main" id="{F16594B1-92EB-45F0-BD5F-C06723054FA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8525C58B-F254-4BC7-9A80-99A1C0D0003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240316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87591-9A72-4854-AA2B-8AD8C687F080}"/>
              </a:ext>
            </a:extLst>
          </p:cNvPr>
          <p:cNvSpPr>
            <a:spLocks noGrp="1"/>
          </p:cNvSpPr>
          <p:nvPr>
            <p:ph type="title"/>
          </p:nvPr>
        </p:nvSpPr>
        <p:spPr>
          <a:xfrm>
            <a:off x="640080" y="329184"/>
            <a:ext cx="6894576" cy="1783080"/>
          </a:xfrm>
        </p:spPr>
        <p:txBody>
          <a:bodyPr anchor="b">
            <a:normAutofit/>
          </a:bodyPr>
          <a:lstStyle/>
          <a:p>
            <a:r>
              <a:rPr lang="en-US" sz="5400"/>
              <a:t>Multiple Regression</a:t>
            </a:r>
          </a:p>
        </p:txBody>
      </p:sp>
      <p:sp>
        <p:nvSpPr>
          <p:cNvPr id="7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12B995-3E62-42AD-A75D-5541C4EE1278}"/>
              </a:ext>
            </a:extLst>
          </p:cNvPr>
          <p:cNvSpPr>
            <a:spLocks noGrp="1"/>
          </p:cNvSpPr>
          <p:nvPr>
            <p:ph idx="1"/>
          </p:nvPr>
        </p:nvSpPr>
        <p:spPr>
          <a:xfrm>
            <a:off x="640080" y="2706624"/>
            <a:ext cx="6894576" cy="3483864"/>
          </a:xfrm>
        </p:spPr>
        <p:txBody>
          <a:bodyPr>
            <a:normAutofit/>
          </a:bodyPr>
          <a:lstStyle/>
          <a:p>
            <a:pPr marL="0" indent="0">
              <a:buNone/>
            </a:pPr>
            <a:r>
              <a:rPr lang="en-US" sz="2200" dirty="0"/>
              <a:t>Multiple regression is a powerful analytical tool with many applications in business.  For example, it can be used to....</a:t>
            </a:r>
          </a:p>
          <a:p>
            <a:r>
              <a:rPr lang="en-US" sz="2200" dirty="0"/>
              <a:t>Screen job applicants</a:t>
            </a:r>
          </a:p>
          <a:p>
            <a:r>
              <a:rPr lang="en-US" sz="2200" dirty="0"/>
              <a:t>Identify successful locations</a:t>
            </a:r>
          </a:p>
          <a:p>
            <a:r>
              <a:rPr lang="en-US" sz="2200" dirty="0"/>
              <a:t>Factors associated with video streaming service use</a:t>
            </a:r>
          </a:p>
          <a:p>
            <a:endParaRPr lang="en-US" sz="2200" dirty="0"/>
          </a:p>
        </p:txBody>
      </p:sp>
      <p:pic>
        <p:nvPicPr>
          <p:cNvPr id="1026" name="Picture 2" descr="33 Job Search Humor ideas | humor, job search humor, bones funny">
            <a:extLst>
              <a:ext uri="{FF2B5EF4-FFF2-40B4-BE49-F238E27FC236}">
                <a16:creationId xmlns:a16="http://schemas.microsoft.com/office/drawing/2014/main" id="{0807E3AE-6A22-4618-9F48-5BF5938AE83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63840" y="742065"/>
            <a:ext cx="4014216" cy="26042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tflix Awards $1 Million Prize and Starts a New Contest - The New York  Times">
            <a:extLst>
              <a:ext uri="{FF2B5EF4-FFF2-40B4-BE49-F238E27FC236}">
                <a16:creationId xmlns:a16="http://schemas.microsoft.com/office/drawing/2014/main" id="{902E5510-76AB-425D-96F8-6EC6C27F51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63840" y="4148367"/>
            <a:ext cx="3995928" cy="203792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1DC7843-BB94-42AB-B665-6417B43DE11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6964E36-7475-4700-BAE9-79A897F8E3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9</a:t>
            </a:fld>
            <a:endParaRPr lang="en-US"/>
          </a:p>
        </p:txBody>
      </p:sp>
    </p:spTree>
    <p:extLst>
      <p:ext uri="{BB962C8B-B14F-4D97-AF65-F5344CB8AC3E}">
        <p14:creationId xmlns:p14="http://schemas.microsoft.com/office/powerpoint/2010/main" val="288282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162</TotalTime>
  <Words>3157</Words>
  <Application>Microsoft Office PowerPoint</Application>
  <PresentationFormat>Widescreen</PresentationFormat>
  <Paragraphs>349</Paragraphs>
  <Slides>27</Slides>
  <Notes>20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Arial</vt:lpstr>
      <vt:lpstr>Calibri</vt:lpstr>
      <vt:lpstr>Calibri Light</vt:lpstr>
      <vt:lpstr>Cambria</vt:lpstr>
      <vt:lpstr>Cambria Math</vt:lpstr>
      <vt:lpstr>Franklin Gothic Book</vt:lpstr>
      <vt:lpstr>georgia</vt:lpstr>
      <vt:lpstr>Lato Extended</vt:lpstr>
      <vt:lpstr>Symbol</vt:lpstr>
      <vt:lpstr>Office Theme</vt:lpstr>
      <vt:lpstr>1_Office Theme</vt:lpstr>
      <vt:lpstr>Good Morning</vt:lpstr>
      <vt:lpstr>iClicker Question</vt:lpstr>
      <vt:lpstr>iClicker Question</vt:lpstr>
      <vt:lpstr>iClicker Question</vt:lpstr>
      <vt:lpstr>iClicker Question</vt:lpstr>
      <vt:lpstr>Multiple Regression Basics</vt:lpstr>
      <vt:lpstr>Multiple Regression</vt:lpstr>
      <vt:lpstr>Multiple Regression</vt:lpstr>
      <vt:lpstr>Multiple Regression</vt:lpstr>
      <vt:lpstr>Multiple Regression</vt:lpstr>
      <vt:lpstr>Multiple Regression</vt:lpstr>
      <vt:lpstr>Multiple Regression</vt:lpstr>
      <vt:lpstr>Multiple Regression</vt:lpstr>
      <vt:lpstr>Multiple Regression</vt:lpstr>
      <vt:lpstr>Multiple Regression</vt:lpstr>
      <vt:lpstr>Coefficients Interpretation</vt:lpstr>
      <vt:lpstr>Model Fit and Usefulness</vt:lpstr>
      <vt:lpstr>Multiple Regression</vt:lpstr>
      <vt:lpstr>Multiple Regression</vt:lpstr>
      <vt:lpstr>Multiple Regression</vt:lpstr>
      <vt:lpstr>Multiple Regression</vt:lpstr>
      <vt:lpstr>Coefficients Interpretation</vt:lpstr>
      <vt:lpstr>Model Fit and Usefulness</vt:lpstr>
      <vt:lpstr>Celebration: Math Function Dance</vt:lpstr>
      <vt:lpstr>Presentation Guidelines</vt:lpstr>
      <vt:lpstr>10-min Group Discussion</vt:lpstr>
      <vt:lpstr>Up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Morning</dc:title>
  <dc:creator>Nguyen, Mike (MU-Student)</dc:creator>
  <cp:lastModifiedBy>Nguyen, Mike (MU-Student)</cp:lastModifiedBy>
  <cp:revision>15</cp:revision>
  <dcterms:created xsi:type="dcterms:W3CDTF">2021-10-23T19:11:44Z</dcterms:created>
  <dcterms:modified xsi:type="dcterms:W3CDTF">2022-04-11T03:57:12Z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