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296" r:id="rId5"/>
    <p:sldId id="297" r:id="rId6"/>
    <p:sldId id="298" r:id="rId7"/>
    <p:sldId id="299" r:id="rId8"/>
    <p:sldId id="256" r:id="rId9"/>
    <p:sldId id="295"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4" r:id="rId37"/>
    <p:sldId id="262" r:id="rId38"/>
    <p:sldId id="304" r:id="rId39"/>
    <p:sldId id="292" r:id="rId40"/>
    <p:sldId id="293" r:id="rId41"/>
    <p:sldId id="303"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EF63C5-93CC-49F0-BB5A-9D3377FB1C62}">
          <p14:sldIdLst>
            <p14:sldId id="296"/>
            <p14:sldId id="297"/>
            <p14:sldId id="298"/>
            <p14:sldId id="299"/>
            <p14:sldId id="256"/>
            <p14:sldId id="295"/>
          </p14:sldIdLst>
        </p14:section>
        <p14:section name="hide" id="{5605BB93-ECA5-4B77-B75B-A302A22036BE}">
          <p14:sldIdLst>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8"/>
            <p14:sldId id="287"/>
            <p14:sldId id="289"/>
            <p14:sldId id="290"/>
          </p14:sldIdLst>
        </p14:section>
        <p14:section name="end" id="{224B99E4-53C9-4710-A51C-6DBA0192497E}">
          <p14:sldIdLst>
            <p14:sldId id="294"/>
            <p14:sldId id="262"/>
            <p14:sldId id="304"/>
            <p14:sldId id="292"/>
            <p14:sldId id="293"/>
            <p14:sldId id="303"/>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3090" autoAdjust="0"/>
  </p:normalViewPr>
  <p:slideViewPr>
    <p:cSldViewPr snapToGrid="0">
      <p:cViewPr varScale="1">
        <p:scale>
          <a:sx n="83" d="100"/>
          <a:sy n="83" d="100"/>
        </p:scale>
        <p:origin x="1386"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4/12/2022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or </a:t>
            </a:r>
            <a:r>
              <a:rPr lang="en-US" dirty="0" err="1"/>
              <a:t>probit</a:t>
            </a:r>
            <a:r>
              <a:rPr lang="en-US" dirty="0"/>
              <a:t> regression</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78465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moving very fast. Hence, I strongly recommend you guys to divide and conquer early on. We technically we only 3 weeks left.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2014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http://www.netlogoweb.org/launch#http://www.netlogoweb.org/assets/modelslib/Sample%20Models/Social%20Science/Traffic%202%20Lanes.nlogo</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bet all of us here have all been in traffic jams before. We usually think that there might be some accidents or a chicken cross the road ahead. But interestingly, most of the time, there nothing happen or the accident or the deer is long gone but the congestion can last hours.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does this phenomenon happen?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demonstrates how traffic jams can form. In the two-lane version, drivers can change lanes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SPEED-UP slider controls the rate at which cars accelerate when there are no cars ahead.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SLOW-DOWN slider controls the rate at which cars decelerate when there is a car close ahead.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MAX-PATIENCE slider controls how many times a car can slow down before a driver loses their patience and tries to change lanes. Each time the driver has to hit the brakes to avoid hitting the car in front of them, they loose a little patience. When a driver’s patience expires, the driver tries to change lane. The driver’s patience gets reset to the maximum patience.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think if drivers have less patience (likely to change lane)? What happen to the average speed? </a:t>
            </a:r>
          </a:p>
          <a:p>
            <a:endParaRPr lang="en-US" dirty="0"/>
          </a:p>
          <a:p>
            <a:endParaRPr lang="en-US" dirty="0"/>
          </a:p>
          <a:p>
            <a:r>
              <a:rPr lang="en-US" dirty="0"/>
              <a:t>Traffic jams can start from small “seeds.” Cars start with random positions. If some cars are clustered together, they will move slowly, causing cars behind them to slow down, and a traffic jam forms. </a:t>
            </a:r>
          </a:p>
          <a:p>
            <a:r>
              <a:rPr lang="en-US" dirty="0"/>
              <a:t>Even though all of the cars are moving forward, the traffic jams tend to move backwards. This behavior is common in wave phenomena: the behavior of the group is often very different from the behavior of the individuals that make up the group. </a:t>
            </a:r>
          </a:p>
          <a:p>
            <a:r>
              <a:rPr lang="en-US" dirty="0"/>
              <a:t>When the number of cars in the model is high, drivers lose their patience quickly and start weaving in and out of lanes. This phenomenon is called “snaking” and is common in congested highways. And if the number of cars is high enough, almost every car ends up trying to change lanes and the traffic slows to a crawl, making the situation even worse, with cars getting momentarily stuck between lanes because they are unable to change. Does that look like a real life situation to you? </a:t>
            </a:r>
          </a:p>
          <a:p>
            <a:endParaRPr lang="en-US" dirty="0"/>
          </a:p>
          <a:p>
            <a:r>
              <a:rPr lang="en-US" dirty="0"/>
              <a:t>Watch the MEAN-SPEED monitor, which computes the average speed of the cars. What happens to the speed over time? What is the relation between the speed of the cars and the presence (or absence) of traffic jams? </a:t>
            </a:r>
          </a:p>
          <a:p>
            <a:r>
              <a:rPr lang="en-US" dirty="0"/>
              <a:t>Look at the two plots. Can you detect discernible patterns in the plots?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67114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a:t>
            </a:r>
            <a:r>
              <a:rPr lang="en-US" dirty="0" err="1"/>
              <a:t>softserve</a:t>
            </a:r>
            <a:r>
              <a:rPr lang="en-US" dirty="0"/>
              <a:t> + online return (under regression)</a:t>
            </a:r>
          </a:p>
          <a:p>
            <a:endParaRPr lang="en-US" dirty="0"/>
          </a:p>
          <a:p>
            <a:r>
              <a:rPr lang="en-US" dirty="0" err="1"/>
              <a:t>Rcloud</a:t>
            </a:r>
            <a:r>
              <a:rPr lang="en-US" dirty="0"/>
              <a:t>: discussion case + virtual </a:t>
            </a:r>
            <a:r>
              <a:rPr lang="en-US"/>
              <a:t>career service example</a:t>
            </a:r>
            <a:r>
              <a:rPr lang="en-US" dirty="0"/>
              <a:t> </a:t>
            </a:r>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65723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73972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class sessions have given you an introduction to regression analysis and shown you a few of the ways it can be used by companies.</a:t>
            </a:r>
          </a:p>
          <a:p>
            <a:endParaRPr lang="en-US" dirty="0"/>
          </a:p>
          <a:p>
            <a:r>
              <a:rPr lang="en-US" dirty="0"/>
              <a:t>Actually conducting regression analysis requires additional training to avoid making analysis and interpretation errors.</a:t>
            </a:r>
          </a:p>
          <a:p>
            <a:endParaRPr lang="en-US" dirty="0"/>
          </a:p>
          <a:p>
            <a:r>
              <a:rPr lang="en-US" dirty="0"/>
              <a:t>Students who enjoyed the material on correlation and regression should consider getting a marketing analytics certificate.  In that coursework, you’ll learn the technical details of running regression analysis plus many other ways data can be analyzed to help companies make marketing decisions.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77777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that for the first 3 groups, I will be more lenient because they go first. </a:t>
            </a:r>
          </a:p>
          <a:p>
            <a:endParaRPr lang="en-US" dirty="0"/>
          </a:p>
          <a:p>
            <a:r>
              <a:rPr lang="en-US" dirty="0"/>
              <a:t>You don’t need suit and tie, but since this is a business presentation, hence professional dress is expected. </a:t>
            </a:r>
          </a:p>
          <a:p>
            <a:endParaRPr lang="en-US" dirty="0"/>
          </a:p>
          <a:p>
            <a:r>
              <a:rPr lang="en-US" dirty="0"/>
              <a:t>Remind:</a:t>
            </a:r>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work with groups that would like to change their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last class, we didn’t go over the sample slides. Today we will cover it</a:t>
            </a:r>
          </a:p>
          <a:p>
            <a:endParaRPr lang="en-US" dirty="0"/>
          </a:p>
          <a:p>
            <a:r>
              <a:rPr lang="en-US" dirty="0"/>
              <a:t>Each team will have 20 mins </a:t>
            </a:r>
          </a:p>
          <a:p>
            <a:pPr lvl="1"/>
            <a:r>
              <a:rPr lang="en-US" dirty="0"/>
              <a:t>15 mins to present the project </a:t>
            </a:r>
          </a:p>
          <a:p>
            <a:pPr lvl="1"/>
            <a:r>
              <a:rPr lang="en-US" dirty="0"/>
              <a:t>5 mins for discussion and questions, evaluation</a:t>
            </a:r>
          </a:p>
          <a:p>
            <a:r>
              <a:rPr lang="en-US" dirty="0"/>
              <a:t>Sign-up Sheet</a:t>
            </a:r>
          </a:p>
          <a:p>
            <a:pPr lvl="1"/>
            <a:r>
              <a:rPr lang="en-US" dirty="0"/>
              <a:t>2 class sessions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do </a:t>
            </a:r>
            <a:r>
              <a:rPr lang="en-US"/>
              <a:t>presentation critique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217853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expected format of the report</a:t>
            </a:r>
          </a:p>
          <a:p>
            <a:endParaRPr lang="en-US" dirty="0"/>
          </a:p>
          <a:p>
            <a:pPr algn="l">
              <a:buFont typeface="Arial" panose="020B0604020202020204" pitchFamily="34" charset="0"/>
              <a:buNone/>
            </a:pPr>
            <a:r>
              <a:rPr lang="en-US" b="0" i="0" dirty="0">
                <a:solidFill>
                  <a:srgbClr val="333333"/>
                </a:solidFill>
                <a:effectLst/>
                <a:latin typeface="Lato Extended"/>
              </a:rPr>
              <a:t>You may wonder what the difference is between the presentation (if you use PowerPoint) and the written report. In the presentation, you have 10-12 minutes to present in the most succinct way about your research project, which means that you might not be able to address all the research questions. However, in the report, you can put everything that is of interest to the consumers of that report which is the managers in our case</a:t>
            </a:r>
          </a:p>
          <a:p>
            <a:pPr algn="l">
              <a:buFont typeface="Arial" panose="020B0604020202020204" pitchFamily="34" charset="0"/>
              <a:buNone/>
            </a:pPr>
            <a:endParaRPr lang="en-US" b="0" i="0" dirty="0">
              <a:solidFill>
                <a:srgbClr val="333333"/>
              </a:solidFill>
              <a:effectLst/>
              <a:latin typeface="Lato Extended"/>
            </a:endParaRPr>
          </a:p>
          <a:p>
            <a:pPr algn="l">
              <a:buFont typeface="Arial" panose="020B0604020202020204" pitchFamily="34" charset="0"/>
              <a:buNone/>
            </a:pPr>
            <a:r>
              <a:rPr lang="en-US" b="0" i="0" dirty="0">
                <a:solidFill>
                  <a:srgbClr val="333333"/>
                </a:solidFill>
                <a:effectLst/>
                <a:latin typeface="Lato Extended"/>
              </a:rPr>
              <a:t>If you attempt to submit the same PowerPoint presentation as your written report. You will receive no points for this assignment because you did not perform any work for this assignment.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69781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4/12/2022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4/12/2022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leveldata.com/about/" TargetMode="External"/><Relationship Id="rId5" Type="http://schemas.openxmlformats.org/officeDocument/2006/relationships/image" Target="../media/image31.png"/><Relationship Id="rId4" Type="http://schemas.openxmlformats.org/officeDocument/2006/relationships/hyperlink" Target="http://www.v12data.com/data-dirty-messy_0/"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mikenguyen13/mar4050_F21/blob/master/project_assignment/presentation/Presentation%20Evaluation%20Assignment.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ebstockreview.net/explore/report-clipart-written-repor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ulse.mtn.co.ug/why-group-discussions-are-good-for-you"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rosnt.com/real-world-evidence-data-colle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345C7-6B86-4116-8EA4-6FDCBEA686DF}"/>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00C527FC-DB35-4F84-8902-324800E911B4}"/>
              </a:ext>
            </a:extLst>
          </p:cNvPr>
          <p:cNvSpPr>
            <a:spLocks noGrp="1"/>
          </p:cNvSpPr>
          <p:nvPr>
            <p:ph type="subTitle" idx="1"/>
          </p:nvPr>
        </p:nvSpPr>
        <p:spPr>
          <a:xfrm>
            <a:off x="638882" y="4631161"/>
            <a:ext cx="3571810" cy="1559327"/>
          </a:xfrm>
        </p:spPr>
        <p:txBody>
          <a:bodyPr>
            <a:normAutofit/>
          </a:bodyPr>
          <a:lstStyle/>
          <a:p>
            <a:pPr algn="l"/>
            <a:r>
              <a:rPr lang="en-US"/>
              <a:t>Take your name tag</a:t>
            </a:r>
          </a:p>
          <a:p>
            <a:pPr algn="l"/>
            <a:r>
              <a:rPr lang="en-US"/>
              <a:t>Check-in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ood Morning Wednesday GIF: Best Happy Wednesday GIF - MK Wishes">
            <a:extLst>
              <a:ext uri="{FF2B5EF4-FFF2-40B4-BE49-F238E27FC236}">
                <a16:creationId xmlns:a16="http://schemas.microsoft.com/office/drawing/2014/main" id="{52605F7E-23F6-45DE-8303-49F5FCF88AF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5192"/>
            <a:ext cx="7214616" cy="404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8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a:t>How to improve R-squared in your regression model? </a:t>
            </a:r>
          </a:p>
          <a:p>
            <a:pPr marL="514350" indent="-514350">
              <a:buFont typeface="+mj-lt"/>
              <a:buAutoNum type="alphaUcPeriod"/>
            </a:pPr>
            <a:r>
              <a:rPr lang="en-US" sz="2200"/>
              <a:t>Include more relevant variables (i.e., those help predict Y)</a:t>
            </a:r>
          </a:p>
          <a:p>
            <a:pPr marL="514350" indent="-514350">
              <a:buFont typeface="+mj-lt"/>
              <a:buAutoNum type="alphaUcPeriod"/>
            </a:pPr>
            <a:r>
              <a:rPr lang="en-US" sz="2200"/>
              <a:t>Include more data points </a:t>
            </a:r>
          </a:p>
          <a:p>
            <a:pPr marL="514350" indent="-514350">
              <a:buFont typeface="+mj-lt"/>
              <a:buAutoNum type="alphaUcPeriod"/>
            </a:pPr>
            <a:r>
              <a:rPr lang="en-US" sz="2200"/>
              <a:t>Both A and B</a:t>
            </a:r>
          </a:p>
          <a:p>
            <a:pPr marL="514350" indent="-514350">
              <a:buFont typeface="+mj-lt"/>
              <a:buAutoNum type="alphaUcPeriod"/>
            </a:pPr>
            <a:endParaRPr lang="en-US" sz="2200"/>
          </a:p>
        </p:txBody>
      </p:sp>
    </p:spTree>
    <p:extLst>
      <p:ext uri="{BB962C8B-B14F-4D97-AF65-F5344CB8AC3E}">
        <p14:creationId xmlns:p14="http://schemas.microsoft.com/office/powerpoint/2010/main" val="181510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Is it possible to include a variable with more than 2 categories (i.e., class standing – freshman, sophomore, junior, senior?</a:t>
            </a:r>
          </a:p>
          <a:p>
            <a:pPr marL="514350" indent="-514350">
              <a:buFont typeface="+mj-lt"/>
              <a:buAutoNum type="alphaUcPeriod"/>
            </a:pPr>
            <a:r>
              <a:rPr lang="en-US" sz="2200" dirty="0"/>
              <a:t>Yes</a:t>
            </a:r>
          </a:p>
          <a:p>
            <a:pPr marL="514350" indent="-514350">
              <a:buFont typeface="+mj-lt"/>
              <a:buAutoNum type="alphaUcPeriod"/>
            </a:pPr>
            <a:r>
              <a:rPr lang="en-US" sz="2200" dirty="0"/>
              <a:t>No </a:t>
            </a:r>
          </a:p>
        </p:txBody>
      </p:sp>
    </p:spTree>
    <p:extLst>
      <p:ext uri="{BB962C8B-B14F-4D97-AF65-F5344CB8AC3E}">
        <p14:creationId xmlns:p14="http://schemas.microsoft.com/office/powerpoint/2010/main" val="3571774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6F6C60-68EE-4BF4-AB7C-E20E8D22382D}"/>
              </a:ext>
            </a:extLst>
          </p:cNvPr>
          <p:cNvSpPr>
            <a:spLocks noGrp="1"/>
          </p:cNvSpPr>
          <p:nvPr>
            <p:ph type="title"/>
          </p:nvPr>
        </p:nvSpPr>
        <p:spPr>
          <a:xfrm>
            <a:off x="1051560" y="586822"/>
            <a:ext cx="3657600" cy="1645920"/>
          </a:xfrm>
        </p:spPr>
        <p:txBody>
          <a:bodyPr>
            <a:normAutofit/>
          </a:bodyPr>
          <a:lstStyle/>
          <a:p>
            <a:r>
              <a:rPr lang="en-US" sz="3200"/>
              <a:t>Notes on Multiple Regression</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ABE989-32FE-4FC6-AC04-17E0FF4D69DA}"/>
              </a:ext>
            </a:extLst>
          </p:cNvPr>
          <p:cNvSpPr>
            <a:spLocks noGrp="1"/>
          </p:cNvSpPr>
          <p:nvPr>
            <p:ph idx="1"/>
          </p:nvPr>
        </p:nvSpPr>
        <p:spPr>
          <a:xfrm>
            <a:off x="5250106" y="586822"/>
            <a:ext cx="6106742" cy="1645920"/>
          </a:xfrm>
        </p:spPr>
        <p:txBody>
          <a:bodyPr anchor="ctr">
            <a:normAutofit/>
          </a:bodyPr>
          <a:lstStyle/>
          <a:p>
            <a:r>
              <a:rPr lang="en-US" sz="1800" dirty="0"/>
              <a:t>Introduction to Multiple Regression</a:t>
            </a:r>
          </a:p>
          <a:p>
            <a:r>
              <a:rPr lang="en-US" sz="1800" dirty="0"/>
              <a:t>Real-world data are messy</a:t>
            </a:r>
          </a:p>
          <a:p>
            <a:r>
              <a:rPr lang="en-US" sz="1800" dirty="0"/>
              <a:t>Additional training: </a:t>
            </a:r>
            <a:r>
              <a:rPr lang="en-US" sz="1800" b="1" dirty="0"/>
              <a:t>Marketing Analytics certificate</a:t>
            </a:r>
          </a:p>
        </p:txBody>
      </p:sp>
      <p:pic>
        <p:nvPicPr>
          <p:cNvPr id="9" name="Picture 8" descr="A person standing in front of a blackboard with white writing&#10;&#10;Description automatically generated with low confidence">
            <a:extLst>
              <a:ext uri="{FF2B5EF4-FFF2-40B4-BE49-F238E27FC236}">
                <a16:creationId xmlns:a16="http://schemas.microsoft.com/office/drawing/2014/main" id="{F0377AC6-1D83-4DC5-BD33-2E13F2C176B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21122" y="2729397"/>
            <a:ext cx="4354830" cy="3483864"/>
          </a:xfrm>
          <a:prstGeom prst="rect">
            <a:avLst/>
          </a:prstGeom>
        </p:spPr>
      </p:pic>
      <p:pic>
        <p:nvPicPr>
          <p:cNvPr id="7" name="Picture 6" descr="A picture containing qr code&#10;&#10;Description automatically generated">
            <a:extLst>
              <a:ext uri="{FF2B5EF4-FFF2-40B4-BE49-F238E27FC236}">
                <a16:creationId xmlns:a16="http://schemas.microsoft.com/office/drawing/2014/main" id="{4DAC264D-0350-4F7E-8B00-BA958DB7154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1618" y="2729397"/>
            <a:ext cx="5417408" cy="3483864"/>
          </a:xfrm>
          <a:prstGeom prst="rect">
            <a:avLst/>
          </a:prstGeom>
        </p:spPr>
      </p:pic>
    </p:spTree>
    <p:extLst>
      <p:ext uri="{BB962C8B-B14F-4D97-AF65-F5344CB8AC3E}">
        <p14:creationId xmlns:p14="http://schemas.microsoft.com/office/powerpoint/2010/main" val="141654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a:t>Presentation Guidelines</a:t>
            </a:r>
            <a:endParaRPr lang="en-US" sz="5000" dirty="0"/>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endParaRPr lang="en-US" sz="2200" dirty="0"/>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34</a:t>
            </a:fld>
            <a:endParaRPr lang="en-US"/>
          </a:p>
        </p:txBody>
      </p:sp>
    </p:spTree>
    <p:extLst>
      <p:ext uri="{BB962C8B-B14F-4D97-AF65-F5344CB8AC3E}">
        <p14:creationId xmlns:p14="http://schemas.microsoft.com/office/powerpoint/2010/main" val="3702273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52B32-915C-4316-AA4A-43E5D95027C8}"/>
              </a:ext>
            </a:extLst>
          </p:cNvPr>
          <p:cNvSpPr>
            <a:spLocks noGrp="1"/>
          </p:cNvSpPr>
          <p:nvPr>
            <p:ph type="title"/>
          </p:nvPr>
        </p:nvSpPr>
        <p:spPr>
          <a:xfrm>
            <a:off x="841248" y="548640"/>
            <a:ext cx="3600860" cy="5431536"/>
          </a:xfrm>
        </p:spPr>
        <p:txBody>
          <a:bodyPr>
            <a:normAutofit/>
          </a:bodyPr>
          <a:lstStyle/>
          <a:p>
            <a:r>
              <a:rPr lang="en-US" sz="5400"/>
              <a:t>Expected Slides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4C2533-8907-4C3D-9AA6-1DD6A6E9F7FD}"/>
              </a:ext>
            </a:extLst>
          </p:cNvPr>
          <p:cNvSpPr>
            <a:spLocks noGrp="1"/>
          </p:cNvSpPr>
          <p:nvPr>
            <p:ph idx="1"/>
          </p:nvPr>
        </p:nvSpPr>
        <p:spPr>
          <a:xfrm>
            <a:off x="5126418" y="552091"/>
            <a:ext cx="6224335" cy="5431536"/>
          </a:xfrm>
        </p:spPr>
        <p:txBody>
          <a:bodyPr anchor="ctr">
            <a:normAutofit/>
          </a:bodyPr>
          <a:lstStyle/>
          <a:p>
            <a:r>
              <a:rPr lang="en-US" sz="2200"/>
              <a:t>Background</a:t>
            </a:r>
          </a:p>
          <a:p>
            <a:r>
              <a:rPr lang="en-US" sz="2200"/>
              <a:t>Problem</a:t>
            </a:r>
          </a:p>
          <a:p>
            <a:r>
              <a:rPr lang="en-US" sz="2200"/>
              <a:t>Challenges</a:t>
            </a:r>
          </a:p>
          <a:p>
            <a:r>
              <a:rPr lang="en-US" sz="2200"/>
              <a:t>Selection &amp; Sample Info</a:t>
            </a:r>
          </a:p>
          <a:p>
            <a:r>
              <a:rPr lang="en-US" sz="2200"/>
              <a:t>Important Research Questions</a:t>
            </a:r>
          </a:p>
          <a:p>
            <a:r>
              <a:rPr lang="en-US" sz="2200"/>
              <a:t>Recommendations (based on findings)</a:t>
            </a:r>
          </a:p>
          <a:p>
            <a:r>
              <a:rPr lang="en-US" sz="2200"/>
              <a:t>Limitations</a:t>
            </a:r>
          </a:p>
          <a:p>
            <a:r>
              <a:rPr lang="en-US" sz="2200"/>
              <a:t>Appendices </a:t>
            </a:r>
          </a:p>
          <a:p>
            <a:pPr lvl="1"/>
            <a:r>
              <a:rPr lang="en-US" sz="2200"/>
              <a:t>Research Objectives </a:t>
            </a:r>
          </a:p>
          <a:p>
            <a:pPr lvl="1"/>
            <a:r>
              <a:rPr lang="en-US" sz="2200"/>
              <a:t>Research Questions</a:t>
            </a:r>
          </a:p>
          <a:p>
            <a:pPr lvl="1"/>
            <a:r>
              <a:rPr lang="en-US" sz="2200"/>
              <a:t>Questionnaire</a:t>
            </a:r>
          </a:p>
        </p:txBody>
      </p:sp>
    </p:spTree>
    <p:extLst>
      <p:ext uri="{BB962C8B-B14F-4D97-AF65-F5344CB8AC3E}">
        <p14:creationId xmlns:p14="http://schemas.microsoft.com/office/powerpoint/2010/main" val="820466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BED90-A8D7-400A-B691-6A9E102A03AB}"/>
              </a:ext>
            </a:extLst>
          </p:cNvPr>
          <p:cNvSpPr>
            <a:spLocks noGrp="1"/>
          </p:cNvSpPr>
          <p:nvPr>
            <p:ph type="title"/>
          </p:nvPr>
        </p:nvSpPr>
        <p:spPr>
          <a:xfrm>
            <a:off x="841248" y="548640"/>
            <a:ext cx="3600860" cy="5431536"/>
          </a:xfrm>
        </p:spPr>
        <p:txBody>
          <a:bodyPr>
            <a:normAutofit/>
          </a:bodyPr>
          <a:lstStyle/>
          <a:p>
            <a:r>
              <a:rPr lang="en-US" sz="5000" dirty="0"/>
              <a:t>Presentation Critique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E857C0-FD39-4458-88EF-5911ADE34867}"/>
              </a:ext>
            </a:extLst>
          </p:cNvPr>
          <p:cNvSpPr>
            <a:spLocks noGrp="1"/>
          </p:cNvSpPr>
          <p:nvPr>
            <p:ph idx="1"/>
          </p:nvPr>
        </p:nvSpPr>
        <p:spPr>
          <a:xfrm>
            <a:off x="5126418" y="552091"/>
            <a:ext cx="6224335" cy="5431536"/>
          </a:xfrm>
        </p:spPr>
        <p:txBody>
          <a:bodyPr anchor="ctr">
            <a:normAutofit/>
          </a:bodyPr>
          <a:lstStyle/>
          <a:p>
            <a:r>
              <a:rPr lang="en-US" sz="2200" dirty="0"/>
              <a:t>All groups that are not presenting need to submit a presentation critique for the presentation group (1 submission per group)</a:t>
            </a:r>
          </a:p>
          <a:p>
            <a:r>
              <a:rPr lang="en-US" sz="2200" dirty="0"/>
              <a:t>Assignment 10: </a:t>
            </a:r>
          </a:p>
          <a:p>
            <a:pPr lvl="1"/>
            <a:r>
              <a:rPr lang="en-US" sz="2200" dirty="0"/>
              <a:t>Presentation submission: 5 points </a:t>
            </a:r>
          </a:p>
          <a:p>
            <a:pPr lvl="1"/>
            <a:r>
              <a:rPr lang="en-US" sz="2200" dirty="0"/>
              <a:t>Instructor’s evaluation: 5 points </a:t>
            </a:r>
          </a:p>
          <a:p>
            <a:pPr lvl="1"/>
            <a:r>
              <a:rPr lang="en-US" sz="2200" dirty="0"/>
              <a:t>Peer’s evaluation: 10 points (it’s important to communicate your findings)</a:t>
            </a:r>
          </a:p>
          <a:p>
            <a:r>
              <a:rPr lang="en-US" sz="2200" dirty="0">
                <a:hlinkClick r:id="rId3"/>
              </a:rPr>
              <a:t>Presentation Evaluation Assignment</a:t>
            </a:r>
            <a:endParaRPr lang="en-US" sz="2200" dirty="0"/>
          </a:p>
        </p:txBody>
      </p:sp>
    </p:spTree>
    <p:extLst>
      <p:ext uri="{BB962C8B-B14F-4D97-AF65-F5344CB8AC3E}">
        <p14:creationId xmlns:p14="http://schemas.microsoft.com/office/powerpoint/2010/main" val="2554212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D2098-46F3-47A0-8900-9A54667CB250}"/>
              </a:ext>
            </a:extLst>
          </p:cNvPr>
          <p:cNvSpPr>
            <a:spLocks noGrp="1"/>
          </p:cNvSpPr>
          <p:nvPr>
            <p:ph type="title"/>
          </p:nvPr>
        </p:nvSpPr>
        <p:spPr>
          <a:xfrm>
            <a:off x="630936" y="640080"/>
            <a:ext cx="4818888" cy="1481328"/>
          </a:xfrm>
        </p:spPr>
        <p:txBody>
          <a:bodyPr anchor="b">
            <a:normAutofit/>
          </a:bodyPr>
          <a:lstStyle/>
          <a:p>
            <a:r>
              <a:rPr lang="en-US" sz="5400"/>
              <a:t>Written Report </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E89456-EB0C-46AE-B7C9-00C7A677131C}"/>
              </a:ext>
            </a:extLst>
          </p:cNvPr>
          <p:cNvSpPr>
            <a:spLocks noGrp="1"/>
          </p:cNvSpPr>
          <p:nvPr>
            <p:ph idx="1"/>
          </p:nvPr>
        </p:nvSpPr>
        <p:spPr>
          <a:xfrm>
            <a:off x="630936" y="2660904"/>
            <a:ext cx="4818888" cy="3547872"/>
          </a:xfrm>
        </p:spPr>
        <p:txBody>
          <a:bodyPr anchor="t">
            <a:normAutofit/>
          </a:bodyPr>
          <a:lstStyle/>
          <a:p>
            <a:r>
              <a:rPr lang="en-US" sz="2200"/>
              <a:t>Questions regarding report?</a:t>
            </a:r>
          </a:p>
          <a:p>
            <a:r>
              <a:rPr lang="en-US" sz="2200"/>
              <a:t>Don’t confuse between presentation slides and written report </a:t>
            </a:r>
          </a:p>
          <a:p>
            <a:endParaRPr lang="en-US" sz="2200"/>
          </a:p>
        </p:txBody>
      </p:sp>
      <p:pic>
        <p:nvPicPr>
          <p:cNvPr id="5" name="Picture 4" descr="Icon&#10;&#10;Description automatically generated">
            <a:extLst>
              <a:ext uri="{FF2B5EF4-FFF2-40B4-BE49-F238E27FC236}">
                <a16:creationId xmlns:a16="http://schemas.microsoft.com/office/drawing/2014/main" id="{3C8503EF-F378-4CAA-A1DC-24E94B7141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578944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9A3C8-B27E-4D6A-95E5-D93B99C2C943}"/>
              </a:ext>
            </a:extLst>
          </p:cNvPr>
          <p:cNvSpPr>
            <a:spLocks noGrp="1"/>
          </p:cNvSpPr>
          <p:nvPr>
            <p:ph type="title"/>
          </p:nvPr>
        </p:nvSpPr>
        <p:spPr>
          <a:xfrm>
            <a:off x="572493" y="238539"/>
            <a:ext cx="11018520" cy="1434415"/>
          </a:xfrm>
        </p:spPr>
        <p:txBody>
          <a:bodyPr anchor="b">
            <a:normAutofit/>
          </a:bodyPr>
          <a:lstStyle/>
          <a:p>
            <a:r>
              <a:rPr lang="en-US" sz="5400" dirty="0"/>
              <a:t>15-min Group Discussion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1ADBCA-4846-48E2-BE2C-1925FE41D285}"/>
              </a:ext>
            </a:extLst>
          </p:cNvPr>
          <p:cNvSpPr>
            <a:spLocks noGrp="1"/>
          </p:cNvSpPr>
          <p:nvPr>
            <p:ph idx="1"/>
          </p:nvPr>
        </p:nvSpPr>
        <p:spPr>
          <a:xfrm>
            <a:off x="572493" y="2071316"/>
            <a:ext cx="6713552" cy="4119172"/>
          </a:xfrm>
        </p:spPr>
        <p:txBody>
          <a:bodyPr anchor="t">
            <a:normAutofit/>
          </a:bodyPr>
          <a:lstStyle/>
          <a:p>
            <a:r>
              <a:rPr lang="en-US" sz="2200" dirty="0"/>
              <a:t>Assignment 8: Initial Data Analysis</a:t>
            </a:r>
          </a:p>
          <a:p>
            <a:r>
              <a:rPr lang="en-US" sz="2200" dirty="0"/>
              <a:t>Assignment 9: if you want to talk (by midnight today)</a:t>
            </a:r>
          </a:p>
          <a:p>
            <a:r>
              <a:rPr lang="en-US" sz="2200" dirty="0"/>
              <a:t>Assignment 10: Presentation Guidelines</a:t>
            </a:r>
          </a:p>
          <a:p>
            <a:r>
              <a:rPr lang="en-US" sz="2200" dirty="0"/>
              <a:t>Assignment 11: Presentation Critique </a:t>
            </a:r>
          </a:p>
          <a:p>
            <a:r>
              <a:rPr lang="en-US" sz="2200" dirty="0"/>
              <a:t>Assignment 12: Written Report</a:t>
            </a:r>
          </a:p>
        </p:txBody>
      </p:sp>
      <p:pic>
        <p:nvPicPr>
          <p:cNvPr id="5" name="Picture 4" descr="Graphical user interface&#10;&#10;Description automatically generated">
            <a:extLst>
              <a:ext uri="{FF2B5EF4-FFF2-40B4-BE49-F238E27FC236}">
                <a16:creationId xmlns:a16="http://schemas.microsoft.com/office/drawing/2014/main" id="{BE307BCF-127F-4573-99FB-27F684ADFF1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0999" r="20315"/>
          <a:stretch/>
        </p:blipFill>
        <p:spPr>
          <a:xfrm>
            <a:off x="7675658" y="2093976"/>
            <a:ext cx="3941064" cy="4096512"/>
          </a:xfrm>
          <a:prstGeom prst="rect">
            <a:avLst/>
          </a:prstGeom>
        </p:spPr>
      </p:pic>
    </p:spTree>
    <p:extLst>
      <p:ext uri="{BB962C8B-B14F-4D97-AF65-F5344CB8AC3E}">
        <p14:creationId xmlns:p14="http://schemas.microsoft.com/office/powerpoint/2010/main" val="273324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05772-637E-4B5A-9A93-097EB6D4D5C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5-min snippet – Traffic Jam</a:t>
            </a:r>
          </a:p>
        </p:txBody>
      </p:sp>
      <p:sp>
        <p:nvSpPr>
          <p:cNvPr id="3" name="Content Placeholder 2">
            <a:extLst>
              <a:ext uri="{FF2B5EF4-FFF2-40B4-BE49-F238E27FC236}">
                <a16:creationId xmlns:a16="http://schemas.microsoft.com/office/drawing/2014/main" id="{EB1DA83B-EC55-41F6-9B16-D382EDC18A91}"/>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400"/>
              <a:t>Why does traffic jam happen?</a:t>
            </a:r>
          </a:p>
        </p:txBody>
      </p:sp>
      <p:sp>
        <p:nvSpPr>
          <p:cNvPr id="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raffic Jam GIFs - Get the best GIF on GIPHY">
            <a:extLst>
              <a:ext uri="{FF2B5EF4-FFF2-40B4-BE49-F238E27FC236}">
                <a16:creationId xmlns:a16="http://schemas.microsoft.com/office/drawing/2014/main" id="{706DDB82-F96F-42C6-B4B8-A30703318F1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720387" y="2642616"/>
            <a:ext cx="4813721" cy="36057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y'd the Chicken Cross the Road by Sarah Schmidt on Dribbble">
            <a:extLst>
              <a:ext uri="{FF2B5EF4-FFF2-40B4-BE49-F238E27FC236}">
                <a16:creationId xmlns:a16="http://schemas.microsoft.com/office/drawing/2014/main" id="{06D0F59D-BDB0-4390-888D-C6FFA10FEC8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54750" y="2642616"/>
            <a:ext cx="4813907" cy="360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14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a:t>Is it possible to have categorial variables be the dependent variables?</a:t>
            </a:r>
          </a:p>
          <a:p>
            <a:pPr marL="514350" indent="-514350">
              <a:buFont typeface="+mj-lt"/>
              <a:buAutoNum type="alphaUcPeriod"/>
            </a:pPr>
            <a:r>
              <a:rPr lang="en-US" sz="2200"/>
              <a:t>Yes</a:t>
            </a:r>
          </a:p>
          <a:p>
            <a:pPr marL="514350" indent="-514350">
              <a:buFont typeface="+mj-lt"/>
              <a:buAutoNum type="alphaUcPeriod"/>
            </a:pPr>
            <a:r>
              <a:rPr lang="en-US" sz="2200"/>
              <a:t>No</a:t>
            </a:r>
          </a:p>
          <a:p>
            <a:pPr marL="0" indent="0">
              <a:buNone/>
            </a:pPr>
            <a:endParaRPr lang="en-US" sz="2200"/>
          </a:p>
        </p:txBody>
      </p:sp>
    </p:spTree>
    <p:extLst>
      <p:ext uri="{BB962C8B-B14F-4D97-AF65-F5344CB8AC3E}">
        <p14:creationId xmlns:p14="http://schemas.microsoft.com/office/powerpoint/2010/main" val="24976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6ADBAF-1C35-4F69-A846-7025D95C1BB2}"/>
              </a:ext>
            </a:extLst>
          </p:cNvPr>
          <p:cNvSpPr>
            <a:spLocks noGrp="1"/>
          </p:cNvSpPr>
          <p:nvPr>
            <p:ph type="title"/>
          </p:nvPr>
        </p:nvSpPr>
        <p:spPr>
          <a:xfrm>
            <a:off x="841247" y="978619"/>
            <a:ext cx="3410712" cy="1106424"/>
          </a:xfrm>
        </p:spPr>
        <p:txBody>
          <a:bodyPr>
            <a:normAutofit/>
          </a:bodyPr>
          <a:lstStyle/>
          <a:p>
            <a:r>
              <a:rPr lang="en-US" sz="2800"/>
              <a:t>Multiple Regression Implementation</a:t>
            </a:r>
          </a:p>
        </p:txBody>
      </p:sp>
      <p:sp>
        <p:nvSpPr>
          <p:cNvPr id="14"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0FF74C-27A5-4B2E-9169-6F2B0F4E021D}"/>
              </a:ext>
            </a:extLst>
          </p:cNvPr>
          <p:cNvSpPr>
            <a:spLocks noGrp="1"/>
          </p:cNvSpPr>
          <p:nvPr>
            <p:ph idx="1"/>
          </p:nvPr>
        </p:nvSpPr>
        <p:spPr>
          <a:xfrm>
            <a:off x="841247" y="2359152"/>
            <a:ext cx="3410712" cy="3425043"/>
          </a:xfrm>
        </p:spPr>
        <p:txBody>
          <a:bodyPr>
            <a:normAutofit/>
          </a:bodyPr>
          <a:lstStyle/>
          <a:p>
            <a:r>
              <a:rPr lang="en-US" sz="1700"/>
              <a:t>R</a:t>
            </a:r>
          </a:p>
          <a:p>
            <a:r>
              <a:rPr lang="en-US" sz="1700"/>
              <a:t>Excel </a:t>
            </a:r>
          </a:p>
          <a:p>
            <a:r>
              <a:rPr lang="en-US" sz="1700"/>
              <a:t>Real Example</a:t>
            </a:r>
          </a:p>
        </p:txBody>
      </p:sp>
      <p:pic>
        <p:nvPicPr>
          <p:cNvPr id="5" name="Picture 4" descr="Graphical user interface&#10;&#10;Description automatically generated">
            <a:extLst>
              <a:ext uri="{FF2B5EF4-FFF2-40B4-BE49-F238E27FC236}">
                <a16:creationId xmlns:a16="http://schemas.microsoft.com/office/drawing/2014/main" id="{5D76DFE5-4A96-4AB0-B127-445AEA0E55C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725" r="13130"/>
          <a:stretch/>
        </p:blipFill>
        <p:spPr>
          <a:xfrm>
            <a:off x="5124450" y="634382"/>
            <a:ext cx="6657213" cy="5495162"/>
          </a:xfrm>
          <a:prstGeom prst="rect">
            <a:avLst/>
          </a:prstGeom>
        </p:spPr>
      </p:pic>
    </p:spTree>
    <p:extLst>
      <p:ext uri="{BB962C8B-B14F-4D97-AF65-F5344CB8AC3E}">
        <p14:creationId xmlns:p14="http://schemas.microsoft.com/office/powerpoint/2010/main" val="350207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475</TotalTime>
  <Words>2067</Words>
  <Application>Microsoft Office PowerPoint</Application>
  <PresentationFormat>Widescreen</PresentationFormat>
  <Paragraphs>206</Paragraphs>
  <Slides>39</Slides>
  <Notes>11</Notes>
  <HiddenSlides>26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Franklin Gothic Book</vt:lpstr>
      <vt:lpstr>Lato Extended</vt:lpstr>
      <vt:lpstr>Office Theme</vt:lpstr>
      <vt:lpstr>Good Morning</vt:lpstr>
      <vt:lpstr>iClicker Question</vt:lpstr>
      <vt:lpstr>iClicker Question</vt:lpstr>
      <vt:lpstr>iClicker Question</vt:lpstr>
      <vt:lpstr>Chapter 18: Analysis and Interpretation Multiple Variables Simultaneously</vt:lpstr>
      <vt:lpstr>Multiple Regression Implementation</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Notes on Multiple Regression</vt:lpstr>
      <vt:lpstr>Presentation Guidelines</vt:lpstr>
      <vt:lpstr>Expected Slides</vt:lpstr>
      <vt:lpstr>Presentation Critique</vt:lpstr>
      <vt:lpstr>Written Report </vt:lpstr>
      <vt:lpstr>15-min Group Discussion</vt:lpstr>
      <vt:lpstr>5-min snippet – Traffic Jam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18</cp:revision>
  <dcterms:created xsi:type="dcterms:W3CDTF">2021-08-14T20:23:59Z</dcterms:created>
  <dcterms:modified xsi:type="dcterms:W3CDTF">2022-04-13T03:45:04Z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