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337" r:id="rId5"/>
    <p:sldId id="256" r:id="rId6"/>
    <p:sldId id="330" r:id="rId7"/>
    <p:sldId id="336" r:id="rId8"/>
    <p:sldId id="271" r:id="rId9"/>
    <p:sldId id="272" r:id="rId10"/>
    <p:sldId id="304" r:id="rId11"/>
    <p:sldId id="305" r:id="rId12"/>
    <p:sldId id="306" r:id="rId13"/>
    <p:sldId id="282" r:id="rId14"/>
    <p:sldId id="283" r:id="rId15"/>
    <p:sldId id="307" r:id="rId16"/>
    <p:sldId id="308" r:id="rId17"/>
    <p:sldId id="325" r:id="rId18"/>
    <p:sldId id="326" r:id="rId19"/>
    <p:sldId id="327" r:id="rId20"/>
    <p:sldId id="328" r:id="rId21"/>
    <p:sldId id="329" r:id="rId22"/>
    <p:sldId id="331" r:id="rId23"/>
    <p:sldId id="324" r:id="rId24"/>
    <p:sldId id="311" r:id="rId25"/>
    <p:sldId id="312" r:id="rId26"/>
    <p:sldId id="288" r:id="rId27"/>
    <p:sldId id="289" r:id="rId28"/>
    <p:sldId id="313" r:id="rId29"/>
    <p:sldId id="314" r:id="rId30"/>
    <p:sldId id="290" r:id="rId31"/>
    <p:sldId id="292" r:id="rId32"/>
    <p:sldId id="293" r:id="rId33"/>
    <p:sldId id="294" r:id="rId34"/>
    <p:sldId id="274" r:id="rId35"/>
    <p:sldId id="295" r:id="rId36"/>
    <p:sldId id="315" r:id="rId37"/>
    <p:sldId id="317" r:id="rId38"/>
    <p:sldId id="316" r:id="rId39"/>
    <p:sldId id="318" r:id="rId40"/>
    <p:sldId id="296" r:id="rId41"/>
    <p:sldId id="297" r:id="rId42"/>
    <p:sldId id="333" r:id="rId43"/>
    <p:sldId id="299" r:id="rId44"/>
    <p:sldId id="300" r:id="rId45"/>
    <p:sldId id="332" r:id="rId46"/>
    <p:sldId id="301" r:id="rId47"/>
    <p:sldId id="319" r:id="rId48"/>
    <p:sldId id="320" r:id="rId49"/>
    <p:sldId id="321" r:id="rId50"/>
    <p:sldId id="322" r:id="rId51"/>
    <p:sldId id="302" r:id="rId52"/>
    <p:sldId id="334" r:id="rId53"/>
    <p:sldId id="33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7511" autoAdjust="0"/>
  </p:normalViewPr>
  <p:slideViewPr>
    <p:cSldViewPr snapToGrid="0">
      <p:cViewPr varScale="1">
        <p:scale>
          <a:sx n="60" d="100"/>
          <a:sy n="60" d="100"/>
        </p:scale>
        <p:origin x="1200"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1/23/2022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a:p>
            <a:endParaRPr lang="en-US" dirty="0"/>
          </a:p>
          <a:p>
            <a:r>
              <a:rPr lang="en-US" dirty="0"/>
              <a:t>It came to my attention that 30 seconds for a poll question is too short. I’ve adjusted to 1:15 min now, so you guys can have more time thinking and answering the questions.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a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But the assignment is not due until the end next Monday, but I strongly urge y’all to talk about it and you can also submit it before Monday if you wish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your question is not even a marketing research question in the first place. </a:t>
            </a:r>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this question is for extra credit only, if you answer it incorrectly, you can still receive participation points, but not the extra credits.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28031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 determine current satisfaction and way to improve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228600" indent="-228600">
              <a:buAutoNum type="arabicParenBoth"/>
            </a:pPr>
            <a:endParaRPr lang="en-US" dirty="0"/>
          </a:p>
          <a:p>
            <a:pPr marL="0" indent="0">
              <a:buNone/>
            </a:pPr>
            <a:r>
              <a:rPr lang="en-US" dirty="0"/>
              <a:t>Throughout this semester, we will cover this diagram </a:t>
            </a:r>
            <a:r>
              <a:rPr lang="en-US"/>
              <a:t>in detail. </a:t>
            </a:r>
            <a:endParaRPr lang="en-US" dirty="0"/>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a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491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1/23/2022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1/23/2022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1/23/2022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1/23/2022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1/23/2022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1/23/2022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1/23/2022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1/23/2022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1/23/2022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1/23/2022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1/23/2022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1/23/2022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6.jpg"/><Relationship Id="rId4" Type="http://schemas.openxmlformats.org/officeDocument/2006/relationships/image" Target="../media/image55.jp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2.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scherlund.blogspot.com/2019/07/applying-devops-in-data-science-and.html" TargetMode="Externa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5.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F280-4F06-454B-94FA-8D763A42D9CF}"/>
              </a:ext>
            </a:extLst>
          </p:cNvPr>
          <p:cNvSpPr>
            <a:spLocks noGrp="1"/>
          </p:cNvSpPr>
          <p:nvPr>
            <p:ph type="ctrTitle"/>
          </p:nvPr>
        </p:nvSpPr>
        <p:spPr>
          <a:xfrm>
            <a:off x="599609" y="679731"/>
            <a:ext cx="4171994" cy="3736540"/>
          </a:xfrm>
        </p:spPr>
        <p:txBody>
          <a:bodyPr>
            <a:normAutofit/>
          </a:bodyPr>
          <a:lstStyle/>
          <a:p>
            <a:pPr algn="l"/>
            <a:r>
              <a:rPr lang="en-US"/>
              <a:t>Good Morning</a:t>
            </a:r>
          </a:p>
        </p:txBody>
      </p:sp>
      <p:sp>
        <p:nvSpPr>
          <p:cNvPr id="3" name="Subtitle 2">
            <a:extLst>
              <a:ext uri="{FF2B5EF4-FFF2-40B4-BE49-F238E27FC236}">
                <a16:creationId xmlns:a16="http://schemas.microsoft.com/office/drawing/2014/main" id="{035A02DA-1E36-467C-BE85-2637A077F307}"/>
              </a:ext>
            </a:extLst>
          </p:cNvPr>
          <p:cNvSpPr>
            <a:spLocks noGrp="1"/>
          </p:cNvSpPr>
          <p:nvPr>
            <p:ph type="subTitle" idx="1"/>
          </p:nvPr>
        </p:nvSpPr>
        <p:spPr>
          <a:xfrm>
            <a:off x="599609" y="4685288"/>
            <a:ext cx="4171994" cy="1035781"/>
          </a:xfrm>
        </p:spPr>
        <p:txBody>
          <a:bodyPr>
            <a:normAutofit/>
          </a:bodyPr>
          <a:lstStyle/>
          <a:p>
            <a:pPr algn="l"/>
            <a:r>
              <a:rPr lang="en-US"/>
              <a:t>Take your name tag </a:t>
            </a:r>
          </a:p>
          <a:p>
            <a:pPr algn="l"/>
            <a:r>
              <a:rPr lang="en-US"/>
              <a:t>Check-in</a:t>
            </a:r>
          </a:p>
        </p:txBody>
      </p:sp>
      <p:grpSp>
        <p:nvGrpSpPr>
          <p:cNvPr id="1031"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onday Morning GIFs | Tenor">
            <a:extLst>
              <a:ext uri="{FF2B5EF4-FFF2-40B4-BE49-F238E27FC236}">
                <a16:creationId xmlns:a16="http://schemas.microsoft.com/office/drawing/2014/main" id="{41FC0A72-42DA-4FEC-BDE9-959A351C34E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666523" y="557360"/>
            <a:ext cx="5556927" cy="56327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1702197-552E-47C2-94F6-BC27148440E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230157F-2917-4003-AF03-A76EF30F8E9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66620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03277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367546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55662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170443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68156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23</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When is Marketing Research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2961606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27</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34</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6572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36</a:t>
            </a:fld>
            <a:endParaRPr lang="en-US"/>
          </a:p>
        </p:txBody>
      </p:sp>
    </p:spTree>
    <p:extLst>
      <p:ext uri="{BB962C8B-B14F-4D97-AF65-F5344CB8AC3E}">
        <p14:creationId xmlns:p14="http://schemas.microsoft.com/office/powerpoint/2010/main" val="4109057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37</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38</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39</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A9762-6A1D-447B-8100-9C45426616EB}"/>
              </a:ext>
            </a:extLst>
          </p:cNvPr>
          <p:cNvSpPr>
            <a:spLocks noGrp="1"/>
          </p:cNvSpPr>
          <p:nvPr>
            <p:ph type="title"/>
          </p:nvPr>
        </p:nvSpPr>
        <p:spPr>
          <a:xfrm>
            <a:off x="640080" y="325369"/>
            <a:ext cx="4368602" cy="1956841"/>
          </a:xfrm>
        </p:spPr>
        <p:txBody>
          <a:bodyPr anchor="b">
            <a:normAutofit/>
          </a:bodyPr>
          <a:lstStyle/>
          <a:p>
            <a:r>
              <a:rPr lang="en-US" sz="5400"/>
              <a:t>iClicker Question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5D77D-BEB8-4917-A764-7E40E40C868C}"/>
              </a:ext>
            </a:extLst>
          </p:cNvPr>
          <p:cNvSpPr>
            <a:spLocks noGrp="1"/>
          </p:cNvSpPr>
          <p:nvPr>
            <p:ph idx="1"/>
          </p:nvPr>
        </p:nvSpPr>
        <p:spPr>
          <a:xfrm>
            <a:off x="640080" y="2872899"/>
            <a:ext cx="4243589" cy="3320668"/>
          </a:xfrm>
        </p:spPr>
        <p:txBody>
          <a:bodyPr>
            <a:normAutofit/>
          </a:bodyPr>
          <a:lstStyle/>
          <a:p>
            <a:pPr marL="0" indent="0">
              <a:buNone/>
            </a:pPr>
            <a:r>
              <a:rPr lang="en-US" sz="2200" dirty="0"/>
              <a:t>Which of the following statements is true? </a:t>
            </a:r>
          </a:p>
          <a:p>
            <a:pPr marL="457200" indent="-457200">
              <a:buFont typeface="+mj-lt"/>
              <a:buAutoNum type="alphaUcPeriod"/>
            </a:pPr>
            <a:r>
              <a:rPr lang="en-US" sz="2200" dirty="0"/>
              <a:t>Marketing Analytics is for Data Science, while Marketing Research is for Data Analyst</a:t>
            </a:r>
          </a:p>
          <a:p>
            <a:pPr marL="457200" indent="-457200">
              <a:buFont typeface="+mj-lt"/>
              <a:buAutoNum type="alphaUcPeriod"/>
            </a:pPr>
            <a:r>
              <a:rPr lang="en-US" sz="2200" dirty="0"/>
              <a:t>Marketing Analytics is for Data Analyst, while Marketing Research is for Data Scientist. </a:t>
            </a:r>
          </a:p>
        </p:txBody>
      </p:sp>
      <p:pic>
        <p:nvPicPr>
          <p:cNvPr id="7" name="Picture 6" descr="Graphical user interface, application&#10;&#10;Description automatically generated">
            <a:extLst>
              <a:ext uri="{FF2B5EF4-FFF2-40B4-BE49-F238E27FC236}">
                <a16:creationId xmlns:a16="http://schemas.microsoft.com/office/drawing/2014/main" id="{1D4920A0-BE75-47BD-8F12-DAB3B11A73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899" r="101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8405595-089C-4A8E-A9A1-C4861215963F}"/>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16311EDA-D97F-4777-A7F8-C6450C29B7B2}"/>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CDE02F7D-0336-43DC-9877-AFAE053A7ED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cherlund.blogspot.com/2019/07/applying-devops-in-data-science-an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4014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42</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spTree>
    <p:extLst>
      <p:ext uri="{BB962C8B-B14F-4D97-AF65-F5344CB8AC3E}">
        <p14:creationId xmlns:p14="http://schemas.microsoft.com/office/powerpoint/2010/main" val="2581364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25573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225368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5486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2 is due by Sunday </a:t>
            </a:r>
          </a:p>
          <a:p>
            <a:pPr lvl="1"/>
            <a:r>
              <a:rPr lang="en-US" dirty="0">
                <a:solidFill>
                  <a:schemeClr val="bg1"/>
                </a:solidFill>
              </a:rPr>
              <a:t>Chapters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49</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50</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7</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305008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324075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5049</TotalTime>
  <Words>4441</Words>
  <Application>Microsoft Office PowerPoint</Application>
  <PresentationFormat>Widescreen</PresentationFormat>
  <Paragraphs>569</Paragraphs>
  <Slides>50</Slides>
  <Notes>46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Franklin Gothic Book</vt:lpstr>
      <vt:lpstr>sofia-pro</vt:lpstr>
      <vt:lpstr>Office Theme</vt:lpstr>
      <vt:lpstr>Good Morning</vt:lpstr>
      <vt:lpstr>Marketing Research Process</vt:lpstr>
      <vt:lpstr>Which of the following activity is not in a marketing research process? </vt:lpstr>
      <vt:lpstr>iClicker Question</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is Marketing Research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56</cp:revision>
  <dcterms:created xsi:type="dcterms:W3CDTF">2021-05-31T21:16:32Z</dcterms:created>
  <dcterms:modified xsi:type="dcterms:W3CDTF">2022-01-24T05:50:09Z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