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93" r:id="rId5"/>
    <p:sldId id="256" r:id="rId6"/>
    <p:sldId id="281" r:id="rId7"/>
    <p:sldId id="282" r:id="rId8"/>
    <p:sldId id="283" r:id="rId9"/>
    <p:sldId id="257" r:id="rId10"/>
    <p:sldId id="260" r:id="rId11"/>
    <p:sldId id="261" r:id="rId12"/>
    <p:sldId id="262" r:id="rId13"/>
    <p:sldId id="263" r:id="rId14"/>
    <p:sldId id="264" r:id="rId15"/>
    <p:sldId id="265" r:id="rId16"/>
    <p:sldId id="266" r:id="rId17"/>
    <p:sldId id="267" r:id="rId18"/>
    <p:sldId id="268" r:id="rId19"/>
    <p:sldId id="270" r:id="rId20"/>
    <p:sldId id="271" r:id="rId21"/>
    <p:sldId id="272" r:id="rId22"/>
    <p:sldId id="273" r:id="rId23"/>
    <p:sldId id="274" r:id="rId24"/>
    <p:sldId id="275" r:id="rId25"/>
    <p:sldId id="278" r:id="rId26"/>
    <p:sldId id="292" r:id="rId27"/>
    <p:sldId id="295" r:id="rId28"/>
    <p:sldId id="298" r:id="rId29"/>
    <p:sldId id="288" r:id="rId30"/>
    <p:sldId id="289" r:id="rId31"/>
    <p:sldId id="290" r:id="rId32"/>
    <p:sldId id="294" r:id="rId33"/>
    <p:sldId id="291" r:id="rId34"/>
    <p:sldId id="297" r:id="rId35"/>
    <p:sldId id="287" r:id="rId36"/>
    <p:sldId id="286" r:id="rId37"/>
    <p:sldId id="296" r:id="rId38"/>
    <p:sldId id="279" r:id="rId39"/>
    <p:sldId id="299"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60507" autoAdjust="0"/>
  </p:normalViewPr>
  <p:slideViewPr>
    <p:cSldViewPr snapToGrid="0">
      <p:cViewPr varScale="1">
        <p:scale>
          <a:sx n="54" d="100"/>
          <a:sy n="54" d="100"/>
        </p:scale>
        <p:origin x="135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7405E-89E8-412C-91C1-7E9DD4B59B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753FC-40F9-4EBF-9063-7146EE2008DA}">
      <dgm:prSet/>
      <dgm:spPr/>
      <dgm:t>
        <a:bodyPr/>
        <a:lstStyle/>
        <a:p>
          <a:r>
            <a:rPr lang="en-US" dirty="0"/>
            <a:t>Types of data: primary vs. secondary (internal)</a:t>
          </a:r>
        </a:p>
      </dgm:t>
    </dgm:pt>
    <dgm:pt modelId="{D4D68AF1-FE80-47BD-90CD-99D11FE283BB}" type="parTrans" cxnId="{B55B2E36-10DF-4795-9515-2E3BC1A747F6}">
      <dgm:prSet/>
      <dgm:spPr/>
      <dgm:t>
        <a:bodyPr/>
        <a:lstStyle/>
        <a:p>
          <a:endParaRPr lang="en-US"/>
        </a:p>
      </dgm:t>
    </dgm:pt>
    <dgm:pt modelId="{FCCFB3B8-A0E3-494B-B648-4AD16EE3375E}" type="sibTrans" cxnId="{B55B2E36-10DF-4795-9515-2E3BC1A747F6}">
      <dgm:prSet/>
      <dgm:spPr/>
      <dgm:t>
        <a:bodyPr/>
        <a:lstStyle/>
        <a:p>
          <a:endParaRPr lang="en-US"/>
        </a:p>
      </dgm:t>
    </dgm:pt>
    <dgm:pt modelId="{561D40B4-350F-4CE3-9DC0-BEA72CE4FEC2}">
      <dgm:prSet/>
      <dgm:spPr/>
      <dgm:t>
        <a:bodyPr/>
        <a:lstStyle/>
        <a:p>
          <a:r>
            <a:rPr lang="en-US"/>
            <a:t>Big Data Introduction</a:t>
          </a:r>
        </a:p>
      </dgm:t>
    </dgm:pt>
    <dgm:pt modelId="{EABE67E5-A599-49F9-BCDE-9135A4C1B2D6}" type="parTrans" cxnId="{4BA4498F-F60B-45C4-9D6B-03D65C55E54A}">
      <dgm:prSet/>
      <dgm:spPr/>
      <dgm:t>
        <a:bodyPr/>
        <a:lstStyle/>
        <a:p>
          <a:endParaRPr lang="en-US"/>
        </a:p>
      </dgm:t>
    </dgm:pt>
    <dgm:pt modelId="{89AF4914-D531-4DD7-826E-2DE0F2514CAB}" type="sibTrans" cxnId="{4BA4498F-F60B-45C4-9D6B-03D65C55E54A}">
      <dgm:prSet/>
      <dgm:spPr/>
      <dgm:t>
        <a:bodyPr/>
        <a:lstStyle/>
        <a:p>
          <a:endParaRPr lang="en-US"/>
        </a:p>
      </dgm:t>
    </dgm:pt>
    <dgm:pt modelId="{38D13993-1CBC-4A72-AEDE-7383CA521A04}">
      <dgm:prSet/>
      <dgm:spPr/>
      <dgm:t>
        <a:bodyPr/>
        <a:lstStyle/>
        <a:p>
          <a:r>
            <a:rPr lang="en-US"/>
            <a:t>Types of “Big Data” Analyses</a:t>
          </a:r>
        </a:p>
      </dgm:t>
    </dgm:pt>
    <dgm:pt modelId="{D97E6F5D-4026-49BD-ADC9-AB777203143B}" type="parTrans" cxnId="{7AB924B4-3535-4642-860B-E3F46308128D}">
      <dgm:prSet/>
      <dgm:spPr/>
      <dgm:t>
        <a:bodyPr/>
        <a:lstStyle/>
        <a:p>
          <a:endParaRPr lang="en-US"/>
        </a:p>
      </dgm:t>
    </dgm:pt>
    <dgm:pt modelId="{FF591648-6090-469A-96E0-BFEAF7A14899}" type="sibTrans" cxnId="{7AB924B4-3535-4642-860B-E3F46308128D}">
      <dgm:prSet/>
      <dgm:spPr/>
      <dgm:t>
        <a:bodyPr/>
        <a:lstStyle/>
        <a:p>
          <a:endParaRPr lang="en-US"/>
        </a:p>
      </dgm:t>
    </dgm:pt>
    <dgm:pt modelId="{F75A2D67-F5A2-4923-A771-5AA9B30299B2}" type="pres">
      <dgm:prSet presAssocID="{9C77405E-89E8-412C-91C1-7E9DD4B59B2E}" presName="root" presStyleCnt="0">
        <dgm:presLayoutVars>
          <dgm:dir/>
          <dgm:resizeHandles val="exact"/>
        </dgm:presLayoutVars>
      </dgm:prSet>
      <dgm:spPr/>
    </dgm:pt>
    <dgm:pt modelId="{70D994A0-6BFE-4E6D-98DA-80B6E5FA32E4}" type="pres">
      <dgm:prSet presAssocID="{624753FC-40F9-4EBF-9063-7146EE2008DA}" presName="compNode" presStyleCnt="0"/>
      <dgm:spPr/>
    </dgm:pt>
    <dgm:pt modelId="{355E93E7-6F14-4CCC-9779-94DD51A0F26C}" type="pres">
      <dgm:prSet presAssocID="{624753FC-40F9-4EBF-9063-7146EE2008DA}" presName="bgRect" presStyleLbl="bgShp" presStyleIdx="0" presStyleCnt="3"/>
      <dgm:spPr/>
    </dgm:pt>
    <dgm:pt modelId="{ED6573E7-BC27-40B2-B7EE-3DDC958F6641}" type="pres">
      <dgm:prSet presAssocID="{624753FC-40F9-4EBF-9063-7146EE2008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7AB29F-C5D4-415C-BDF9-643056BCF920}" type="pres">
      <dgm:prSet presAssocID="{624753FC-40F9-4EBF-9063-7146EE2008DA}" presName="spaceRect" presStyleCnt="0"/>
      <dgm:spPr/>
    </dgm:pt>
    <dgm:pt modelId="{C5AF510C-8FA6-466E-9DF6-26DA4B34F4A1}" type="pres">
      <dgm:prSet presAssocID="{624753FC-40F9-4EBF-9063-7146EE2008DA}" presName="parTx" presStyleLbl="revTx" presStyleIdx="0" presStyleCnt="3">
        <dgm:presLayoutVars>
          <dgm:chMax val="0"/>
          <dgm:chPref val="0"/>
        </dgm:presLayoutVars>
      </dgm:prSet>
      <dgm:spPr/>
    </dgm:pt>
    <dgm:pt modelId="{F59FE3DF-5B23-48C9-8679-92836E668FFD}" type="pres">
      <dgm:prSet presAssocID="{FCCFB3B8-A0E3-494B-B648-4AD16EE3375E}" presName="sibTrans" presStyleCnt="0"/>
      <dgm:spPr/>
    </dgm:pt>
    <dgm:pt modelId="{4EF215EF-89FE-4A02-BC55-32D3A798AF80}" type="pres">
      <dgm:prSet presAssocID="{561D40B4-350F-4CE3-9DC0-BEA72CE4FEC2}" presName="compNode" presStyleCnt="0"/>
      <dgm:spPr/>
    </dgm:pt>
    <dgm:pt modelId="{84C7A28A-6142-466F-A7CF-4BFF050D30B2}" type="pres">
      <dgm:prSet presAssocID="{561D40B4-350F-4CE3-9DC0-BEA72CE4FEC2}" presName="bgRect" presStyleLbl="bgShp" presStyleIdx="1" presStyleCnt="3"/>
      <dgm:spPr/>
    </dgm:pt>
    <dgm:pt modelId="{1395125D-0BAA-4C5D-8EF4-D081BE25C58D}" type="pres">
      <dgm:prSet presAssocID="{561D40B4-350F-4CE3-9DC0-BEA72CE4F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A20EB2D-CA52-456C-A4A8-EB237DB3702B}" type="pres">
      <dgm:prSet presAssocID="{561D40B4-350F-4CE3-9DC0-BEA72CE4FEC2}" presName="spaceRect" presStyleCnt="0"/>
      <dgm:spPr/>
    </dgm:pt>
    <dgm:pt modelId="{86C3227F-2CF4-4E17-8C78-452F9384EEE4}" type="pres">
      <dgm:prSet presAssocID="{561D40B4-350F-4CE3-9DC0-BEA72CE4FEC2}" presName="parTx" presStyleLbl="revTx" presStyleIdx="1" presStyleCnt="3">
        <dgm:presLayoutVars>
          <dgm:chMax val="0"/>
          <dgm:chPref val="0"/>
        </dgm:presLayoutVars>
      </dgm:prSet>
      <dgm:spPr/>
    </dgm:pt>
    <dgm:pt modelId="{70F26E0E-FFA0-4D8C-81AD-5DDDBE50FB74}" type="pres">
      <dgm:prSet presAssocID="{89AF4914-D531-4DD7-826E-2DE0F2514CAB}" presName="sibTrans" presStyleCnt="0"/>
      <dgm:spPr/>
    </dgm:pt>
    <dgm:pt modelId="{1CABB29E-36D2-4F40-A31D-D065A89BA81F}" type="pres">
      <dgm:prSet presAssocID="{38D13993-1CBC-4A72-AEDE-7383CA521A04}" presName="compNode" presStyleCnt="0"/>
      <dgm:spPr/>
    </dgm:pt>
    <dgm:pt modelId="{27A85FB7-C4E3-4D3A-A755-4CD905967F9C}" type="pres">
      <dgm:prSet presAssocID="{38D13993-1CBC-4A72-AEDE-7383CA521A04}" presName="bgRect" presStyleLbl="bgShp" presStyleIdx="2" presStyleCnt="3"/>
      <dgm:spPr/>
    </dgm:pt>
    <dgm:pt modelId="{BF420CFB-5851-46F7-9C72-3510B4F03530}" type="pres">
      <dgm:prSet presAssocID="{38D13993-1CBC-4A72-AEDE-7383CA521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3255C61-4714-4005-88E6-C4F959F07293}" type="pres">
      <dgm:prSet presAssocID="{38D13993-1CBC-4A72-AEDE-7383CA521A04}" presName="spaceRect" presStyleCnt="0"/>
      <dgm:spPr/>
    </dgm:pt>
    <dgm:pt modelId="{45446E32-C73F-4A1C-B4F2-FD1F1198FC85}" type="pres">
      <dgm:prSet presAssocID="{38D13993-1CBC-4A72-AEDE-7383CA521A04}" presName="parTx" presStyleLbl="revTx" presStyleIdx="2" presStyleCnt="3">
        <dgm:presLayoutVars>
          <dgm:chMax val="0"/>
          <dgm:chPref val="0"/>
        </dgm:presLayoutVars>
      </dgm:prSet>
      <dgm:spPr/>
    </dgm:pt>
  </dgm:ptLst>
  <dgm:cxnLst>
    <dgm:cxn modelId="{B55B2E36-10DF-4795-9515-2E3BC1A747F6}" srcId="{9C77405E-89E8-412C-91C1-7E9DD4B59B2E}" destId="{624753FC-40F9-4EBF-9063-7146EE2008DA}" srcOrd="0" destOrd="0" parTransId="{D4D68AF1-FE80-47BD-90CD-99D11FE283BB}" sibTransId="{FCCFB3B8-A0E3-494B-B648-4AD16EE3375E}"/>
    <dgm:cxn modelId="{4FAD765C-4973-470E-8F9C-AED7A974ABF2}" type="presOf" srcId="{38D13993-1CBC-4A72-AEDE-7383CA521A04}" destId="{45446E32-C73F-4A1C-B4F2-FD1F1198FC85}" srcOrd="0" destOrd="0" presId="urn:microsoft.com/office/officeart/2018/2/layout/IconVerticalSolidList"/>
    <dgm:cxn modelId="{4BA4498F-F60B-45C4-9D6B-03D65C55E54A}" srcId="{9C77405E-89E8-412C-91C1-7E9DD4B59B2E}" destId="{561D40B4-350F-4CE3-9DC0-BEA72CE4FEC2}" srcOrd="1" destOrd="0" parTransId="{EABE67E5-A599-49F9-BCDE-9135A4C1B2D6}" sibTransId="{89AF4914-D531-4DD7-826E-2DE0F2514CAB}"/>
    <dgm:cxn modelId="{7AB924B4-3535-4642-860B-E3F46308128D}" srcId="{9C77405E-89E8-412C-91C1-7E9DD4B59B2E}" destId="{38D13993-1CBC-4A72-AEDE-7383CA521A04}" srcOrd="2" destOrd="0" parTransId="{D97E6F5D-4026-49BD-ADC9-AB777203143B}" sibTransId="{FF591648-6090-469A-96E0-BFEAF7A14899}"/>
    <dgm:cxn modelId="{B5E639C4-348A-47B8-B35C-C7AC222BB669}" type="presOf" srcId="{624753FC-40F9-4EBF-9063-7146EE2008DA}" destId="{C5AF510C-8FA6-466E-9DF6-26DA4B34F4A1}" srcOrd="0" destOrd="0" presId="urn:microsoft.com/office/officeart/2018/2/layout/IconVerticalSolidList"/>
    <dgm:cxn modelId="{DADFC2CA-FB84-47FE-8DEB-783B5E341025}" type="presOf" srcId="{561D40B4-350F-4CE3-9DC0-BEA72CE4FEC2}" destId="{86C3227F-2CF4-4E17-8C78-452F9384EEE4}" srcOrd="0" destOrd="0" presId="urn:microsoft.com/office/officeart/2018/2/layout/IconVerticalSolidList"/>
    <dgm:cxn modelId="{2D4181F4-5559-4A86-95BF-821B6E73CC76}" type="presOf" srcId="{9C77405E-89E8-412C-91C1-7E9DD4B59B2E}" destId="{F75A2D67-F5A2-4923-A771-5AA9B30299B2}" srcOrd="0" destOrd="0" presId="urn:microsoft.com/office/officeart/2018/2/layout/IconVerticalSolidList"/>
    <dgm:cxn modelId="{C0C46811-8721-4EAC-BE68-CDAF42AA1638}" type="presParOf" srcId="{F75A2D67-F5A2-4923-A771-5AA9B30299B2}" destId="{70D994A0-6BFE-4E6D-98DA-80B6E5FA32E4}" srcOrd="0" destOrd="0" presId="urn:microsoft.com/office/officeart/2018/2/layout/IconVerticalSolidList"/>
    <dgm:cxn modelId="{E44A432A-ED26-438B-8E44-21148C1285CB}" type="presParOf" srcId="{70D994A0-6BFE-4E6D-98DA-80B6E5FA32E4}" destId="{355E93E7-6F14-4CCC-9779-94DD51A0F26C}" srcOrd="0" destOrd="0" presId="urn:microsoft.com/office/officeart/2018/2/layout/IconVerticalSolidList"/>
    <dgm:cxn modelId="{3AC017C1-A79B-467E-AE6B-D036FD9730DF}" type="presParOf" srcId="{70D994A0-6BFE-4E6D-98DA-80B6E5FA32E4}" destId="{ED6573E7-BC27-40B2-B7EE-3DDC958F6641}" srcOrd="1" destOrd="0" presId="urn:microsoft.com/office/officeart/2018/2/layout/IconVerticalSolidList"/>
    <dgm:cxn modelId="{DFBA9697-B75E-46A9-BFBA-774B489D0AC8}" type="presParOf" srcId="{70D994A0-6BFE-4E6D-98DA-80B6E5FA32E4}" destId="{6A7AB29F-C5D4-415C-BDF9-643056BCF920}" srcOrd="2" destOrd="0" presId="urn:microsoft.com/office/officeart/2018/2/layout/IconVerticalSolidList"/>
    <dgm:cxn modelId="{E15CAA96-D543-45FD-AF5C-F97A6C1EB8F9}" type="presParOf" srcId="{70D994A0-6BFE-4E6D-98DA-80B6E5FA32E4}" destId="{C5AF510C-8FA6-466E-9DF6-26DA4B34F4A1}" srcOrd="3" destOrd="0" presId="urn:microsoft.com/office/officeart/2018/2/layout/IconVerticalSolidList"/>
    <dgm:cxn modelId="{52F9B0A3-3042-4C47-A887-FA2815C7CA0A}" type="presParOf" srcId="{F75A2D67-F5A2-4923-A771-5AA9B30299B2}" destId="{F59FE3DF-5B23-48C9-8679-92836E668FFD}" srcOrd="1" destOrd="0" presId="urn:microsoft.com/office/officeart/2018/2/layout/IconVerticalSolidList"/>
    <dgm:cxn modelId="{784D03BB-330B-4EC3-A5EF-700593CA078D}" type="presParOf" srcId="{F75A2D67-F5A2-4923-A771-5AA9B30299B2}" destId="{4EF215EF-89FE-4A02-BC55-32D3A798AF80}" srcOrd="2" destOrd="0" presId="urn:microsoft.com/office/officeart/2018/2/layout/IconVerticalSolidList"/>
    <dgm:cxn modelId="{9E64CE0F-825A-43B3-8B99-12119E42B7DA}" type="presParOf" srcId="{4EF215EF-89FE-4A02-BC55-32D3A798AF80}" destId="{84C7A28A-6142-466F-A7CF-4BFF050D30B2}" srcOrd="0" destOrd="0" presId="urn:microsoft.com/office/officeart/2018/2/layout/IconVerticalSolidList"/>
    <dgm:cxn modelId="{127718C7-EC3D-41CD-A527-C3312757C509}" type="presParOf" srcId="{4EF215EF-89FE-4A02-BC55-32D3A798AF80}" destId="{1395125D-0BAA-4C5D-8EF4-D081BE25C58D}" srcOrd="1" destOrd="0" presId="urn:microsoft.com/office/officeart/2018/2/layout/IconVerticalSolidList"/>
    <dgm:cxn modelId="{F2EBED0E-8CA2-4E47-9821-F67AC2850952}" type="presParOf" srcId="{4EF215EF-89FE-4A02-BC55-32D3A798AF80}" destId="{BA20EB2D-CA52-456C-A4A8-EB237DB3702B}" srcOrd="2" destOrd="0" presId="urn:microsoft.com/office/officeart/2018/2/layout/IconVerticalSolidList"/>
    <dgm:cxn modelId="{B9E7AA16-D5AB-44E1-9F98-00B311E402F4}" type="presParOf" srcId="{4EF215EF-89FE-4A02-BC55-32D3A798AF80}" destId="{86C3227F-2CF4-4E17-8C78-452F9384EEE4}" srcOrd="3" destOrd="0" presId="urn:microsoft.com/office/officeart/2018/2/layout/IconVerticalSolidList"/>
    <dgm:cxn modelId="{1BB623BF-94D0-4016-B3E5-BF6009EC9F82}" type="presParOf" srcId="{F75A2D67-F5A2-4923-A771-5AA9B30299B2}" destId="{70F26E0E-FFA0-4D8C-81AD-5DDDBE50FB74}" srcOrd="3" destOrd="0" presId="urn:microsoft.com/office/officeart/2018/2/layout/IconVerticalSolidList"/>
    <dgm:cxn modelId="{4C5612E7-90E4-400C-B446-F059B09E5BBC}" type="presParOf" srcId="{F75A2D67-F5A2-4923-A771-5AA9B30299B2}" destId="{1CABB29E-36D2-4F40-A31D-D065A89BA81F}" srcOrd="4" destOrd="0" presId="urn:microsoft.com/office/officeart/2018/2/layout/IconVerticalSolidList"/>
    <dgm:cxn modelId="{2DBB01AC-4099-4F64-B6D5-3B15A80E28B3}" type="presParOf" srcId="{1CABB29E-36D2-4F40-A31D-D065A89BA81F}" destId="{27A85FB7-C4E3-4D3A-A755-4CD905967F9C}" srcOrd="0" destOrd="0" presId="urn:microsoft.com/office/officeart/2018/2/layout/IconVerticalSolidList"/>
    <dgm:cxn modelId="{1CADD00C-3192-4B72-8196-DC443C27BFA0}" type="presParOf" srcId="{1CABB29E-36D2-4F40-A31D-D065A89BA81F}" destId="{BF420CFB-5851-46F7-9C72-3510B4F03530}" srcOrd="1" destOrd="0" presId="urn:microsoft.com/office/officeart/2018/2/layout/IconVerticalSolidList"/>
    <dgm:cxn modelId="{9D4141BA-A55E-4C3D-B659-96674BD88E1A}" type="presParOf" srcId="{1CABB29E-36D2-4F40-A31D-D065A89BA81F}" destId="{53255C61-4714-4005-88E6-C4F959F07293}" srcOrd="2" destOrd="0" presId="urn:microsoft.com/office/officeart/2018/2/layout/IconVerticalSolidList"/>
    <dgm:cxn modelId="{C781125E-CD0A-46C0-A6B2-E86669D63DB4}" type="presParOf" srcId="{1CABB29E-36D2-4F40-A31D-D065A89BA81F}" destId="{45446E32-C73F-4A1C-B4F2-FD1F1198FC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8F07B-38E2-451B-A5DF-ED33887840B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276A42-A420-41B1-8238-D3A498C46F3E}">
      <dgm:prSet/>
      <dgm:spPr/>
      <dgm:t>
        <a:bodyPr/>
        <a:lstStyle/>
        <a:p>
          <a:r>
            <a:rPr lang="en-US"/>
            <a:t>Television and Radio </a:t>
          </a:r>
        </a:p>
      </dgm:t>
    </dgm:pt>
    <dgm:pt modelId="{AE0A7BDC-6981-4A51-917E-99329618A092}" type="parTrans" cxnId="{5737C281-5298-41B0-928A-99BD000AE04D}">
      <dgm:prSet/>
      <dgm:spPr/>
      <dgm:t>
        <a:bodyPr/>
        <a:lstStyle/>
        <a:p>
          <a:endParaRPr lang="en-US"/>
        </a:p>
      </dgm:t>
    </dgm:pt>
    <dgm:pt modelId="{B703EBFC-739A-49E3-B496-75D184F727A7}" type="sibTrans" cxnId="{5737C281-5298-41B0-928A-99BD000AE04D}">
      <dgm:prSet/>
      <dgm:spPr/>
      <dgm:t>
        <a:bodyPr/>
        <a:lstStyle/>
        <a:p>
          <a:endParaRPr lang="en-US"/>
        </a:p>
      </dgm:t>
    </dgm:pt>
    <dgm:pt modelId="{C165528E-3478-4520-B801-2C4D1FBBBDEC}">
      <dgm:prSet/>
      <dgm:spPr/>
      <dgm:t>
        <a:bodyPr/>
        <a:lstStyle/>
        <a:p>
          <a:r>
            <a:rPr lang="en-US"/>
            <a:t>Nielson TV ratings </a:t>
          </a:r>
        </a:p>
      </dgm:t>
    </dgm:pt>
    <dgm:pt modelId="{A473C5AD-AC05-4181-B3D3-8545CF29FB61}" type="parTrans" cxnId="{023938BE-42E2-48B1-A6AF-7692AB89711D}">
      <dgm:prSet/>
      <dgm:spPr/>
      <dgm:t>
        <a:bodyPr/>
        <a:lstStyle/>
        <a:p>
          <a:endParaRPr lang="en-US"/>
        </a:p>
      </dgm:t>
    </dgm:pt>
    <dgm:pt modelId="{C384F48B-7827-4BA0-8549-8AD0FEC16AEB}" type="sibTrans" cxnId="{023938BE-42E2-48B1-A6AF-7692AB89711D}">
      <dgm:prSet/>
      <dgm:spPr/>
      <dgm:t>
        <a:bodyPr/>
        <a:lstStyle/>
        <a:p>
          <a:endParaRPr lang="en-US"/>
        </a:p>
      </dgm:t>
    </dgm:pt>
    <dgm:pt modelId="{51CF9021-D53E-424B-B67A-F7EB342D1529}">
      <dgm:prSet/>
      <dgm:spPr/>
      <dgm:t>
        <a:bodyPr/>
        <a:lstStyle/>
        <a:p>
          <a:r>
            <a:rPr lang="en-US"/>
            <a:t>Arbitron radio ratings </a:t>
          </a:r>
        </a:p>
      </dgm:t>
    </dgm:pt>
    <dgm:pt modelId="{4288EE42-E01B-4F0B-9559-00D6D7329931}" type="parTrans" cxnId="{F882BE77-D3B2-4D77-86FA-4306E9622D2A}">
      <dgm:prSet/>
      <dgm:spPr/>
      <dgm:t>
        <a:bodyPr/>
        <a:lstStyle/>
        <a:p>
          <a:endParaRPr lang="en-US"/>
        </a:p>
      </dgm:t>
    </dgm:pt>
    <dgm:pt modelId="{63756EC7-CA5C-495F-AABB-6439E5E71753}" type="sibTrans" cxnId="{F882BE77-D3B2-4D77-86FA-4306E9622D2A}">
      <dgm:prSet/>
      <dgm:spPr/>
      <dgm:t>
        <a:bodyPr/>
        <a:lstStyle/>
        <a:p>
          <a:endParaRPr lang="en-US"/>
        </a:p>
      </dgm:t>
    </dgm:pt>
    <dgm:pt modelId="{7B471043-E4E5-422E-B86E-37135F72CCED}">
      <dgm:prSet/>
      <dgm:spPr/>
      <dgm:t>
        <a:bodyPr/>
        <a:lstStyle/>
        <a:p>
          <a:r>
            <a:rPr lang="en-US"/>
            <a:t>Print Media </a:t>
          </a:r>
        </a:p>
      </dgm:t>
    </dgm:pt>
    <dgm:pt modelId="{93FC8CF8-C65D-4D81-BA6A-917B207596DD}" type="parTrans" cxnId="{6DB6ACD6-28D0-400A-A02D-63A2E74CF91A}">
      <dgm:prSet/>
      <dgm:spPr/>
      <dgm:t>
        <a:bodyPr/>
        <a:lstStyle/>
        <a:p>
          <a:endParaRPr lang="en-US"/>
        </a:p>
      </dgm:t>
    </dgm:pt>
    <dgm:pt modelId="{626D1165-85B6-4A20-BAC6-DDB3A1804276}" type="sibTrans" cxnId="{6DB6ACD6-28D0-400A-A02D-63A2E74CF91A}">
      <dgm:prSet/>
      <dgm:spPr/>
      <dgm:t>
        <a:bodyPr/>
        <a:lstStyle/>
        <a:p>
          <a:endParaRPr lang="en-US"/>
        </a:p>
      </dgm:t>
    </dgm:pt>
    <dgm:pt modelId="{A8378783-EA5C-4937-96A6-3A049F9B290C}">
      <dgm:prSet/>
      <dgm:spPr/>
      <dgm:t>
        <a:bodyPr/>
        <a:lstStyle/>
        <a:p>
          <a:r>
            <a:rPr lang="en-US"/>
            <a:t>Starch Ad Readership (magazine)</a:t>
          </a:r>
        </a:p>
      </dgm:t>
    </dgm:pt>
    <dgm:pt modelId="{297AC457-2956-49F7-951A-D19796AFD69A}" type="parTrans" cxnId="{F6F6C91F-8E37-41DC-96B2-846CF10F450A}">
      <dgm:prSet/>
      <dgm:spPr/>
      <dgm:t>
        <a:bodyPr/>
        <a:lstStyle/>
        <a:p>
          <a:endParaRPr lang="en-US"/>
        </a:p>
      </dgm:t>
    </dgm:pt>
    <dgm:pt modelId="{389E5B19-73F9-46DB-BCB6-B6E56E02C8DF}" type="sibTrans" cxnId="{F6F6C91F-8E37-41DC-96B2-846CF10F450A}">
      <dgm:prSet/>
      <dgm:spPr/>
      <dgm:t>
        <a:bodyPr/>
        <a:lstStyle/>
        <a:p>
          <a:endParaRPr lang="en-US"/>
        </a:p>
      </dgm:t>
    </dgm:pt>
    <dgm:pt modelId="{FAFC8F56-1C5C-4B5C-89B3-1BF0AF82A0EB}">
      <dgm:prSet/>
      <dgm:spPr/>
      <dgm:t>
        <a:bodyPr/>
        <a:lstStyle/>
        <a:p>
          <a:r>
            <a:rPr lang="en-US"/>
            <a:t>Internet</a:t>
          </a:r>
        </a:p>
      </dgm:t>
    </dgm:pt>
    <dgm:pt modelId="{913504CC-0C24-4975-A8D2-37A81F8DA909}" type="parTrans" cxnId="{310CA61C-6EA8-4DF9-B850-590A59EA10DC}">
      <dgm:prSet/>
      <dgm:spPr/>
      <dgm:t>
        <a:bodyPr/>
        <a:lstStyle/>
        <a:p>
          <a:endParaRPr lang="en-US"/>
        </a:p>
      </dgm:t>
    </dgm:pt>
    <dgm:pt modelId="{AC2CA3FA-BEA7-4590-9D42-ED41DEEBED9F}" type="sibTrans" cxnId="{310CA61C-6EA8-4DF9-B850-590A59EA10DC}">
      <dgm:prSet/>
      <dgm:spPr/>
      <dgm:t>
        <a:bodyPr/>
        <a:lstStyle/>
        <a:p>
          <a:endParaRPr lang="en-US"/>
        </a:p>
      </dgm:t>
    </dgm:pt>
    <dgm:pt modelId="{236DFE72-EE56-4052-BF60-1FA7CB5FBC1E}">
      <dgm:prSet/>
      <dgm:spPr/>
      <dgm:t>
        <a:bodyPr/>
        <a:lstStyle/>
        <a:p>
          <a:r>
            <a:rPr lang="en-US"/>
            <a:t>Nielson Digital Voice </a:t>
          </a:r>
        </a:p>
      </dgm:t>
    </dgm:pt>
    <dgm:pt modelId="{0BC44770-87F3-496A-8981-1EA6C20C8FB3}" type="parTrans" cxnId="{11914A75-E44E-4C56-B74A-CA31EE834189}">
      <dgm:prSet/>
      <dgm:spPr/>
      <dgm:t>
        <a:bodyPr/>
        <a:lstStyle/>
        <a:p>
          <a:endParaRPr lang="en-US"/>
        </a:p>
      </dgm:t>
    </dgm:pt>
    <dgm:pt modelId="{30CF59BE-C76F-4CED-B9CB-CBA7D1B8BBA1}" type="sibTrans" cxnId="{11914A75-E44E-4C56-B74A-CA31EE834189}">
      <dgm:prSet/>
      <dgm:spPr/>
      <dgm:t>
        <a:bodyPr/>
        <a:lstStyle/>
        <a:p>
          <a:endParaRPr lang="en-US"/>
        </a:p>
      </dgm:t>
    </dgm:pt>
    <dgm:pt modelId="{E275DFFB-FF71-4DAD-A368-0F1118C2F208}">
      <dgm:prSet/>
      <dgm:spPr/>
      <dgm:t>
        <a:bodyPr/>
        <a:lstStyle/>
        <a:p>
          <a:r>
            <a:rPr lang="en-US"/>
            <a:t>ComScore Mobile Metrix</a:t>
          </a:r>
        </a:p>
      </dgm:t>
    </dgm:pt>
    <dgm:pt modelId="{5A536D26-E092-449C-80F1-3A9C0B963899}" type="parTrans" cxnId="{A2710E0C-84F9-4739-8920-079967B40695}">
      <dgm:prSet/>
      <dgm:spPr/>
      <dgm:t>
        <a:bodyPr/>
        <a:lstStyle/>
        <a:p>
          <a:endParaRPr lang="en-US"/>
        </a:p>
      </dgm:t>
    </dgm:pt>
    <dgm:pt modelId="{69180B30-6B4C-42DD-A6A4-704F97416246}" type="sibTrans" cxnId="{A2710E0C-84F9-4739-8920-079967B40695}">
      <dgm:prSet/>
      <dgm:spPr/>
      <dgm:t>
        <a:bodyPr/>
        <a:lstStyle/>
        <a:p>
          <a:endParaRPr lang="en-US"/>
        </a:p>
      </dgm:t>
    </dgm:pt>
    <dgm:pt modelId="{9DABF7D2-E32F-4BDD-AF4F-F0EFB4EC457C}">
      <dgm:prSet/>
      <dgm:spPr/>
      <dgm:t>
        <a:bodyPr/>
        <a:lstStyle/>
        <a:p>
          <a:r>
            <a:rPr lang="en-US"/>
            <a:t>Cross-platform Services</a:t>
          </a:r>
        </a:p>
      </dgm:t>
    </dgm:pt>
    <dgm:pt modelId="{F2EC9A91-39A4-4385-AEDD-6A39E604826D}" type="parTrans" cxnId="{AE108693-5DDC-4C92-B54E-580D2AEFBFF5}">
      <dgm:prSet/>
      <dgm:spPr/>
      <dgm:t>
        <a:bodyPr/>
        <a:lstStyle/>
        <a:p>
          <a:endParaRPr lang="en-US"/>
        </a:p>
      </dgm:t>
    </dgm:pt>
    <dgm:pt modelId="{2570A9B6-AD15-4F3A-8E76-5B1F5E619865}" type="sibTrans" cxnId="{AE108693-5DDC-4C92-B54E-580D2AEFBFF5}">
      <dgm:prSet/>
      <dgm:spPr/>
      <dgm:t>
        <a:bodyPr/>
        <a:lstStyle/>
        <a:p>
          <a:endParaRPr lang="en-US"/>
        </a:p>
      </dgm:t>
    </dgm:pt>
    <dgm:pt modelId="{1A5B8347-6F97-4C52-BF11-B8603BA165EA}">
      <dgm:prSet/>
      <dgm:spPr/>
      <dgm:t>
        <a:bodyPr/>
        <a:lstStyle/>
        <a:p>
          <a:r>
            <a:rPr lang="en-US"/>
            <a:t>Simmons National Consumer Study </a:t>
          </a:r>
        </a:p>
      </dgm:t>
    </dgm:pt>
    <dgm:pt modelId="{7AE050A9-DF73-476E-AEA4-0E15DF276D55}" type="parTrans" cxnId="{8265E0C3-5635-4763-BD73-9A9D03D3EE92}">
      <dgm:prSet/>
      <dgm:spPr/>
      <dgm:t>
        <a:bodyPr/>
        <a:lstStyle/>
        <a:p>
          <a:endParaRPr lang="en-US"/>
        </a:p>
      </dgm:t>
    </dgm:pt>
    <dgm:pt modelId="{AF139748-1FBE-4801-9BB4-833A0FDB82EC}" type="sibTrans" cxnId="{8265E0C3-5635-4763-BD73-9A9D03D3EE92}">
      <dgm:prSet/>
      <dgm:spPr/>
      <dgm:t>
        <a:bodyPr/>
        <a:lstStyle/>
        <a:p>
          <a:endParaRPr lang="en-US"/>
        </a:p>
      </dgm:t>
    </dgm:pt>
    <dgm:pt modelId="{C2942182-9EF6-4987-A9FE-D198183C629B}">
      <dgm:prSet/>
      <dgm:spPr/>
      <dgm:t>
        <a:bodyPr/>
        <a:lstStyle/>
        <a:p>
          <a:r>
            <a:rPr lang="en-US"/>
            <a:t>Gfk MRI </a:t>
          </a:r>
        </a:p>
      </dgm:t>
    </dgm:pt>
    <dgm:pt modelId="{F2CD817B-432C-42D6-A2CF-A97094F91A03}" type="parTrans" cxnId="{37143CB1-8D59-4780-A012-909E72A99A4E}">
      <dgm:prSet/>
      <dgm:spPr/>
      <dgm:t>
        <a:bodyPr/>
        <a:lstStyle/>
        <a:p>
          <a:endParaRPr lang="en-US"/>
        </a:p>
      </dgm:t>
    </dgm:pt>
    <dgm:pt modelId="{194060BB-8580-461A-ACB2-B600B8EB260A}" type="sibTrans" cxnId="{37143CB1-8D59-4780-A012-909E72A99A4E}">
      <dgm:prSet/>
      <dgm:spPr/>
      <dgm:t>
        <a:bodyPr/>
        <a:lstStyle/>
        <a:p>
          <a:endParaRPr lang="en-US"/>
        </a:p>
      </dgm:t>
    </dgm:pt>
    <dgm:pt modelId="{39F9FD3B-30F7-4B71-8B66-6E38D71A13B7}">
      <dgm:prSet/>
      <dgm:spPr/>
      <dgm:t>
        <a:bodyPr/>
        <a:lstStyle/>
        <a:p>
          <a:r>
            <a:rPr lang="en-US"/>
            <a:t>comScore, WebTrends, Nielsen</a:t>
          </a:r>
        </a:p>
      </dgm:t>
    </dgm:pt>
    <dgm:pt modelId="{219B02BD-99AA-4E4A-BD4C-470F99435660}" type="parTrans" cxnId="{C5261CDF-0FA4-496B-AF1D-09B7AA93403B}">
      <dgm:prSet/>
      <dgm:spPr/>
      <dgm:t>
        <a:bodyPr/>
        <a:lstStyle/>
        <a:p>
          <a:endParaRPr lang="en-US"/>
        </a:p>
      </dgm:t>
    </dgm:pt>
    <dgm:pt modelId="{C5116C1A-1B3E-40C8-A4AF-74074DB74F8F}" type="sibTrans" cxnId="{C5261CDF-0FA4-496B-AF1D-09B7AA93403B}">
      <dgm:prSet/>
      <dgm:spPr/>
      <dgm:t>
        <a:bodyPr/>
        <a:lstStyle/>
        <a:p>
          <a:endParaRPr lang="en-US"/>
        </a:p>
      </dgm:t>
    </dgm:pt>
    <dgm:pt modelId="{CD016290-5EA7-4134-92D1-1875C6652FE1}" type="pres">
      <dgm:prSet presAssocID="{B928F07B-38E2-451B-A5DF-ED33887840BD}" presName="linear" presStyleCnt="0">
        <dgm:presLayoutVars>
          <dgm:dir/>
          <dgm:animLvl val="lvl"/>
          <dgm:resizeHandles val="exact"/>
        </dgm:presLayoutVars>
      </dgm:prSet>
      <dgm:spPr/>
    </dgm:pt>
    <dgm:pt modelId="{073788D6-8B50-4415-A934-A1ED7D2C5519}" type="pres">
      <dgm:prSet presAssocID="{D2276A42-A420-41B1-8238-D3A498C46F3E}" presName="parentLin" presStyleCnt="0"/>
      <dgm:spPr/>
    </dgm:pt>
    <dgm:pt modelId="{AE921C57-6000-4636-B46C-CDA7C35ED535}" type="pres">
      <dgm:prSet presAssocID="{D2276A42-A420-41B1-8238-D3A498C46F3E}" presName="parentLeftMargin" presStyleLbl="node1" presStyleIdx="0" presStyleCnt="4"/>
      <dgm:spPr/>
    </dgm:pt>
    <dgm:pt modelId="{3BD94CDA-67F5-4086-8412-DBC0DF00B1D5}" type="pres">
      <dgm:prSet presAssocID="{D2276A42-A420-41B1-8238-D3A498C46F3E}" presName="parentText" presStyleLbl="node1" presStyleIdx="0" presStyleCnt="4">
        <dgm:presLayoutVars>
          <dgm:chMax val="0"/>
          <dgm:bulletEnabled val="1"/>
        </dgm:presLayoutVars>
      </dgm:prSet>
      <dgm:spPr/>
    </dgm:pt>
    <dgm:pt modelId="{8B496E7F-C539-4F36-BDC5-7907A69C6E59}" type="pres">
      <dgm:prSet presAssocID="{D2276A42-A420-41B1-8238-D3A498C46F3E}" presName="negativeSpace" presStyleCnt="0"/>
      <dgm:spPr/>
    </dgm:pt>
    <dgm:pt modelId="{DC36FBC9-737A-45FB-8094-0F1686A7C2B4}" type="pres">
      <dgm:prSet presAssocID="{D2276A42-A420-41B1-8238-D3A498C46F3E}" presName="childText" presStyleLbl="conFgAcc1" presStyleIdx="0" presStyleCnt="4">
        <dgm:presLayoutVars>
          <dgm:bulletEnabled val="1"/>
        </dgm:presLayoutVars>
      </dgm:prSet>
      <dgm:spPr/>
    </dgm:pt>
    <dgm:pt modelId="{F1161528-DB84-4290-BADA-C2255EAB37D6}" type="pres">
      <dgm:prSet presAssocID="{B703EBFC-739A-49E3-B496-75D184F727A7}" presName="spaceBetweenRectangles" presStyleCnt="0"/>
      <dgm:spPr/>
    </dgm:pt>
    <dgm:pt modelId="{89339A34-A283-4C60-8268-28BF32C712FC}" type="pres">
      <dgm:prSet presAssocID="{7B471043-E4E5-422E-B86E-37135F72CCED}" presName="parentLin" presStyleCnt="0"/>
      <dgm:spPr/>
    </dgm:pt>
    <dgm:pt modelId="{73AFA4F1-D003-4E24-BC8A-3B209D238E00}" type="pres">
      <dgm:prSet presAssocID="{7B471043-E4E5-422E-B86E-37135F72CCED}" presName="parentLeftMargin" presStyleLbl="node1" presStyleIdx="0" presStyleCnt="4"/>
      <dgm:spPr/>
    </dgm:pt>
    <dgm:pt modelId="{AB69155C-B2B0-4D08-9FFD-F283526EC87A}" type="pres">
      <dgm:prSet presAssocID="{7B471043-E4E5-422E-B86E-37135F72CCED}" presName="parentText" presStyleLbl="node1" presStyleIdx="1" presStyleCnt="4">
        <dgm:presLayoutVars>
          <dgm:chMax val="0"/>
          <dgm:bulletEnabled val="1"/>
        </dgm:presLayoutVars>
      </dgm:prSet>
      <dgm:spPr/>
    </dgm:pt>
    <dgm:pt modelId="{87A3B7D6-0145-4C79-941B-D324488CF9E3}" type="pres">
      <dgm:prSet presAssocID="{7B471043-E4E5-422E-B86E-37135F72CCED}" presName="negativeSpace" presStyleCnt="0"/>
      <dgm:spPr/>
    </dgm:pt>
    <dgm:pt modelId="{4F84D87F-4D60-435C-84A6-E8581550F643}" type="pres">
      <dgm:prSet presAssocID="{7B471043-E4E5-422E-B86E-37135F72CCED}" presName="childText" presStyleLbl="conFgAcc1" presStyleIdx="1" presStyleCnt="4">
        <dgm:presLayoutVars>
          <dgm:bulletEnabled val="1"/>
        </dgm:presLayoutVars>
      </dgm:prSet>
      <dgm:spPr/>
    </dgm:pt>
    <dgm:pt modelId="{03514B8E-4934-4234-8854-EEC12784B67D}" type="pres">
      <dgm:prSet presAssocID="{626D1165-85B6-4A20-BAC6-DDB3A1804276}" presName="spaceBetweenRectangles" presStyleCnt="0"/>
      <dgm:spPr/>
    </dgm:pt>
    <dgm:pt modelId="{8FCB7A9D-9BCD-4751-80CD-8F7D98F94FE0}" type="pres">
      <dgm:prSet presAssocID="{FAFC8F56-1C5C-4B5C-89B3-1BF0AF82A0EB}" presName="parentLin" presStyleCnt="0"/>
      <dgm:spPr/>
    </dgm:pt>
    <dgm:pt modelId="{E6EA8945-4452-41E2-8C0B-264DB7C5B821}" type="pres">
      <dgm:prSet presAssocID="{FAFC8F56-1C5C-4B5C-89B3-1BF0AF82A0EB}" presName="parentLeftMargin" presStyleLbl="node1" presStyleIdx="1" presStyleCnt="4"/>
      <dgm:spPr/>
    </dgm:pt>
    <dgm:pt modelId="{8A294CDF-048B-43AA-BFB7-96943CA334F5}" type="pres">
      <dgm:prSet presAssocID="{FAFC8F56-1C5C-4B5C-89B3-1BF0AF82A0EB}" presName="parentText" presStyleLbl="node1" presStyleIdx="2" presStyleCnt="4">
        <dgm:presLayoutVars>
          <dgm:chMax val="0"/>
          <dgm:bulletEnabled val="1"/>
        </dgm:presLayoutVars>
      </dgm:prSet>
      <dgm:spPr/>
    </dgm:pt>
    <dgm:pt modelId="{F3BC7E39-4F35-4872-A1B5-7A2EA065DDD8}" type="pres">
      <dgm:prSet presAssocID="{FAFC8F56-1C5C-4B5C-89B3-1BF0AF82A0EB}" presName="negativeSpace" presStyleCnt="0"/>
      <dgm:spPr/>
    </dgm:pt>
    <dgm:pt modelId="{7523B58A-C525-4EEA-BA8F-0B6646B57EDB}" type="pres">
      <dgm:prSet presAssocID="{FAFC8F56-1C5C-4B5C-89B3-1BF0AF82A0EB}" presName="childText" presStyleLbl="conFgAcc1" presStyleIdx="2" presStyleCnt="4">
        <dgm:presLayoutVars>
          <dgm:bulletEnabled val="1"/>
        </dgm:presLayoutVars>
      </dgm:prSet>
      <dgm:spPr/>
    </dgm:pt>
    <dgm:pt modelId="{B1CE0A12-1385-498F-9522-389D173F09C4}" type="pres">
      <dgm:prSet presAssocID="{AC2CA3FA-BEA7-4590-9D42-ED41DEEBED9F}" presName="spaceBetweenRectangles" presStyleCnt="0"/>
      <dgm:spPr/>
    </dgm:pt>
    <dgm:pt modelId="{F13EB34B-859D-4715-9293-357E20AFBF57}" type="pres">
      <dgm:prSet presAssocID="{9DABF7D2-E32F-4BDD-AF4F-F0EFB4EC457C}" presName="parentLin" presStyleCnt="0"/>
      <dgm:spPr/>
    </dgm:pt>
    <dgm:pt modelId="{6B2A8AB7-32EC-443C-8892-16C51004E1F7}" type="pres">
      <dgm:prSet presAssocID="{9DABF7D2-E32F-4BDD-AF4F-F0EFB4EC457C}" presName="parentLeftMargin" presStyleLbl="node1" presStyleIdx="2" presStyleCnt="4"/>
      <dgm:spPr/>
    </dgm:pt>
    <dgm:pt modelId="{5F362304-8FF8-4C8F-9185-92FDF748447C}" type="pres">
      <dgm:prSet presAssocID="{9DABF7D2-E32F-4BDD-AF4F-F0EFB4EC457C}" presName="parentText" presStyleLbl="node1" presStyleIdx="3" presStyleCnt="4">
        <dgm:presLayoutVars>
          <dgm:chMax val="0"/>
          <dgm:bulletEnabled val="1"/>
        </dgm:presLayoutVars>
      </dgm:prSet>
      <dgm:spPr/>
    </dgm:pt>
    <dgm:pt modelId="{B022E324-D4F6-4D3E-8E82-9679EBA3C116}" type="pres">
      <dgm:prSet presAssocID="{9DABF7D2-E32F-4BDD-AF4F-F0EFB4EC457C}" presName="negativeSpace" presStyleCnt="0"/>
      <dgm:spPr/>
    </dgm:pt>
    <dgm:pt modelId="{3CCE517D-53DE-488C-8984-0DBFA6F90E94}" type="pres">
      <dgm:prSet presAssocID="{9DABF7D2-E32F-4BDD-AF4F-F0EFB4EC457C}" presName="childText" presStyleLbl="conFgAcc1" presStyleIdx="3" presStyleCnt="4">
        <dgm:presLayoutVars>
          <dgm:bulletEnabled val="1"/>
        </dgm:presLayoutVars>
      </dgm:prSet>
      <dgm:spPr/>
    </dgm:pt>
  </dgm:ptLst>
  <dgm:cxnLst>
    <dgm:cxn modelId="{A2710E0C-84F9-4739-8920-079967B40695}" srcId="{FAFC8F56-1C5C-4B5C-89B3-1BF0AF82A0EB}" destId="{E275DFFB-FF71-4DAD-A368-0F1118C2F208}" srcOrd="1" destOrd="0" parTransId="{5A536D26-E092-449C-80F1-3A9C0B963899}" sibTransId="{69180B30-6B4C-42DD-A6A4-704F97416246}"/>
    <dgm:cxn modelId="{E13D9614-61BD-4B9D-AA16-AAB16DF450F3}" type="presOf" srcId="{7B471043-E4E5-422E-B86E-37135F72CCED}" destId="{AB69155C-B2B0-4D08-9FFD-F283526EC87A}" srcOrd="1" destOrd="0" presId="urn:microsoft.com/office/officeart/2005/8/layout/list1"/>
    <dgm:cxn modelId="{310CA61C-6EA8-4DF9-B850-590A59EA10DC}" srcId="{B928F07B-38E2-451B-A5DF-ED33887840BD}" destId="{FAFC8F56-1C5C-4B5C-89B3-1BF0AF82A0EB}" srcOrd="2" destOrd="0" parTransId="{913504CC-0C24-4975-A8D2-37A81F8DA909}" sibTransId="{AC2CA3FA-BEA7-4590-9D42-ED41DEEBED9F}"/>
    <dgm:cxn modelId="{F6F6C91F-8E37-41DC-96B2-846CF10F450A}" srcId="{7B471043-E4E5-422E-B86E-37135F72CCED}" destId="{A8378783-EA5C-4937-96A6-3A049F9B290C}" srcOrd="0" destOrd="0" parTransId="{297AC457-2956-49F7-951A-D19796AFD69A}" sibTransId="{389E5B19-73F9-46DB-BCB6-B6E56E02C8DF}"/>
    <dgm:cxn modelId="{F494C929-9997-4F0C-9D59-CDC6609F070F}" type="presOf" srcId="{B928F07B-38E2-451B-A5DF-ED33887840BD}" destId="{CD016290-5EA7-4134-92D1-1875C6652FE1}" srcOrd="0" destOrd="0" presId="urn:microsoft.com/office/officeart/2005/8/layout/list1"/>
    <dgm:cxn modelId="{BEB0372E-F12F-4D70-BB49-84576FDABDA0}" type="presOf" srcId="{51CF9021-D53E-424B-B67A-F7EB342D1529}" destId="{DC36FBC9-737A-45FB-8094-0F1686A7C2B4}" srcOrd="0" destOrd="1" presId="urn:microsoft.com/office/officeart/2005/8/layout/list1"/>
    <dgm:cxn modelId="{97E63E33-E7B0-4A69-BDE9-9BABF9256F81}" type="presOf" srcId="{7B471043-E4E5-422E-B86E-37135F72CCED}" destId="{73AFA4F1-D003-4E24-BC8A-3B209D238E00}" srcOrd="0" destOrd="0" presId="urn:microsoft.com/office/officeart/2005/8/layout/list1"/>
    <dgm:cxn modelId="{4FCC9F3E-80B6-46BE-A90E-702E41C1B959}" type="presOf" srcId="{39F9FD3B-30F7-4B71-8B66-6E38D71A13B7}" destId="{3CCE517D-53DE-488C-8984-0DBFA6F90E94}" srcOrd="0" destOrd="2" presId="urn:microsoft.com/office/officeart/2005/8/layout/list1"/>
    <dgm:cxn modelId="{A1849161-F526-4544-A305-9064939C52B7}" type="presOf" srcId="{A8378783-EA5C-4937-96A6-3A049F9B290C}" destId="{4F84D87F-4D60-435C-84A6-E8581550F643}" srcOrd="0" destOrd="0" presId="urn:microsoft.com/office/officeart/2005/8/layout/list1"/>
    <dgm:cxn modelId="{73CFCE4E-B70D-4177-B384-C21371658FD1}" type="presOf" srcId="{1A5B8347-6F97-4C52-BF11-B8603BA165EA}" destId="{3CCE517D-53DE-488C-8984-0DBFA6F90E94}" srcOrd="0" destOrd="0" presId="urn:microsoft.com/office/officeart/2005/8/layout/list1"/>
    <dgm:cxn modelId="{C5B22772-2793-4E9A-9FF2-039F0B401BA4}" type="presOf" srcId="{9DABF7D2-E32F-4BDD-AF4F-F0EFB4EC457C}" destId="{5F362304-8FF8-4C8F-9185-92FDF748447C}" srcOrd="1" destOrd="0" presId="urn:microsoft.com/office/officeart/2005/8/layout/list1"/>
    <dgm:cxn modelId="{11914A75-E44E-4C56-B74A-CA31EE834189}" srcId="{FAFC8F56-1C5C-4B5C-89B3-1BF0AF82A0EB}" destId="{236DFE72-EE56-4052-BF60-1FA7CB5FBC1E}" srcOrd="0" destOrd="0" parTransId="{0BC44770-87F3-496A-8981-1EA6C20C8FB3}" sibTransId="{30CF59BE-C76F-4CED-B9CB-CBA7D1B8BBA1}"/>
    <dgm:cxn modelId="{F882BE77-D3B2-4D77-86FA-4306E9622D2A}" srcId="{D2276A42-A420-41B1-8238-D3A498C46F3E}" destId="{51CF9021-D53E-424B-B67A-F7EB342D1529}" srcOrd="1" destOrd="0" parTransId="{4288EE42-E01B-4F0B-9559-00D6D7329931}" sibTransId="{63756EC7-CA5C-495F-AABB-6439E5E71753}"/>
    <dgm:cxn modelId="{882A187E-62F1-45C1-B4F4-FC4F4C819E01}" type="presOf" srcId="{C165528E-3478-4520-B801-2C4D1FBBBDEC}" destId="{DC36FBC9-737A-45FB-8094-0F1686A7C2B4}" srcOrd="0" destOrd="0" presId="urn:microsoft.com/office/officeart/2005/8/layout/list1"/>
    <dgm:cxn modelId="{5737C281-5298-41B0-928A-99BD000AE04D}" srcId="{B928F07B-38E2-451B-A5DF-ED33887840BD}" destId="{D2276A42-A420-41B1-8238-D3A498C46F3E}" srcOrd="0" destOrd="0" parTransId="{AE0A7BDC-6981-4A51-917E-99329618A092}" sibTransId="{B703EBFC-739A-49E3-B496-75D184F727A7}"/>
    <dgm:cxn modelId="{AE108693-5DDC-4C92-B54E-580D2AEFBFF5}" srcId="{B928F07B-38E2-451B-A5DF-ED33887840BD}" destId="{9DABF7D2-E32F-4BDD-AF4F-F0EFB4EC457C}" srcOrd="3" destOrd="0" parTransId="{F2EC9A91-39A4-4385-AEDD-6A39E604826D}" sibTransId="{2570A9B6-AD15-4F3A-8E76-5B1F5E619865}"/>
    <dgm:cxn modelId="{B699DC98-0A93-453B-8DF3-2091F7FAB131}" type="presOf" srcId="{FAFC8F56-1C5C-4B5C-89B3-1BF0AF82A0EB}" destId="{E6EA8945-4452-41E2-8C0B-264DB7C5B821}" srcOrd="0" destOrd="0" presId="urn:microsoft.com/office/officeart/2005/8/layout/list1"/>
    <dgm:cxn modelId="{1DEB5EA2-465D-45B6-A19E-93F82D344C41}" type="presOf" srcId="{C2942182-9EF6-4987-A9FE-D198183C629B}" destId="{3CCE517D-53DE-488C-8984-0DBFA6F90E94}" srcOrd="0" destOrd="1" presId="urn:microsoft.com/office/officeart/2005/8/layout/list1"/>
    <dgm:cxn modelId="{4B377BA2-1487-4568-A311-B19F42727D7F}" type="presOf" srcId="{236DFE72-EE56-4052-BF60-1FA7CB5FBC1E}" destId="{7523B58A-C525-4EEA-BA8F-0B6646B57EDB}" srcOrd="0" destOrd="0" presId="urn:microsoft.com/office/officeart/2005/8/layout/list1"/>
    <dgm:cxn modelId="{46600DA4-2737-46BB-A59A-B75C9DE3C48B}" type="presOf" srcId="{E275DFFB-FF71-4DAD-A368-0F1118C2F208}" destId="{7523B58A-C525-4EEA-BA8F-0B6646B57EDB}" srcOrd="0" destOrd="1" presId="urn:microsoft.com/office/officeart/2005/8/layout/list1"/>
    <dgm:cxn modelId="{0DBD1DAC-31FD-4D9E-9F54-7BB9CD03AB94}" type="presOf" srcId="{D2276A42-A420-41B1-8238-D3A498C46F3E}" destId="{AE921C57-6000-4636-B46C-CDA7C35ED535}" srcOrd="0" destOrd="0" presId="urn:microsoft.com/office/officeart/2005/8/layout/list1"/>
    <dgm:cxn modelId="{37143CB1-8D59-4780-A012-909E72A99A4E}" srcId="{9DABF7D2-E32F-4BDD-AF4F-F0EFB4EC457C}" destId="{C2942182-9EF6-4987-A9FE-D198183C629B}" srcOrd="1" destOrd="0" parTransId="{F2CD817B-432C-42D6-A2CF-A97094F91A03}" sibTransId="{194060BB-8580-461A-ACB2-B600B8EB260A}"/>
    <dgm:cxn modelId="{023938BE-42E2-48B1-A6AF-7692AB89711D}" srcId="{D2276A42-A420-41B1-8238-D3A498C46F3E}" destId="{C165528E-3478-4520-B801-2C4D1FBBBDEC}" srcOrd="0" destOrd="0" parTransId="{A473C5AD-AC05-4181-B3D3-8545CF29FB61}" sibTransId="{C384F48B-7827-4BA0-8549-8AD0FEC16AEB}"/>
    <dgm:cxn modelId="{8265E0C3-5635-4763-BD73-9A9D03D3EE92}" srcId="{9DABF7D2-E32F-4BDD-AF4F-F0EFB4EC457C}" destId="{1A5B8347-6F97-4C52-BF11-B8603BA165EA}" srcOrd="0" destOrd="0" parTransId="{7AE050A9-DF73-476E-AEA4-0E15DF276D55}" sibTransId="{AF139748-1FBE-4801-9BB4-833A0FDB82EC}"/>
    <dgm:cxn modelId="{6DB6ACD6-28D0-400A-A02D-63A2E74CF91A}" srcId="{B928F07B-38E2-451B-A5DF-ED33887840BD}" destId="{7B471043-E4E5-422E-B86E-37135F72CCED}" srcOrd="1" destOrd="0" parTransId="{93FC8CF8-C65D-4D81-BA6A-917B207596DD}" sibTransId="{626D1165-85B6-4A20-BAC6-DDB3A1804276}"/>
    <dgm:cxn modelId="{6B7288D9-B881-4067-B40A-B326CE94A8BA}" type="presOf" srcId="{D2276A42-A420-41B1-8238-D3A498C46F3E}" destId="{3BD94CDA-67F5-4086-8412-DBC0DF00B1D5}" srcOrd="1" destOrd="0" presId="urn:microsoft.com/office/officeart/2005/8/layout/list1"/>
    <dgm:cxn modelId="{C5261CDF-0FA4-496B-AF1D-09B7AA93403B}" srcId="{9DABF7D2-E32F-4BDD-AF4F-F0EFB4EC457C}" destId="{39F9FD3B-30F7-4B71-8B66-6E38D71A13B7}" srcOrd="2" destOrd="0" parTransId="{219B02BD-99AA-4E4A-BD4C-470F99435660}" sibTransId="{C5116C1A-1B3E-40C8-A4AF-74074DB74F8F}"/>
    <dgm:cxn modelId="{DDFD97E9-64E0-4CAF-9ED4-330C912AACE3}" type="presOf" srcId="{9DABF7D2-E32F-4BDD-AF4F-F0EFB4EC457C}" destId="{6B2A8AB7-32EC-443C-8892-16C51004E1F7}" srcOrd="0" destOrd="0" presId="urn:microsoft.com/office/officeart/2005/8/layout/list1"/>
    <dgm:cxn modelId="{0AB46EF1-53C1-49F7-B114-D3C5CBA0850C}" type="presOf" srcId="{FAFC8F56-1C5C-4B5C-89B3-1BF0AF82A0EB}" destId="{8A294CDF-048B-43AA-BFB7-96943CA334F5}" srcOrd="1" destOrd="0" presId="urn:microsoft.com/office/officeart/2005/8/layout/list1"/>
    <dgm:cxn modelId="{E36B87AB-A05F-4396-8872-2F4323EE8D9A}" type="presParOf" srcId="{CD016290-5EA7-4134-92D1-1875C6652FE1}" destId="{073788D6-8B50-4415-A934-A1ED7D2C5519}" srcOrd="0" destOrd="0" presId="urn:microsoft.com/office/officeart/2005/8/layout/list1"/>
    <dgm:cxn modelId="{4E3A6CF2-E22F-4606-B208-90BBAE108996}" type="presParOf" srcId="{073788D6-8B50-4415-A934-A1ED7D2C5519}" destId="{AE921C57-6000-4636-B46C-CDA7C35ED535}" srcOrd="0" destOrd="0" presId="urn:microsoft.com/office/officeart/2005/8/layout/list1"/>
    <dgm:cxn modelId="{F07B08FD-EA7E-473D-8A86-F9AC61EEFB77}" type="presParOf" srcId="{073788D6-8B50-4415-A934-A1ED7D2C5519}" destId="{3BD94CDA-67F5-4086-8412-DBC0DF00B1D5}" srcOrd="1" destOrd="0" presId="urn:microsoft.com/office/officeart/2005/8/layout/list1"/>
    <dgm:cxn modelId="{0418AC5F-682F-4207-A696-57EEA60768B5}" type="presParOf" srcId="{CD016290-5EA7-4134-92D1-1875C6652FE1}" destId="{8B496E7F-C539-4F36-BDC5-7907A69C6E59}" srcOrd="1" destOrd="0" presId="urn:microsoft.com/office/officeart/2005/8/layout/list1"/>
    <dgm:cxn modelId="{39740476-3BAD-41B6-A2F6-D16AAAA0A24D}" type="presParOf" srcId="{CD016290-5EA7-4134-92D1-1875C6652FE1}" destId="{DC36FBC9-737A-45FB-8094-0F1686A7C2B4}" srcOrd="2" destOrd="0" presId="urn:microsoft.com/office/officeart/2005/8/layout/list1"/>
    <dgm:cxn modelId="{1F0C1D7F-BCF1-4384-8380-D7060A848BBF}" type="presParOf" srcId="{CD016290-5EA7-4134-92D1-1875C6652FE1}" destId="{F1161528-DB84-4290-BADA-C2255EAB37D6}" srcOrd="3" destOrd="0" presId="urn:microsoft.com/office/officeart/2005/8/layout/list1"/>
    <dgm:cxn modelId="{3697F111-AA75-4732-BB98-895FC63F1EAE}" type="presParOf" srcId="{CD016290-5EA7-4134-92D1-1875C6652FE1}" destId="{89339A34-A283-4C60-8268-28BF32C712FC}" srcOrd="4" destOrd="0" presId="urn:microsoft.com/office/officeart/2005/8/layout/list1"/>
    <dgm:cxn modelId="{6F071D9D-1744-47EF-B8C3-645C65B89815}" type="presParOf" srcId="{89339A34-A283-4C60-8268-28BF32C712FC}" destId="{73AFA4F1-D003-4E24-BC8A-3B209D238E00}" srcOrd="0" destOrd="0" presId="urn:microsoft.com/office/officeart/2005/8/layout/list1"/>
    <dgm:cxn modelId="{2845989D-5AF4-4641-B48F-B2DB2D41C672}" type="presParOf" srcId="{89339A34-A283-4C60-8268-28BF32C712FC}" destId="{AB69155C-B2B0-4D08-9FFD-F283526EC87A}" srcOrd="1" destOrd="0" presId="urn:microsoft.com/office/officeart/2005/8/layout/list1"/>
    <dgm:cxn modelId="{21EB5032-6215-4A02-8601-A99662585F30}" type="presParOf" srcId="{CD016290-5EA7-4134-92D1-1875C6652FE1}" destId="{87A3B7D6-0145-4C79-941B-D324488CF9E3}" srcOrd="5" destOrd="0" presId="urn:microsoft.com/office/officeart/2005/8/layout/list1"/>
    <dgm:cxn modelId="{2F51F1B0-B2F6-4A43-AA17-019E05AC0B73}" type="presParOf" srcId="{CD016290-5EA7-4134-92D1-1875C6652FE1}" destId="{4F84D87F-4D60-435C-84A6-E8581550F643}" srcOrd="6" destOrd="0" presId="urn:microsoft.com/office/officeart/2005/8/layout/list1"/>
    <dgm:cxn modelId="{4F308FA1-3DBA-45ED-9B52-E360A96AC94C}" type="presParOf" srcId="{CD016290-5EA7-4134-92D1-1875C6652FE1}" destId="{03514B8E-4934-4234-8854-EEC12784B67D}" srcOrd="7" destOrd="0" presId="urn:microsoft.com/office/officeart/2005/8/layout/list1"/>
    <dgm:cxn modelId="{04BD7BF1-0166-46C9-9950-B6AC23FCF9A6}" type="presParOf" srcId="{CD016290-5EA7-4134-92D1-1875C6652FE1}" destId="{8FCB7A9D-9BCD-4751-80CD-8F7D98F94FE0}" srcOrd="8" destOrd="0" presId="urn:microsoft.com/office/officeart/2005/8/layout/list1"/>
    <dgm:cxn modelId="{C9AF2ECD-466B-46FD-9EE1-2676F8F24ECC}" type="presParOf" srcId="{8FCB7A9D-9BCD-4751-80CD-8F7D98F94FE0}" destId="{E6EA8945-4452-41E2-8C0B-264DB7C5B821}" srcOrd="0" destOrd="0" presId="urn:microsoft.com/office/officeart/2005/8/layout/list1"/>
    <dgm:cxn modelId="{2793F63F-1804-44FA-A768-8129A69C2DC5}" type="presParOf" srcId="{8FCB7A9D-9BCD-4751-80CD-8F7D98F94FE0}" destId="{8A294CDF-048B-43AA-BFB7-96943CA334F5}" srcOrd="1" destOrd="0" presId="urn:microsoft.com/office/officeart/2005/8/layout/list1"/>
    <dgm:cxn modelId="{56FADD72-A710-48D7-B4D5-BE3CD63CE93C}" type="presParOf" srcId="{CD016290-5EA7-4134-92D1-1875C6652FE1}" destId="{F3BC7E39-4F35-4872-A1B5-7A2EA065DDD8}" srcOrd="9" destOrd="0" presId="urn:microsoft.com/office/officeart/2005/8/layout/list1"/>
    <dgm:cxn modelId="{69E24A7D-53A6-4F36-BF6B-747A298BEB07}" type="presParOf" srcId="{CD016290-5EA7-4134-92D1-1875C6652FE1}" destId="{7523B58A-C525-4EEA-BA8F-0B6646B57EDB}" srcOrd="10" destOrd="0" presId="urn:microsoft.com/office/officeart/2005/8/layout/list1"/>
    <dgm:cxn modelId="{AE5E329E-5F24-4C30-B4CD-F4AD1B9C485C}" type="presParOf" srcId="{CD016290-5EA7-4134-92D1-1875C6652FE1}" destId="{B1CE0A12-1385-498F-9522-389D173F09C4}" srcOrd="11" destOrd="0" presId="urn:microsoft.com/office/officeart/2005/8/layout/list1"/>
    <dgm:cxn modelId="{16674287-BD86-47C7-92B4-C8C6C3FB993D}" type="presParOf" srcId="{CD016290-5EA7-4134-92D1-1875C6652FE1}" destId="{F13EB34B-859D-4715-9293-357E20AFBF57}" srcOrd="12" destOrd="0" presId="urn:microsoft.com/office/officeart/2005/8/layout/list1"/>
    <dgm:cxn modelId="{01A77131-2DF0-498F-AC24-327CE393A0A9}" type="presParOf" srcId="{F13EB34B-859D-4715-9293-357E20AFBF57}" destId="{6B2A8AB7-32EC-443C-8892-16C51004E1F7}" srcOrd="0" destOrd="0" presId="urn:microsoft.com/office/officeart/2005/8/layout/list1"/>
    <dgm:cxn modelId="{30FAAF86-5088-4F7D-AB0F-3F840EE671B8}" type="presParOf" srcId="{F13EB34B-859D-4715-9293-357E20AFBF57}" destId="{5F362304-8FF8-4C8F-9185-92FDF748447C}" srcOrd="1" destOrd="0" presId="urn:microsoft.com/office/officeart/2005/8/layout/list1"/>
    <dgm:cxn modelId="{8ACEA579-CD87-44E6-B551-CF4496212818}" type="presParOf" srcId="{CD016290-5EA7-4134-92D1-1875C6652FE1}" destId="{B022E324-D4F6-4D3E-8E82-9679EBA3C116}" srcOrd="13" destOrd="0" presId="urn:microsoft.com/office/officeart/2005/8/layout/list1"/>
    <dgm:cxn modelId="{ED5A6E00-97C4-4ABE-9F23-F76CDC71A926}" type="presParOf" srcId="{CD016290-5EA7-4134-92D1-1875C6652FE1}" destId="{3CCE517D-53DE-488C-8984-0DBFA6F90E9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92AFB-4B74-40B5-B73A-1A240A24B9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8982C3-F985-4FE5-8556-577729B9AEE0}">
      <dgm:prSet/>
      <dgm:spPr/>
      <dgm:t>
        <a:bodyPr/>
        <a:lstStyle/>
        <a:p>
          <a:r>
            <a:rPr lang="en-US" dirty="0"/>
            <a:t>4 ads, what is the “best” ad?</a:t>
          </a:r>
        </a:p>
      </dgm:t>
    </dgm:pt>
    <dgm:pt modelId="{2F930304-57B8-40D5-AF7C-3729E037135F}" type="parTrans" cxnId="{82A2C9D2-DBB3-4847-B5E7-DC9854D58976}">
      <dgm:prSet/>
      <dgm:spPr/>
      <dgm:t>
        <a:bodyPr/>
        <a:lstStyle/>
        <a:p>
          <a:endParaRPr lang="en-US"/>
        </a:p>
      </dgm:t>
    </dgm:pt>
    <dgm:pt modelId="{10874FD6-C364-4080-9936-58BBF1C5675B}" type="sibTrans" cxnId="{82A2C9D2-DBB3-4847-B5E7-DC9854D58976}">
      <dgm:prSet/>
      <dgm:spPr/>
      <dgm:t>
        <a:bodyPr/>
        <a:lstStyle/>
        <a:p>
          <a:endParaRPr lang="en-US"/>
        </a:p>
      </dgm:t>
    </dgm:pt>
    <dgm:pt modelId="{3B3A5245-4556-4C45-BBB7-EF8014BBD531}">
      <dgm:prSet/>
      <dgm:spPr/>
      <dgm:t>
        <a:bodyPr/>
        <a:lstStyle/>
        <a:p>
          <a:r>
            <a:rPr lang="en-US"/>
            <a:t>What info we need to determine the best ad?</a:t>
          </a:r>
        </a:p>
      </dgm:t>
    </dgm:pt>
    <dgm:pt modelId="{D554A5F3-38CE-4333-93F8-A615F1AA7404}" type="parTrans" cxnId="{BEE136D7-48F1-494E-B988-D99B3001E97B}">
      <dgm:prSet/>
      <dgm:spPr/>
      <dgm:t>
        <a:bodyPr/>
        <a:lstStyle/>
        <a:p>
          <a:endParaRPr lang="en-US"/>
        </a:p>
      </dgm:t>
    </dgm:pt>
    <dgm:pt modelId="{DE2ABDD6-0777-4F69-BF85-F647E8D5D407}" type="sibTrans" cxnId="{BEE136D7-48F1-494E-B988-D99B3001E97B}">
      <dgm:prSet/>
      <dgm:spPr/>
      <dgm:t>
        <a:bodyPr/>
        <a:lstStyle/>
        <a:p>
          <a:endParaRPr lang="en-US"/>
        </a:p>
      </dgm:t>
    </dgm:pt>
    <dgm:pt modelId="{38B88F71-ED90-4353-84BD-DA268962063B}">
      <dgm:prSet/>
      <dgm:spPr/>
      <dgm:t>
        <a:bodyPr/>
        <a:lstStyle/>
        <a:p>
          <a:r>
            <a:rPr lang="en-US"/>
            <a:t>Memorable? </a:t>
          </a:r>
        </a:p>
      </dgm:t>
    </dgm:pt>
    <dgm:pt modelId="{3267E570-5BC2-4C9A-A4AF-1EAE9073226A}" type="parTrans" cxnId="{A37AA3B3-AAFE-4486-AD54-233142D385BD}">
      <dgm:prSet/>
      <dgm:spPr/>
      <dgm:t>
        <a:bodyPr/>
        <a:lstStyle/>
        <a:p>
          <a:endParaRPr lang="en-US"/>
        </a:p>
      </dgm:t>
    </dgm:pt>
    <dgm:pt modelId="{6E44B12F-341D-4EB4-A35E-AF68BB064DAB}" type="sibTrans" cxnId="{A37AA3B3-AAFE-4486-AD54-233142D385BD}">
      <dgm:prSet/>
      <dgm:spPr/>
      <dgm:t>
        <a:bodyPr/>
        <a:lstStyle/>
        <a:p>
          <a:endParaRPr lang="en-US"/>
        </a:p>
      </dgm:t>
    </dgm:pt>
    <dgm:pt modelId="{3009812E-3566-47D8-BB6F-19569AB6DC01}">
      <dgm:prSet/>
      <dgm:spPr/>
      <dgm:t>
        <a:bodyPr/>
        <a:lstStyle/>
        <a:p>
          <a:r>
            <a:rPr lang="en-US"/>
            <a:t>Relevant? </a:t>
          </a:r>
        </a:p>
      </dgm:t>
    </dgm:pt>
    <dgm:pt modelId="{AF26C7CD-10F5-4263-AC39-5033045055EF}" type="parTrans" cxnId="{F36B1F27-8861-486A-8A98-ED65D5072245}">
      <dgm:prSet/>
      <dgm:spPr/>
      <dgm:t>
        <a:bodyPr/>
        <a:lstStyle/>
        <a:p>
          <a:endParaRPr lang="en-US"/>
        </a:p>
      </dgm:t>
    </dgm:pt>
    <dgm:pt modelId="{41D82981-8C66-4BDE-8A81-332AC6759F0D}" type="sibTrans" cxnId="{F36B1F27-8861-486A-8A98-ED65D5072245}">
      <dgm:prSet/>
      <dgm:spPr/>
      <dgm:t>
        <a:bodyPr/>
        <a:lstStyle/>
        <a:p>
          <a:endParaRPr lang="en-US"/>
        </a:p>
      </dgm:t>
    </dgm:pt>
    <dgm:pt modelId="{98F4F8A0-3EA9-4E2B-B3B2-32AB6ACDF779}">
      <dgm:prSet/>
      <dgm:spPr/>
      <dgm:t>
        <a:bodyPr/>
        <a:lstStyle/>
        <a:p>
          <a:r>
            <a:rPr lang="en-US"/>
            <a:t>Most believable? </a:t>
          </a:r>
        </a:p>
      </dgm:t>
    </dgm:pt>
    <dgm:pt modelId="{66D1810C-36D8-474A-83C5-E624F368F198}" type="parTrans" cxnId="{6E6FCEF8-8AEE-4330-BABD-10E33B4102A3}">
      <dgm:prSet/>
      <dgm:spPr/>
      <dgm:t>
        <a:bodyPr/>
        <a:lstStyle/>
        <a:p>
          <a:endParaRPr lang="en-US"/>
        </a:p>
      </dgm:t>
    </dgm:pt>
    <dgm:pt modelId="{53838036-26EC-423C-B4DB-D23F239888AB}" type="sibTrans" cxnId="{6E6FCEF8-8AEE-4330-BABD-10E33B4102A3}">
      <dgm:prSet/>
      <dgm:spPr/>
      <dgm:t>
        <a:bodyPr/>
        <a:lstStyle/>
        <a:p>
          <a:endParaRPr lang="en-US"/>
        </a:p>
      </dgm:t>
    </dgm:pt>
    <dgm:pt modelId="{B9C31D85-F700-4CFA-B190-C007CC421918}">
      <dgm:prSet/>
      <dgm:spPr/>
      <dgm:t>
        <a:bodyPr/>
        <a:lstStyle/>
        <a:p>
          <a:r>
            <a:rPr lang="en-US"/>
            <a:t>Least likely to be misinterpreted? </a:t>
          </a:r>
        </a:p>
      </dgm:t>
    </dgm:pt>
    <dgm:pt modelId="{2F673642-23EF-4DAB-B7E1-8A520A65FE74}" type="parTrans" cxnId="{D568C595-4FC4-4E2C-9ACC-6A1BF6051622}">
      <dgm:prSet/>
      <dgm:spPr/>
      <dgm:t>
        <a:bodyPr/>
        <a:lstStyle/>
        <a:p>
          <a:endParaRPr lang="en-US"/>
        </a:p>
      </dgm:t>
    </dgm:pt>
    <dgm:pt modelId="{344D93BF-4479-44E9-84C0-CD026C38C79A}" type="sibTrans" cxnId="{D568C595-4FC4-4E2C-9ACC-6A1BF6051622}">
      <dgm:prSet/>
      <dgm:spPr/>
      <dgm:t>
        <a:bodyPr/>
        <a:lstStyle/>
        <a:p>
          <a:endParaRPr lang="en-US"/>
        </a:p>
      </dgm:t>
    </dgm:pt>
    <dgm:pt modelId="{ED8E0E96-F6DB-4963-A11E-D5B7BEE2B321}">
      <dgm:prSet/>
      <dgm:spPr/>
      <dgm:t>
        <a:bodyPr/>
        <a:lstStyle/>
        <a:p>
          <a:r>
            <a:rPr lang="en-US"/>
            <a:t>Most likeable? </a:t>
          </a:r>
        </a:p>
      </dgm:t>
    </dgm:pt>
    <dgm:pt modelId="{F6DAD1BB-D90C-4F9E-9121-BFAD538B530D}" type="parTrans" cxnId="{4FB7743D-A3FE-4A73-9834-453DE5A35302}">
      <dgm:prSet/>
      <dgm:spPr/>
      <dgm:t>
        <a:bodyPr/>
        <a:lstStyle/>
        <a:p>
          <a:endParaRPr lang="en-US"/>
        </a:p>
      </dgm:t>
    </dgm:pt>
    <dgm:pt modelId="{99BBD6B2-4AC3-4595-909F-B8F26D1FE22E}" type="sibTrans" cxnId="{4FB7743D-A3FE-4A73-9834-453DE5A35302}">
      <dgm:prSet/>
      <dgm:spPr/>
      <dgm:t>
        <a:bodyPr/>
        <a:lstStyle/>
        <a:p>
          <a:endParaRPr lang="en-US"/>
        </a:p>
      </dgm:t>
    </dgm:pt>
    <dgm:pt modelId="{88A01988-85AC-483A-8728-DA2DBD2D542E}">
      <dgm:prSet/>
      <dgm:spPr/>
      <dgm:t>
        <a:bodyPr/>
        <a:lstStyle/>
        <a:p>
          <a:r>
            <a:rPr lang="en-US"/>
            <a:t>Most likely to produce a favorable attitude? </a:t>
          </a:r>
        </a:p>
      </dgm:t>
    </dgm:pt>
    <dgm:pt modelId="{9517165E-0B1B-4A69-BF31-2EA2B085B161}" type="parTrans" cxnId="{A7520767-F988-48B6-B684-55A1AC31D35B}">
      <dgm:prSet/>
      <dgm:spPr/>
      <dgm:t>
        <a:bodyPr/>
        <a:lstStyle/>
        <a:p>
          <a:endParaRPr lang="en-US"/>
        </a:p>
      </dgm:t>
    </dgm:pt>
    <dgm:pt modelId="{42F60439-0604-43F0-9B37-C88D413EA0A1}" type="sibTrans" cxnId="{A7520767-F988-48B6-B684-55A1AC31D35B}">
      <dgm:prSet/>
      <dgm:spPr/>
      <dgm:t>
        <a:bodyPr/>
        <a:lstStyle/>
        <a:p>
          <a:endParaRPr lang="en-US"/>
        </a:p>
      </dgm:t>
    </dgm:pt>
    <dgm:pt modelId="{1B66A39E-48E8-4AB6-97A2-1DA7B0B9040E}">
      <dgm:prSet/>
      <dgm:spPr/>
      <dgm:t>
        <a:bodyPr/>
        <a:lstStyle/>
        <a:p>
          <a:r>
            <a:rPr lang="en-US"/>
            <a:t>Mostly likely to produce an intention to buy the advertised product?</a:t>
          </a:r>
        </a:p>
      </dgm:t>
    </dgm:pt>
    <dgm:pt modelId="{EC44F961-AEFC-4A7B-9EAF-5166D84BEFB3}" type="parTrans" cxnId="{E01EE809-EBE2-4DD3-BBF8-70EFA6FADED3}">
      <dgm:prSet/>
      <dgm:spPr/>
      <dgm:t>
        <a:bodyPr/>
        <a:lstStyle/>
        <a:p>
          <a:endParaRPr lang="en-US"/>
        </a:p>
      </dgm:t>
    </dgm:pt>
    <dgm:pt modelId="{8C172DED-F1F2-4209-A675-02EFFC09908B}" type="sibTrans" cxnId="{E01EE809-EBE2-4DD3-BBF8-70EFA6FADED3}">
      <dgm:prSet/>
      <dgm:spPr/>
      <dgm:t>
        <a:bodyPr/>
        <a:lstStyle/>
        <a:p>
          <a:endParaRPr lang="en-US"/>
        </a:p>
      </dgm:t>
    </dgm:pt>
    <dgm:pt modelId="{8693326E-5269-4AE2-B6AA-C3D7FC44B076}">
      <dgm:prSet/>
      <dgm:spPr/>
      <dgm:t>
        <a:bodyPr/>
        <a:lstStyle/>
        <a:p>
          <a:r>
            <a:rPr lang="en-US"/>
            <a:t>These questions represent the different constructs</a:t>
          </a:r>
        </a:p>
      </dgm:t>
    </dgm:pt>
    <dgm:pt modelId="{DF0AF482-D273-47B2-8A21-4066D9DAD7C7}" type="parTrans" cxnId="{84B95A9D-A3FB-47D2-8553-C1E3D38FF639}">
      <dgm:prSet/>
      <dgm:spPr/>
      <dgm:t>
        <a:bodyPr/>
        <a:lstStyle/>
        <a:p>
          <a:endParaRPr lang="en-US"/>
        </a:p>
      </dgm:t>
    </dgm:pt>
    <dgm:pt modelId="{319AA3AB-CECA-4BDC-AA84-7A282C7F2D9F}" type="sibTrans" cxnId="{84B95A9D-A3FB-47D2-8553-C1E3D38FF639}">
      <dgm:prSet/>
      <dgm:spPr/>
      <dgm:t>
        <a:bodyPr/>
        <a:lstStyle/>
        <a:p>
          <a:endParaRPr lang="en-US"/>
        </a:p>
      </dgm:t>
    </dgm:pt>
    <dgm:pt modelId="{B945788A-0F17-4112-BE28-38AA03D5DE6D}" type="pres">
      <dgm:prSet presAssocID="{60F92AFB-4B74-40B5-B73A-1A240A24B94A}" presName="linear" presStyleCnt="0">
        <dgm:presLayoutVars>
          <dgm:animLvl val="lvl"/>
          <dgm:resizeHandles val="exact"/>
        </dgm:presLayoutVars>
      </dgm:prSet>
      <dgm:spPr/>
    </dgm:pt>
    <dgm:pt modelId="{4A44C6DB-5B3C-46E4-8E3B-680B161BB022}" type="pres">
      <dgm:prSet presAssocID="{8D8982C3-F985-4FE5-8556-577729B9AEE0}" presName="parentText" presStyleLbl="node1" presStyleIdx="0" presStyleCnt="3">
        <dgm:presLayoutVars>
          <dgm:chMax val="0"/>
          <dgm:bulletEnabled val="1"/>
        </dgm:presLayoutVars>
      </dgm:prSet>
      <dgm:spPr/>
    </dgm:pt>
    <dgm:pt modelId="{51EF1BBB-E821-4D2B-88DA-460CF970F9A4}" type="pres">
      <dgm:prSet presAssocID="{10874FD6-C364-4080-9936-58BBF1C5675B}" presName="spacer" presStyleCnt="0"/>
      <dgm:spPr/>
    </dgm:pt>
    <dgm:pt modelId="{8836A84C-267F-47EC-9C9C-15447232FB2B}" type="pres">
      <dgm:prSet presAssocID="{3B3A5245-4556-4C45-BBB7-EF8014BBD531}" presName="parentText" presStyleLbl="node1" presStyleIdx="1" presStyleCnt="3">
        <dgm:presLayoutVars>
          <dgm:chMax val="0"/>
          <dgm:bulletEnabled val="1"/>
        </dgm:presLayoutVars>
      </dgm:prSet>
      <dgm:spPr/>
    </dgm:pt>
    <dgm:pt modelId="{59E6019C-233D-4DD0-9CF4-55EDDB36478F}" type="pres">
      <dgm:prSet presAssocID="{3B3A5245-4556-4C45-BBB7-EF8014BBD531}" presName="childText" presStyleLbl="revTx" presStyleIdx="0" presStyleCnt="1">
        <dgm:presLayoutVars>
          <dgm:bulletEnabled val="1"/>
        </dgm:presLayoutVars>
      </dgm:prSet>
      <dgm:spPr/>
    </dgm:pt>
    <dgm:pt modelId="{741958CB-B788-449A-8031-331187CA1582}" type="pres">
      <dgm:prSet presAssocID="{8693326E-5269-4AE2-B6AA-C3D7FC44B076}" presName="parentText" presStyleLbl="node1" presStyleIdx="2" presStyleCnt="3">
        <dgm:presLayoutVars>
          <dgm:chMax val="0"/>
          <dgm:bulletEnabled val="1"/>
        </dgm:presLayoutVars>
      </dgm:prSet>
      <dgm:spPr/>
    </dgm:pt>
  </dgm:ptLst>
  <dgm:cxnLst>
    <dgm:cxn modelId="{E01EE809-EBE2-4DD3-BBF8-70EFA6FADED3}" srcId="{3B3A5245-4556-4C45-BBB7-EF8014BBD531}" destId="{1B66A39E-48E8-4AB6-97A2-1DA7B0B9040E}" srcOrd="6" destOrd="0" parTransId="{EC44F961-AEFC-4A7B-9EAF-5166D84BEFB3}" sibTransId="{8C172DED-F1F2-4209-A675-02EFFC09908B}"/>
    <dgm:cxn modelId="{F36B1F27-8861-486A-8A98-ED65D5072245}" srcId="{3B3A5245-4556-4C45-BBB7-EF8014BBD531}" destId="{3009812E-3566-47D8-BB6F-19569AB6DC01}" srcOrd="1" destOrd="0" parTransId="{AF26C7CD-10F5-4263-AC39-5033045055EF}" sibTransId="{41D82981-8C66-4BDE-8A81-332AC6759F0D}"/>
    <dgm:cxn modelId="{F099C339-0188-49AA-BF60-0E4E07773AAA}" type="presOf" srcId="{38B88F71-ED90-4353-84BD-DA268962063B}" destId="{59E6019C-233D-4DD0-9CF4-55EDDB36478F}" srcOrd="0" destOrd="0" presId="urn:microsoft.com/office/officeart/2005/8/layout/vList2"/>
    <dgm:cxn modelId="{4FB7743D-A3FE-4A73-9834-453DE5A35302}" srcId="{3B3A5245-4556-4C45-BBB7-EF8014BBD531}" destId="{ED8E0E96-F6DB-4963-A11E-D5B7BEE2B321}" srcOrd="4" destOrd="0" parTransId="{F6DAD1BB-D90C-4F9E-9121-BFAD538B530D}" sibTransId="{99BBD6B2-4AC3-4595-909F-B8F26D1FE22E}"/>
    <dgm:cxn modelId="{A7520767-F988-48B6-B684-55A1AC31D35B}" srcId="{3B3A5245-4556-4C45-BBB7-EF8014BBD531}" destId="{88A01988-85AC-483A-8728-DA2DBD2D542E}" srcOrd="5" destOrd="0" parTransId="{9517165E-0B1B-4A69-BF31-2EA2B085B161}" sibTransId="{42F60439-0604-43F0-9B37-C88D413EA0A1}"/>
    <dgm:cxn modelId="{A64A0A6E-633F-4B42-A657-814E52C6F6F7}" type="presOf" srcId="{8693326E-5269-4AE2-B6AA-C3D7FC44B076}" destId="{741958CB-B788-449A-8031-331187CA1582}" srcOrd="0" destOrd="0" presId="urn:microsoft.com/office/officeart/2005/8/layout/vList2"/>
    <dgm:cxn modelId="{F8004E4F-1BB6-44F7-A433-44D4356F97F6}" type="presOf" srcId="{1B66A39E-48E8-4AB6-97A2-1DA7B0B9040E}" destId="{59E6019C-233D-4DD0-9CF4-55EDDB36478F}" srcOrd="0" destOrd="6" presId="urn:microsoft.com/office/officeart/2005/8/layout/vList2"/>
    <dgm:cxn modelId="{E4E6DC50-921A-40BC-99C6-C7A549FA4B1F}" type="presOf" srcId="{88A01988-85AC-483A-8728-DA2DBD2D542E}" destId="{59E6019C-233D-4DD0-9CF4-55EDDB36478F}" srcOrd="0" destOrd="5" presId="urn:microsoft.com/office/officeart/2005/8/layout/vList2"/>
    <dgm:cxn modelId="{4C551879-0BAE-4144-AA1D-57696DC23891}" type="presOf" srcId="{98F4F8A0-3EA9-4E2B-B3B2-32AB6ACDF779}" destId="{59E6019C-233D-4DD0-9CF4-55EDDB36478F}" srcOrd="0" destOrd="2" presId="urn:microsoft.com/office/officeart/2005/8/layout/vList2"/>
    <dgm:cxn modelId="{D568C595-4FC4-4E2C-9ACC-6A1BF6051622}" srcId="{3B3A5245-4556-4C45-BBB7-EF8014BBD531}" destId="{B9C31D85-F700-4CFA-B190-C007CC421918}" srcOrd="3" destOrd="0" parTransId="{2F673642-23EF-4DAB-B7E1-8A520A65FE74}" sibTransId="{344D93BF-4479-44E9-84C0-CD026C38C79A}"/>
    <dgm:cxn modelId="{84B95A9D-A3FB-47D2-8553-C1E3D38FF639}" srcId="{60F92AFB-4B74-40B5-B73A-1A240A24B94A}" destId="{8693326E-5269-4AE2-B6AA-C3D7FC44B076}" srcOrd="2" destOrd="0" parTransId="{DF0AF482-D273-47B2-8A21-4066D9DAD7C7}" sibTransId="{319AA3AB-CECA-4BDC-AA84-7A282C7F2D9F}"/>
    <dgm:cxn modelId="{A37AA3B3-AAFE-4486-AD54-233142D385BD}" srcId="{3B3A5245-4556-4C45-BBB7-EF8014BBD531}" destId="{38B88F71-ED90-4353-84BD-DA268962063B}" srcOrd="0" destOrd="0" parTransId="{3267E570-5BC2-4C9A-A4AF-1EAE9073226A}" sibTransId="{6E44B12F-341D-4EB4-A35E-AF68BB064DAB}"/>
    <dgm:cxn modelId="{C9CEBAC5-0F76-4783-80BF-E56E70AB0100}" type="presOf" srcId="{ED8E0E96-F6DB-4963-A11E-D5B7BEE2B321}" destId="{59E6019C-233D-4DD0-9CF4-55EDDB36478F}" srcOrd="0" destOrd="4" presId="urn:microsoft.com/office/officeart/2005/8/layout/vList2"/>
    <dgm:cxn modelId="{100303C7-15C2-4813-A8D9-64CD232FB420}" type="presOf" srcId="{3B3A5245-4556-4C45-BBB7-EF8014BBD531}" destId="{8836A84C-267F-47EC-9C9C-15447232FB2B}" srcOrd="0" destOrd="0" presId="urn:microsoft.com/office/officeart/2005/8/layout/vList2"/>
    <dgm:cxn modelId="{7B7606C9-19BD-430C-8BB3-987762DEB425}" type="presOf" srcId="{8D8982C3-F985-4FE5-8556-577729B9AEE0}" destId="{4A44C6DB-5B3C-46E4-8E3B-680B161BB022}" srcOrd="0" destOrd="0" presId="urn:microsoft.com/office/officeart/2005/8/layout/vList2"/>
    <dgm:cxn modelId="{82A2C9D2-DBB3-4847-B5E7-DC9854D58976}" srcId="{60F92AFB-4B74-40B5-B73A-1A240A24B94A}" destId="{8D8982C3-F985-4FE5-8556-577729B9AEE0}" srcOrd="0" destOrd="0" parTransId="{2F930304-57B8-40D5-AF7C-3729E037135F}" sibTransId="{10874FD6-C364-4080-9936-58BBF1C5675B}"/>
    <dgm:cxn modelId="{BEE136D7-48F1-494E-B988-D99B3001E97B}" srcId="{60F92AFB-4B74-40B5-B73A-1A240A24B94A}" destId="{3B3A5245-4556-4C45-BBB7-EF8014BBD531}" srcOrd="1" destOrd="0" parTransId="{D554A5F3-38CE-4333-93F8-A615F1AA7404}" sibTransId="{DE2ABDD6-0777-4F69-BF85-F647E8D5D407}"/>
    <dgm:cxn modelId="{C05F77E8-2938-4260-83B2-F60A16B169E7}" type="presOf" srcId="{B9C31D85-F700-4CFA-B190-C007CC421918}" destId="{59E6019C-233D-4DD0-9CF4-55EDDB36478F}" srcOrd="0" destOrd="3" presId="urn:microsoft.com/office/officeart/2005/8/layout/vList2"/>
    <dgm:cxn modelId="{E289B7F8-1386-44D3-87D9-25011763044E}" type="presOf" srcId="{3009812E-3566-47D8-BB6F-19569AB6DC01}" destId="{59E6019C-233D-4DD0-9CF4-55EDDB36478F}" srcOrd="0" destOrd="1" presId="urn:microsoft.com/office/officeart/2005/8/layout/vList2"/>
    <dgm:cxn modelId="{6E6FCEF8-8AEE-4330-BABD-10E33B4102A3}" srcId="{3B3A5245-4556-4C45-BBB7-EF8014BBD531}" destId="{98F4F8A0-3EA9-4E2B-B3B2-32AB6ACDF779}" srcOrd="2" destOrd="0" parTransId="{66D1810C-36D8-474A-83C5-E624F368F198}" sibTransId="{53838036-26EC-423C-B4DB-D23F239888AB}"/>
    <dgm:cxn modelId="{4C7F79FB-3B81-45C7-BAD0-89F2AF1F6581}" type="presOf" srcId="{60F92AFB-4B74-40B5-B73A-1A240A24B94A}" destId="{B945788A-0F17-4112-BE28-38AA03D5DE6D}" srcOrd="0" destOrd="0" presId="urn:microsoft.com/office/officeart/2005/8/layout/vList2"/>
    <dgm:cxn modelId="{C5658860-7290-4440-B09B-BB99A9293912}" type="presParOf" srcId="{B945788A-0F17-4112-BE28-38AA03D5DE6D}" destId="{4A44C6DB-5B3C-46E4-8E3B-680B161BB022}" srcOrd="0" destOrd="0" presId="urn:microsoft.com/office/officeart/2005/8/layout/vList2"/>
    <dgm:cxn modelId="{BFB360ED-81AE-481C-B9A9-89E71D6E2EE3}" type="presParOf" srcId="{B945788A-0F17-4112-BE28-38AA03D5DE6D}" destId="{51EF1BBB-E821-4D2B-88DA-460CF970F9A4}" srcOrd="1" destOrd="0" presId="urn:microsoft.com/office/officeart/2005/8/layout/vList2"/>
    <dgm:cxn modelId="{A667316B-E96A-43E7-8FD5-8504CB1186FC}" type="presParOf" srcId="{B945788A-0F17-4112-BE28-38AA03D5DE6D}" destId="{8836A84C-267F-47EC-9C9C-15447232FB2B}" srcOrd="2" destOrd="0" presId="urn:microsoft.com/office/officeart/2005/8/layout/vList2"/>
    <dgm:cxn modelId="{63733C8B-B964-4038-8A17-661EC8D312BB}" type="presParOf" srcId="{B945788A-0F17-4112-BE28-38AA03D5DE6D}" destId="{59E6019C-233D-4DD0-9CF4-55EDDB36478F}" srcOrd="3" destOrd="0" presId="urn:microsoft.com/office/officeart/2005/8/layout/vList2"/>
    <dgm:cxn modelId="{0BBC50AE-C9D4-4020-8EAE-F3D32D166034}" type="presParOf" srcId="{B945788A-0F17-4112-BE28-38AA03D5DE6D}" destId="{741958CB-B788-449A-8031-331187CA15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9ACC4-CB69-4145-A060-2FB9BDDBCC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23BDEE-E853-4A38-BC22-4C1E4E2D5C0C}">
      <dgm:prSet/>
      <dgm:spPr/>
      <dgm:t>
        <a:bodyPr/>
        <a:lstStyle/>
        <a:p>
          <a:r>
            <a:rPr lang="en-US"/>
            <a:t>New Customers: Raise Awareness</a:t>
          </a:r>
        </a:p>
      </dgm:t>
    </dgm:pt>
    <dgm:pt modelId="{65A85E7A-7423-4A1A-9582-60A0EB6F153E}" type="parTrans" cxnId="{45BAA423-3710-4347-8BF0-6D95489FDB6A}">
      <dgm:prSet/>
      <dgm:spPr/>
      <dgm:t>
        <a:bodyPr/>
        <a:lstStyle/>
        <a:p>
          <a:endParaRPr lang="en-US"/>
        </a:p>
      </dgm:t>
    </dgm:pt>
    <dgm:pt modelId="{8321DA78-459F-4236-9428-2DAE6AE21792}" type="sibTrans" cxnId="{45BAA423-3710-4347-8BF0-6D95489FDB6A}">
      <dgm:prSet/>
      <dgm:spPr/>
      <dgm:t>
        <a:bodyPr/>
        <a:lstStyle/>
        <a:p>
          <a:endParaRPr lang="en-US"/>
        </a:p>
      </dgm:t>
    </dgm:pt>
    <dgm:pt modelId="{7ED59301-86F8-41EE-BBA2-3BBE50F18949}">
      <dgm:prSet/>
      <dgm:spPr/>
      <dgm:t>
        <a:bodyPr/>
        <a:lstStyle/>
        <a:p>
          <a:r>
            <a:rPr lang="en-US"/>
            <a:t>Existing Customers: Raise Satisfaction</a:t>
          </a:r>
        </a:p>
      </dgm:t>
    </dgm:pt>
    <dgm:pt modelId="{4E21A886-9DEA-4B8A-8751-8B62CC2F92C9}" type="parTrans" cxnId="{C59ECBE5-1A16-4E78-89E5-4A43E4257F9D}">
      <dgm:prSet/>
      <dgm:spPr/>
      <dgm:t>
        <a:bodyPr/>
        <a:lstStyle/>
        <a:p>
          <a:endParaRPr lang="en-US"/>
        </a:p>
      </dgm:t>
    </dgm:pt>
    <dgm:pt modelId="{A0DF3EDF-77D5-49E6-ADF6-EE0FD528C434}" type="sibTrans" cxnId="{C59ECBE5-1A16-4E78-89E5-4A43E4257F9D}">
      <dgm:prSet/>
      <dgm:spPr/>
      <dgm:t>
        <a:bodyPr/>
        <a:lstStyle/>
        <a:p>
          <a:endParaRPr lang="en-US"/>
        </a:p>
      </dgm:t>
    </dgm:pt>
    <dgm:pt modelId="{95D11BBC-A90A-42CB-8072-311A0B5E056B}" type="pres">
      <dgm:prSet presAssocID="{2AA9ACC4-CB69-4145-A060-2FB9BDDBCC13}" presName="root" presStyleCnt="0">
        <dgm:presLayoutVars>
          <dgm:dir/>
          <dgm:resizeHandles val="exact"/>
        </dgm:presLayoutVars>
      </dgm:prSet>
      <dgm:spPr/>
    </dgm:pt>
    <dgm:pt modelId="{6EF11C07-CA67-4BA9-92EE-44FF8E58603E}" type="pres">
      <dgm:prSet presAssocID="{8523BDEE-E853-4A38-BC22-4C1E4E2D5C0C}" presName="compNode" presStyleCnt="0"/>
      <dgm:spPr/>
    </dgm:pt>
    <dgm:pt modelId="{0FFA13B4-37CC-4059-BD6D-F0B23DB1D0DF}" type="pres">
      <dgm:prSet presAssocID="{8523BDEE-E853-4A38-BC22-4C1E4E2D5C0C}" presName="bgRect" presStyleLbl="bgShp" presStyleIdx="0" presStyleCnt="2"/>
      <dgm:spPr/>
    </dgm:pt>
    <dgm:pt modelId="{C2149C29-D6CC-4A8D-997F-FB5079F84F9C}" type="pres">
      <dgm:prSet presAssocID="{8523BDEE-E853-4A38-BC22-4C1E4E2D5C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523A5854-3544-44B9-B0C7-73C4811B4758}" type="pres">
      <dgm:prSet presAssocID="{8523BDEE-E853-4A38-BC22-4C1E4E2D5C0C}" presName="spaceRect" presStyleCnt="0"/>
      <dgm:spPr/>
    </dgm:pt>
    <dgm:pt modelId="{F32042FD-9E95-4228-BFA9-0F577229FA96}" type="pres">
      <dgm:prSet presAssocID="{8523BDEE-E853-4A38-BC22-4C1E4E2D5C0C}" presName="parTx" presStyleLbl="revTx" presStyleIdx="0" presStyleCnt="2">
        <dgm:presLayoutVars>
          <dgm:chMax val="0"/>
          <dgm:chPref val="0"/>
        </dgm:presLayoutVars>
      </dgm:prSet>
      <dgm:spPr/>
    </dgm:pt>
    <dgm:pt modelId="{FB3DF144-E069-4D9A-A19D-9F89FF8D0BFC}" type="pres">
      <dgm:prSet presAssocID="{8321DA78-459F-4236-9428-2DAE6AE21792}" presName="sibTrans" presStyleCnt="0"/>
      <dgm:spPr/>
    </dgm:pt>
    <dgm:pt modelId="{289FEBB4-4CE3-4B88-9C4F-24AB53AFFC12}" type="pres">
      <dgm:prSet presAssocID="{7ED59301-86F8-41EE-BBA2-3BBE50F18949}" presName="compNode" presStyleCnt="0"/>
      <dgm:spPr/>
    </dgm:pt>
    <dgm:pt modelId="{B8318C02-46A6-4B9F-AD3F-909D70AF2967}" type="pres">
      <dgm:prSet presAssocID="{7ED59301-86F8-41EE-BBA2-3BBE50F18949}" presName="bgRect" presStyleLbl="bgShp" presStyleIdx="1" presStyleCnt="2"/>
      <dgm:spPr/>
    </dgm:pt>
    <dgm:pt modelId="{99968C3D-1671-40A4-9952-0EDBDAB72CB6}" type="pres">
      <dgm:prSet presAssocID="{7ED59301-86F8-41EE-BBA2-3BBE50F189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0D1E988B-E36D-4543-827F-4EE11A642D51}" type="pres">
      <dgm:prSet presAssocID="{7ED59301-86F8-41EE-BBA2-3BBE50F18949}" presName="spaceRect" presStyleCnt="0"/>
      <dgm:spPr/>
    </dgm:pt>
    <dgm:pt modelId="{21275CE8-D5AC-435C-9B4D-A56B17DF62A4}" type="pres">
      <dgm:prSet presAssocID="{7ED59301-86F8-41EE-BBA2-3BBE50F18949}" presName="parTx" presStyleLbl="revTx" presStyleIdx="1" presStyleCnt="2">
        <dgm:presLayoutVars>
          <dgm:chMax val="0"/>
          <dgm:chPref val="0"/>
        </dgm:presLayoutVars>
      </dgm:prSet>
      <dgm:spPr/>
    </dgm:pt>
  </dgm:ptLst>
  <dgm:cxnLst>
    <dgm:cxn modelId="{45BAA423-3710-4347-8BF0-6D95489FDB6A}" srcId="{2AA9ACC4-CB69-4145-A060-2FB9BDDBCC13}" destId="{8523BDEE-E853-4A38-BC22-4C1E4E2D5C0C}" srcOrd="0" destOrd="0" parTransId="{65A85E7A-7423-4A1A-9582-60A0EB6F153E}" sibTransId="{8321DA78-459F-4236-9428-2DAE6AE21792}"/>
    <dgm:cxn modelId="{2A060555-9215-443E-904F-EF2C88036A4D}" type="presOf" srcId="{7ED59301-86F8-41EE-BBA2-3BBE50F18949}" destId="{21275CE8-D5AC-435C-9B4D-A56B17DF62A4}" srcOrd="0" destOrd="0" presId="urn:microsoft.com/office/officeart/2018/2/layout/IconVerticalSolidList"/>
    <dgm:cxn modelId="{C3F1559E-1808-4CC8-BC04-08D4C382B0AA}" type="presOf" srcId="{8523BDEE-E853-4A38-BC22-4C1E4E2D5C0C}" destId="{F32042FD-9E95-4228-BFA9-0F577229FA96}" srcOrd="0" destOrd="0" presId="urn:microsoft.com/office/officeart/2018/2/layout/IconVerticalSolidList"/>
    <dgm:cxn modelId="{69B1A0DD-D02B-4C6E-84E4-391639299527}" type="presOf" srcId="{2AA9ACC4-CB69-4145-A060-2FB9BDDBCC13}" destId="{95D11BBC-A90A-42CB-8072-311A0B5E056B}" srcOrd="0" destOrd="0" presId="urn:microsoft.com/office/officeart/2018/2/layout/IconVerticalSolidList"/>
    <dgm:cxn modelId="{C59ECBE5-1A16-4E78-89E5-4A43E4257F9D}" srcId="{2AA9ACC4-CB69-4145-A060-2FB9BDDBCC13}" destId="{7ED59301-86F8-41EE-BBA2-3BBE50F18949}" srcOrd="1" destOrd="0" parTransId="{4E21A886-9DEA-4B8A-8751-8B62CC2F92C9}" sibTransId="{A0DF3EDF-77D5-49E6-ADF6-EE0FD528C434}"/>
    <dgm:cxn modelId="{DD2E44DA-28C6-4A1E-BC38-49A5786F9BCC}" type="presParOf" srcId="{95D11BBC-A90A-42CB-8072-311A0B5E056B}" destId="{6EF11C07-CA67-4BA9-92EE-44FF8E58603E}" srcOrd="0" destOrd="0" presId="urn:microsoft.com/office/officeart/2018/2/layout/IconVerticalSolidList"/>
    <dgm:cxn modelId="{BAF6DF3D-A98A-437E-A84F-25DE37265BC5}" type="presParOf" srcId="{6EF11C07-CA67-4BA9-92EE-44FF8E58603E}" destId="{0FFA13B4-37CC-4059-BD6D-F0B23DB1D0DF}" srcOrd="0" destOrd="0" presId="urn:microsoft.com/office/officeart/2018/2/layout/IconVerticalSolidList"/>
    <dgm:cxn modelId="{45582CBA-E6EB-4658-988D-A27361161FA0}" type="presParOf" srcId="{6EF11C07-CA67-4BA9-92EE-44FF8E58603E}" destId="{C2149C29-D6CC-4A8D-997F-FB5079F84F9C}" srcOrd="1" destOrd="0" presId="urn:microsoft.com/office/officeart/2018/2/layout/IconVerticalSolidList"/>
    <dgm:cxn modelId="{F256B4BC-4C85-4B9B-8D62-10ACEC3B2E5A}" type="presParOf" srcId="{6EF11C07-CA67-4BA9-92EE-44FF8E58603E}" destId="{523A5854-3544-44B9-B0C7-73C4811B4758}" srcOrd="2" destOrd="0" presId="urn:microsoft.com/office/officeart/2018/2/layout/IconVerticalSolidList"/>
    <dgm:cxn modelId="{2E5D6B24-66B1-4DD4-8D70-93AC8802F614}" type="presParOf" srcId="{6EF11C07-CA67-4BA9-92EE-44FF8E58603E}" destId="{F32042FD-9E95-4228-BFA9-0F577229FA96}" srcOrd="3" destOrd="0" presId="urn:microsoft.com/office/officeart/2018/2/layout/IconVerticalSolidList"/>
    <dgm:cxn modelId="{691604F8-68C3-407A-88D2-9F63EFEE9A3D}" type="presParOf" srcId="{95D11BBC-A90A-42CB-8072-311A0B5E056B}" destId="{FB3DF144-E069-4D9A-A19D-9F89FF8D0BFC}" srcOrd="1" destOrd="0" presId="urn:microsoft.com/office/officeart/2018/2/layout/IconVerticalSolidList"/>
    <dgm:cxn modelId="{770562F9-E78A-48B9-8B59-6B688BA5B548}" type="presParOf" srcId="{95D11BBC-A90A-42CB-8072-311A0B5E056B}" destId="{289FEBB4-4CE3-4B88-9C4F-24AB53AFFC12}" srcOrd="2" destOrd="0" presId="urn:microsoft.com/office/officeart/2018/2/layout/IconVerticalSolidList"/>
    <dgm:cxn modelId="{78985F19-736B-4B5E-AF88-A81BFD3BDBFC}" type="presParOf" srcId="{289FEBB4-4CE3-4B88-9C4F-24AB53AFFC12}" destId="{B8318C02-46A6-4B9F-AD3F-909D70AF2967}" srcOrd="0" destOrd="0" presId="urn:microsoft.com/office/officeart/2018/2/layout/IconVerticalSolidList"/>
    <dgm:cxn modelId="{012DCEEE-99D0-4C98-A773-D303C5539FB6}" type="presParOf" srcId="{289FEBB4-4CE3-4B88-9C4F-24AB53AFFC12}" destId="{99968C3D-1671-40A4-9952-0EDBDAB72CB6}" srcOrd="1" destOrd="0" presId="urn:microsoft.com/office/officeart/2018/2/layout/IconVerticalSolidList"/>
    <dgm:cxn modelId="{AED6FD37-CEEE-4321-A206-32950343615F}" type="presParOf" srcId="{289FEBB4-4CE3-4B88-9C4F-24AB53AFFC12}" destId="{0D1E988B-E36D-4543-827F-4EE11A642D51}" srcOrd="2" destOrd="0" presId="urn:microsoft.com/office/officeart/2018/2/layout/IconVerticalSolidList"/>
    <dgm:cxn modelId="{8D4CF8DC-D15A-4E78-9982-2F5C0A8A8FEC}" type="presParOf" srcId="{289FEBB4-4CE3-4B88-9C4F-24AB53AFFC12}" destId="{21275CE8-D5AC-435C-9B4D-A56B17DF62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6992-2B1E-4589-A218-6522AAA69B6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72591C0-647F-4E45-81B0-678DEBB5498A}">
      <dgm:prSet/>
      <dgm:spPr/>
      <dgm:t>
        <a:bodyPr/>
        <a:lstStyle/>
        <a:p>
          <a:r>
            <a:rPr lang="en-US"/>
            <a:t>Reminder: Evidence of Causality</a:t>
          </a:r>
        </a:p>
      </dgm:t>
    </dgm:pt>
    <dgm:pt modelId="{812D4426-0212-4A49-9E91-A7DB5B8DDC8A}" type="parTrans" cxnId="{F2A00026-64CD-4D34-923F-DD0FD5170926}">
      <dgm:prSet/>
      <dgm:spPr/>
      <dgm:t>
        <a:bodyPr/>
        <a:lstStyle/>
        <a:p>
          <a:endParaRPr lang="en-US"/>
        </a:p>
      </dgm:t>
    </dgm:pt>
    <dgm:pt modelId="{5AF9E383-045E-40D9-90CA-3299D2599B4E}" type="sibTrans" cxnId="{F2A00026-64CD-4D34-923F-DD0FD5170926}">
      <dgm:prSet/>
      <dgm:spPr/>
      <dgm:t>
        <a:bodyPr/>
        <a:lstStyle/>
        <a:p>
          <a:endParaRPr lang="en-US"/>
        </a:p>
      </dgm:t>
    </dgm:pt>
    <dgm:pt modelId="{EFDD5DD3-2E5F-4FF5-94FF-3217889A5154}">
      <dgm:prSet/>
      <dgm:spPr/>
      <dgm:t>
        <a:bodyPr/>
        <a:lstStyle/>
        <a:p>
          <a:r>
            <a:rPr lang="en-US"/>
            <a:t>Constructs vs. Variables</a:t>
          </a:r>
        </a:p>
      </dgm:t>
    </dgm:pt>
    <dgm:pt modelId="{D4451FCD-78F3-4ACA-80E4-A64334344603}" type="parTrans" cxnId="{19FF0F51-8812-4CBA-94ED-07186A7AFF76}">
      <dgm:prSet/>
      <dgm:spPr/>
      <dgm:t>
        <a:bodyPr/>
        <a:lstStyle/>
        <a:p>
          <a:endParaRPr lang="en-US"/>
        </a:p>
      </dgm:t>
    </dgm:pt>
    <dgm:pt modelId="{EE8852C4-1D28-4409-AB8A-2707C589C9D1}" type="sibTrans" cxnId="{19FF0F51-8812-4CBA-94ED-07186A7AFF76}">
      <dgm:prSet/>
      <dgm:spPr/>
      <dgm:t>
        <a:bodyPr/>
        <a:lstStyle/>
        <a:p>
          <a:endParaRPr lang="en-US"/>
        </a:p>
      </dgm:t>
    </dgm:pt>
    <dgm:pt modelId="{57519285-3111-4AE3-9C25-F10D37BF35DF}">
      <dgm:prSet/>
      <dgm:spPr/>
      <dgm:t>
        <a:bodyPr/>
        <a:lstStyle/>
        <a:p>
          <a:r>
            <a:rPr lang="en-US"/>
            <a:t>Analyses: </a:t>
          </a:r>
        </a:p>
      </dgm:t>
    </dgm:pt>
    <dgm:pt modelId="{72A21CC5-BF13-4ECE-8535-16C0E32CB1CA}" type="parTrans" cxnId="{56A3FF2F-49D0-4B4A-9049-2D986AA2C89B}">
      <dgm:prSet/>
      <dgm:spPr/>
      <dgm:t>
        <a:bodyPr/>
        <a:lstStyle/>
        <a:p>
          <a:endParaRPr lang="en-US"/>
        </a:p>
      </dgm:t>
    </dgm:pt>
    <dgm:pt modelId="{C815D103-7C59-4351-B2A1-FC6A8CC30B7A}" type="sibTrans" cxnId="{56A3FF2F-49D0-4B4A-9049-2D986AA2C89B}">
      <dgm:prSet/>
      <dgm:spPr/>
      <dgm:t>
        <a:bodyPr/>
        <a:lstStyle/>
        <a:p>
          <a:endParaRPr lang="en-US"/>
        </a:p>
      </dgm:t>
    </dgm:pt>
    <dgm:pt modelId="{732427EB-7E5B-4183-9F3D-EE628CC51217}">
      <dgm:prSet/>
      <dgm:spPr/>
      <dgm:t>
        <a:bodyPr/>
        <a:lstStyle/>
        <a:p>
          <a:r>
            <a:rPr lang="en-US"/>
            <a:t>Descriptive </a:t>
          </a:r>
        </a:p>
      </dgm:t>
    </dgm:pt>
    <dgm:pt modelId="{BACA1E18-BA50-4CDE-A900-6A5AD88CD8FB}" type="parTrans" cxnId="{32C2BB38-5D3D-481B-A563-1FBA952061F6}">
      <dgm:prSet/>
      <dgm:spPr/>
      <dgm:t>
        <a:bodyPr/>
        <a:lstStyle/>
        <a:p>
          <a:endParaRPr lang="en-US"/>
        </a:p>
      </dgm:t>
    </dgm:pt>
    <dgm:pt modelId="{C767398D-B233-4EBE-A61D-985CDEDB3A3B}" type="sibTrans" cxnId="{32C2BB38-5D3D-481B-A563-1FBA952061F6}">
      <dgm:prSet/>
      <dgm:spPr/>
      <dgm:t>
        <a:bodyPr/>
        <a:lstStyle/>
        <a:p>
          <a:endParaRPr lang="en-US"/>
        </a:p>
      </dgm:t>
    </dgm:pt>
    <dgm:pt modelId="{822F3C5F-786A-4307-925D-563790BEA2EA}">
      <dgm:prSet/>
      <dgm:spPr/>
      <dgm:t>
        <a:bodyPr/>
        <a:lstStyle/>
        <a:p>
          <a:r>
            <a:rPr lang="en-US"/>
            <a:t>Difference </a:t>
          </a:r>
        </a:p>
      </dgm:t>
    </dgm:pt>
    <dgm:pt modelId="{35C24215-DC5A-4A68-8BE4-F37FE7070B07}" type="parTrans" cxnId="{5EE76F66-7C1B-4D48-B766-3356F82A7963}">
      <dgm:prSet/>
      <dgm:spPr/>
      <dgm:t>
        <a:bodyPr/>
        <a:lstStyle/>
        <a:p>
          <a:endParaRPr lang="en-US"/>
        </a:p>
      </dgm:t>
    </dgm:pt>
    <dgm:pt modelId="{EDB46755-09D5-4A8E-B57F-20F4479A2789}" type="sibTrans" cxnId="{5EE76F66-7C1B-4D48-B766-3356F82A7963}">
      <dgm:prSet/>
      <dgm:spPr/>
      <dgm:t>
        <a:bodyPr/>
        <a:lstStyle/>
        <a:p>
          <a:endParaRPr lang="en-US"/>
        </a:p>
      </dgm:t>
    </dgm:pt>
    <dgm:pt modelId="{F00CFAAE-AEB4-48E7-934D-DAEE4E48F2BA}">
      <dgm:prSet/>
      <dgm:spPr/>
      <dgm:t>
        <a:bodyPr/>
        <a:lstStyle/>
        <a:p>
          <a:r>
            <a:rPr lang="en-US"/>
            <a:t>Association</a:t>
          </a:r>
        </a:p>
      </dgm:t>
    </dgm:pt>
    <dgm:pt modelId="{885545E9-6802-488E-8CED-5EE0FE6109FF}" type="parTrans" cxnId="{77E1F572-A758-42A1-9CE0-D37042548CCA}">
      <dgm:prSet/>
      <dgm:spPr/>
      <dgm:t>
        <a:bodyPr/>
        <a:lstStyle/>
        <a:p>
          <a:endParaRPr lang="en-US"/>
        </a:p>
      </dgm:t>
    </dgm:pt>
    <dgm:pt modelId="{11C7332E-E1DE-4220-AB5A-98E052189421}" type="sibTrans" cxnId="{77E1F572-A758-42A1-9CE0-D37042548CCA}">
      <dgm:prSet/>
      <dgm:spPr/>
      <dgm:t>
        <a:bodyPr/>
        <a:lstStyle/>
        <a:p>
          <a:endParaRPr lang="en-US"/>
        </a:p>
      </dgm:t>
    </dgm:pt>
    <dgm:pt modelId="{69446555-EB44-43AA-9768-1DE0833BDEB6}" type="pres">
      <dgm:prSet presAssocID="{BF0A6992-2B1E-4589-A218-6522AAA69B62}" presName="linear" presStyleCnt="0">
        <dgm:presLayoutVars>
          <dgm:dir/>
          <dgm:animLvl val="lvl"/>
          <dgm:resizeHandles val="exact"/>
        </dgm:presLayoutVars>
      </dgm:prSet>
      <dgm:spPr/>
    </dgm:pt>
    <dgm:pt modelId="{2C732A9E-C0F4-487A-87E8-8A8D8C3F609B}" type="pres">
      <dgm:prSet presAssocID="{472591C0-647F-4E45-81B0-678DEBB5498A}" presName="parentLin" presStyleCnt="0"/>
      <dgm:spPr/>
    </dgm:pt>
    <dgm:pt modelId="{B15F43B8-F671-4F1A-A417-100D2CE31B41}" type="pres">
      <dgm:prSet presAssocID="{472591C0-647F-4E45-81B0-678DEBB5498A}" presName="parentLeftMargin" presStyleLbl="node1" presStyleIdx="0" presStyleCnt="3"/>
      <dgm:spPr/>
    </dgm:pt>
    <dgm:pt modelId="{B056772D-C6F4-48AC-993A-B1EEDADF244B}" type="pres">
      <dgm:prSet presAssocID="{472591C0-647F-4E45-81B0-678DEBB5498A}" presName="parentText" presStyleLbl="node1" presStyleIdx="0" presStyleCnt="3">
        <dgm:presLayoutVars>
          <dgm:chMax val="0"/>
          <dgm:bulletEnabled val="1"/>
        </dgm:presLayoutVars>
      </dgm:prSet>
      <dgm:spPr/>
    </dgm:pt>
    <dgm:pt modelId="{CED18D79-10FF-4465-BDD4-407D20D6817A}" type="pres">
      <dgm:prSet presAssocID="{472591C0-647F-4E45-81B0-678DEBB5498A}" presName="negativeSpace" presStyleCnt="0"/>
      <dgm:spPr/>
    </dgm:pt>
    <dgm:pt modelId="{88C03720-0949-4F54-84EE-98EF4E9AD25F}" type="pres">
      <dgm:prSet presAssocID="{472591C0-647F-4E45-81B0-678DEBB5498A}" presName="childText" presStyleLbl="conFgAcc1" presStyleIdx="0" presStyleCnt="3">
        <dgm:presLayoutVars>
          <dgm:bulletEnabled val="1"/>
        </dgm:presLayoutVars>
      </dgm:prSet>
      <dgm:spPr/>
    </dgm:pt>
    <dgm:pt modelId="{7DD5065C-E5D4-4911-82A6-CA4E8761BA66}" type="pres">
      <dgm:prSet presAssocID="{5AF9E383-045E-40D9-90CA-3299D2599B4E}" presName="spaceBetweenRectangles" presStyleCnt="0"/>
      <dgm:spPr/>
    </dgm:pt>
    <dgm:pt modelId="{C66B1109-075E-4D64-ACFE-8DC1D2F16CF1}" type="pres">
      <dgm:prSet presAssocID="{EFDD5DD3-2E5F-4FF5-94FF-3217889A5154}" presName="parentLin" presStyleCnt="0"/>
      <dgm:spPr/>
    </dgm:pt>
    <dgm:pt modelId="{0B3EA857-89CB-4152-9F5D-6BB0EFCE3A73}" type="pres">
      <dgm:prSet presAssocID="{EFDD5DD3-2E5F-4FF5-94FF-3217889A5154}" presName="parentLeftMargin" presStyleLbl="node1" presStyleIdx="0" presStyleCnt="3"/>
      <dgm:spPr/>
    </dgm:pt>
    <dgm:pt modelId="{AA369593-DC1F-41C7-9E12-36AD50EAC9F4}" type="pres">
      <dgm:prSet presAssocID="{EFDD5DD3-2E5F-4FF5-94FF-3217889A5154}" presName="parentText" presStyleLbl="node1" presStyleIdx="1" presStyleCnt="3">
        <dgm:presLayoutVars>
          <dgm:chMax val="0"/>
          <dgm:bulletEnabled val="1"/>
        </dgm:presLayoutVars>
      </dgm:prSet>
      <dgm:spPr/>
    </dgm:pt>
    <dgm:pt modelId="{4C0BC7E2-3F8F-46CC-AC58-69D79A3F2CAD}" type="pres">
      <dgm:prSet presAssocID="{EFDD5DD3-2E5F-4FF5-94FF-3217889A5154}" presName="negativeSpace" presStyleCnt="0"/>
      <dgm:spPr/>
    </dgm:pt>
    <dgm:pt modelId="{67E8A38B-D28C-403C-9987-32180160DAA1}" type="pres">
      <dgm:prSet presAssocID="{EFDD5DD3-2E5F-4FF5-94FF-3217889A5154}" presName="childText" presStyleLbl="conFgAcc1" presStyleIdx="1" presStyleCnt="3">
        <dgm:presLayoutVars>
          <dgm:bulletEnabled val="1"/>
        </dgm:presLayoutVars>
      </dgm:prSet>
      <dgm:spPr/>
    </dgm:pt>
    <dgm:pt modelId="{DBE3484B-C018-4599-90A3-AC6AAE115EDB}" type="pres">
      <dgm:prSet presAssocID="{EE8852C4-1D28-4409-AB8A-2707C589C9D1}" presName="spaceBetweenRectangles" presStyleCnt="0"/>
      <dgm:spPr/>
    </dgm:pt>
    <dgm:pt modelId="{3582C904-FB3D-492B-860A-A67690AF4583}" type="pres">
      <dgm:prSet presAssocID="{57519285-3111-4AE3-9C25-F10D37BF35DF}" presName="parentLin" presStyleCnt="0"/>
      <dgm:spPr/>
    </dgm:pt>
    <dgm:pt modelId="{057736EB-AE82-45D4-BB0D-1961C3F70EB9}" type="pres">
      <dgm:prSet presAssocID="{57519285-3111-4AE3-9C25-F10D37BF35DF}" presName="parentLeftMargin" presStyleLbl="node1" presStyleIdx="1" presStyleCnt="3"/>
      <dgm:spPr/>
    </dgm:pt>
    <dgm:pt modelId="{0DA59285-8752-44B6-A8C3-6AFB0AC2EECA}" type="pres">
      <dgm:prSet presAssocID="{57519285-3111-4AE3-9C25-F10D37BF35DF}" presName="parentText" presStyleLbl="node1" presStyleIdx="2" presStyleCnt="3">
        <dgm:presLayoutVars>
          <dgm:chMax val="0"/>
          <dgm:bulletEnabled val="1"/>
        </dgm:presLayoutVars>
      </dgm:prSet>
      <dgm:spPr/>
    </dgm:pt>
    <dgm:pt modelId="{1C4CC7A9-B56C-4BD2-9E44-D95BE48753CA}" type="pres">
      <dgm:prSet presAssocID="{57519285-3111-4AE3-9C25-F10D37BF35DF}" presName="negativeSpace" presStyleCnt="0"/>
      <dgm:spPr/>
    </dgm:pt>
    <dgm:pt modelId="{DF9EDCF0-AC8D-470B-927C-CFE335547DF0}" type="pres">
      <dgm:prSet presAssocID="{57519285-3111-4AE3-9C25-F10D37BF35DF}" presName="childText" presStyleLbl="conFgAcc1" presStyleIdx="2" presStyleCnt="3">
        <dgm:presLayoutVars>
          <dgm:bulletEnabled val="1"/>
        </dgm:presLayoutVars>
      </dgm:prSet>
      <dgm:spPr/>
    </dgm:pt>
  </dgm:ptLst>
  <dgm:cxnLst>
    <dgm:cxn modelId="{7479DA0E-B813-41B8-910C-6319970F8B3C}" type="presOf" srcId="{57519285-3111-4AE3-9C25-F10D37BF35DF}" destId="{057736EB-AE82-45D4-BB0D-1961C3F70EB9}" srcOrd="0" destOrd="0" presId="urn:microsoft.com/office/officeart/2005/8/layout/list1"/>
    <dgm:cxn modelId="{F2A00026-64CD-4D34-923F-DD0FD5170926}" srcId="{BF0A6992-2B1E-4589-A218-6522AAA69B62}" destId="{472591C0-647F-4E45-81B0-678DEBB5498A}" srcOrd="0" destOrd="0" parTransId="{812D4426-0212-4A49-9E91-A7DB5B8DDC8A}" sibTransId="{5AF9E383-045E-40D9-90CA-3299D2599B4E}"/>
    <dgm:cxn modelId="{56A3FF2F-49D0-4B4A-9049-2D986AA2C89B}" srcId="{BF0A6992-2B1E-4589-A218-6522AAA69B62}" destId="{57519285-3111-4AE3-9C25-F10D37BF35DF}" srcOrd="2" destOrd="0" parTransId="{72A21CC5-BF13-4ECE-8535-16C0E32CB1CA}" sibTransId="{C815D103-7C59-4351-B2A1-FC6A8CC30B7A}"/>
    <dgm:cxn modelId="{32C2BB38-5D3D-481B-A563-1FBA952061F6}" srcId="{57519285-3111-4AE3-9C25-F10D37BF35DF}" destId="{732427EB-7E5B-4183-9F3D-EE628CC51217}" srcOrd="0" destOrd="0" parTransId="{BACA1E18-BA50-4CDE-A900-6A5AD88CD8FB}" sibTransId="{C767398D-B233-4EBE-A61D-985CDEDB3A3B}"/>
    <dgm:cxn modelId="{48FDE45E-1B01-458C-A8BA-3859A393106E}" type="presOf" srcId="{EFDD5DD3-2E5F-4FF5-94FF-3217889A5154}" destId="{AA369593-DC1F-41C7-9E12-36AD50EAC9F4}" srcOrd="1" destOrd="0" presId="urn:microsoft.com/office/officeart/2005/8/layout/list1"/>
    <dgm:cxn modelId="{5EE76F66-7C1B-4D48-B766-3356F82A7963}" srcId="{57519285-3111-4AE3-9C25-F10D37BF35DF}" destId="{822F3C5F-786A-4307-925D-563790BEA2EA}" srcOrd="1" destOrd="0" parTransId="{35C24215-DC5A-4A68-8BE4-F37FE7070B07}" sibTransId="{EDB46755-09D5-4A8E-B57F-20F4479A2789}"/>
    <dgm:cxn modelId="{53921F67-2C88-4722-ADD8-089C28F714C1}" type="presOf" srcId="{472591C0-647F-4E45-81B0-678DEBB5498A}" destId="{B15F43B8-F671-4F1A-A417-100D2CE31B41}" srcOrd="0" destOrd="0" presId="urn:microsoft.com/office/officeart/2005/8/layout/list1"/>
    <dgm:cxn modelId="{06A6444D-51EC-4CE6-95A0-A03E6782363F}" type="presOf" srcId="{EFDD5DD3-2E5F-4FF5-94FF-3217889A5154}" destId="{0B3EA857-89CB-4152-9F5D-6BB0EFCE3A73}" srcOrd="0" destOrd="0" presId="urn:microsoft.com/office/officeart/2005/8/layout/list1"/>
    <dgm:cxn modelId="{19FF0F51-8812-4CBA-94ED-07186A7AFF76}" srcId="{BF0A6992-2B1E-4589-A218-6522AAA69B62}" destId="{EFDD5DD3-2E5F-4FF5-94FF-3217889A5154}" srcOrd="1" destOrd="0" parTransId="{D4451FCD-78F3-4ACA-80E4-A64334344603}" sibTransId="{EE8852C4-1D28-4409-AB8A-2707C589C9D1}"/>
    <dgm:cxn modelId="{77E1F572-A758-42A1-9CE0-D37042548CCA}" srcId="{57519285-3111-4AE3-9C25-F10D37BF35DF}" destId="{F00CFAAE-AEB4-48E7-934D-DAEE4E48F2BA}" srcOrd="2" destOrd="0" parTransId="{885545E9-6802-488E-8CED-5EE0FE6109FF}" sibTransId="{11C7332E-E1DE-4220-AB5A-98E052189421}"/>
    <dgm:cxn modelId="{187B678D-48CF-461C-82A1-8284443B4350}" type="presOf" srcId="{57519285-3111-4AE3-9C25-F10D37BF35DF}" destId="{0DA59285-8752-44B6-A8C3-6AFB0AC2EECA}" srcOrd="1" destOrd="0" presId="urn:microsoft.com/office/officeart/2005/8/layout/list1"/>
    <dgm:cxn modelId="{938FAB96-4637-4C53-85A0-AF18FA015EEC}" type="presOf" srcId="{BF0A6992-2B1E-4589-A218-6522AAA69B62}" destId="{69446555-EB44-43AA-9768-1DE0833BDEB6}" srcOrd="0" destOrd="0" presId="urn:microsoft.com/office/officeart/2005/8/layout/list1"/>
    <dgm:cxn modelId="{5CF5E6E6-B12A-4B5B-A6A7-CA418AB43CEF}" type="presOf" srcId="{472591C0-647F-4E45-81B0-678DEBB5498A}" destId="{B056772D-C6F4-48AC-993A-B1EEDADF244B}" srcOrd="1" destOrd="0" presId="urn:microsoft.com/office/officeart/2005/8/layout/list1"/>
    <dgm:cxn modelId="{77611AEA-C1AA-4D1C-8C71-CF269543E0DC}" type="presOf" srcId="{F00CFAAE-AEB4-48E7-934D-DAEE4E48F2BA}" destId="{DF9EDCF0-AC8D-470B-927C-CFE335547DF0}" srcOrd="0" destOrd="2" presId="urn:microsoft.com/office/officeart/2005/8/layout/list1"/>
    <dgm:cxn modelId="{C73E90EC-7ED9-4958-B0DB-23F9B13071AE}" type="presOf" srcId="{732427EB-7E5B-4183-9F3D-EE628CC51217}" destId="{DF9EDCF0-AC8D-470B-927C-CFE335547DF0}" srcOrd="0" destOrd="0" presId="urn:microsoft.com/office/officeart/2005/8/layout/list1"/>
    <dgm:cxn modelId="{AE04F7FF-E2CB-4539-852B-D1D02AFC60F6}" type="presOf" srcId="{822F3C5F-786A-4307-925D-563790BEA2EA}" destId="{DF9EDCF0-AC8D-470B-927C-CFE335547DF0}" srcOrd="0" destOrd="1" presId="urn:microsoft.com/office/officeart/2005/8/layout/list1"/>
    <dgm:cxn modelId="{EE67CB7D-1FE8-4E8E-9A3E-7A17EDC283E5}" type="presParOf" srcId="{69446555-EB44-43AA-9768-1DE0833BDEB6}" destId="{2C732A9E-C0F4-487A-87E8-8A8D8C3F609B}" srcOrd="0" destOrd="0" presId="urn:microsoft.com/office/officeart/2005/8/layout/list1"/>
    <dgm:cxn modelId="{ECD7EC77-3E93-4B22-A2F9-236C9DE03019}" type="presParOf" srcId="{2C732A9E-C0F4-487A-87E8-8A8D8C3F609B}" destId="{B15F43B8-F671-4F1A-A417-100D2CE31B41}" srcOrd="0" destOrd="0" presId="urn:microsoft.com/office/officeart/2005/8/layout/list1"/>
    <dgm:cxn modelId="{FF411F2D-7742-40CF-8397-B558B6844510}" type="presParOf" srcId="{2C732A9E-C0F4-487A-87E8-8A8D8C3F609B}" destId="{B056772D-C6F4-48AC-993A-B1EEDADF244B}" srcOrd="1" destOrd="0" presId="urn:microsoft.com/office/officeart/2005/8/layout/list1"/>
    <dgm:cxn modelId="{F1D82D9B-2D33-4055-A3BE-E63782A280BA}" type="presParOf" srcId="{69446555-EB44-43AA-9768-1DE0833BDEB6}" destId="{CED18D79-10FF-4465-BDD4-407D20D6817A}" srcOrd="1" destOrd="0" presId="urn:microsoft.com/office/officeart/2005/8/layout/list1"/>
    <dgm:cxn modelId="{DE5A8BB7-FEA1-4A06-87DE-DDC03A215D4D}" type="presParOf" srcId="{69446555-EB44-43AA-9768-1DE0833BDEB6}" destId="{88C03720-0949-4F54-84EE-98EF4E9AD25F}" srcOrd="2" destOrd="0" presId="urn:microsoft.com/office/officeart/2005/8/layout/list1"/>
    <dgm:cxn modelId="{CE8F94F6-E26E-46E3-A231-F6F30FF287AF}" type="presParOf" srcId="{69446555-EB44-43AA-9768-1DE0833BDEB6}" destId="{7DD5065C-E5D4-4911-82A6-CA4E8761BA66}" srcOrd="3" destOrd="0" presId="urn:microsoft.com/office/officeart/2005/8/layout/list1"/>
    <dgm:cxn modelId="{250D8828-8F46-4625-8766-81BC14E3F4ED}" type="presParOf" srcId="{69446555-EB44-43AA-9768-1DE0833BDEB6}" destId="{C66B1109-075E-4D64-ACFE-8DC1D2F16CF1}" srcOrd="4" destOrd="0" presId="urn:microsoft.com/office/officeart/2005/8/layout/list1"/>
    <dgm:cxn modelId="{1D99A88A-C1A3-4A0C-B30C-EEA067E6D244}" type="presParOf" srcId="{C66B1109-075E-4D64-ACFE-8DC1D2F16CF1}" destId="{0B3EA857-89CB-4152-9F5D-6BB0EFCE3A73}" srcOrd="0" destOrd="0" presId="urn:microsoft.com/office/officeart/2005/8/layout/list1"/>
    <dgm:cxn modelId="{F033EB6F-EB53-4B82-9AF2-9FAB3258B045}" type="presParOf" srcId="{C66B1109-075E-4D64-ACFE-8DC1D2F16CF1}" destId="{AA369593-DC1F-41C7-9E12-36AD50EAC9F4}" srcOrd="1" destOrd="0" presId="urn:microsoft.com/office/officeart/2005/8/layout/list1"/>
    <dgm:cxn modelId="{8C994F52-7F03-4FEE-9E40-AACF3747DC0E}" type="presParOf" srcId="{69446555-EB44-43AA-9768-1DE0833BDEB6}" destId="{4C0BC7E2-3F8F-46CC-AC58-69D79A3F2CAD}" srcOrd="5" destOrd="0" presId="urn:microsoft.com/office/officeart/2005/8/layout/list1"/>
    <dgm:cxn modelId="{F8A83564-913F-45F5-9C01-700F3E0EDEEF}" type="presParOf" srcId="{69446555-EB44-43AA-9768-1DE0833BDEB6}" destId="{67E8A38B-D28C-403C-9987-32180160DAA1}" srcOrd="6" destOrd="0" presId="urn:microsoft.com/office/officeart/2005/8/layout/list1"/>
    <dgm:cxn modelId="{CA993B1A-EAD3-4C10-8DDE-42F33FFB639D}" type="presParOf" srcId="{69446555-EB44-43AA-9768-1DE0833BDEB6}" destId="{DBE3484B-C018-4599-90A3-AC6AAE115EDB}" srcOrd="7" destOrd="0" presId="urn:microsoft.com/office/officeart/2005/8/layout/list1"/>
    <dgm:cxn modelId="{8635220E-C9A5-466C-B253-F3592FA662CC}" type="presParOf" srcId="{69446555-EB44-43AA-9768-1DE0833BDEB6}" destId="{3582C904-FB3D-492B-860A-A67690AF4583}" srcOrd="8" destOrd="0" presId="urn:microsoft.com/office/officeart/2005/8/layout/list1"/>
    <dgm:cxn modelId="{A6EB9392-5FDA-4373-AA75-031A7AE2FAA6}" type="presParOf" srcId="{3582C904-FB3D-492B-860A-A67690AF4583}" destId="{057736EB-AE82-45D4-BB0D-1961C3F70EB9}" srcOrd="0" destOrd="0" presId="urn:microsoft.com/office/officeart/2005/8/layout/list1"/>
    <dgm:cxn modelId="{67654940-0E2C-489A-A2E2-8E9965C297EF}" type="presParOf" srcId="{3582C904-FB3D-492B-860A-A67690AF4583}" destId="{0DA59285-8752-44B6-A8C3-6AFB0AC2EECA}" srcOrd="1" destOrd="0" presId="urn:microsoft.com/office/officeart/2005/8/layout/list1"/>
    <dgm:cxn modelId="{CEECC1B6-4CC1-4922-BDD8-F871E976009F}" type="presParOf" srcId="{69446555-EB44-43AA-9768-1DE0833BDEB6}" destId="{1C4CC7A9-B56C-4BD2-9E44-D95BE48753CA}" srcOrd="9" destOrd="0" presId="urn:microsoft.com/office/officeart/2005/8/layout/list1"/>
    <dgm:cxn modelId="{BBD9DFE1-E0B5-4125-8930-B08788F1C1B6}" type="presParOf" srcId="{69446555-EB44-43AA-9768-1DE0833BDEB6}" destId="{DF9EDCF0-AC8D-470B-927C-CFE335547D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66CBB-059F-429C-9BAF-686D80BD93A0}"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C1045A6D-B44F-4E07-AF5D-4A56840A2A0B}">
      <dgm:prSet/>
      <dgm:spPr/>
      <dgm:t>
        <a:bodyPr/>
        <a:lstStyle/>
        <a:p>
          <a:r>
            <a:rPr lang="en-US"/>
            <a:t>Sales Funnel </a:t>
          </a:r>
        </a:p>
      </dgm:t>
    </dgm:pt>
    <dgm:pt modelId="{3AA45C3E-BDA1-4B89-9251-7848904D7922}" type="parTrans" cxnId="{08116374-E68E-41E5-964E-14155385F34A}">
      <dgm:prSet/>
      <dgm:spPr/>
      <dgm:t>
        <a:bodyPr/>
        <a:lstStyle/>
        <a:p>
          <a:endParaRPr lang="en-US"/>
        </a:p>
      </dgm:t>
    </dgm:pt>
    <dgm:pt modelId="{7A1ECC07-77BD-4F87-954E-5EDD123B2B8E}" type="sibTrans" cxnId="{08116374-E68E-41E5-964E-14155385F34A}">
      <dgm:prSet/>
      <dgm:spPr/>
      <dgm:t>
        <a:bodyPr/>
        <a:lstStyle/>
        <a:p>
          <a:endParaRPr lang="en-US"/>
        </a:p>
      </dgm:t>
    </dgm:pt>
    <dgm:pt modelId="{127A4504-334D-4CD1-BD37-A32D01D7A921}">
      <dgm:prSet/>
      <dgm:spPr/>
      <dgm:t>
        <a:bodyPr/>
        <a:lstStyle/>
        <a:p>
          <a:r>
            <a:rPr lang="en-US"/>
            <a:t>Customer Segmentation</a:t>
          </a:r>
        </a:p>
      </dgm:t>
    </dgm:pt>
    <dgm:pt modelId="{89264F3E-EFCB-407F-83A8-799BB71D4022}" type="parTrans" cxnId="{5192A8D4-DB31-47D6-8A19-AD22D40067FB}">
      <dgm:prSet/>
      <dgm:spPr/>
      <dgm:t>
        <a:bodyPr/>
        <a:lstStyle/>
        <a:p>
          <a:endParaRPr lang="en-US"/>
        </a:p>
      </dgm:t>
    </dgm:pt>
    <dgm:pt modelId="{7FEC0A13-5E12-436C-8864-40DD44D97704}" type="sibTrans" cxnId="{5192A8D4-DB31-47D6-8A19-AD22D40067FB}">
      <dgm:prSet/>
      <dgm:spPr/>
      <dgm:t>
        <a:bodyPr/>
        <a:lstStyle/>
        <a:p>
          <a:endParaRPr lang="en-US"/>
        </a:p>
      </dgm:t>
    </dgm:pt>
    <dgm:pt modelId="{D58F109D-19C5-42A4-9404-4134E1DA850B}" type="pres">
      <dgm:prSet presAssocID="{6A366CBB-059F-429C-9BAF-686D80BD93A0}" presName="cycle" presStyleCnt="0">
        <dgm:presLayoutVars>
          <dgm:dir/>
          <dgm:resizeHandles val="exact"/>
        </dgm:presLayoutVars>
      </dgm:prSet>
      <dgm:spPr/>
    </dgm:pt>
    <dgm:pt modelId="{41413F25-6586-4196-889B-6DFF7392D44D}" type="pres">
      <dgm:prSet presAssocID="{C1045A6D-B44F-4E07-AF5D-4A56840A2A0B}" presName="node" presStyleLbl="node1" presStyleIdx="0" presStyleCnt="2">
        <dgm:presLayoutVars>
          <dgm:bulletEnabled val="1"/>
        </dgm:presLayoutVars>
      </dgm:prSet>
      <dgm:spPr/>
    </dgm:pt>
    <dgm:pt modelId="{FEA68BE2-0A4E-4D4F-A897-F89FA01FEB6F}" type="pres">
      <dgm:prSet presAssocID="{C1045A6D-B44F-4E07-AF5D-4A56840A2A0B}" presName="spNode" presStyleCnt="0"/>
      <dgm:spPr/>
    </dgm:pt>
    <dgm:pt modelId="{8FB408B6-F325-4881-AFEC-BD211F98656D}" type="pres">
      <dgm:prSet presAssocID="{7A1ECC07-77BD-4F87-954E-5EDD123B2B8E}" presName="sibTrans" presStyleLbl="sibTrans1D1" presStyleIdx="0" presStyleCnt="2"/>
      <dgm:spPr/>
    </dgm:pt>
    <dgm:pt modelId="{790C9C6D-BDE3-4632-9953-47E9CBB97DD8}" type="pres">
      <dgm:prSet presAssocID="{127A4504-334D-4CD1-BD37-A32D01D7A921}" presName="node" presStyleLbl="node1" presStyleIdx="1" presStyleCnt="2">
        <dgm:presLayoutVars>
          <dgm:bulletEnabled val="1"/>
        </dgm:presLayoutVars>
      </dgm:prSet>
      <dgm:spPr/>
    </dgm:pt>
    <dgm:pt modelId="{A286B7C0-BEAE-4ACB-8CDB-058E27D07264}" type="pres">
      <dgm:prSet presAssocID="{127A4504-334D-4CD1-BD37-A32D01D7A921}" presName="spNode" presStyleCnt="0"/>
      <dgm:spPr/>
    </dgm:pt>
    <dgm:pt modelId="{2BBECFEC-0B05-455B-9506-C43104A995AA}" type="pres">
      <dgm:prSet presAssocID="{7FEC0A13-5E12-436C-8864-40DD44D97704}" presName="sibTrans" presStyleLbl="sibTrans1D1" presStyleIdx="1" presStyleCnt="2"/>
      <dgm:spPr/>
    </dgm:pt>
  </dgm:ptLst>
  <dgm:cxnLst>
    <dgm:cxn modelId="{4D170403-0185-4711-A1D9-3DCCB6148A80}" type="presOf" srcId="{C1045A6D-B44F-4E07-AF5D-4A56840A2A0B}" destId="{41413F25-6586-4196-889B-6DFF7392D44D}" srcOrd="0" destOrd="0" presId="urn:microsoft.com/office/officeart/2005/8/layout/cycle6"/>
    <dgm:cxn modelId="{2DF6B10B-E15B-4913-86E9-91AAA401A007}" type="presOf" srcId="{7FEC0A13-5E12-436C-8864-40DD44D97704}" destId="{2BBECFEC-0B05-455B-9506-C43104A995AA}" srcOrd="0" destOrd="0" presId="urn:microsoft.com/office/officeart/2005/8/layout/cycle6"/>
    <dgm:cxn modelId="{F4785D67-E176-4C0C-AB1C-D4C2BF08F7EF}" type="presOf" srcId="{7A1ECC07-77BD-4F87-954E-5EDD123B2B8E}" destId="{8FB408B6-F325-4881-AFEC-BD211F98656D}" srcOrd="0" destOrd="0" presId="urn:microsoft.com/office/officeart/2005/8/layout/cycle6"/>
    <dgm:cxn modelId="{08116374-E68E-41E5-964E-14155385F34A}" srcId="{6A366CBB-059F-429C-9BAF-686D80BD93A0}" destId="{C1045A6D-B44F-4E07-AF5D-4A56840A2A0B}" srcOrd="0" destOrd="0" parTransId="{3AA45C3E-BDA1-4B89-9251-7848904D7922}" sibTransId="{7A1ECC07-77BD-4F87-954E-5EDD123B2B8E}"/>
    <dgm:cxn modelId="{9C893E99-1923-4C3D-99D9-BCD12FF41A2A}" type="presOf" srcId="{6A366CBB-059F-429C-9BAF-686D80BD93A0}" destId="{D58F109D-19C5-42A4-9404-4134E1DA850B}" srcOrd="0" destOrd="0" presId="urn:microsoft.com/office/officeart/2005/8/layout/cycle6"/>
    <dgm:cxn modelId="{4613DA99-3A7A-455A-AF2D-C247716CCC4A}" type="presOf" srcId="{127A4504-334D-4CD1-BD37-A32D01D7A921}" destId="{790C9C6D-BDE3-4632-9953-47E9CBB97DD8}" srcOrd="0" destOrd="0" presId="urn:microsoft.com/office/officeart/2005/8/layout/cycle6"/>
    <dgm:cxn modelId="{5192A8D4-DB31-47D6-8A19-AD22D40067FB}" srcId="{6A366CBB-059F-429C-9BAF-686D80BD93A0}" destId="{127A4504-334D-4CD1-BD37-A32D01D7A921}" srcOrd="1" destOrd="0" parTransId="{89264F3E-EFCB-407F-83A8-799BB71D4022}" sibTransId="{7FEC0A13-5E12-436C-8864-40DD44D97704}"/>
    <dgm:cxn modelId="{32984EB9-2A43-448F-8347-20BC2E92B3B7}" type="presParOf" srcId="{D58F109D-19C5-42A4-9404-4134E1DA850B}" destId="{41413F25-6586-4196-889B-6DFF7392D44D}" srcOrd="0" destOrd="0" presId="urn:microsoft.com/office/officeart/2005/8/layout/cycle6"/>
    <dgm:cxn modelId="{C933C643-4A15-482A-9C47-26582F55BE0E}" type="presParOf" srcId="{D58F109D-19C5-42A4-9404-4134E1DA850B}" destId="{FEA68BE2-0A4E-4D4F-A897-F89FA01FEB6F}" srcOrd="1" destOrd="0" presId="urn:microsoft.com/office/officeart/2005/8/layout/cycle6"/>
    <dgm:cxn modelId="{14A3E59A-00BA-43CB-89B5-CD6EAACFE8F2}" type="presParOf" srcId="{D58F109D-19C5-42A4-9404-4134E1DA850B}" destId="{8FB408B6-F325-4881-AFEC-BD211F98656D}" srcOrd="2" destOrd="0" presId="urn:microsoft.com/office/officeart/2005/8/layout/cycle6"/>
    <dgm:cxn modelId="{E2876348-D7E6-41FC-9D95-D9868ED2D9BE}" type="presParOf" srcId="{D58F109D-19C5-42A4-9404-4134E1DA850B}" destId="{790C9C6D-BDE3-4632-9953-47E9CBB97DD8}" srcOrd="3" destOrd="0" presId="urn:microsoft.com/office/officeart/2005/8/layout/cycle6"/>
    <dgm:cxn modelId="{799408D3-DFF2-4200-B108-EC1936B00AD8}" type="presParOf" srcId="{D58F109D-19C5-42A4-9404-4134E1DA850B}" destId="{A286B7C0-BEAE-4ACB-8CDB-058E27D07264}" srcOrd="4" destOrd="0" presId="urn:microsoft.com/office/officeart/2005/8/layout/cycle6"/>
    <dgm:cxn modelId="{B7AABA79-94A7-4E23-AC86-644F3E402AF3}" type="presParOf" srcId="{D58F109D-19C5-42A4-9404-4134E1DA850B}" destId="{2BBECFEC-0B05-455B-9506-C43104A995AA}"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93E7-6F14-4CCC-9779-94DD51A0F26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73E7-BC27-40B2-B7EE-3DDC958F664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F510C-8FA6-466E-9DF6-26DA4B34F4A1}">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Types of data: primary vs. secondary (internal)</a:t>
          </a:r>
        </a:p>
      </dsp:txBody>
      <dsp:txXfrm>
        <a:off x="1945450" y="719"/>
        <a:ext cx="4643240" cy="1684372"/>
      </dsp:txXfrm>
    </dsp:sp>
    <dsp:sp modelId="{84C7A28A-6142-466F-A7CF-4BFF050D30B2}">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5125D-0BAA-4C5D-8EF4-D081BE25C58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3227F-2CF4-4E17-8C78-452F9384EEE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Big Data Introduction</a:t>
          </a:r>
        </a:p>
      </dsp:txBody>
      <dsp:txXfrm>
        <a:off x="1945450" y="2106185"/>
        <a:ext cx="4643240" cy="1684372"/>
      </dsp:txXfrm>
    </dsp:sp>
    <dsp:sp modelId="{27A85FB7-C4E3-4D3A-A755-4CD905967F9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CFB-5851-46F7-9C72-3510B4F0353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6E32-C73F-4A1C-B4F2-FD1F1198FC8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Types of “Big Data” Analyses</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6FBC9-737A-45FB-8094-0F1686A7C2B4}">
      <dsp:nvSpPr>
        <dsp:cNvPr id="0" name=""/>
        <dsp:cNvSpPr/>
      </dsp:nvSpPr>
      <dsp:spPr>
        <a:xfrm>
          <a:off x="0" y="343602"/>
          <a:ext cx="6666833" cy="9906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TV ratings </a:t>
          </a:r>
        </a:p>
        <a:p>
          <a:pPr marL="171450" lvl="1" indent="-171450" algn="l" defTabSz="755650">
            <a:lnSpc>
              <a:spcPct val="90000"/>
            </a:lnSpc>
            <a:spcBef>
              <a:spcPct val="0"/>
            </a:spcBef>
            <a:spcAft>
              <a:spcPct val="15000"/>
            </a:spcAft>
            <a:buChar char="•"/>
          </a:pPr>
          <a:r>
            <a:rPr lang="en-US" sz="1700" kern="1200"/>
            <a:t>Arbitron radio ratings </a:t>
          </a:r>
        </a:p>
      </dsp:txBody>
      <dsp:txXfrm>
        <a:off x="0" y="343602"/>
        <a:ext cx="6666833" cy="990675"/>
      </dsp:txXfrm>
    </dsp:sp>
    <dsp:sp modelId="{3BD94CDA-67F5-4086-8412-DBC0DF00B1D5}">
      <dsp:nvSpPr>
        <dsp:cNvPr id="0" name=""/>
        <dsp:cNvSpPr/>
      </dsp:nvSpPr>
      <dsp:spPr>
        <a:xfrm>
          <a:off x="333341" y="92682"/>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Television and Radio </a:t>
          </a:r>
        </a:p>
      </dsp:txBody>
      <dsp:txXfrm>
        <a:off x="357839" y="117180"/>
        <a:ext cx="4617787" cy="452844"/>
      </dsp:txXfrm>
    </dsp:sp>
    <dsp:sp modelId="{4F84D87F-4D60-435C-84A6-E8581550F643}">
      <dsp:nvSpPr>
        <dsp:cNvPr id="0" name=""/>
        <dsp:cNvSpPr/>
      </dsp:nvSpPr>
      <dsp:spPr>
        <a:xfrm>
          <a:off x="0" y="1676997"/>
          <a:ext cx="6666833" cy="72292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Starch Ad Readership (magazine)</a:t>
          </a:r>
        </a:p>
      </dsp:txBody>
      <dsp:txXfrm>
        <a:off x="0" y="1676997"/>
        <a:ext cx="6666833" cy="722925"/>
      </dsp:txXfrm>
    </dsp:sp>
    <dsp:sp modelId="{AB69155C-B2B0-4D08-9FFD-F283526EC87A}">
      <dsp:nvSpPr>
        <dsp:cNvPr id="0" name=""/>
        <dsp:cNvSpPr/>
      </dsp:nvSpPr>
      <dsp:spPr>
        <a:xfrm>
          <a:off x="333341" y="1426077"/>
          <a:ext cx="4666783" cy="50184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Print Media </a:t>
          </a:r>
        </a:p>
      </dsp:txBody>
      <dsp:txXfrm>
        <a:off x="357839" y="1450575"/>
        <a:ext cx="4617787" cy="452844"/>
      </dsp:txXfrm>
    </dsp:sp>
    <dsp:sp modelId="{7523B58A-C525-4EEA-BA8F-0B6646B57EDB}">
      <dsp:nvSpPr>
        <dsp:cNvPr id="0" name=""/>
        <dsp:cNvSpPr/>
      </dsp:nvSpPr>
      <dsp:spPr>
        <a:xfrm>
          <a:off x="0" y="2742642"/>
          <a:ext cx="6666833" cy="990675"/>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Digital Voice </a:t>
          </a:r>
        </a:p>
        <a:p>
          <a:pPr marL="171450" lvl="1" indent="-171450" algn="l" defTabSz="755650">
            <a:lnSpc>
              <a:spcPct val="90000"/>
            </a:lnSpc>
            <a:spcBef>
              <a:spcPct val="0"/>
            </a:spcBef>
            <a:spcAft>
              <a:spcPct val="15000"/>
            </a:spcAft>
            <a:buChar char="•"/>
          </a:pPr>
          <a:r>
            <a:rPr lang="en-US" sz="1700" kern="1200"/>
            <a:t>ComScore Mobile Metrix</a:t>
          </a:r>
        </a:p>
      </dsp:txBody>
      <dsp:txXfrm>
        <a:off x="0" y="2742642"/>
        <a:ext cx="6666833" cy="990675"/>
      </dsp:txXfrm>
    </dsp:sp>
    <dsp:sp modelId="{8A294CDF-048B-43AA-BFB7-96943CA334F5}">
      <dsp:nvSpPr>
        <dsp:cNvPr id="0" name=""/>
        <dsp:cNvSpPr/>
      </dsp:nvSpPr>
      <dsp:spPr>
        <a:xfrm>
          <a:off x="333341" y="2491722"/>
          <a:ext cx="4666783" cy="50184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Internet</a:t>
          </a:r>
        </a:p>
      </dsp:txBody>
      <dsp:txXfrm>
        <a:off x="357839" y="2516220"/>
        <a:ext cx="4617787" cy="452844"/>
      </dsp:txXfrm>
    </dsp:sp>
    <dsp:sp modelId="{3CCE517D-53DE-488C-8984-0DBFA6F90E94}">
      <dsp:nvSpPr>
        <dsp:cNvPr id="0" name=""/>
        <dsp:cNvSpPr/>
      </dsp:nvSpPr>
      <dsp:spPr>
        <a:xfrm>
          <a:off x="0" y="4076037"/>
          <a:ext cx="6666833" cy="1285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Simmons National Consumer Study </a:t>
          </a:r>
        </a:p>
        <a:p>
          <a:pPr marL="171450" lvl="1" indent="-171450" algn="l" defTabSz="755650">
            <a:lnSpc>
              <a:spcPct val="90000"/>
            </a:lnSpc>
            <a:spcBef>
              <a:spcPct val="0"/>
            </a:spcBef>
            <a:spcAft>
              <a:spcPct val="15000"/>
            </a:spcAft>
            <a:buChar char="•"/>
          </a:pPr>
          <a:r>
            <a:rPr lang="en-US" sz="1700" kern="1200"/>
            <a:t>Gfk MRI </a:t>
          </a:r>
        </a:p>
        <a:p>
          <a:pPr marL="171450" lvl="1" indent="-171450" algn="l" defTabSz="755650">
            <a:lnSpc>
              <a:spcPct val="90000"/>
            </a:lnSpc>
            <a:spcBef>
              <a:spcPct val="0"/>
            </a:spcBef>
            <a:spcAft>
              <a:spcPct val="15000"/>
            </a:spcAft>
            <a:buChar char="•"/>
          </a:pPr>
          <a:r>
            <a:rPr lang="en-US" sz="1700" kern="1200"/>
            <a:t>comScore, WebTrends, Nielsen</a:t>
          </a:r>
        </a:p>
      </dsp:txBody>
      <dsp:txXfrm>
        <a:off x="0" y="4076037"/>
        <a:ext cx="6666833" cy="1285200"/>
      </dsp:txXfrm>
    </dsp:sp>
    <dsp:sp modelId="{5F362304-8FF8-4C8F-9185-92FDF748447C}">
      <dsp:nvSpPr>
        <dsp:cNvPr id="0" name=""/>
        <dsp:cNvSpPr/>
      </dsp:nvSpPr>
      <dsp:spPr>
        <a:xfrm>
          <a:off x="333341" y="3825117"/>
          <a:ext cx="4666783" cy="5018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Cross-platform Services</a:t>
          </a:r>
        </a:p>
      </dsp:txBody>
      <dsp:txXfrm>
        <a:off x="357839" y="3849615"/>
        <a:ext cx="4617787"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4C6DB-5B3C-46E4-8E3B-680B161BB022}">
      <dsp:nvSpPr>
        <dsp:cNvPr id="0" name=""/>
        <dsp:cNvSpPr/>
      </dsp:nvSpPr>
      <dsp:spPr>
        <a:xfrm>
          <a:off x="0" y="10101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4 ads, what is the “best” ad?</a:t>
          </a:r>
        </a:p>
      </dsp:txBody>
      <dsp:txXfrm>
        <a:off x="26930" y="127941"/>
        <a:ext cx="6802702" cy="497795"/>
      </dsp:txXfrm>
    </dsp:sp>
    <dsp:sp modelId="{8836A84C-267F-47EC-9C9C-15447232FB2B}">
      <dsp:nvSpPr>
        <dsp:cNvPr id="0" name=""/>
        <dsp:cNvSpPr/>
      </dsp:nvSpPr>
      <dsp:spPr>
        <a:xfrm>
          <a:off x="0" y="718906"/>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info we need to determine the best ad?</a:t>
          </a:r>
        </a:p>
      </dsp:txBody>
      <dsp:txXfrm>
        <a:off x="26930" y="745836"/>
        <a:ext cx="6802702" cy="497795"/>
      </dsp:txXfrm>
    </dsp:sp>
    <dsp:sp modelId="{59E6019C-233D-4DD0-9CF4-55EDDB36478F}">
      <dsp:nvSpPr>
        <dsp:cNvPr id="0" name=""/>
        <dsp:cNvSpPr/>
      </dsp:nvSpPr>
      <dsp:spPr>
        <a:xfrm>
          <a:off x="0" y="1270561"/>
          <a:ext cx="6856562" cy="2428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Memorable? </a:t>
          </a:r>
        </a:p>
        <a:p>
          <a:pPr marL="171450" lvl="1" indent="-171450" algn="l" defTabSz="800100">
            <a:lnSpc>
              <a:spcPct val="90000"/>
            </a:lnSpc>
            <a:spcBef>
              <a:spcPct val="0"/>
            </a:spcBef>
            <a:spcAft>
              <a:spcPct val="20000"/>
            </a:spcAft>
            <a:buChar char="•"/>
          </a:pPr>
          <a:r>
            <a:rPr lang="en-US" sz="1800" kern="1200"/>
            <a:t>Relevant? </a:t>
          </a:r>
        </a:p>
        <a:p>
          <a:pPr marL="171450" lvl="1" indent="-171450" algn="l" defTabSz="800100">
            <a:lnSpc>
              <a:spcPct val="90000"/>
            </a:lnSpc>
            <a:spcBef>
              <a:spcPct val="0"/>
            </a:spcBef>
            <a:spcAft>
              <a:spcPct val="20000"/>
            </a:spcAft>
            <a:buChar char="•"/>
          </a:pPr>
          <a:r>
            <a:rPr lang="en-US" sz="1800" kern="1200"/>
            <a:t>Most believable? </a:t>
          </a:r>
        </a:p>
        <a:p>
          <a:pPr marL="171450" lvl="1" indent="-171450" algn="l" defTabSz="800100">
            <a:lnSpc>
              <a:spcPct val="90000"/>
            </a:lnSpc>
            <a:spcBef>
              <a:spcPct val="0"/>
            </a:spcBef>
            <a:spcAft>
              <a:spcPct val="20000"/>
            </a:spcAft>
            <a:buChar char="•"/>
          </a:pPr>
          <a:r>
            <a:rPr lang="en-US" sz="1800" kern="1200"/>
            <a:t>Least likely to be misinterpreted? </a:t>
          </a:r>
        </a:p>
        <a:p>
          <a:pPr marL="171450" lvl="1" indent="-171450" algn="l" defTabSz="800100">
            <a:lnSpc>
              <a:spcPct val="90000"/>
            </a:lnSpc>
            <a:spcBef>
              <a:spcPct val="0"/>
            </a:spcBef>
            <a:spcAft>
              <a:spcPct val="20000"/>
            </a:spcAft>
            <a:buChar char="•"/>
          </a:pPr>
          <a:r>
            <a:rPr lang="en-US" sz="1800" kern="1200"/>
            <a:t>Most likeable? </a:t>
          </a:r>
        </a:p>
        <a:p>
          <a:pPr marL="171450" lvl="1" indent="-171450" algn="l" defTabSz="800100">
            <a:lnSpc>
              <a:spcPct val="90000"/>
            </a:lnSpc>
            <a:spcBef>
              <a:spcPct val="0"/>
            </a:spcBef>
            <a:spcAft>
              <a:spcPct val="20000"/>
            </a:spcAft>
            <a:buChar char="•"/>
          </a:pPr>
          <a:r>
            <a:rPr lang="en-US" sz="1800" kern="1200"/>
            <a:t>Most likely to produce a favorable attitude? </a:t>
          </a:r>
        </a:p>
        <a:p>
          <a:pPr marL="171450" lvl="1" indent="-171450" algn="l" defTabSz="800100">
            <a:lnSpc>
              <a:spcPct val="90000"/>
            </a:lnSpc>
            <a:spcBef>
              <a:spcPct val="0"/>
            </a:spcBef>
            <a:spcAft>
              <a:spcPct val="20000"/>
            </a:spcAft>
            <a:buChar char="•"/>
          </a:pPr>
          <a:r>
            <a:rPr lang="en-US" sz="1800" kern="1200"/>
            <a:t>Mostly likely to produce an intention to buy the advertised product?</a:t>
          </a:r>
        </a:p>
      </dsp:txBody>
      <dsp:txXfrm>
        <a:off x="0" y="1270561"/>
        <a:ext cx="6856562" cy="2428110"/>
      </dsp:txXfrm>
    </dsp:sp>
    <dsp:sp modelId="{741958CB-B788-449A-8031-331187CA1582}">
      <dsp:nvSpPr>
        <dsp:cNvPr id="0" name=""/>
        <dsp:cNvSpPr/>
      </dsp:nvSpPr>
      <dsp:spPr>
        <a:xfrm>
          <a:off x="0" y="369867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questions represent the different constructs</a:t>
          </a:r>
        </a:p>
      </dsp:txBody>
      <dsp:txXfrm>
        <a:off x="26930" y="3725601"/>
        <a:ext cx="6802702"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13B4-37CC-4059-BD6D-F0B23DB1D0D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49C29-D6CC-4A8D-997F-FB5079F84F9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042FD-9E95-4228-BFA9-0F577229FA9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New Customers: Raise Awareness</a:t>
          </a:r>
        </a:p>
      </dsp:txBody>
      <dsp:txXfrm>
        <a:off x="2039300" y="956381"/>
        <a:ext cx="4474303" cy="1765627"/>
      </dsp:txXfrm>
    </dsp:sp>
    <dsp:sp modelId="{B8318C02-46A6-4B9F-AD3F-909D70AF2967}">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68C3D-1671-40A4-9952-0EDBDAB72CB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75CE8-D5AC-435C-9B4D-A56B17DF62A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Existing Customers: Raise Satisfaction</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3720-0949-4F54-84EE-98EF4E9AD25F}">
      <dsp:nvSpPr>
        <dsp:cNvPr id="0" name=""/>
        <dsp:cNvSpPr/>
      </dsp:nvSpPr>
      <dsp:spPr>
        <a:xfrm>
          <a:off x="0" y="3569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6772D-C6F4-48AC-993A-B1EEDADF244B}">
      <dsp:nvSpPr>
        <dsp:cNvPr id="0" name=""/>
        <dsp:cNvSpPr/>
      </dsp:nvSpPr>
      <dsp:spPr>
        <a:xfrm>
          <a:off x="525780" y="27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Reminder: Evidence of Causality</a:t>
          </a:r>
        </a:p>
      </dsp:txBody>
      <dsp:txXfrm>
        <a:off x="560365" y="37294"/>
        <a:ext cx="7291750" cy="639310"/>
      </dsp:txXfrm>
    </dsp:sp>
    <dsp:sp modelId="{67E8A38B-D28C-403C-9987-32180160DAA1}">
      <dsp:nvSpPr>
        <dsp:cNvPr id="0" name=""/>
        <dsp:cNvSpPr/>
      </dsp:nvSpPr>
      <dsp:spPr>
        <a:xfrm>
          <a:off x="0" y="144558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369593-DC1F-41C7-9E12-36AD50EAC9F4}">
      <dsp:nvSpPr>
        <dsp:cNvPr id="0" name=""/>
        <dsp:cNvSpPr/>
      </dsp:nvSpPr>
      <dsp:spPr>
        <a:xfrm>
          <a:off x="525780" y="109134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Constructs vs. Variables</a:t>
          </a:r>
        </a:p>
      </dsp:txBody>
      <dsp:txXfrm>
        <a:off x="560365" y="1125934"/>
        <a:ext cx="7291750" cy="639310"/>
      </dsp:txXfrm>
    </dsp:sp>
    <dsp:sp modelId="{DF9EDCF0-AC8D-470B-927C-CFE335547DF0}">
      <dsp:nvSpPr>
        <dsp:cNvPr id="0" name=""/>
        <dsp:cNvSpPr/>
      </dsp:nvSpPr>
      <dsp:spPr>
        <a:xfrm>
          <a:off x="0" y="2534229"/>
          <a:ext cx="10515600" cy="181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Descriptive </a:t>
          </a:r>
        </a:p>
        <a:p>
          <a:pPr marL="228600" lvl="1" indent="-228600" algn="l" defTabSz="1066800">
            <a:lnSpc>
              <a:spcPct val="90000"/>
            </a:lnSpc>
            <a:spcBef>
              <a:spcPct val="0"/>
            </a:spcBef>
            <a:spcAft>
              <a:spcPct val="15000"/>
            </a:spcAft>
            <a:buChar char="•"/>
          </a:pPr>
          <a:r>
            <a:rPr lang="en-US" sz="2400" kern="1200"/>
            <a:t>Difference </a:t>
          </a:r>
        </a:p>
        <a:p>
          <a:pPr marL="228600" lvl="1" indent="-228600" algn="l" defTabSz="1066800">
            <a:lnSpc>
              <a:spcPct val="90000"/>
            </a:lnSpc>
            <a:spcBef>
              <a:spcPct val="0"/>
            </a:spcBef>
            <a:spcAft>
              <a:spcPct val="15000"/>
            </a:spcAft>
            <a:buChar char="•"/>
          </a:pPr>
          <a:r>
            <a:rPr lang="en-US" sz="2400" kern="1200"/>
            <a:t>Association</a:t>
          </a:r>
        </a:p>
      </dsp:txBody>
      <dsp:txXfrm>
        <a:off x="0" y="2534229"/>
        <a:ext cx="10515600" cy="1814400"/>
      </dsp:txXfrm>
    </dsp:sp>
    <dsp:sp modelId="{0DA59285-8752-44B6-A8C3-6AFB0AC2EECA}">
      <dsp:nvSpPr>
        <dsp:cNvPr id="0" name=""/>
        <dsp:cNvSpPr/>
      </dsp:nvSpPr>
      <dsp:spPr>
        <a:xfrm>
          <a:off x="525780" y="21799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Analyses: </a:t>
          </a:r>
        </a:p>
      </dsp:txBody>
      <dsp:txXfrm>
        <a:off x="560365" y="2214574"/>
        <a:ext cx="7291750"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13F25-6586-4196-889B-6DFF7392D44D}">
      <dsp:nvSpPr>
        <dsp:cNvPr id="0" name=""/>
        <dsp:cNvSpPr/>
      </dsp:nvSpPr>
      <dsp:spPr>
        <a:xfrm>
          <a:off x="558" y="1475208"/>
          <a:ext cx="2732091" cy="17758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Sales Funnel </a:t>
          </a:r>
        </a:p>
      </dsp:txBody>
      <dsp:txXfrm>
        <a:off x="87248" y="1561898"/>
        <a:ext cx="2558711" cy="1602479"/>
      </dsp:txXfrm>
    </dsp:sp>
    <dsp:sp modelId="{8FB408B6-F325-4881-AFEC-BD211F98656D}">
      <dsp:nvSpPr>
        <dsp:cNvPr id="0" name=""/>
        <dsp:cNvSpPr/>
      </dsp:nvSpPr>
      <dsp:spPr>
        <a:xfrm>
          <a:off x="1366604" y="857399"/>
          <a:ext cx="3011476" cy="3011476"/>
        </a:xfrm>
        <a:custGeom>
          <a:avLst/>
          <a:gdLst/>
          <a:ahLst/>
          <a:cxnLst/>
          <a:rect l="0" t="0" r="0" b="0"/>
          <a:pathLst>
            <a:path>
              <a:moveTo>
                <a:pt x="304167" y="598282"/>
              </a:moveTo>
              <a:arcTo wR="1505738" hR="1505738" stAng="13023660" swAng="6352680"/>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0C9C6D-BDE3-4632-9953-47E9CBB97DD8}">
      <dsp:nvSpPr>
        <dsp:cNvPr id="0" name=""/>
        <dsp:cNvSpPr/>
      </dsp:nvSpPr>
      <dsp:spPr>
        <a:xfrm>
          <a:off x="3012035" y="1475208"/>
          <a:ext cx="2732091" cy="17758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Customer Segmentation</a:t>
          </a:r>
        </a:p>
      </dsp:txBody>
      <dsp:txXfrm>
        <a:off x="3098725" y="1561898"/>
        <a:ext cx="2558711" cy="1602479"/>
      </dsp:txXfrm>
    </dsp:sp>
    <dsp:sp modelId="{2BBECFEC-0B05-455B-9506-C43104A995AA}">
      <dsp:nvSpPr>
        <dsp:cNvPr id="0" name=""/>
        <dsp:cNvSpPr/>
      </dsp:nvSpPr>
      <dsp:spPr>
        <a:xfrm>
          <a:off x="1366604" y="857399"/>
          <a:ext cx="3011476" cy="3011476"/>
        </a:xfrm>
        <a:custGeom>
          <a:avLst/>
          <a:gdLst/>
          <a:ahLst/>
          <a:cxnLst/>
          <a:rect l="0" t="0" r="0" b="0"/>
          <a:pathLst>
            <a:path>
              <a:moveTo>
                <a:pt x="2707308" y="2413193"/>
              </a:moveTo>
              <a:arcTo wR="1505738" hR="1505738" stAng="2223660" swAng="635268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2/8/2022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7</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34190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reminder of the three types of primary data research</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70522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a:p>
            <a:r>
              <a:rPr lang="en-US" dirty="0"/>
              <a:t>You can review this slide before taking the quiz</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62814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will help you visualize the relationship among types of research design. </a:t>
            </a:r>
          </a:p>
          <a:p>
            <a:r>
              <a:rPr lang="en-US" dirty="0"/>
              <a:t>As you can see, all types of research are interconnected. </a:t>
            </a:r>
          </a:p>
          <a:p>
            <a:r>
              <a:rPr lang="en-US" dirty="0"/>
              <a:t>I will give you an example of why we conduct causal research after descriptive research </a:t>
            </a:r>
          </a:p>
          <a:p>
            <a:r>
              <a:rPr lang="en-US" dirty="0"/>
              <a:t>Then can you tell me why after we do causal research, we do descriptive research again?</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6187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t>condition X causes event Y</a:t>
            </a:r>
          </a:p>
          <a:p>
            <a:endParaRPr lang="en-US" dirty="0"/>
          </a:p>
          <a:p>
            <a:r>
              <a:rPr lang="en-US" dirty="0"/>
              <a:t>A review of causality</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539714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59305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guys did read or at least skim this chapter. Because what I am going to talk about is PhD-level knowledge. </a:t>
            </a:r>
          </a:p>
          <a:p>
            <a:r>
              <a:rPr lang="en-US" dirty="0"/>
              <a:t>In social science, when we want to formulate a theory, we only do it in the conceptual world that contain constructs. </a:t>
            </a:r>
          </a:p>
          <a:p>
            <a:endParaRPr lang="en-US" dirty="0"/>
          </a:p>
          <a:p>
            <a:r>
              <a:rPr lang="en-US" dirty="0"/>
              <a:t>Construct is “an abstract idea or concept composed of a set of attitudes or behaviors that are thought be related.”</a:t>
            </a:r>
          </a:p>
          <a:p>
            <a:r>
              <a:rPr lang="en-US" dirty="0"/>
              <a:t>Variables are ”elements of a construct that can be measured or quantified” </a:t>
            </a:r>
          </a:p>
          <a:p>
            <a:r>
              <a:rPr lang="en-US" dirty="0"/>
              <a:t>They are called variables because they can take on different values, that is, they can vary </a:t>
            </a:r>
          </a:p>
          <a:p>
            <a:endParaRPr lang="en-US" dirty="0"/>
          </a:p>
          <a:p>
            <a:r>
              <a:rPr lang="en-US" dirty="0"/>
              <a:t>I know this still seems rather vague; we will go into an example in the next slide</a:t>
            </a:r>
          </a:p>
          <a:p>
            <a:endParaRPr lang="en-US" dirty="0"/>
          </a:p>
          <a:p>
            <a:r>
              <a:rPr lang="en-US" dirty="0"/>
              <a:t>If you can understand the difference between constructs and variables, you already finish a quarter of your </a:t>
            </a:r>
            <a:r>
              <a:rPr lang="en-US" dirty="0" err="1"/>
              <a:t>phd</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57785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ads, what is the “best” ad?</a:t>
            </a:r>
          </a:p>
          <a:p>
            <a:r>
              <a:rPr lang="en-US" dirty="0"/>
              <a:t>What info we need to determine the best ad?</a:t>
            </a:r>
          </a:p>
          <a:p>
            <a:pPr marL="171450" indent="-171450">
              <a:buFont typeface="Arial" panose="020B0604020202020204" pitchFamily="34" charset="0"/>
              <a:buChar char="•"/>
            </a:pPr>
            <a:r>
              <a:rPr lang="en-US" dirty="0"/>
              <a:t>Memory: Memorable? </a:t>
            </a:r>
          </a:p>
          <a:p>
            <a:pPr marL="171450" indent="-171450">
              <a:buFont typeface="Arial" panose="020B0604020202020204" pitchFamily="34" charset="0"/>
              <a:buChar char="•"/>
            </a:pPr>
            <a:r>
              <a:rPr lang="en-US" dirty="0"/>
              <a:t>Relevance: Relevant? </a:t>
            </a:r>
          </a:p>
          <a:p>
            <a:pPr marL="171450" indent="-171450">
              <a:buFont typeface="Arial" panose="020B0604020202020204" pitchFamily="34" charset="0"/>
              <a:buChar char="•"/>
            </a:pPr>
            <a:r>
              <a:rPr lang="en-US" dirty="0"/>
              <a:t>Believability: Most believable? </a:t>
            </a:r>
          </a:p>
          <a:p>
            <a:pPr marL="171450" indent="-171450">
              <a:buFont typeface="Arial" panose="020B0604020202020204" pitchFamily="34" charset="0"/>
              <a:buChar char="•"/>
            </a:pPr>
            <a:r>
              <a:rPr lang="en-US" dirty="0"/>
              <a:t>Understandability: Least likely to be misinterpreted? </a:t>
            </a:r>
          </a:p>
          <a:p>
            <a:pPr marL="171450" indent="-171450">
              <a:buFont typeface="Arial" panose="020B0604020202020204" pitchFamily="34" charset="0"/>
              <a:buChar char="•"/>
            </a:pPr>
            <a:r>
              <a:rPr lang="en-US" dirty="0"/>
              <a:t>Likeability: Most likable? </a:t>
            </a:r>
          </a:p>
          <a:p>
            <a:pPr marL="171450" indent="-171450">
              <a:buFont typeface="Arial" panose="020B0604020202020204" pitchFamily="34" charset="0"/>
              <a:buChar char="•"/>
            </a:pPr>
            <a:r>
              <a:rPr lang="en-US" dirty="0"/>
              <a:t>Attitude: Most likely to produce a favorable attitude? </a:t>
            </a:r>
          </a:p>
          <a:p>
            <a:pPr marL="171450" indent="-171450">
              <a:buFont typeface="Arial" panose="020B0604020202020204" pitchFamily="34" charset="0"/>
              <a:buChar char="•"/>
            </a:pPr>
            <a:r>
              <a:rPr lang="en-US" dirty="0"/>
              <a:t>Purchase Intention: Mostly likely to produce an intention to buy the advertised product? </a:t>
            </a:r>
          </a:p>
          <a:p>
            <a:pPr marL="0" indent="0">
              <a:buFont typeface="Arial" panose="020B0604020202020204" pitchFamily="34" charset="0"/>
              <a:buNone/>
            </a:pPr>
            <a:r>
              <a:rPr lang="en-US" dirty="0"/>
              <a:t>These questions represent the different types of info we could collect. </a:t>
            </a:r>
          </a:p>
          <a:p>
            <a:pPr marL="0" indent="0">
              <a:buFont typeface="Arial" panose="020B0604020202020204" pitchFamily="34" charset="0"/>
              <a:buNone/>
            </a:pPr>
            <a:r>
              <a:rPr lang="en-US" dirty="0"/>
              <a:t>Each is a separate construct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681730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Most research questions in your project will be this type. You will simply describe some characteristics of your respondents such as how often they eat out at a restaurant, where they usually shop for groceries, how much they would pay for a Valentine’s Day bouquet, or which of several promotional packages they prefer</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216548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In this type of research question, you are examining whether subgroups of your sample differ on some characteristics. For example, you might want to know if on- and off-campus students differ in how often they want pizza delivered. A differences analysis </a:t>
            </a: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has both a grouping variable and a comparison variable</a:t>
            </a:r>
          </a:p>
          <a:p>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Arial" panose="020B0604020202020204" pitchFamily="34" charset="0"/>
              </a:rPr>
              <a:t>The </a:t>
            </a:r>
            <a:r>
              <a:rPr lang="en-US" sz="1800" u="sng" dirty="0">
                <a:effectLst/>
                <a:latin typeface="Arial" panose="020B0604020202020204" pitchFamily="34" charset="0"/>
                <a:ea typeface="Arial" panose="020B0604020202020204" pitchFamily="34" charset="0"/>
              </a:rPr>
              <a:t>anal</a:t>
            </a:r>
            <a:r>
              <a:rPr lang="en-US" sz="1800" dirty="0">
                <a:effectLst/>
                <a:latin typeface="Arial" panose="020B0604020202020204" pitchFamily="34" charset="0"/>
                <a:ea typeface="Arial" panose="020B0604020202020204" pitchFamily="34" charset="0"/>
              </a:rPr>
              <a:t>ysis vari</a:t>
            </a:r>
            <a:r>
              <a:rPr lang="en-US" sz="1800" u="sng" dirty="0">
                <a:effectLst/>
                <a:latin typeface="Arial" panose="020B0604020202020204" pitchFamily="34" charset="0"/>
                <a:ea typeface="Arial" panose="020B0604020202020204" pitchFamily="34" charset="0"/>
              </a:rPr>
              <a:t>able </a:t>
            </a:r>
            <a:r>
              <a:rPr lang="en-US" sz="1800" dirty="0">
                <a:effectLst/>
                <a:latin typeface="Arial" panose="020B0604020202020204" pitchFamily="34" charset="0"/>
                <a:ea typeface="Arial" panose="020B0604020202020204" pitchFamily="34" charset="0"/>
              </a:rPr>
              <a:t>is what you compare your subgroups on. </a:t>
            </a:r>
          </a:p>
          <a:p>
            <a:endParaRPr lang="en-US" dirty="0"/>
          </a:p>
          <a:p>
            <a:endParaRPr lang="en-US" dirty="0"/>
          </a:p>
          <a:p>
            <a:pPr marL="0" marR="0">
              <a:lnSpc>
                <a:spcPct val="115000"/>
              </a:lnSpc>
              <a:spcBef>
                <a:spcPts val="147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1: Do Greek and non-Greek students differ in their favorite place to buy clothes in Columbia? The grouping variable is Greek vs. non-Greek; the analysis variable is the favorite place to buy clothes. </a:t>
            </a:r>
          </a:p>
          <a:p>
            <a:pPr marL="0" marR="0">
              <a:lnSpc>
                <a:spcPct val="115000"/>
              </a:lnSpc>
              <a:spcBef>
                <a:spcPts val="132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2: Do residents of the three main zip codes in Columbia differ in the frequency with which they shop in downtown Columbia? The grouping variable is zip code of residence; the analysis variable is the frequency of shopping in downtown Columbia.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414574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frequency of eating out can be infrequent, medium frequent, and frequent.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you can say if family size increases, the frequency of eating out decreases or vice versa.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association analysis is a special case of difference analysis.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18002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3711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learn more about this in chapters 17 and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927850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2 research question </a:t>
            </a:r>
          </a:p>
          <a:p>
            <a:endParaRPr lang="en-US" dirty="0"/>
          </a:p>
          <a:p>
            <a:r>
              <a:rPr lang="en-US" dirty="0"/>
              <a:t>Depends on time, might continue or cut it down</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408315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10 mins</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509987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consistent. You can’t target new customers, then all your questions are for existing customers. This inconsistency will cost you points.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055174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https://bookdown.org/mike/marketing_research/empirical-models.html#sales-funnel</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418880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10836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how to search for published sources of secondary data </a:t>
            </a:r>
          </a:p>
          <a:p>
            <a:pPr marL="228600" indent="-228600">
              <a:buAutoNum type="arabicPeriod"/>
            </a:pPr>
            <a:r>
              <a:rPr lang="en-US" dirty="0"/>
              <a:t>After identifying what you want to know and what you already know about the topic </a:t>
            </a:r>
          </a:p>
          <a:p>
            <a:pPr marL="228600" indent="-228600">
              <a:buAutoNum type="arabicPeriod"/>
            </a:pPr>
            <a:r>
              <a:rPr lang="en-US" dirty="0"/>
              <a:t>Then you can develop a list of key terms and names </a:t>
            </a:r>
          </a:p>
          <a:p>
            <a:pPr marL="228600" indent="-228600">
              <a:buAutoNum type="arabicPeriod"/>
            </a:pPr>
            <a:r>
              <a:rPr lang="en-US" dirty="0"/>
              <a:t>Conduct an online search of relevant databases and websites</a:t>
            </a:r>
          </a:p>
          <a:p>
            <a:pPr marL="0" indent="0">
              <a:buNone/>
            </a:pPr>
            <a:endParaRPr lang="en-US" dirty="0"/>
          </a:p>
          <a:p>
            <a:pPr marL="0" indent="0">
              <a:buNone/>
            </a:pPr>
            <a:r>
              <a:rPr lang="en-US" dirty="0"/>
              <a:t>They not need to be in that order. And you can always revise and improve your search process.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77279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Standardized marketing information are data that are standardized so that they can be used by multiple companies rather than customized for  a specific company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61248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having data, we can have some visualization </a:t>
            </a:r>
          </a:p>
          <a:p>
            <a:endParaRPr lang="en-US" dirty="0"/>
          </a:p>
          <a:p>
            <a:r>
              <a:rPr lang="en-US" dirty="0"/>
              <a:t>Go to https://bookdown.org/mike/marketing_research/empirical-models.html#geodemographic-classification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4715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these are companies that measure advertising exposure and effectiveness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76950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ask, why couldn’t we have a single-source data</a:t>
            </a:r>
          </a:p>
          <a:p>
            <a:r>
              <a:rPr lang="en-US" dirty="0"/>
              <a:t>It only exists a perfect world.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83019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moving onto Chapter 8</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8135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3E42B97-32D9-4793-897A-9BC66F7EB753}" type="datetime1">
              <a:rPr lang="en-US" smtClean="0"/>
              <a:t>2/8/2022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817AB96-7354-4F00-8428-CBC1E27BFA74}" type="datetime1">
              <a:rPr lang="en-US" smtClean="0"/>
              <a:t>2/8/2022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BCFE11F-0634-4716-B448-438B60059361}" type="datetime1">
              <a:rPr lang="en-US" smtClean="0"/>
              <a:t>2/8/2022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67285CB-6C42-4833-BB47-ABCB18A3AC73}" type="datetime1">
              <a:rPr lang="en-US" smtClean="0"/>
              <a:t>2/8/2022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284254-E52E-46F1-A775-032947BE31CE}" type="datetime1">
              <a:rPr lang="en-US" smtClean="0"/>
              <a:t>2/8/2022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D74BABA-F978-4483-ABA8-934D8791C851}" type="datetime1">
              <a:rPr lang="en-US" smtClean="0"/>
              <a:t>2/8/2022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E94DB0D-00D3-45D2-A2DE-62396F1D73BF}" type="datetime1">
              <a:rPr lang="en-US" smtClean="0"/>
              <a:t>2/8/2022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3883F22-8FF9-4ABE-A942-CEB1742E73C6}" type="datetime1">
              <a:rPr lang="en-US" smtClean="0"/>
              <a:t>2/8/2022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49D8025B-3FFE-4303-8D40-4CE8398E2D95}" type="datetime1">
              <a:rPr lang="en-US" smtClean="0"/>
              <a:t>2/8/2022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B3F4ED31-5ACB-4E86-9B7D-EF3BB65C4CFC}" type="datetime1">
              <a:rPr lang="en-US" smtClean="0"/>
              <a:t>2/8/2022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4C117DD1-8C6E-4C28-93E9-E016B1CA4BB5}" type="datetime1">
              <a:rPr lang="en-US" smtClean="0"/>
              <a:t>2/8/2022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B3266-E6ED-4411-AB6D-EF0A43ECE452}" type="datetime1">
              <a:rPr lang="en-US" smtClean="0"/>
              <a:t>2/8/2022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2.jpeg"/><Relationship Id="rId7" Type="http://schemas.openxmlformats.org/officeDocument/2006/relationships/diagramColors" Target="../diagrams/colors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2D6F2-6E89-462E-991D-23F8CC7BCA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Happy Wednesday</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80 Really Funny Wednesday Memes to Make Brighten Your Hump day - Dreams  Quote">
            <a:extLst>
              <a:ext uri="{FF2B5EF4-FFF2-40B4-BE49-F238E27FC236}">
                <a16:creationId xmlns:a16="http://schemas.microsoft.com/office/drawing/2014/main" id="{3D221487-F39C-445F-8C9B-165F59E81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475863"/>
            <a:ext cx="5536001" cy="38475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DD91D7-9BDA-4F4F-8D26-FF58A07DF2C4}"/>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3" name="TextBox 2">
            <a:extLst>
              <a:ext uri="{FF2B5EF4-FFF2-40B4-BE49-F238E27FC236}">
                <a16:creationId xmlns:a16="http://schemas.microsoft.com/office/drawing/2014/main" id="{76A013E6-FD18-4051-A51C-807E183279AB}"/>
              </a:ext>
            </a:extLst>
          </p:cNvPr>
          <p:cNvSpPr txBox="1"/>
          <p:nvPr/>
        </p:nvSpPr>
        <p:spPr>
          <a:xfrm>
            <a:off x="1130562" y="4856813"/>
            <a:ext cx="2986704" cy="646331"/>
          </a:xfrm>
          <a:prstGeom prst="rect">
            <a:avLst/>
          </a:prstGeom>
          <a:noFill/>
        </p:spPr>
        <p:txBody>
          <a:bodyPr wrap="square" rtlCol="0">
            <a:spAutoFit/>
          </a:bodyPr>
          <a:lstStyle/>
          <a:p>
            <a:r>
              <a:rPr lang="en-US" dirty="0"/>
              <a:t>Name Tag </a:t>
            </a:r>
          </a:p>
          <a:p>
            <a:r>
              <a:rPr lang="en-US" dirty="0"/>
              <a:t>Check-in</a:t>
            </a:r>
          </a:p>
        </p:txBody>
      </p:sp>
    </p:spTree>
    <p:extLst>
      <p:ext uri="{BB962C8B-B14F-4D97-AF65-F5344CB8AC3E}">
        <p14:creationId xmlns:p14="http://schemas.microsoft.com/office/powerpoint/2010/main" val="20369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59A8D-69A5-44E0-B719-22DC39DC2883}"/>
              </a:ext>
            </a:extLst>
          </p:cNvPr>
          <p:cNvSpPr>
            <a:spLocks noGrp="1"/>
          </p:cNvSpPr>
          <p:nvPr>
            <p:ph type="title"/>
          </p:nvPr>
        </p:nvSpPr>
        <p:spPr>
          <a:xfrm>
            <a:off x="1171074" y="1396686"/>
            <a:ext cx="3240506" cy="4064628"/>
          </a:xfrm>
        </p:spPr>
        <p:txBody>
          <a:bodyPr>
            <a:normAutofit/>
          </a:bodyPr>
          <a:lstStyle/>
          <a:p>
            <a:r>
              <a:rPr lang="en-US">
                <a:solidFill>
                  <a:srgbClr val="FFFFFF"/>
                </a:solidFill>
              </a:rPr>
              <a:t>Standardized Marketing Information</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0F3823-5A0C-4A7B-BF72-4CDEADA80F53}"/>
              </a:ext>
            </a:extLst>
          </p:cNvPr>
          <p:cNvSpPr>
            <a:spLocks noGrp="1"/>
          </p:cNvSpPr>
          <p:nvPr>
            <p:ph idx="1"/>
          </p:nvPr>
        </p:nvSpPr>
        <p:spPr>
          <a:xfrm>
            <a:off x="5370153" y="1526033"/>
            <a:ext cx="5536397" cy="3935281"/>
          </a:xfrm>
        </p:spPr>
        <p:txBody>
          <a:bodyPr>
            <a:normAutofit/>
          </a:bodyPr>
          <a:lstStyle/>
          <a:p>
            <a:r>
              <a:rPr lang="en-US" dirty="0"/>
              <a:t>Secondary data collected by companies that sell the data to multiple companies, allowing the costs of collecting, editing, coding, and analyzing them to be shared. </a:t>
            </a:r>
          </a:p>
        </p:txBody>
      </p:sp>
      <p:sp>
        <p:nvSpPr>
          <p:cNvPr id="4" name="Footer Placeholder 3">
            <a:extLst>
              <a:ext uri="{FF2B5EF4-FFF2-40B4-BE49-F238E27FC236}">
                <a16:creationId xmlns:a16="http://schemas.microsoft.com/office/drawing/2014/main" id="{69F81DAE-DFD1-4E6D-919C-3E2673014B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81406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F0EB-4ED3-4943-B36E-E52A3016279C}"/>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Profiling Customers</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a:extLst>
              <a:ext uri="{FF2B5EF4-FFF2-40B4-BE49-F238E27FC236}">
                <a16:creationId xmlns:a16="http://schemas.microsoft.com/office/drawing/2014/main" id="{4845E843-D9FC-45C8-8818-AF45791D5F0F}"/>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0917C829-BB09-4E3F-B1DB-E7856781B442}"/>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Geodemography: the availability of demographic, consumer behavior, and lifestyle data by arbitrary geographic boundaries that are typically quite small. </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a:extLst>
              <a:ext uri="{FF2B5EF4-FFF2-40B4-BE49-F238E27FC236}">
                <a16:creationId xmlns:a16="http://schemas.microsoft.com/office/drawing/2014/main" id="{3238AA01-80C2-4016-ACFC-340838224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652" y="1064093"/>
            <a:ext cx="6642532" cy="415158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61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409C9A-AE58-4258-B3A6-CBF36EF41F6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Measuring Product Sales Market Share</a:t>
            </a:r>
          </a:p>
        </p:txBody>
      </p:sp>
      <p:sp>
        <p:nvSpPr>
          <p:cNvPr id="3" name="Content Placeholder 2">
            <a:extLst>
              <a:ext uri="{FF2B5EF4-FFF2-40B4-BE49-F238E27FC236}">
                <a16:creationId xmlns:a16="http://schemas.microsoft.com/office/drawing/2014/main" id="{F05FF56A-09A1-4AAD-A734-D5E0A2076F61}"/>
              </a:ext>
            </a:extLst>
          </p:cNvPr>
          <p:cNvSpPr>
            <a:spLocks noGrp="1"/>
          </p:cNvSpPr>
          <p:nvPr>
            <p:ph idx="1"/>
          </p:nvPr>
        </p:nvSpPr>
        <p:spPr>
          <a:xfrm>
            <a:off x="1987499" y="4810308"/>
            <a:ext cx="9003022" cy="107655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(Online) Diary Panels Scanners</a:t>
            </a:r>
          </a:p>
        </p:txBody>
      </p:sp>
      <p:sp>
        <p:nvSpPr>
          <p:cNvPr id="4" name="Footer Placeholder 3">
            <a:extLst>
              <a:ext uri="{FF2B5EF4-FFF2-40B4-BE49-F238E27FC236}">
                <a16:creationId xmlns:a16="http://schemas.microsoft.com/office/drawing/2014/main" id="{D2492A7D-7137-450D-A579-A222D5F3342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135978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3DF8D-25CC-453D-82B2-5FCDD384EED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Measuring Advertising Exposure and Effectiveness</a:t>
            </a:r>
          </a:p>
        </p:txBody>
      </p:sp>
      <p:sp>
        <p:nvSpPr>
          <p:cNvPr id="4" name="Footer Placeholder 3">
            <a:extLst>
              <a:ext uri="{FF2B5EF4-FFF2-40B4-BE49-F238E27FC236}">
                <a16:creationId xmlns:a16="http://schemas.microsoft.com/office/drawing/2014/main" id="{2E2648D0-1267-480D-9709-B87DCE6F3F34}"/>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graphicFrame>
        <p:nvGraphicFramePr>
          <p:cNvPr id="6" name="Content Placeholder 2">
            <a:extLst>
              <a:ext uri="{FF2B5EF4-FFF2-40B4-BE49-F238E27FC236}">
                <a16:creationId xmlns:a16="http://schemas.microsoft.com/office/drawing/2014/main" id="{2E610605-1BC3-4F67-863A-18FA455DEB63}"/>
              </a:ext>
            </a:extLst>
          </p:cNvPr>
          <p:cNvGraphicFramePr>
            <a:graphicFrameLocks noGrp="1"/>
          </p:cNvGraphicFramePr>
          <p:nvPr>
            <p:ph idx="1"/>
            <p:extLst>
              <p:ext uri="{D42A27DB-BD31-4B8C-83A1-F6EECF244321}">
                <p14:modId xmlns:p14="http://schemas.microsoft.com/office/powerpoint/2010/main" val="36858881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66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A9E-D2C9-4653-979D-87300400074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Single-Source Data in a Perfect World</a:t>
            </a:r>
          </a:p>
        </p:txBody>
      </p:sp>
      <p:pic>
        <p:nvPicPr>
          <p:cNvPr id="4"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a:extLst>
              <a:ext uri="{FF2B5EF4-FFF2-40B4-BE49-F238E27FC236}">
                <a16:creationId xmlns:a16="http://schemas.microsoft.com/office/drawing/2014/main" id="{488CB1F4-851A-4D92-AC24-AE811D6EB6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93152"/>
            <a:ext cx="7188199" cy="34683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F1E634-43EF-4497-9EB9-DF05C3E16557}"/>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Tree>
    <p:extLst>
      <p:ext uri="{BB962C8B-B14F-4D97-AF65-F5344CB8AC3E}">
        <p14:creationId xmlns:p14="http://schemas.microsoft.com/office/powerpoint/2010/main" val="249918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Conducting Causal Research</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76813"/>
            <a:ext cx="2659472" cy="265947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9393B-763A-4D12-80A2-3771FF1377D7}"/>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0469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600" dirty="0"/>
              <a:t>Discuss the three general types of primary data research </a:t>
            </a:r>
          </a:p>
          <a:p>
            <a:pPr marL="514350" indent="-514350">
              <a:buFont typeface="+mj-lt"/>
              <a:buAutoNum type="arabicPeriod"/>
            </a:pPr>
            <a:r>
              <a:rPr lang="en-US" sz="2600" dirty="0"/>
              <a:t>Clarify the difference between lab experiments and field experiments. </a:t>
            </a:r>
          </a:p>
          <a:p>
            <a:pPr marL="514350" indent="-514350">
              <a:buFont typeface="+mj-lt"/>
              <a:buAutoNum type="arabicPeriod"/>
            </a:pPr>
            <a:r>
              <a:rPr lang="en-US" sz="2600" dirty="0"/>
              <a:t>Explain which of the two types of experiments has greater internal validity and which as greater external validity </a:t>
            </a:r>
          </a:p>
          <a:p>
            <a:pPr marL="514350" indent="-514350">
              <a:buFont typeface="+mj-lt"/>
              <a:buAutoNum type="arabicPeriod"/>
            </a:pPr>
            <a:r>
              <a:rPr lang="en-US" sz="2600" dirty="0"/>
              <a:t>List the 3 major considerations in test marketing. </a:t>
            </a:r>
          </a:p>
          <a:p>
            <a:pPr marL="514350" indent="-514350">
              <a:buFont typeface="+mj-lt"/>
              <a:buAutoNum type="arabicPeriod"/>
            </a:pPr>
            <a:r>
              <a:rPr lang="en-US" sz="2600" dirty="0"/>
              <a:t>Distinguish between a standard test market and a controlled test market</a:t>
            </a:r>
          </a:p>
        </p:txBody>
      </p:sp>
      <p:sp>
        <p:nvSpPr>
          <p:cNvPr id="4" name="Footer Placeholder 3">
            <a:extLst>
              <a:ext uri="{FF2B5EF4-FFF2-40B4-BE49-F238E27FC236}">
                <a16:creationId xmlns:a16="http://schemas.microsoft.com/office/drawing/2014/main" id="{D67909A4-081B-4490-9409-DB056764666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87700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a:t>Three types of Primary Data Research</a:t>
            </a:r>
          </a:p>
        </p:txBody>
      </p:sp>
      <p:pic>
        <p:nvPicPr>
          <p:cNvPr id="15" name="Picture 14" descr="Graph">
            <a:extLst>
              <a:ext uri="{FF2B5EF4-FFF2-40B4-BE49-F238E27FC236}">
                <a16:creationId xmlns:a16="http://schemas.microsoft.com/office/drawing/2014/main" id="{F96097E2-D9C5-4DAE-A889-E4A1A03DAEF6}"/>
              </a:ext>
            </a:extLst>
          </p:cNvPr>
          <p:cNvPicPr>
            <a:picLocks noChangeAspect="1"/>
          </p:cNvPicPr>
          <p:nvPr/>
        </p:nvPicPr>
        <p:blipFill rotWithShape="1">
          <a:blip r:embed="rId3"/>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6513788" y="2333297"/>
            <a:ext cx="4840010" cy="3843666"/>
          </a:xfrm>
          <a:prstGeom prst="round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b="1">
                <a:latin typeface="+mn-lt"/>
                <a:ea typeface="+mn-ea"/>
                <a:cs typeface="+mn-cs"/>
              </a:rPr>
              <a:t>Exploratory Research </a:t>
            </a:r>
            <a:r>
              <a:rPr lang="en-US" sz="2000">
                <a:latin typeface="+mn-lt"/>
                <a:ea typeface="+mn-ea"/>
                <a:cs typeface="+mn-cs"/>
              </a:rPr>
              <a:t>(</a:t>
            </a:r>
            <a:r>
              <a:rPr lang="en-US" sz="2000" i="1">
                <a:latin typeface="+mn-lt"/>
                <a:ea typeface="+mn-ea"/>
                <a:cs typeface="+mn-cs"/>
              </a:rPr>
              <a:t>explore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Descriptive Research </a:t>
            </a:r>
            <a:r>
              <a:rPr lang="en-US" sz="2000">
                <a:latin typeface="+mn-lt"/>
                <a:ea typeface="+mn-ea"/>
                <a:cs typeface="+mn-cs"/>
              </a:rPr>
              <a:t>(</a:t>
            </a:r>
            <a:r>
              <a:rPr lang="en-US" sz="2000" i="1">
                <a:latin typeface="+mn-lt"/>
                <a:ea typeface="+mn-ea"/>
                <a:cs typeface="+mn-cs"/>
              </a:rPr>
              <a:t>describe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Causal Research </a:t>
            </a:r>
            <a:r>
              <a:rPr lang="en-US" sz="2000">
                <a:latin typeface="+mn-lt"/>
                <a:ea typeface="+mn-ea"/>
                <a:cs typeface="+mn-cs"/>
              </a:rPr>
              <a:t>(</a:t>
            </a:r>
            <a:r>
              <a:rPr lang="en-US" sz="2000" i="1">
                <a:latin typeface="+mn-lt"/>
                <a:ea typeface="+mn-ea"/>
                <a:cs typeface="+mn-cs"/>
              </a:rPr>
              <a:t>establish cause and effect</a:t>
            </a:r>
            <a:r>
              <a:rPr lang="en-US" sz="2000">
                <a:latin typeface="+mn-lt"/>
                <a:ea typeface="+mn-ea"/>
                <a:cs typeface="+mn-cs"/>
              </a:rPr>
              <a:t>)</a:t>
            </a:r>
          </a:p>
        </p:txBody>
      </p:sp>
      <p:sp>
        <p:nvSpPr>
          <p:cNvPr id="3" name="Footer Placeholder 2">
            <a:extLst>
              <a:ext uri="{FF2B5EF4-FFF2-40B4-BE49-F238E27FC236}">
                <a16:creationId xmlns:a16="http://schemas.microsoft.com/office/drawing/2014/main" id="{8D3EFE2C-7836-49B1-86C1-E354F4CE2A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Mike Nguyen</a:t>
            </a:r>
          </a:p>
        </p:txBody>
      </p:sp>
    </p:spTree>
    <p:extLst>
      <p:ext uri="{BB962C8B-B14F-4D97-AF65-F5344CB8AC3E}">
        <p14:creationId xmlns:p14="http://schemas.microsoft.com/office/powerpoint/2010/main" val="314028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Three Types of Primary Data Research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a:xfrm>
            <a:off x="4447308" y="591344"/>
            <a:ext cx="6906491" cy="5585619"/>
          </a:xfrm>
        </p:spPr>
        <p:txBody>
          <a:bodyPr anchor="ctr">
            <a:normAutofit/>
          </a:bodyPr>
          <a:lstStyle/>
          <a:p>
            <a:r>
              <a:rPr lang="en-US" b="1" dirty="0"/>
              <a:t>Exploratory Research</a:t>
            </a:r>
            <a:r>
              <a:rPr lang="en-US" dirty="0"/>
              <a:t>: Research conducted to gain ideas and insights to better define the problem or opportunity confronting a manager. </a:t>
            </a:r>
          </a:p>
          <a:p>
            <a:r>
              <a:rPr lang="en-US" b="1" dirty="0"/>
              <a:t>Descriptive Research</a:t>
            </a:r>
            <a:r>
              <a:rPr lang="en-US" dirty="0"/>
              <a:t>: Research in which the major emphasis is on describing characteristics of a group or the extent to which variables are related </a:t>
            </a:r>
          </a:p>
          <a:p>
            <a:r>
              <a:rPr lang="en-US" b="1" dirty="0"/>
              <a:t>Causal Research</a:t>
            </a:r>
            <a:r>
              <a:rPr lang="en-US" dirty="0"/>
              <a:t>: Type of research in which the major emphasis is on determining cause-and-effect relationships </a:t>
            </a:r>
          </a:p>
          <a:p>
            <a:endParaRPr lang="en-US" dirty="0"/>
          </a:p>
        </p:txBody>
      </p:sp>
      <p:sp>
        <p:nvSpPr>
          <p:cNvPr id="4" name="Footer Placeholder 3">
            <a:extLst>
              <a:ext uri="{FF2B5EF4-FFF2-40B4-BE49-F238E27FC236}">
                <a16:creationId xmlns:a16="http://schemas.microsoft.com/office/drawing/2014/main" id="{D4F9BFA7-8221-474D-9298-AB832DADED0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7587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7ABAA5D-5FD6-45BF-BADD-B705AE12FC2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0156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Using External Secondary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7B7E3F3C-6289-4276-9B28-D5459610426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a:xfrm>
            <a:off x="1289305" y="3415754"/>
            <a:ext cx="9471956" cy="1137111"/>
          </a:xfrm>
        </p:spPr>
        <p:txBody>
          <a:bodyPr>
            <a:normAutofit/>
          </a:bodyPr>
          <a:lstStyle/>
          <a:p>
            <a:r>
              <a:rPr lang="en-US" sz="5400"/>
              <a:t>Causal Research</a:t>
            </a:r>
          </a:p>
        </p:txBody>
      </p:sp>
      <p:sp>
        <p:nvSpPr>
          <p:cNvPr id="6" name="Footer Placeholder 5">
            <a:extLst>
              <a:ext uri="{FF2B5EF4-FFF2-40B4-BE49-F238E27FC236}">
                <a16:creationId xmlns:a16="http://schemas.microsoft.com/office/drawing/2014/main" id="{FC973242-C7E8-4B78-B7ED-184ADA8E1620}"/>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r>
              <a:rPr lang="en-US" sz="1150">
                <a:solidFill>
                  <a:schemeClr val="tx1">
                    <a:lumMod val="85000"/>
                    <a:lumOff val="15000"/>
                  </a:schemeClr>
                </a:solidFill>
              </a:rPr>
              <a:t>Mike Nguyen</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9304" y="1437009"/>
            <a:ext cx="7745969" cy="1539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a:xfrm>
            <a:off x="1289304" y="4612943"/>
            <a:ext cx="7745969" cy="1408222"/>
          </a:xfrm>
        </p:spPr>
        <p:txBody>
          <a:bodyPr anchor="t">
            <a:normAutofit/>
          </a:bodyPr>
          <a:lstStyle/>
          <a:p>
            <a:r>
              <a:rPr lang="en-US" sz="2000"/>
              <a:t>The purpose of causal research is to test cause and effect relationships </a:t>
            </a:r>
          </a:p>
          <a:p>
            <a:pPr marL="0" indent="0">
              <a:buNone/>
            </a:pPr>
            <a:endParaRPr lang="en-US" sz="2000"/>
          </a:p>
        </p:txBody>
      </p:sp>
    </p:spTree>
    <p:extLst>
      <p:ext uri="{BB962C8B-B14F-4D97-AF65-F5344CB8AC3E}">
        <p14:creationId xmlns:p14="http://schemas.microsoft.com/office/powerpoint/2010/main" val="408739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Evidence of Causality</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b="1" dirty="0"/>
              <a:t>Consistent variation </a:t>
            </a:r>
            <a:r>
              <a:rPr lang="en-US" dirty="0"/>
              <a:t>– evidence of the extent to which X and Y occur together or vary together in the way predicted by the hypothesis (Correlation condition) </a:t>
            </a:r>
            <a:r>
              <a:rPr lang="en-US" dirty="0">
                <a:hlinkClick r:id="rId3"/>
              </a:rPr>
              <a:t>spurious correlation </a:t>
            </a:r>
            <a:endParaRPr lang="en-US" dirty="0"/>
          </a:p>
          <a:p>
            <a:pPr marL="514350" indent="-514350">
              <a:buFont typeface="+mj-lt"/>
              <a:buAutoNum type="arabicPeriod"/>
            </a:pPr>
            <a:r>
              <a:rPr lang="en-US" b="1" dirty="0"/>
              <a:t>Time order </a:t>
            </a:r>
            <a:r>
              <a:rPr lang="en-US" dirty="0"/>
              <a:t>– evidence that shows X occurs before Y </a:t>
            </a:r>
          </a:p>
          <a:p>
            <a:pPr marL="514350" indent="-514350">
              <a:buFont typeface="+mj-lt"/>
              <a:buAutoNum type="arabicPeriod"/>
            </a:pPr>
            <a:r>
              <a:rPr lang="en-US" b="1" dirty="0"/>
              <a:t>Elimination of other explanations </a:t>
            </a:r>
            <a:r>
              <a:rPr lang="en-US" dirty="0"/>
              <a:t>– evidence that allows the elimination of factors other than X as the cause of Y </a:t>
            </a:r>
          </a:p>
          <a:p>
            <a:pPr marL="971550" lvl="1" indent="-514350">
              <a:buFont typeface="+mj-lt"/>
              <a:buAutoNum type="arabicPeriod"/>
            </a:pPr>
            <a:r>
              <a:rPr lang="en-US" dirty="0"/>
              <a:t>X – the cause </a:t>
            </a:r>
          </a:p>
          <a:p>
            <a:pPr marL="971550" lvl="1" indent="-514350">
              <a:buFont typeface="+mj-lt"/>
              <a:buAutoNum type="arabicPeriod"/>
            </a:pPr>
            <a:r>
              <a:rPr lang="en-US" dirty="0"/>
              <a:t>Y – the effect </a:t>
            </a:r>
          </a:p>
        </p:txBody>
      </p:sp>
      <p:sp>
        <p:nvSpPr>
          <p:cNvPr id="4" name="Footer Placeholder 3">
            <a:extLst>
              <a:ext uri="{FF2B5EF4-FFF2-40B4-BE49-F238E27FC236}">
                <a16:creationId xmlns:a16="http://schemas.microsoft.com/office/drawing/2014/main" id="{3781D87E-D706-4905-B5F5-C2F3AC5BBC1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12732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a:xfrm>
            <a:off x="5297762" y="329184"/>
            <a:ext cx="6251110" cy="1783080"/>
          </a:xfrm>
        </p:spPr>
        <p:txBody>
          <a:bodyPr anchor="b">
            <a:normAutofit/>
          </a:bodyPr>
          <a:lstStyle/>
          <a:p>
            <a:r>
              <a:rPr lang="en-US" sz="5400"/>
              <a:t>Types of Test Markets</a:t>
            </a:r>
          </a:p>
        </p:txBody>
      </p:sp>
      <p:pic>
        <p:nvPicPr>
          <p:cNvPr id="26" name="Picture 16">
            <a:extLst>
              <a:ext uri="{FF2B5EF4-FFF2-40B4-BE49-F238E27FC236}">
                <a16:creationId xmlns:a16="http://schemas.microsoft.com/office/drawing/2014/main" id="{9DBA71A1-6ECE-47B4-B0AE-2E1ADDC93C9C}"/>
              </a:ext>
            </a:extLst>
          </p:cNvPr>
          <p:cNvPicPr>
            <a:picLocks noChangeAspect="1"/>
          </p:cNvPicPr>
          <p:nvPr/>
        </p:nvPicPr>
        <p:blipFill rotWithShape="1">
          <a:blip r:embed="rId2"/>
          <a:srcRect l="32706" r="2909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a:xfrm>
            <a:off x="5297762" y="2706624"/>
            <a:ext cx="6251110" cy="3483864"/>
          </a:xfrm>
        </p:spPr>
        <p:txBody>
          <a:bodyPr>
            <a:normAutofit/>
          </a:bodyPr>
          <a:lstStyle/>
          <a:p>
            <a:r>
              <a:rPr lang="en-US" sz="1700" b="1" dirty="0"/>
              <a:t>Market Testing</a:t>
            </a:r>
            <a:r>
              <a:rPr lang="en-US" sz="1700" dirty="0"/>
              <a:t>:  A controlled experiment done in a limited but carefully selected sector of the marketplace </a:t>
            </a:r>
          </a:p>
          <a:p>
            <a:r>
              <a:rPr lang="en-US" sz="1700" b="1" dirty="0"/>
              <a:t>Standard Test Market</a:t>
            </a:r>
            <a:r>
              <a:rPr lang="en-US" sz="1700" dirty="0"/>
              <a:t>: A test market in which the company sells the product through its normal distribution channels. </a:t>
            </a:r>
          </a:p>
          <a:p>
            <a:r>
              <a:rPr lang="en-US" sz="1700" b="1" dirty="0"/>
              <a:t>Controlled Test Market</a:t>
            </a:r>
            <a:r>
              <a:rPr lang="en-US" sz="1700" dirty="0"/>
              <a:t>: An entire test program conducted by an outside service in a market in which it can guarantee distribution </a:t>
            </a:r>
          </a:p>
          <a:p>
            <a:r>
              <a:rPr lang="en-US" sz="1700" b="1" dirty="0"/>
              <a:t>Simulated Test Market</a:t>
            </a:r>
            <a:r>
              <a:rPr lang="en-US" sz="1700" dirty="0"/>
              <a:t>: A study in which consumer ratings are obtained along with likely or actual purchase data often obtained in a simulated store environment; the data are fed into computer models to produce sales and market share predictions. </a:t>
            </a:r>
          </a:p>
        </p:txBody>
      </p:sp>
      <p:sp>
        <p:nvSpPr>
          <p:cNvPr id="4" name="Footer Placeholder 3">
            <a:extLst>
              <a:ext uri="{FF2B5EF4-FFF2-40B4-BE49-F238E27FC236}">
                <a16:creationId xmlns:a16="http://schemas.microsoft.com/office/drawing/2014/main" id="{279C9F88-9815-4F91-BED7-827FDA0DC78D}"/>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483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8D3E-2ADA-4EAF-9B74-FEE7E2C3FEAD}"/>
              </a:ext>
            </a:extLst>
          </p:cNvPr>
          <p:cNvSpPr>
            <a:spLocks noGrp="1"/>
          </p:cNvSpPr>
          <p:nvPr>
            <p:ph type="title"/>
          </p:nvPr>
        </p:nvSpPr>
        <p:spPr/>
        <p:txBody>
          <a:bodyPr/>
          <a:lstStyle/>
          <a:p>
            <a:r>
              <a:rPr lang="en-US" dirty="0"/>
              <a:t>Construct and Variables</a:t>
            </a:r>
          </a:p>
        </p:txBody>
      </p:sp>
      <p:sp>
        <p:nvSpPr>
          <p:cNvPr id="4" name="Footer Placeholder 3">
            <a:extLst>
              <a:ext uri="{FF2B5EF4-FFF2-40B4-BE49-F238E27FC236}">
                <a16:creationId xmlns:a16="http://schemas.microsoft.com/office/drawing/2014/main" id="{04960402-FE8F-4569-9DDA-B9FF3E499109}"/>
              </a:ext>
            </a:extLst>
          </p:cNvPr>
          <p:cNvSpPr>
            <a:spLocks noGrp="1"/>
          </p:cNvSpPr>
          <p:nvPr>
            <p:ph type="ftr" sz="quarter" idx="11"/>
          </p:nvPr>
        </p:nvSpPr>
        <p:spPr/>
        <p:txBody>
          <a:bodyPr/>
          <a:lstStyle/>
          <a:p>
            <a:r>
              <a:rPr lang="en-US"/>
              <a:t>Mike Nguyen</a:t>
            </a:r>
            <a:endParaRPr lang="en-US" dirty="0"/>
          </a:p>
        </p:txBody>
      </p:sp>
      <p:sp>
        <p:nvSpPr>
          <p:cNvPr id="5" name="Oval 4">
            <a:extLst>
              <a:ext uri="{FF2B5EF4-FFF2-40B4-BE49-F238E27FC236}">
                <a16:creationId xmlns:a16="http://schemas.microsoft.com/office/drawing/2014/main" id="{63198C8E-9D7B-43EA-95D6-DFD41F931C02}"/>
              </a:ext>
            </a:extLst>
          </p:cNvPr>
          <p:cNvSpPr/>
          <p:nvPr/>
        </p:nvSpPr>
        <p:spPr>
          <a:xfrm>
            <a:off x="1540519" y="2039841"/>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A</a:t>
            </a:r>
          </a:p>
        </p:txBody>
      </p:sp>
      <p:sp>
        <p:nvSpPr>
          <p:cNvPr id="6" name="Oval 5">
            <a:extLst>
              <a:ext uri="{FF2B5EF4-FFF2-40B4-BE49-F238E27FC236}">
                <a16:creationId xmlns:a16="http://schemas.microsoft.com/office/drawing/2014/main" id="{66F932F7-780A-4A41-B376-4BA37189D87C}"/>
              </a:ext>
            </a:extLst>
          </p:cNvPr>
          <p:cNvSpPr/>
          <p:nvPr/>
        </p:nvSpPr>
        <p:spPr>
          <a:xfrm>
            <a:off x="6499381" y="2039840"/>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B</a:t>
            </a:r>
          </a:p>
        </p:txBody>
      </p:sp>
      <p:sp>
        <p:nvSpPr>
          <p:cNvPr id="8" name="Rectangle 7">
            <a:extLst>
              <a:ext uri="{FF2B5EF4-FFF2-40B4-BE49-F238E27FC236}">
                <a16:creationId xmlns:a16="http://schemas.microsoft.com/office/drawing/2014/main" id="{7680231A-D70E-4465-BB32-F318F11B50E3}"/>
              </a:ext>
            </a:extLst>
          </p:cNvPr>
          <p:cNvSpPr/>
          <p:nvPr/>
        </p:nvSpPr>
        <p:spPr>
          <a:xfrm>
            <a:off x="1540519"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X</a:t>
            </a:r>
          </a:p>
        </p:txBody>
      </p:sp>
      <p:sp>
        <p:nvSpPr>
          <p:cNvPr id="9" name="Rectangle 8">
            <a:extLst>
              <a:ext uri="{FF2B5EF4-FFF2-40B4-BE49-F238E27FC236}">
                <a16:creationId xmlns:a16="http://schemas.microsoft.com/office/drawing/2014/main" id="{A209170C-FE81-42B9-91E8-53844DF6130D}"/>
              </a:ext>
            </a:extLst>
          </p:cNvPr>
          <p:cNvSpPr/>
          <p:nvPr/>
        </p:nvSpPr>
        <p:spPr>
          <a:xfrm>
            <a:off x="6499381"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Y</a:t>
            </a:r>
          </a:p>
        </p:txBody>
      </p:sp>
      <p:cxnSp>
        <p:nvCxnSpPr>
          <p:cNvPr id="11" name="Straight Arrow Connector 10">
            <a:extLst>
              <a:ext uri="{FF2B5EF4-FFF2-40B4-BE49-F238E27FC236}">
                <a16:creationId xmlns:a16="http://schemas.microsoft.com/office/drawing/2014/main" id="{A6FDA662-186D-476C-98EF-D1E592C9D171}"/>
              </a:ext>
            </a:extLst>
          </p:cNvPr>
          <p:cNvCxnSpPr>
            <a:stCxn id="5" idx="6"/>
            <a:endCxn id="6" idx="2"/>
          </p:cNvCxnSpPr>
          <p:nvPr/>
        </p:nvCxnSpPr>
        <p:spPr>
          <a:xfrm flipV="1">
            <a:off x="3662396" y="2579101"/>
            <a:ext cx="28369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45898F3-D3DF-420C-9CB1-DFC6AF6500CA}"/>
              </a:ext>
            </a:extLst>
          </p:cNvPr>
          <p:cNvCxnSpPr>
            <a:stCxn id="5" idx="4"/>
            <a:endCxn id="8" idx="0"/>
          </p:cNvCxnSpPr>
          <p:nvPr/>
        </p:nvCxnSpPr>
        <p:spPr>
          <a:xfrm>
            <a:off x="2601458" y="3118364"/>
            <a:ext cx="0" cy="138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DA8EB3-B654-47B5-A8D4-BF0067A919EB}"/>
              </a:ext>
            </a:extLst>
          </p:cNvPr>
          <p:cNvCxnSpPr>
            <a:stCxn id="6" idx="4"/>
            <a:endCxn id="9" idx="0"/>
          </p:cNvCxnSpPr>
          <p:nvPr/>
        </p:nvCxnSpPr>
        <p:spPr>
          <a:xfrm>
            <a:off x="7560320" y="3118363"/>
            <a:ext cx="0" cy="1383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D32C10F-963B-4FA9-8B6B-86DCCCC3C81D}"/>
              </a:ext>
            </a:extLst>
          </p:cNvPr>
          <p:cNvCxnSpPr>
            <a:stCxn id="8" idx="3"/>
            <a:endCxn id="9" idx="1"/>
          </p:cNvCxnSpPr>
          <p:nvPr/>
        </p:nvCxnSpPr>
        <p:spPr>
          <a:xfrm>
            <a:off x="3662396" y="5040949"/>
            <a:ext cx="2836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4406424-9E0A-4B87-A976-74CFBD024FFF}"/>
              </a:ext>
            </a:extLst>
          </p:cNvPr>
          <p:cNvSpPr/>
          <p:nvPr/>
        </p:nvSpPr>
        <p:spPr>
          <a:xfrm>
            <a:off x="532335" y="4196886"/>
            <a:ext cx="9108831" cy="21594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3630388-BEB0-490B-833D-A72FA3688AEA}"/>
              </a:ext>
            </a:extLst>
          </p:cNvPr>
          <p:cNvSpPr txBox="1"/>
          <p:nvPr/>
        </p:nvSpPr>
        <p:spPr>
          <a:xfrm>
            <a:off x="4154765" y="5580210"/>
            <a:ext cx="1828800" cy="369332"/>
          </a:xfrm>
          <a:prstGeom prst="rect">
            <a:avLst/>
          </a:prstGeom>
          <a:noFill/>
        </p:spPr>
        <p:txBody>
          <a:bodyPr wrap="square" rtlCol="0">
            <a:spAutoFit/>
          </a:bodyPr>
          <a:lstStyle/>
          <a:p>
            <a:r>
              <a:rPr lang="en-US" dirty="0"/>
              <a:t>Real world</a:t>
            </a:r>
          </a:p>
        </p:txBody>
      </p:sp>
      <p:sp>
        <p:nvSpPr>
          <p:cNvPr id="20" name="Oval 19">
            <a:extLst>
              <a:ext uri="{FF2B5EF4-FFF2-40B4-BE49-F238E27FC236}">
                <a16:creationId xmlns:a16="http://schemas.microsoft.com/office/drawing/2014/main" id="{27E87939-7F7F-47ED-A5FD-AF748739661C}"/>
              </a:ext>
            </a:extLst>
          </p:cNvPr>
          <p:cNvSpPr/>
          <p:nvPr/>
        </p:nvSpPr>
        <p:spPr>
          <a:xfrm>
            <a:off x="532335" y="1548829"/>
            <a:ext cx="9108831" cy="21594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39AE70A-1182-453E-8D56-53854CEBC8E3}"/>
              </a:ext>
            </a:extLst>
          </p:cNvPr>
          <p:cNvSpPr txBox="1"/>
          <p:nvPr/>
        </p:nvSpPr>
        <p:spPr>
          <a:xfrm>
            <a:off x="3383973" y="1719967"/>
            <a:ext cx="3393832" cy="369332"/>
          </a:xfrm>
          <a:prstGeom prst="rect">
            <a:avLst/>
          </a:prstGeom>
          <a:noFill/>
        </p:spPr>
        <p:txBody>
          <a:bodyPr wrap="square" rtlCol="0">
            <a:spAutoFit/>
          </a:bodyPr>
          <a:lstStyle/>
          <a:p>
            <a:r>
              <a:rPr lang="en-US" dirty="0"/>
              <a:t>Conceptual/Theoretical Domain</a:t>
            </a:r>
          </a:p>
        </p:txBody>
      </p:sp>
      <p:sp>
        <p:nvSpPr>
          <p:cNvPr id="3" name="TextBox 2">
            <a:extLst>
              <a:ext uri="{FF2B5EF4-FFF2-40B4-BE49-F238E27FC236}">
                <a16:creationId xmlns:a16="http://schemas.microsoft.com/office/drawing/2014/main" id="{3DA878BC-6445-41CB-A762-28C6CD52821C}"/>
              </a:ext>
            </a:extLst>
          </p:cNvPr>
          <p:cNvSpPr txBox="1"/>
          <p:nvPr/>
        </p:nvSpPr>
        <p:spPr>
          <a:xfrm>
            <a:off x="10059332" y="1545329"/>
            <a:ext cx="1843454" cy="2308324"/>
          </a:xfrm>
          <a:prstGeom prst="rect">
            <a:avLst/>
          </a:prstGeom>
          <a:noFill/>
        </p:spPr>
        <p:txBody>
          <a:bodyPr wrap="square" rtlCol="0">
            <a:spAutoFit/>
          </a:bodyPr>
          <a:lstStyle/>
          <a:p>
            <a:r>
              <a:rPr lang="en-US" dirty="0"/>
              <a:t>Construct is “an abstract idea or concept composed of a set of attitudes or behaviors that are thought be related.”</a:t>
            </a:r>
          </a:p>
        </p:txBody>
      </p:sp>
      <p:sp>
        <p:nvSpPr>
          <p:cNvPr id="22" name="TextBox 21">
            <a:extLst>
              <a:ext uri="{FF2B5EF4-FFF2-40B4-BE49-F238E27FC236}">
                <a16:creationId xmlns:a16="http://schemas.microsoft.com/office/drawing/2014/main" id="{5001078B-752C-45C2-A6F0-AFE574475684}"/>
              </a:ext>
            </a:extLst>
          </p:cNvPr>
          <p:cNvSpPr txBox="1"/>
          <p:nvPr/>
        </p:nvSpPr>
        <p:spPr>
          <a:xfrm>
            <a:off x="10059332" y="4302284"/>
            <a:ext cx="1843454" cy="1477328"/>
          </a:xfrm>
          <a:prstGeom prst="rect">
            <a:avLst/>
          </a:prstGeom>
          <a:noFill/>
        </p:spPr>
        <p:txBody>
          <a:bodyPr wrap="square" rtlCol="0">
            <a:spAutoFit/>
          </a:bodyPr>
          <a:lstStyle/>
          <a:p>
            <a:r>
              <a:rPr lang="en-US" dirty="0"/>
              <a:t>Variables are ”elements of a construct that can be measured or quantified” </a:t>
            </a:r>
          </a:p>
        </p:txBody>
      </p:sp>
    </p:spTree>
    <p:extLst>
      <p:ext uri="{BB962C8B-B14F-4D97-AF65-F5344CB8AC3E}">
        <p14:creationId xmlns:p14="http://schemas.microsoft.com/office/powerpoint/2010/main" val="1573321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A0EF-ECCE-4925-8A46-C73B461EAADB}"/>
              </a:ext>
            </a:extLst>
          </p:cNvPr>
          <p:cNvSpPr>
            <a:spLocks noGrp="1"/>
          </p:cNvSpPr>
          <p:nvPr>
            <p:ph type="title"/>
          </p:nvPr>
        </p:nvSpPr>
        <p:spPr/>
        <p:txBody>
          <a:bodyPr/>
          <a:lstStyle/>
          <a:p>
            <a:r>
              <a:rPr lang="en-US"/>
              <a:t>Example</a:t>
            </a:r>
            <a:endParaRPr lang="en-US" dirty="0"/>
          </a:p>
        </p:txBody>
      </p:sp>
      <p:graphicFrame>
        <p:nvGraphicFramePr>
          <p:cNvPr id="12" name="Content Placeholder 2">
            <a:extLst>
              <a:ext uri="{FF2B5EF4-FFF2-40B4-BE49-F238E27FC236}">
                <a16:creationId xmlns:a16="http://schemas.microsoft.com/office/drawing/2014/main" id="{D58F19FF-95D6-4E10-B094-A6B608AB5E53}"/>
              </a:ext>
            </a:extLst>
          </p:cNvPr>
          <p:cNvGraphicFramePr>
            <a:graphicFrameLocks noGrp="1"/>
          </p:cNvGraphicFramePr>
          <p:nvPr>
            <p:ph idx="1"/>
          </p:nvPr>
        </p:nvGraphicFramePr>
        <p:xfrm>
          <a:off x="838200" y="1825625"/>
          <a:ext cx="6856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6B3D6D5-6C27-4A8E-8F16-2CC732141308}"/>
              </a:ext>
            </a:extLst>
          </p:cNvPr>
          <p:cNvSpPr>
            <a:spLocks noGrp="1"/>
          </p:cNvSpPr>
          <p:nvPr>
            <p:ph type="ftr" sz="quarter" idx="11"/>
          </p:nvPr>
        </p:nvSpPr>
        <p:spPr/>
        <p:txBody>
          <a:bodyPr/>
          <a:lstStyle/>
          <a:p>
            <a:r>
              <a:rPr lang="en-US"/>
              <a:t>Mike Nguyen</a:t>
            </a:r>
            <a:endParaRPr lang="en-US" dirty="0"/>
          </a:p>
        </p:txBody>
      </p:sp>
      <p:sp>
        <p:nvSpPr>
          <p:cNvPr id="10" name="Content Placeholder 2">
            <a:extLst>
              <a:ext uri="{FF2B5EF4-FFF2-40B4-BE49-F238E27FC236}">
                <a16:creationId xmlns:a16="http://schemas.microsoft.com/office/drawing/2014/main" id="{2177AA1E-6EAE-4338-8F93-EBC240D4B0D9}"/>
              </a:ext>
            </a:extLst>
          </p:cNvPr>
          <p:cNvSpPr txBox="1">
            <a:spLocks/>
          </p:cNvSpPr>
          <p:nvPr/>
        </p:nvSpPr>
        <p:spPr>
          <a:xfrm>
            <a:off x="7694762" y="3140014"/>
            <a:ext cx="3858164" cy="22601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a:t>
            </a:r>
          </a:p>
          <a:p>
            <a:r>
              <a:rPr lang="en-US" dirty="0"/>
              <a:t>Relevance</a:t>
            </a:r>
          </a:p>
          <a:p>
            <a:r>
              <a:rPr lang="en-US" dirty="0"/>
              <a:t>Believability</a:t>
            </a:r>
          </a:p>
          <a:p>
            <a:r>
              <a:rPr lang="en-US" dirty="0"/>
              <a:t>Understandability</a:t>
            </a:r>
          </a:p>
          <a:p>
            <a:r>
              <a:rPr lang="en-US" dirty="0"/>
              <a:t>Likeability</a:t>
            </a:r>
          </a:p>
          <a:p>
            <a:r>
              <a:rPr lang="en-US" dirty="0"/>
              <a:t>Attitude</a:t>
            </a:r>
          </a:p>
          <a:p>
            <a:r>
              <a:rPr lang="en-US" dirty="0"/>
              <a:t>Purchase Intention</a:t>
            </a:r>
          </a:p>
          <a:p>
            <a:endParaRPr lang="en-US" dirty="0"/>
          </a:p>
        </p:txBody>
      </p:sp>
    </p:spTree>
    <p:extLst>
      <p:ext uri="{BB962C8B-B14F-4D97-AF65-F5344CB8AC3E}">
        <p14:creationId xmlns:p14="http://schemas.microsoft.com/office/powerpoint/2010/main" val="23752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32CB-E531-4BF4-BA70-A1F6C0361DD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7CAA73F6-851F-47DD-B63D-0444362974AD}"/>
              </a:ext>
            </a:extLst>
          </p:cNvPr>
          <p:cNvSpPr>
            <a:spLocks noGrp="1"/>
          </p:cNvSpPr>
          <p:nvPr>
            <p:ph idx="1"/>
          </p:nvPr>
        </p:nvSpPr>
        <p:spPr>
          <a:xfrm>
            <a:off x="4965431" y="2438400"/>
            <a:ext cx="6586489" cy="3785419"/>
          </a:xfrm>
        </p:spPr>
        <p:txBody>
          <a:bodyPr>
            <a:normAutofit/>
          </a:bodyPr>
          <a:lstStyle/>
          <a:p>
            <a:pPr marL="514350" indent="-514350">
              <a:buFont typeface="+mj-lt"/>
              <a:buAutoNum type="alphaUcPeriod"/>
            </a:pPr>
            <a:r>
              <a:rPr lang="en-US" sz="2000"/>
              <a:t>I think you should give the general conceptualization first, then the example</a:t>
            </a:r>
          </a:p>
          <a:p>
            <a:pPr marL="514350" indent="-514350">
              <a:buFont typeface="+mj-lt"/>
              <a:buAutoNum type="alphaUcPeriod"/>
            </a:pPr>
            <a:r>
              <a:rPr lang="en-US" sz="2000"/>
              <a:t>I think you should give the example first, then the generalization</a:t>
            </a:r>
          </a:p>
          <a:p>
            <a:pPr marL="514350" indent="-514350">
              <a:buFont typeface="+mj-lt"/>
              <a:buAutoNum type="alphaUcPeriod"/>
            </a:pPr>
            <a:r>
              <a:rPr lang="en-US" sz="2000"/>
              <a:t>I have no ideas what you just talk about</a:t>
            </a:r>
          </a:p>
        </p:txBody>
      </p:sp>
      <p:pic>
        <p:nvPicPr>
          <p:cNvPr id="12" name="Picture 5" descr="Many question marks on black background">
            <a:extLst>
              <a:ext uri="{FF2B5EF4-FFF2-40B4-BE49-F238E27FC236}">
                <a16:creationId xmlns:a16="http://schemas.microsoft.com/office/drawing/2014/main" id="{2B256A22-5FE4-4CCE-816E-BBEB3696CD8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3"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43B4A7E-2FD7-4F5B-B03F-0FAF4214E701}"/>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50096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BB08-7C2D-4D49-BC72-6832CE3FB7B3}"/>
              </a:ext>
            </a:extLst>
          </p:cNvPr>
          <p:cNvSpPr>
            <a:spLocks noGrp="1"/>
          </p:cNvSpPr>
          <p:nvPr>
            <p:ph type="title"/>
          </p:nvPr>
        </p:nvSpPr>
        <p:spPr>
          <a:xfrm>
            <a:off x="1043631" y="809898"/>
            <a:ext cx="9942716" cy="1554480"/>
          </a:xfrm>
        </p:spPr>
        <p:txBody>
          <a:bodyPr anchor="ctr">
            <a:normAutofit/>
          </a:bodyPr>
          <a:lstStyle/>
          <a:p>
            <a:r>
              <a:rPr lang="en-US" sz="4800"/>
              <a:t>Descriptive Analysis</a:t>
            </a:r>
          </a:p>
        </p:txBody>
      </p:sp>
      <p:sp>
        <p:nvSpPr>
          <p:cNvPr id="3" name="Content Placeholder 2">
            <a:extLst>
              <a:ext uri="{FF2B5EF4-FFF2-40B4-BE49-F238E27FC236}">
                <a16:creationId xmlns:a16="http://schemas.microsoft.com/office/drawing/2014/main" id="{5A8FB4CD-02E5-4672-A010-8DAF3537CFAB}"/>
              </a:ext>
            </a:extLst>
          </p:cNvPr>
          <p:cNvSpPr>
            <a:spLocks noGrp="1"/>
          </p:cNvSpPr>
          <p:nvPr>
            <p:ph idx="1"/>
          </p:nvPr>
        </p:nvSpPr>
        <p:spPr>
          <a:xfrm>
            <a:off x="1045028" y="3017522"/>
            <a:ext cx="9941319" cy="3124658"/>
          </a:xfrm>
        </p:spPr>
        <p:txBody>
          <a:bodyPr anchor="ctr">
            <a:normAutofit/>
          </a:bodyPr>
          <a:lstStyle/>
          <a:p>
            <a:pPr marL="0" indent="0">
              <a:buNone/>
            </a:pPr>
            <a:r>
              <a:rPr lang="en-US" sz="2400"/>
              <a:t>Describe some characteristics of your respondents </a:t>
            </a:r>
          </a:p>
          <a:p>
            <a:pPr lvl="1"/>
            <a:r>
              <a:rPr lang="en-US" dirty="0"/>
              <a:t>How often do they eat out at a restaurant?</a:t>
            </a:r>
          </a:p>
          <a:p>
            <a:pPr lvl="1"/>
            <a:r>
              <a:rPr lang="en-US" dirty="0"/>
              <a:t>Where do they usually shop for groceries?</a:t>
            </a:r>
          </a:p>
          <a:p>
            <a:pPr lvl="1"/>
            <a:r>
              <a:rPr lang="en-US" dirty="0"/>
              <a:t>How much do they pay for a Valentine’s Day bouquet?</a:t>
            </a:r>
          </a:p>
          <a:p>
            <a:pPr lvl="1"/>
            <a:r>
              <a:rPr lang="en-US" dirty="0"/>
              <a:t>Which of several promotional packages do you prefer?</a:t>
            </a:r>
          </a:p>
          <a:p>
            <a:pPr lvl="1"/>
            <a:endParaRPr lang="en-US" dirty="0"/>
          </a:p>
        </p:txBody>
      </p:sp>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D98F321-A3B2-49C5-A23E-1DA4958A95DC}"/>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411167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38B8C-67D7-41A6-8AC6-6B3421C2B125}"/>
              </a:ext>
            </a:extLst>
          </p:cNvPr>
          <p:cNvSpPr>
            <a:spLocks noGrp="1"/>
          </p:cNvSpPr>
          <p:nvPr>
            <p:ph type="title"/>
          </p:nvPr>
        </p:nvSpPr>
        <p:spPr>
          <a:xfrm>
            <a:off x="808638" y="386930"/>
            <a:ext cx="9236700" cy="1188950"/>
          </a:xfrm>
        </p:spPr>
        <p:txBody>
          <a:bodyPr anchor="b">
            <a:normAutofit/>
          </a:bodyPr>
          <a:lstStyle/>
          <a:p>
            <a:r>
              <a:rPr lang="en-US" sz="5400"/>
              <a:t>Difference Analysis</a:t>
            </a:r>
          </a:p>
        </p:txBody>
      </p:sp>
      <p:grpSp>
        <p:nvGrpSpPr>
          <p:cNvPr id="16"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77C35-ABCF-481A-9801-BD04209E2734}"/>
              </a:ext>
            </a:extLst>
          </p:cNvPr>
          <p:cNvSpPr>
            <a:spLocks noGrp="1"/>
          </p:cNvSpPr>
          <p:nvPr>
            <p:ph idx="1"/>
          </p:nvPr>
        </p:nvSpPr>
        <p:spPr>
          <a:xfrm>
            <a:off x="793660" y="2599509"/>
            <a:ext cx="10143668" cy="3435531"/>
          </a:xfrm>
        </p:spPr>
        <p:txBody>
          <a:bodyPr anchor="ctr">
            <a:normAutofit/>
          </a:bodyPr>
          <a:lstStyle/>
          <a:p>
            <a:pPr marL="0" indent="0">
              <a:buNone/>
            </a:pPr>
            <a:r>
              <a:rPr lang="en-US" sz="2200"/>
              <a:t>Whether subgroups of your sample differ on some characteristics.</a:t>
            </a:r>
          </a:p>
          <a:p>
            <a:pPr marL="0" indent="0">
              <a:buNone/>
            </a:pPr>
            <a:r>
              <a:rPr lang="en-US" sz="2200"/>
              <a:t>A difference analysis RA has both a </a:t>
            </a:r>
            <a:r>
              <a:rPr lang="en-US" sz="2200" b="1"/>
              <a:t>grouping variable </a:t>
            </a:r>
            <a:r>
              <a:rPr lang="en-US" sz="2200"/>
              <a:t>and a </a:t>
            </a:r>
            <a:r>
              <a:rPr lang="en-US" sz="2200" b="1"/>
              <a:t>comparison/analysis variable</a:t>
            </a:r>
            <a:r>
              <a:rPr lang="en-US" sz="2200"/>
              <a:t>. </a:t>
            </a:r>
          </a:p>
          <a:p>
            <a:r>
              <a:rPr lang="en-US" sz="2200"/>
              <a:t>Is there a difference between </a:t>
            </a:r>
            <a:r>
              <a:rPr lang="en-US" sz="2200" b="1"/>
              <a:t>on and off-campus students </a:t>
            </a:r>
            <a:r>
              <a:rPr lang="en-US" sz="2200"/>
              <a:t>regarding </a:t>
            </a:r>
            <a:r>
              <a:rPr lang="en-US" sz="2200" b="1"/>
              <a:t>how often they want pizza delivered</a:t>
            </a:r>
            <a:r>
              <a:rPr lang="en-US" sz="2200"/>
              <a:t>?</a:t>
            </a:r>
          </a:p>
          <a:p>
            <a:r>
              <a:rPr lang="en-US" sz="2200">
                <a:effectLst/>
                <a:latin typeface="Arial" panose="020B0604020202020204" pitchFamily="34" charset="0"/>
                <a:ea typeface="Arial" panose="020B0604020202020204" pitchFamily="34" charset="0"/>
              </a:rPr>
              <a:t>Do Greek and non-Greek students differ in their favorite place to buy clothes in Columbia? </a:t>
            </a:r>
          </a:p>
          <a:p>
            <a:r>
              <a:rPr lang="en-US" sz="2200">
                <a:effectLst/>
                <a:latin typeface="Arial" panose="020B0604020202020204" pitchFamily="34" charset="0"/>
                <a:ea typeface="Arial" panose="020B0604020202020204" pitchFamily="34" charset="0"/>
              </a:rPr>
              <a:t>Do residents of the three main zip codes in Columbia differ in the frequency with which they shop in downtown Columbia? </a:t>
            </a:r>
            <a:endParaRPr lang="en-US" sz="2200"/>
          </a:p>
        </p:txBody>
      </p:sp>
      <p:sp>
        <p:nvSpPr>
          <p:cNvPr id="4" name="Footer Placeholder 3">
            <a:extLst>
              <a:ext uri="{FF2B5EF4-FFF2-40B4-BE49-F238E27FC236}">
                <a16:creationId xmlns:a16="http://schemas.microsoft.com/office/drawing/2014/main" id="{1DA1FF91-E1A6-43E9-B17A-B42AB82E3E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748627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D22FE-564A-4220-9ABB-43EC67887601}"/>
              </a:ext>
            </a:extLst>
          </p:cNvPr>
          <p:cNvSpPr>
            <a:spLocks noGrp="1"/>
          </p:cNvSpPr>
          <p:nvPr>
            <p:ph type="title"/>
          </p:nvPr>
        </p:nvSpPr>
        <p:spPr>
          <a:xfrm>
            <a:off x="1043631" y="809898"/>
            <a:ext cx="9942716" cy="1554480"/>
          </a:xfrm>
        </p:spPr>
        <p:txBody>
          <a:bodyPr anchor="ctr">
            <a:normAutofit/>
          </a:bodyPr>
          <a:lstStyle/>
          <a:p>
            <a:r>
              <a:rPr lang="en-US" sz="4800"/>
              <a:t>Association Analysis</a:t>
            </a:r>
          </a:p>
        </p:txBody>
      </p:sp>
      <p:sp>
        <p:nvSpPr>
          <p:cNvPr id="3" name="Content Placeholder 2">
            <a:extLst>
              <a:ext uri="{FF2B5EF4-FFF2-40B4-BE49-F238E27FC236}">
                <a16:creationId xmlns:a16="http://schemas.microsoft.com/office/drawing/2014/main" id="{B66B4AFE-B03A-4DF0-95AC-90E82E0391A4}"/>
              </a:ext>
            </a:extLst>
          </p:cNvPr>
          <p:cNvSpPr>
            <a:spLocks noGrp="1"/>
          </p:cNvSpPr>
          <p:nvPr>
            <p:ph idx="1"/>
          </p:nvPr>
        </p:nvSpPr>
        <p:spPr>
          <a:xfrm>
            <a:off x="1045028" y="3017522"/>
            <a:ext cx="9941319" cy="3124658"/>
          </a:xfrm>
        </p:spPr>
        <p:txBody>
          <a:bodyPr anchor="ctr">
            <a:normAutofit/>
          </a:bodyPr>
          <a:lstStyle/>
          <a:p>
            <a:pPr marL="0" indent="0">
              <a:buNone/>
            </a:pPr>
            <a:r>
              <a:rPr lang="en-US" sz="2400"/>
              <a:t>This RQ answers if there's a relationship or association between two variables.</a:t>
            </a:r>
          </a:p>
          <a:p>
            <a:pPr marL="0" indent="0">
              <a:buNone/>
            </a:pPr>
            <a:r>
              <a:rPr lang="en-US" sz="2400"/>
              <a:t>An association RQ always involves two variables and requires two separate questions on a questionnaire (one to measure each variable). </a:t>
            </a:r>
          </a:p>
          <a:p>
            <a:r>
              <a:rPr lang="en-US" sz="2400"/>
              <a:t>Does income correlate with how many vacations a person takes?</a:t>
            </a:r>
          </a:p>
          <a:p>
            <a:r>
              <a:rPr lang="en-US" sz="2400"/>
              <a:t>Does family size is associate with how often a family eats out?</a:t>
            </a:r>
          </a:p>
          <a:p>
            <a:r>
              <a:rPr lang="en-US" sz="2400"/>
              <a:t>Does per week study hour correlate with the grades students get?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126B182-8B6E-4880-B489-78D622943E3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44699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B6B4-10F6-4D72-9039-39BB6B5D3FA1}"/>
              </a:ext>
            </a:extLst>
          </p:cNvPr>
          <p:cNvSpPr>
            <a:spLocks noGrp="1"/>
          </p:cNvSpPr>
          <p:nvPr>
            <p:ph type="title"/>
          </p:nvPr>
        </p:nvSpPr>
        <p:spPr>
          <a:xfrm>
            <a:off x="1043631" y="809898"/>
            <a:ext cx="9942716" cy="1554480"/>
          </a:xfrm>
        </p:spPr>
        <p:txBody>
          <a:bodyPr anchor="ctr">
            <a:normAutofit/>
          </a:bodyPr>
          <a:lstStyle/>
          <a:p>
            <a:r>
              <a:rPr lang="en-US" sz="4800"/>
              <a:t>Association Analysis (cont.)</a:t>
            </a:r>
          </a:p>
        </p:txBody>
      </p:sp>
      <p:sp>
        <p:nvSpPr>
          <p:cNvPr id="3" name="Content Placeholder 2">
            <a:extLst>
              <a:ext uri="{FF2B5EF4-FFF2-40B4-BE49-F238E27FC236}">
                <a16:creationId xmlns:a16="http://schemas.microsoft.com/office/drawing/2014/main" id="{AAFE59B6-3EBD-4D52-AC65-812638FA1DE1}"/>
              </a:ext>
            </a:extLst>
          </p:cNvPr>
          <p:cNvSpPr>
            <a:spLocks noGrp="1"/>
          </p:cNvSpPr>
          <p:nvPr>
            <p:ph idx="1"/>
          </p:nvPr>
        </p:nvSpPr>
        <p:spPr>
          <a:xfrm>
            <a:off x="1045028" y="3017522"/>
            <a:ext cx="9941319" cy="3124658"/>
          </a:xfrm>
        </p:spPr>
        <p:txBody>
          <a:bodyPr anchor="ctr">
            <a:normAutofit/>
          </a:bodyPr>
          <a:lstStyle/>
          <a:p>
            <a:pPr marL="0" indent="0">
              <a:buNone/>
            </a:pPr>
            <a:r>
              <a:rPr lang="en-US" sz="2400"/>
              <a:t>Association analysis might sound similar to difference analysis. </a:t>
            </a:r>
          </a:p>
          <a:p>
            <a:pPr marL="0" indent="0">
              <a:buNone/>
            </a:pPr>
            <a:r>
              <a:rPr lang="en-US" sz="2400"/>
              <a:t>The major difference is that association analysis’s both variables have order/rank such as small family size, medium family size, and large family size.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793208D-34F1-4783-89F8-B06990B26970}"/>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82518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D1F0-B0E0-4F37-B147-86B526AB9065}"/>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47604B0-CB5A-4E6F-BB9E-2994752A40AC}"/>
              </a:ext>
            </a:extLst>
          </p:cNvPr>
          <p:cNvSpPr>
            <a:spLocks noGrp="1"/>
          </p:cNvSpPr>
          <p:nvPr>
            <p:ph idx="1"/>
          </p:nvPr>
        </p:nvSpPr>
        <p:spPr>
          <a:xfrm>
            <a:off x="4965431" y="2438400"/>
            <a:ext cx="6586489" cy="3785419"/>
          </a:xfrm>
        </p:spPr>
        <p:txBody>
          <a:bodyPr>
            <a:normAutofit/>
          </a:bodyPr>
          <a:lstStyle/>
          <a:p>
            <a:pPr marL="0" indent="0">
              <a:buNone/>
            </a:pPr>
            <a:r>
              <a:rPr lang="en-US" sz="2000" b="1"/>
              <a:t>Primary data </a:t>
            </a:r>
            <a:r>
              <a:rPr lang="en-US" sz="2000"/>
              <a:t>are those collected by the researchers for the research question at hand and </a:t>
            </a:r>
            <a:r>
              <a:rPr lang="en-US" sz="2000" b="1"/>
              <a:t>secondary data</a:t>
            </a:r>
            <a:r>
              <a:rPr lang="en-US" sz="2000"/>
              <a:t> are those collected for other purposes</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6" name="Picture 5" descr="Question mark on green pastel background">
            <a:extLst>
              <a:ext uri="{FF2B5EF4-FFF2-40B4-BE49-F238E27FC236}">
                <a16:creationId xmlns:a16="http://schemas.microsoft.com/office/drawing/2014/main" id="{41022404-5D42-4CDB-9075-3BB622CBCD6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00FF57-37D8-4865-8B55-F1BE345C3D2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330819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Another representation</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34BA35CC-1E8E-43F0-B5B6-A1EEBEB2D2CA}"/>
              </a:ext>
            </a:extLst>
          </p:cNvPr>
          <p:cNvSpPr/>
          <p:nvPr/>
        </p:nvSpPr>
        <p:spPr>
          <a:xfrm>
            <a:off x="7344508"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FAC1AA51-93D5-45E4-BD43-9AAA678DDD30}"/>
              </a:ext>
            </a:extLst>
          </p:cNvPr>
          <p:cNvSpPr/>
          <p:nvPr/>
        </p:nvSpPr>
        <p:spPr>
          <a:xfrm>
            <a:off x="7344508"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cxnSp>
        <p:nvCxnSpPr>
          <p:cNvPr id="11" name="Straight Connector 10">
            <a:extLst>
              <a:ext uri="{FF2B5EF4-FFF2-40B4-BE49-F238E27FC236}">
                <a16:creationId xmlns:a16="http://schemas.microsoft.com/office/drawing/2014/main" id="{05DC5394-8481-4E1C-B339-7EA5A5438B6E}"/>
              </a:ext>
            </a:extLst>
          </p:cNvPr>
          <p:cNvCxnSpPr>
            <a:stCxn id="6" idx="3"/>
            <a:endCxn id="7" idx="1"/>
          </p:cNvCxnSpPr>
          <p:nvPr/>
        </p:nvCxnSpPr>
        <p:spPr>
          <a:xfrm>
            <a:off x="4941277" y="2622673"/>
            <a:ext cx="24032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0AD250-62CC-4258-A2BE-A2D1E8D12665}"/>
              </a:ext>
            </a:extLst>
          </p:cNvPr>
          <p:cNvCxnSpPr>
            <a:stCxn id="8" idx="3"/>
            <a:endCxn id="9" idx="1"/>
          </p:cNvCxnSpPr>
          <p:nvPr/>
        </p:nvCxnSpPr>
        <p:spPr>
          <a:xfrm>
            <a:off x="4941277" y="4546113"/>
            <a:ext cx="240323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2D722FD-67E4-490A-966B-CA5E724680C1}"/>
              </a:ext>
            </a:extLst>
          </p:cNvPr>
          <p:cNvSpPr txBox="1"/>
          <p:nvPr/>
        </p:nvSpPr>
        <p:spPr>
          <a:xfrm>
            <a:off x="732692" y="2112719"/>
            <a:ext cx="1916723" cy="646331"/>
          </a:xfrm>
          <a:prstGeom prst="rect">
            <a:avLst/>
          </a:prstGeom>
          <a:noFill/>
        </p:spPr>
        <p:txBody>
          <a:bodyPr wrap="square" rtlCol="0">
            <a:spAutoFit/>
          </a:bodyPr>
          <a:lstStyle/>
          <a:p>
            <a:r>
              <a:rPr lang="en-US" dirty="0"/>
              <a:t>Difference </a:t>
            </a:r>
          </a:p>
          <a:p>
            <a:r>
              <a:rPr lang="en-US" dirty="0"/>
              <a:t>Analysis</a:t>
            </a:r>
          </a:p>
        </p:txBody>
      </p:sp>
      <p:sp>
        <p:nvSpPr>
          <p:cNvPr id="15" name="TextBox 14">
            <a:extLst>
              <a:ext uri="{FF2B5EF4-FFF2-40B4-BE49-F238E27FC236}">
                <a16:creationId xmlns:a16="http://schemas.microsoft.com/office/drawing/2014/main" id="{A83B008E-2A82-438F-8D8F-F13CC6ED2FA7}"/>
              </a:ext>
            </a:extLst>
          </p:cNvPr>
          <p:cNvSpPr txBox="1"/>
          <p:nvPr/>
        </p:nvSpPr>
        <p:spPr>
          <a:xfrm>
            <a:off x="732692" y="4409736"/>
            <a:ext cx="1916723" cy="646331"/>
          </a:xfrm>
          <a:prstGeom prst="rect">
            <a:avLst/>
          </a:prstGeom>
          <a:noFill/>
        </p:spPr>
        <p:txBody>
          <a:bodyPr wrap="square" rtlCol="0">
            <a:spAutoFit/>
          </a:bodyPr>
          <a:lstStyle/>
          <a:p>
            <a:r>
              <a:rPr lang="en-US" dirty="0"/>
              <a:t>Association </a:t>
            </a:r>
          </a:p>
          <a:p>
            <a:r>
              <a:rPr lang="en-US" dirty="0"/>
              <a:t>Analysis</a:t>
            </a:r>
          </a:p>
        </p:txBody>
      </p: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spTree>
    <p:extLst>
      <p:ext uri="{BB962C8B-B14F-4D97-AF65-F5344CB8AC3E}">
        <p14:creationId xmlns:p14="http://schemas.microsoft.com/office/powerpoint/2010/main" val="1184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What if – Regression Analysis</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X1</a:t>
            </a:r>
            <a:endParaRPr lang="en-US" dirty="0"/>
          </a:p>
        </p:txBody>
      </p:sp>
      <p:sp>
        <p:nvSpPr>
          <p:cNvPr id="7" name="Rectangle 6">
            <a:extLst>
              <a:ext uri="{FF2B5EF4-FFF2-40B4-BE49-F238E27FC236}">
                <a16:creationId xmlns:a16="http://schemas.microsoft.com/office/drawing/2014/main" id="{34BA35CC-1E8E-43F0-B5B6-A1EEBEB2D2CA}"/>
              </a:ext>
            </a:extLst>
          </p:cNvPr>
          <p:cNvSpPr/>
          <p:nvPr/>
        </p:nvSpPr>
        <p:spPr>
          <a:xfrm>
            <a:off x="7250725" y="2975951"/>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X2</a:t>
            </a:r>
            <a:endParaRPr lang="en-US" dirty="0"/>
          </a:p>
        </p:txBody>
      </p:sp>
      <p:cxnSp>
        <p:nvCxnSpPr>
          <p:cNvPr id="13" name="Straight Arrow Connector 12">
            <a:extLst>
              <a:ext uri="{FF2B5EF4-FFF2-40B4-BE49-F238E27FC236}">
                <a16:creationId xmlns:a16="http://schemas.microsoft.com/office/drawing/2014/main" id="{250AD250-62CC-4258-A2BE-A2D1E8D12665}"/>
              </a:ext>
            </a:extLst>
          </p:cNvPr>
          <p:cNvCxnSpPr>
            <a:cxnSpLocks/>
            <a:stCxn id="8" idx="3"/>
            <a:endCxn id="7" idx="1"/>
          </p:cNvCxnSpPr>
          <p:nvPr/>
        </p:nvCxnSpPr>
        <p:spPr>
          <a:xfrm flipV="1">
            <a:off x="4941277" y="3485905"/>
            <a:ext cx="2309448" cy="10602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cxnSp>
        <p:nvCxnSpPr>
          <p:cNvPr id="18" name="Straight Arrow Connector 17">
            <a:extLst>
              <a:ext uri="{FF2B5EF4-FFF2-40B4-BE49-F238E27FC236}">
                <a16:creationId xmlns:a16="http://schemas.microsoft.com/office/drawing/2014/main" id="{25E67C5C-701B-4281-A099-1A6E0DCE7189}"/>
              </a:ext>
            </a:extLst>
          </p:cNvPr>
          <p:cNvCxnSpPr>
            <a:stCxn id="6" idx="3"/>
            <a:endCxn id="7" idx="1"/>
          </p:cNvCxnSpPr>
          <p:nvPr/>
        </p:nvCxnSpPr>
        <p:spPr>
          <a:xfrm>
            <a:off x="4941277" y="2622673"/>
            <a:ext cx="2309448" cy="8632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127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A842-877F-4A65-9616-59C5034D8DFC}"/>
              </a:ext>
            </a:extLst>
          </p:cNvPr>
          <p:cNvSpPr>
            <a:spLocks noGrp="1"/>
          </p:cNvSpPr>
          <p:nvPr>
            <p:ph type="title"/>
          </p:nvPr>
        </p:nvSpPr>
        <p:spPr>
          <a:xfrm>
            <a:off x="841248" y="548640"/>
            <a:ext cx="3600860" cy="5431536"/>
          </a:xfrm>
        </p:spPr>
        <p:txBody>
          <a:bodyPr>
            <a:normAutofit/>
          </a:bodyPr>
          <a:lstStyle/>
          <a:p>
            <a:r>
              <a:rPr lang="en-US" sz="5400"/>
              <a:t>DISCUSSION CASE #3</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18509-16EE-4AB2-B3A1-9BD0601E8C85}"/>
              </a:ext>
            </a:extLst>
          </p:cNvPr>
          <p:cNvSpPr>
            <a:spLocks noGrp="1"/>
          </p:cNvSpPr>
          <p:nvPr>
            <p:ph idx="1"/>
          </p:nvPr>
        </p:nvSpPr>
        <p:spPr>
          <a:xfrm>
            <a:off x="5126418" y="552091"/>
            <a:ext cx="6224335" cy="5431536"/>
          </a:xfrm>
        </p:spPr>
        <p:txBody>
          <a:bodyPr anchor="ctr">
            <a:normAutofit/>
          </a:bodyPr>
          <a:lstStyle/>
          <a:p>
            <a:pPr marL="0" indent="0">
              <a:buNone/>
            </a:pPr>
            <a:r>
              <a:rPr lang="en-US" sz="1200"/>
              <a:t>A. For each research question below, indicate the research question form (descriptive, differences, or association research question).</a:t>
            </a:r>
          </a:p>
          <a:p>
            <a:pPr marL="0" indent="0">
              <a:buNone/>
            </a:pPr>
            <a:r>
              <a:rPr lang="en-US" sz="1200"/>
              <a:t>B. In addition,</a:t>
            </a:r>
          </a:p>
          <a:p>
            <a:pPr marL="457200" lvl="1" indent="0">
              <a:buNone/>
            </a:pPr>
            <a:r>
              <a:rPr lang="en-US" sz="1200"/>
              <a:t>For each descriptive RQ below, describe the variable to be measured.</a:t>
            </a:r>
          </a:p>
          <a:p>
            <a:pPr marL="457200" lvl="1" indent="0">
              <a:buNone/>
            </a:pPr>
            <a:r>
              <a:rPr lang="en-US" sz="1200"/>
              <a:t>For each difference RQ below, describe both the grouping variable and the analysis variable.</a:t>
            </a:r>
          </a:p>
          <a:p>
            <a:pPr marL="457200" lvl="1" indent="0">
              <a:buNone/>
            </a:pPr>
            <a:r>
              <a:rPr lang="en-US" sz="1200"/>
              <a:t>For each association RQ below, describe the two variables to be associated.</a:t>
            </a:r>
          </a:p>
          <a:p>
            <a:pPr marL="0" indent="0">
              <a:buNone/>
            </a:pPr>
            <a:r>
              <a:rPr lang="en-US" sz="1200"/>
              <a:t>RQ1: How often do Columbia residents buy floral items (potted plants, bouquets, arrangements, etc.)?</a:t>
            </a:r>
          </a:p>
          <a:p>
            <a:pPr marL="0" indent="0">
              <a:buNone/>
            </a:pPr>
            <a:r>
              <a:rPr lang="en-US" sz="1200"/>
              <a:t>RQ2: Is household income associated with the frequency of buying floral items?</a:t>
            </a:r>
          </a:p>
          <a:p>
            <a:pPr marL="0" indent="0">
              <a:buNone/>
            </a:pPr>
            <a:r>
              <a:rPr lang="en-US" sz="1200"/>
              <a:t>RQ3: Do married people buy more floral items than single people?</a:t>
            </a:r>
          </a:p>
          <a:p>
            <a:pPr marL="0" indent="0">
              <a:buNone/>
            </a:pPr>
            <a:r>
              <a:rPr lang="en-US" sz="1200"/>
              <a:t>RQ4: Are Columbia residents more likely to buy their floral items at a supermarket or at a florist shop?</a:t>
            </a:r>
          </a:p>
          <a:p>
            <a:pPr marL="0" indent="0">
              <a:buNone/>
            </a:pPr>
            <a:r>
              <a:rPr lang="en-US" sz="1200"/>
              <a:t>RQ5: What percentage of Columbia residents have a favorite florist?</a:t>
            </a:r>
          </a:p>
          <a:p>
            <a:pPr marL="0" indent="0">
              <a:buNone/>
            </a:pPr>
            <a:r>
              <a:rPr lang="en-US" sz="1200"/>
              <a:t>RQ6: What percentage of Columbia residents have purchased floral items via the internet?</a:t>
            </a:r>
          </a:p>
          <a:p>
            <a:pPr marL="0" indent="0">
              <a:buNone/>
            </a:pPr>
            <a:r>
              <a:rPr lang="en-US" sz="1200"/>
              <a:t>RQ7: Are men or women more likely to purchase floral items via the internet?</a:t>
            </a:r>
          </a:p>
          <a:p>
            <a:pPr marL="0" indent="0">
              <a:buNone/>
            </a:pPr>
            <a:r>
              <a:rPr lang="en-US" sz="1200"/>
              <a:t>RQ8: What is the average price residents pay for floral items?</a:t>
            </a:r>
          </a:p>
          <a:p>
            <a:pPr marL="0" indent="0">
              <a:buNone/>
            </a:pPr>
            <a:r>
              <a:rPr lang="en-US" sz="1200"/>
              <a:t>RQ9: For what sorts of occasions are they most likely to buy floral items?</a:t>
            </a:r>
          </a:p>
          <a:p>
            <a:pPr marL="0" indent="0">
              <a:buNone/>
            </a:pPr>
            <a:r>
              <a:rPr lang="en-US" sz="1200"/>
              <a:t>RQ1O: Is age related to how often a person purchases floral items?</a:t>
            </a:r>
          </a:p>
        </p:txBody>
      </p:sp>
      <p:sp>
        <p:nvSpPr>
          <p:cNvPr id="4" name="Footer Placeholder 3">
            <a:extLst>
              <a:ext uri="{FF2B5EF4-FFF2-40B4-BE49-F238E27FC236}">
                <a16:creationId xmlns:a16="http://schemas.microsoft.com/office/drawing/2014/main" id="{8E72B250-F48D-4896-B9BA-8C73109CC9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519481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64BAF-CC50-4ABA-B913-F421F21690B9}"/>
              </a:ext>
            </a:extLst>
          </p:cNvPr>
          <p:cNvSpPr>
            <a:spLocks noGrp="1"/>
          </p:cNvSpPr>
          <p:nvPr>
            <p:ph type="title"/>
          </p:nvPr>
        </p:nvSpPr>
        <p:spPr>
          <a:xfrm>
            <a:off x="640080" y="325369"/>
            <a:ext cx="4368602" cy="1956841"/>
          </a:xfrm>
        </p:spPr>
        <p:txBody>
          <a:bodyPr anchor="b">
            <a:normAutofit/>
          </a:bodyPr>
          <a:lstStyle/>
          <a:p>
            <a:r>
              <a:rPr lang="en-US" sz="5400"/>
              <a:t>Assignment 3.5</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51F5C6B-7F9B-46BE-B20A-7D2D3DCD5F2B}"/>
              </a:ext>
            </a:extLst>
          </p:cNvPr>
          <p:cNvSpPr>
            <a:spLocks noGrp="1"/>
          </p:cNvSpPr>
          <p:nvPr>
            <p:ph idx="1"/>
          </p:nvPr>
        </p:nvSpPr>
        <p:spPr>
          <a:xfrm>
            <a:off x="640080" y="2872899"/>
            <a:ext cx="4243589" cy="3320668"/>
          </a:xfrm>
        </p:spPr>
        <p:txBody>
          <a:bodyPr>
            <a:normAutofit/>
          </a:bodyPr>
          <a:lstStyle/>
          <a:p>
            <a:r>
              <a:rPr lang="en-US" sz="2200"/>
              <a:t>Revise assignment 3</a:t>
            </a:r>
          </a:p>
          <a:p>
            <a:r>
              <a:rPr lang="en-US" sz="2200"/>
              <a:t>Highlight your changes</a:t>
            </a:r>
          </a:p>
          <a:p>
            <a:r>
              <a:rPr lang="en-US" sz="2200"/>
              <a:t>Due by Sunday</a:t>
            </a:r>
          </a:p>
        </p:txBody>
      </p:sp>
      <p:pic>
        <p:nvPicPr>
          <p:cNvPr id="13" name="Picture 5" descr="Writing an appointment on a paper agenda">
            <a:extLst>
              <a:ext uri="{FF2B5EF4-FFF2-40B4-BE49-F238E27FC236}">
                <a16:creationId xmlns:a16="http://schemas.microsoft.com/office/drawing/2014/main" id="{5A071A01-9E18-4F77-A956-89449864C37B}"/>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DF97E70-BD4A-449D-94B1-5115EEE844BA}"/>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4031829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4A2F20-4532-4966-9248-AA1D22487F73}"/>
              </a:ext>
            </a:extLst>
          </p:cNvPr>
          <p:cNvSpPr>
            <a:spLocks noGrp="1"/>
          </p:cNvSpPr>
          <p:nvPr>
            <p:ph type="title"/>
          </p:nvPr>
        </p:nvSpPr>
        <p:spPr>
          <a:xfrm>
            <a:off x="863029" y="1012004"/>
            <a:ext cx="3416158" cy="4795408"/>
          </a:xfrm>
        </p:spPr>
        <p:txBody>
          <a:bodyPr>
            <a:normAutofit/>
          </a:bodyPr>
          <a:lstStyle/>
          <a:p>
            <a:r>
              <a:rPr lang="en-US">
                <a:solidFill>
                  <a:srgbClr val="FFFFFF"/>
                </a:solidFill>
              </a:rPr>
              <a:t>Reminder</a:t>
            </a:r>
          </a:p>
        </p:txBody>
      </p:sp>
      <p:sp>
        <p:nvSpPr>
          <p:cNvPr id="4" name="Footer Placeholder 3">
            <a:extLst>
              <a:ext uri="{FF2B5EF4-FFF2-40B4-BE49-F238E27FC236}">
                <a16:creationId xmlns:a16="http://schemas.microsoft.com/office/drawing/2014/main" id="{3882A234-9C90-4561-8878-20FE60A63CC3}"/>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a:solidFill>
                  <a:prstClr val="black">
                    <a:tint val="75000"/>
                  </a:prstClr>
                </a:solidFill>
              </a:rPr>
              <a:t>Mike Nguyen</a:t>
            </a:r>
          </a:p>
        </p:txBody>
      </p:sp>
      <p:graphicFrame>
        <p:nvGraphicFramePr>
          <p:cNvPr id="6" name="Content Placeholder 2">
            <a:extLst>
              <a:ext uri="{FF2B5EF4-FFF2-40B4-BE49-F238E27FC236}">
                <a16:creationId xmlns:a16="http://schemas.microsoft.com/office/drawing/2014/main" id="{009F837A-F0D5-4D6A-B580-1EDDAF10A4CA}"/>
              </a:ext>
            </a:extLst>
          </p:cNvPr>
          <p:cNvGraphicFramePr>
            <a:graphicFrameLocks noGrp="1"/>
          </p:cNvGraphicFramePr>
          <p:nvPr>
            <p:ph idx="1"/>
            <p:extLst>
              <p:ext uri="{D42A27DB-BD31-4B8C-83A1-F6EECF244321}">
                <p14:modId xmlns:p14="http://schemas.microsoft.com/office/powerpoint/2010/main" val="407661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251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a:t>Recap</a:t>
            </a:r>
            <a:endParaRPr lang="en-US" dirty="0"/>
          </a:p>
        </p:txBody>
      </p:sp>
      <p:graphicFrame>
        <p:nvGraphicFramePr>
          <p:cNvPr id="14" name="Content Placeholder 2">
            <a:extLst>
              <a:ext uri="{FF2B5EF4-FFF2-40B4-BE49-F238E27FC236}">
                <a16:creationId xmlns:a16="http://schemas.microsoft.com/office/drawing/2014/main" id="{E8D75E78-C9B0-43B0-8BBF-BF11A4451E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261A5AD-F1E4-4583-9EE3-325AB7A552C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615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F131-EB92-46B6-B83D-8DA5617DB186}"/>
              </a:ext>
            </a:extLst>
          </p:cNvPr>
          <p:cNvSpPr>
            <a:spLocks noGrp="1"/>
          </p:cNvSpPr>
          <p:nvPr>
            <p:ph type="title"/>
          </p:nvPr>
        </p:nvSpPr>
        <p:spPr>
          <a:xfrm>
            <a:off x="1043631" y="809898"/>
            <a:ext cx="9942716" cy="1554480"/>
          </a:xfrm>
        </p:spPr>
        <p:txBody>
          <a:bodyPr anchor="ctr">
            <a:normAutofit/>
          </a:bodyPr>
          <a:lstStyle/>
          <a:p>
            <a:r>
              <a:rPr lang="en-US" sz="4800"/>
              <a:t>Up Next</a:t>
            </a:r>
          </a:p>
        </p:txBody>
      </p:sp>
      <p:sp>
        <p:nvSpPr>
          <p:cNvPr id="3" name="Content Placeholder 2">
            <a:extLst>
              <a:ext uri="{FF2B5EF4-FFF2-40B4-BE49-F238E27FC236}">
                <a16:creationId xmlns:a16="http://schemas.microsoft.com/office/drawing/2014/main" id="{8680647D-93EA-40F4-A0F8-E1B1A1DE051E}"/>
              </a:ext>
            </a:extLst>
          </p:cNvPr>
          <p:cNvSpPr>
            <a:spLocks noGrp="1"/>
          </p:cNvSpPr>
          <p:nvPr>
            <p:ph idx="1"/>
          </p:nvPr>
        </p:nvSpPr>
        <p:spPr>
          <a:xfrm>
            <a:off x="1045028" y="3017522"/>
            <a:ext cx="9941319" cy="3124658"/>
          </a:xfrm>
        </p:spPr>
        <p:txBody>
          <a:bodyPr anchor="ctr">
            <a:normAutofit/>
          </a:bodyPr>
          <a:lstStyle/>
          <a:p>
            <a:r>
              <a:rPr lang="en-US" sz="2400"/>
              <a:t>Discussion Case #3 (Sunday)</a:t>
            </a:r>
          </a:p>
          <a:p>
            <a:r>
              <a:rPr lang="en-US" sz="2400"/>
              <a:t>Week 4 Quiz (Sunday)</a:t>
            </a:r>
          </a:p>
          <a:p>
            <a:r>
              <a:rPr lang="en-US" sz="2400"/>
              <a:t>Assignment 3.5 (Sunday)</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C6564BE-C299-48CF-8543-0BB5184FF4E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89516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D9D77C-6B28-4AD5-A84D-FEE58FA6FAF9}"/>
              </a:ext>
            </a:extLst>
          </p:cNvPr>
          <p:cNvPicPr>
            <a:picLocks noChangeAspect="1"/>
          </p:cNvPicPr>
          <p:nvPr/>
        </p:nvPicPr>
        <p:blipFill rotWithShape="1">
          <a:blip r:embed="rId3">
            <a:alphaModFix amt="35000"/>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5-min Snippet</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65AE069-B7B4-45FD-B09F-F58543205B13}"/>
              </a:ext>
            </a:extLst>
          </p:cNvPr>
          <p:cNvSpPr>
            <a:spLocks noGrp="1"/>
          </p:cNvSpPr>
          <p:nvPr>
            <p:ph type="ftr" sz="quarter" idx="11"/>
          </p:nvPr>
        </p:nvSpPr>
        <p:spPr>
          <a:xfrm>
            <a:off x="5150428" y="6356350"/>
            <a:ext cx="5152157" cy="365125"/>
          </a:xfrm>
        </p:spPr>
        <p:txBody>
          <a:bodyPr>
            <a:normAutofit/>
          </a:bodyPr>
          <a:lstStyle/>
          <a:p>
            <a:pPr algn="l">
              <a:spcAft>
                <a:spcPts val="600"/>
              </a:spcAft>
            </a:pPr>
            <a:r>
              <a:rPr lang="en-US">
                <a:solidFill>
                  <a:srgbClr val="FFFFFF"/>
                </a:solidFill>
              </a:rPr>
              <a:t>Mike Nguyen</a:t>
            </a:r>
          </a:p>
        </p:txBody>
      </p:sp>
      <p:graphicFrame>
        <p:nvGraphicFramePr>
          <p:cNvPr id="6" name="Content Placeholder 2">
            <a:extLst>
              <a:ext uri="{FF2B5EF4-FFF2-40B4-BE49-F238E27FC236}">
                <a16:creationId xmlns:a16="http://schemas.microsoft.com/office/drawing/2014/main" id="{3747CDFE-FB23-4440-8BF7-364769FB6B52}"/>
              </a:ext>
            </a:extLst>
          </p:cNvPr>
          <p:cNvGraphicFramePr>
            <a:graphicFrameLocks noGrp="1"/>
          </p:cNvGraphicFramePr>
          <p:nvPr>
            <p:ph idx="1"/>
            <p:extLst>
              <p:ext uri="{D42A27DB-BD31-4B8C-83A1-F6EECF244321}">
                <p14:modId xmlns:p14="http://schemas.microsoft.com/office/powerpoint/2010/main" val="296336725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90457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a:t>Why do we need to know who sponsor a research study?</a:t>
            </a:r>
          </a:p>
          <a:p>
            <a:pPr marL="514350" indent="-514350">
              <a:buFont typeface="+mj-lt"/>
              <a:buAutoNum type="alphaUcPeriod"/>
            </a:pPr>
            <a:r>
              <a:rPr lang="en-US" sz="2000"/>
              <a:t>Sponsor can have ulterior motives</a:t>
            </a:r>
          </a:p>
          <a:p>
            <a:pPr marL="514350" indent="-514350">
              <a:buFont typeface="+mj-lt"/>
              <a:buAutoNum type="alphaUcPeriod"/>
            </a:pPr>
            <a:r>
              <a:rPr lang="en-US" sz="2000"/>
              <a:t>Knowing the sponsors can help researchers and readers appreciate them more</a:t>
            </a:r>
          </a:p>
          <a:p>
            <a:pPr marL="514350" indent="-514350">
              <a:buFont typeface="+mj-lt"/>
              <a:buAutoNum type="alphaUcPeriod"/>
            </a:pPr>
            <a:r>
              <a:rPr lang="en-US" sz="2000"/>
              <a:t>Both A and B</a:t>
            </a:r>
          </a:p>
        </p:txBody>
      </p:sp>
      <p:pic>
        <p:nvPicPr>
          <p:cNvPr id="6" name="Picture 5" descr="Glasses on top of a book">
            <a:extLst>
              <a:ext uri="{FF2B5EF4-FFF2-40B4-BE49-F238E27FC236}">
                <a16:creationId xmlns:a16="http://schemas.microsoft.com/office/drawing/2014/main" id="{F346D984-E2AF-4CA6-ADE4-6925274A3C6E}"/>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93698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dirty="0"/>
              <a:t>What are the original four V’s of big data?</a:t>
            </a:r>
          </a:p>
          <a:p>
            <a:pPr marL="514350" indent="-514350">
              <a:buFont typeface="+mj-lt"/>
              <a:buAutoNum type="alphaUcPeriod"/>
            </a:pPr>
            <a:r>
              <a:rPr lang="en-US" sz="2000" dirty="0"/>
              <a:t>Volume, Velocity, Variety, Veracity </a:t>
            </a:r>
          </a:p>
          <a:p>
            <a:pPr marL="514350" indent="-514350">
              <a:buFont typeface="+mj-lt"/>
              <a:buAutoNum type="alphaUcPeriod"/>
            </a:pPr>
            <a:r>
              <a:rPr lang="en-US" sz="2000" dirty="0"/>
              <a:t>Volume, Valence, Value, Velocity </a:t>
            </a:r>
          </a:p>
          <a:p>
            <a:pPr marL="514350" indent="-514350">
              <a:buFont typeface="+mj-lt"/>
              <a:buAutoNum type="alphaUcPeriod"/>
            </a:pPr>
            <a:r>
              <a:rPr lang="en-US" sz="2000" dirty="0"/>
              <a:t>Volume, Variety, Valance, Veracity</a:t>
            </a:r>
          </a:p>
        </p:txBody>
      </p:sp>
      <p:pic>
        <p:nvPicPr>
          <p:cNvPr id="6" name="Picture 5" descr="Graph">
            <a:extLst>
              <a:ext uri="{FF2B5EF4-FFF2-40B4-BE49-F238E27FC236}">
                <a16:creationId xmlns:a16="http://schemas.microsoft.com/office/drawing/2014/main" id="{7FC21E1E-848D-4DAC-8BBC-EC7B4031EE6A}"/>
              </a:ext>
            </a:extLst>
          </p:cNvPr>
          <p:cNvPicPr>
            <a:picLocks noChangeAspect="1"/>
          </p:cNvPicPr>
          <p:nvPr/>
        </p:nvPicPr>
        <p:blipFill rotWithShape="1">
          <a:blip r:embed="rId3"/>
          <a:srcRect l="23244" r="34510"/>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40643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2513D-E35E-4633-BCBF-B63FA0C5906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Recap Last Class</a:t>
            </a:r>
          </a:p>
        </p:txBody>
      </p:sp>
      <p:sp>
        <p:nvSpPr>
          <p:cNvPr id="4" name="Footer Placeholder 3">
            <a:extLst>
              <a:ext uri="{FF2B5EF4-FFF2-40B4-BE49-F238E27FC236}">
                <a16:creationId xmlns:a16="http://schemas.microsoft.com/office/drawing/2014/main" id="{5952F3E6-BD5D-4DFB-98DF-0C16A490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graphicFrame>
        <p:nvGraphicFramePr>
          <p:cNvPr id="32" name="Content Placeholder 2">
            <a:extLst>
              <a:ext uri="{FF2B5EF4-FFF2-40B4-BE49-F238E27FC236}">
                <a16:creationId xmlns:a16="http://schemas.microsoft.com/office/drawing/2014/main" id="{73752870-5C82-4BB2-8481-E74257EF8FB7}"/>
              </a:ext>
            </a:extLst>
          </p:cNvPr>
          <p:cNvGraphicFramePr>
            <a:graphicFrameLocks noGrp="1"/>
          </p:cNvGraphicFramePr>
          <p:nvPr>
            <p:ph idx="1"/>
            <p:extLst>
              <p:ext uri="{D42A27DB-BD31-4B8C-83A1-F6EECF244321}">
                <p14:modId xmlns:p14="http://schemas.microsoft.com/office/powerpoint/2010/main" val="3863688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2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F2DF-732D-458C-92B9-9422AA1F6765}"/>
              </a:ext>
            </a:extLst>
          </p:cNvPr>
          <p:cNvSpPr>
            <a:spLocks noGrp="1"/>
          </p:cNvSpPr>
          <p:nvPr>
            <p:ph type="title"/>
          </p:nvPr>
        </p:nvSpPr>
        <p:spPr>
          <a:xfrm>
            <a:off x="640080" y="325369"/>
            <a:ext cx="4368602" cy="1956841"/>
          </a:xfrm>
        </p:spPr>
        <p:txBody>
          <a:bodyPr anchor="b">
            <a:normAutofit/>
          </a:bodyPr>
          <a:lstStyle/>
          <a:p>
            <a:r>
              <a:rPr lang="en-US" sz="5400"/>
              <a:t>Learning Objectives</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AD3ACE4-DD9E-4ACF-AA95-46841096B12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a:t>Describe the process of searching for published external secondary data </a:t>
            </a:r>
          </a:p>
          <a:p>
            <a:pPr marL="514350" indent="-514350">
              <a:buFont typeface="+mj-lt"/>
              <a:buAutoNum type="arabicPeriod"/>
            </a:pPr>
            <a:r>
              <a:rPr lang="en-US" sz="2200"/>
              <a:t>List 3 common uses of the information supplied by standard marketing info services </a:t>
            </a:r>
          </a:p>
          <a:p>
            <a:pPr marL="514350" indent="-514350">
              <a:buFont typeface="+mj-lt"/>
              <a:buAutoNum type="arabicPeriod"/>
            </a:pPr>
            <a:r>
              <a:rPr lang="en-US" sz="2200"/>
              <a:t>Define geodemography</a:t>
            </a:r>
          </a:p>
          <a:p>
            <a:pPr marL="514350" indent="-514350">
              <a:buFont typeface="+mj-lt"/>
              <a:buAutoNum type="arabicPeriod"/>
            </a:pPr>
            <a:r>
              <a:rPr lang="en-US" sz="2200"/>
              <a:t>Define single-source data</a:t>
            </a:r>
          </a:p>
        </p:txBody>
      </p:sp>
      <p:pic>
        <p:nvPicPr>
          <p:cNvPr id="26" name="Picture 14" descr="People at the meeting desk">
            <a:extLst>
              <a:ext uri="{FF2B5EF4-FFF2-40B4-BE49-F238E27FC236}">
                <a16:creationId xmlns:a16="http://schemas.microsoft.com/office/drawing/2014/main" id="{2599F1CB-D9B1-4AC7-BB82-07D90A5306E1}"/>
              </a:ext>
            </a:extLst>
          </p:cNvPr>
          <p:cNvPicPr>
            <a:picLocks noChangeAspect="1"/>
          </p:cNvPicPr>
          <p:nvPr/>
        </p:nvPicPr>
        <p:blipFill rotWithShape="1">
          <a:blip r:embed="rId3"/>
          <a:srcRect l="17089" r="2649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A8EF8EA1-29D0-410C-AD7E-3040073D6ED6}"/>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204604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7772D-E3C5-4423-908D-E32DC60B1825}"/>
              </a:ext>
            </a:extLst>
          </p:cNvPr>
          <p:cNvSpPr>
            <a:spLocks noGrp="1"/>
          </p:cNvSpPr>
          <p:nvPr>
            <p:ph type="title"/>
          </p:nvPr>
        </p:nvSpPr>
        <p:spPr>
          <a:xfrm>
            <a:off x="686834" y="1153572"/>
            <a:ext cx="3200400" cy="4461163"/>
          </a:xfrm>
        </p:spPr>
        <p:txBody>
          <a:bodyPr>
            <a:normAutofit/>
          </a:bodyPr>
          <a:lstStyle/>
          <a:p>
            <a:r>
              <a:rPr lang="en-US">
                <a:solidFill>
                  <a:srgbClr val="FFFFFF"/>
                </a:solidFill>
              </a:rPr>
              <a:t>Marketing Research Process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3B202-E9C2-4A28-99CB-316BFD3885B7}"/>
              </a:ext>
            </a:extLst>
          </p:cNvPr>
          <p:cNvSpPr>
            <a:spLocks noGrp="1"/>
          </p:cNvSpPr>
          <p:nvPr>
            <p:ph idx="1"/>
          </p:nvPr>
        </p:nvSpPr>
        <p:spPr>
          <a:xfrm>
            <a:off x="4447308" y="591344"/>
            <a:ext cx="6906491" cy="5585619"/>
          </a:xfrm>
        </p:spPr>
        <p:txBody>
          <a:bodyPr anchor="ctr">
            <a:normAutofit/>
          </a:bodyPr>
          <a:lstStyle/>
          <a:p>
            <a:r>
              <a:rPr lang="en-US" dirty="0"/>
              <a:t>In Chapter 7, we shift our focus onto retrieving existing info from external sources. Some of this external info may end up in the company’s Decision Support System; some of it may also be in the form of “big data.”</a:t>
            </a:r>
          </a:p>
          <a:p>
            <a:endParaRPr lang="en-US" dirty="0"/>
          </a:p>
        </p:txBody>
      </p:sp>
      <p:sp>
        <p:nvSpPr>
          <p:cNvPr id="4" name="Footer Placeholder 3">
            <a:extLst>
              <a:ext uri="{FF2B5EF4-FFF2-40B4-BE49-F238E27FC236}">
                <a16:creationId xmlns:a16="http://schemas.microsoft.com/office/drawing/2014/main" id="{71836DE9-6DB4-4743-9956-563A3A90D6C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16736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6A5AB-EC77-4650-9CC8-F8CFFE84421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Marketing Research Process</a:t>
            </a:r>
          </a:p>
        </p:txBody>
      </p:sp>
      <p:grpSp>
        <p:nvGrpSpPr>
          <p:cNvPr id="26" name="Group 2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4CE8A43F-9BF3-45F5-88CD-FBEA0476ED6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a:extLst>
              <a:ext uri="{FF2B5EF4-FFF2-40B4-BE49-F238E27FC236}">
                <a16:creationId xmlns:a16="http://schemas.microsoft.com/office/drawing/2014/main" id="{EEAD44D1-BBFB-409C-ACD2-CD9F5AB8C5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92104"/>
            <a:ext cx="6472362" cy="4287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4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6155</TotalTime>
  <Words>2365</Words>
  <Application>Microsoft Office PowerPoint</Application>
  <PresentationFormat>Widescreen</PresentationFormat>
  <Paragraphs>316</Paragraphs>
  <Slides>37</Slides>
  <Notes>24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Franklin Gothic Book</vt:lpstr>
      <vt:lpstr>Office Theme</vt:lpstr>
      <vt:lpstr>Happy Wednesday</vt:lpstr>
      <vt:lpstr>Using External Secondary Data</vt:lpstr>
      <vt:lpstr>iClicker Question</vt:lpstr>
      <vt:lpstr>iClicker Question</vt:lpstr>
      <vt:lpstr>iClicker Question</vt:lpstr>
      <vt:lpstr>Recap Last Class</vt:lpstr>
      <vt:lpstr>Learning Objectives</vt:lpstr>
      <vt:lpstr>Marketing Research Process</vt:lpstr>
      <vt:lpstr>Marketing Research Process</vt:lpstr>
      <vt:lpstr>Standardized Marketing Information</vt:lpstr>
      <vt:lpstr>Profiling Customers</vt:lpstr>
      <vt:lpstr>Measuring Product Sales Market Share</vt:lpstr>
      <vt:lpstr>Measuring Advertising Exposure and Effectiveness</vt:lpstr>
      <vt:lpstr>Single-Source Data in a Perfect World</vt:lpstr>
      <vt:lpstr>Conducting Causal Research</vt:lpstr>
      <vt:lpstr>Learning Objectives</vt:lpstr>
      <vt:lpstr>Three types of Primary Data Research</vt:lpstr>
      <vt:lpstr>Three Types of Primary Data Research</vt:lpstr>
      <vt:lpstr>Three Types Primary Data Research</vt:lpstr>
      <vt:lpstr>Causal Research</vt:lpstr>
      <vt:lpstr>Evidence of Causality</vt:lpstr>
      <vt:lpstr>Types of Test Markets</vt:lpstr>
      <vt:lpstr>Construct and Variables</vt:lpstr>
      <vt:lpstr>Example</vt:lpstr>
      <vt:lpstr>iClicker Question</vt:lpstr>
      <vt:lpstr>Descriptive Analysis</vt:lpstr>
      <vt:lpstr>Difference Analysis</vt:lpstr>
      <vt:lpstr>Association Analysis</vt:lpstr>
      <vt:lpstr>Association Analysis (cont.)</vt:lpstr>
      <vt:lpstr>Another representation</vt:lpstr>
      <vt:lpstr>What if – Regression Analysis</vt:lpstr>
      <vt:lpstr>DISCUSSION CASE #3</vt:lpstr>
      <vt:lpstr>Assignment 3.5</vt:lpstr>
      <vt:lpstr>Reminder</vt:lpstr>
      <vt:lpstr>Recap</vt:lpstr>
      <vt:lpstr>Up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Secondary Data</dc:title>
  <dc:creator>Nguyen, Mike (MU-Student)</dc:creator>
  <cp:lastModifiedBy>Nguyen, Mike (MU-Student)</cp:lastModifiedBy>
  <cp:revision>9</cp:revision>
  <dcterms:created xsi:type="dcterms:W3CDTF">2021-07-04T19:38:41Z</dcterms:created>
  <dcterms:modified xsi:type="dcterms:W3CDTF">2022-02-09T03:32:24Z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