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257" r:id="rId3"/>
    <p:sldId id="258" r:id="rId4"/>
    <p:sldId id="335" r:id="rId5"/>
    <p:sldId id="333" r:id="rId6"/>
    <p:sldId id="290" r:id="rId7"/>
    <p:sldId id="277" r:id="rId8"/>
    <p:sldId id="336" r:id="rId9"/>
    <p:sldId id="337" r:id="rId10"/>
    <p:sldId id="338" r:id="rId11"/>
    <p:sldId id="259" r:id="rId12"/>
    <p:sldId id="304" r:id="rId13"/>
    <p:sldId id="285" r:id="rId14"/>
    <p:sldId id="315" r:id="rId15"/>
    <p:sldId id="316" r:id="rId16"/>
    <p:sldId id="317" r:id="rId17"/>
    <p:sldId id="318" r:id="rId18"/>
    <p:sldId id="322" r:id="rId19"/>
    <p:sldId id="324" r:id="rId20"/>
    <p:sldId id="325" r:id="rId21"/>
    <p:sldId id="305" r:id="rId22"/>
    <p:sldId id="306" r:id="rId23"/>
    <p:sldId id="307" r:id="rId24"/>
    <p:sldId id="319" r:id="rId25"/>
    <p:sldId id="320" r:id="rId26"/>
    <p:sldId id="323" r:id="rId27"/>
    <p:sldId id="284" r:id="rId28"/>
    <p:sldId id="310" r:id="rId29"/>
    <p:sldId id="303" r:id="rId30"/>
    <p:sldId id="326" r:id="rId31"/>
    <p:sldId id="327" r:id="rId32"/>
    <p:sldId id="329" r:id="rId33"/>
    <p:sldId id="311" r:id="rId34"/>
    <p:sldId id="328" r:id="rId35"/>
    <p:sldId id="330" r:id="rId36"/>
    <p:sldId id="334" r:id="rId37"/>
    <p:sldId id="332" r:id="rId38"/>
    <p:sldId id="302" r:id="rId39"/>
    <p:sldId id="293" r:id="rId40"/>
    <p:sldId id="300" r:id="rId41"/>
    <p:sldId id="301" r:id="rId42"/>
    <p:sldId id="262" r:id="rId43"/>
    <p:sldId id="261" r:id="rId44"/>
    <p:sldId id="264" r:id="rId45"/>
    <p:sldId id="26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1" autoAdjust="0"/>
    <p:restoredTop sz="99800" autoAdjust="0"/>
  </p:normalViewPr>
  <p:slideViewPr>
    <p:cSldViewPr snapToGrid="0" snapToObjects="1">
      <p:cViewPr varScale="1">
        <p:scale>
          <a:sx n="75" d="100"/>
          <a:sy n="75" d="100"/>
        </p:scale>
        <p:origin x="60" y="2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6C0851-CA0D-3345-872F-686D8AE79CA3}" type="datetimeFigureOut">
              <a:rPr lang="en-US" smtClean="0"/>
              <a:t>4/15/2019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18FD67-42EA-614E-ABFC-6EE09EB29B17}" type="slidenum">
              <a:rPr lang="en-US" smtClean="0"/>
              <a:t>‹#›</a:t>
            </a:fld>
            <a:endParaRPr lang="en-US"/>
          </a:p>
        </p:txBody>
      </p:sp>
    </p:spTree>
    <p:extLst>
      <p:ext uri="{BB962C8B-B14F-4D97-AF65-F5344CB8AC3E}">
        <p14:creationId xmlns:p14="http://schemas.microsoft.com/office/powerpoint/2010/main" val="201352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5C0D4E-39D2-4495-A050-556A41676CB0}" type="datetimeFigureOut">
              <a:rPr lang="en-US" smtClean="0"/>
              <a:t>4/15/2019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F1212C-7CC4-412D-A354-5BABB3CC3A48}" type="slidenum">
              <a:rPr lang="en-US" smtClean="0"/>
              <a:t>‹#›</a:t>
            </a:fld>
            <a:endParaRPr lang="en-US"/>
          </a:p>
        </p:txBody>
      </p:sp>
    </p:spTree>
    <p:extLst>
      <p:ext uri="{BB962C8B-B14F-4D97-AF65-F5344CB8AC3E}">
        <p14:creationId xmlns:p14="http://schemas.microsoft.com/office/powerpoint/2010/main" val="3374490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4/15/2019</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6724" y="407025"/>
            <a:ext cx="4519424" cy="4519424"/>
          </a:xfrm>
          <a:prstGeom prst="rect">
            <a:avLst/>
          </a:prstGeom>
        </p:spPr>
      </p:pic>
      <p:sp>
        <p:nvSpPr>
          <p:cNvPr id="5" name="TextBox 4"/>
          <p:cNvSpPr txBox="1"/>
          <p:nvPr/>
        </p:nvSpPr>
        <p:spPr>
          <a:xfrm>
            <a:off x="2848143" y="5416936"/>
            <a:ext cx="3678892" cy="707886"/>
          </a:xfrm>
          <a:prstGeom prst="rect">
            <a:avLst/>
          </a:prstGeom>
          <a:noFill/>
        </p:spPr>
        <p:txBody>
          <a:bodyPr wrap="none" rtlCol="0">
            <a:spAutoFit/>
          </a:bodyPr>
          <a:lstStyle/>
          <a:p>
            <a:r>
              <a:rPr lang="en-US" sz="2000" dirty="0" smtClean="0"/>
              <a:t>Marketing </a:t>
            </a:r>
            <a:r>
              <a:rPr lang="en-US" sz="2000" dirty="0" smtClean="0"/>
              <a:t>Research Fall XXXX</a:t>
            </a:r>
          </a:p>
          <a:p>
            <a:r>
              <a:rPr lang="en-US" sz="2000" dirty="0" smtClean="0"/>
              <a:t>Group X</a:t>
            </a:r>
            <a:endParaRPr lang="en-US" sz="2000" dirty="0"/>
          </a:p>
        </p:txBody>
      </p:sp>
    </p:spTree>
    <p:extLst>
      <p:ext uri="{BB962C8B-B14F-4D97-AF65-F5344CB8AC3E}">
        <p14:creationId xmlns:p14="http://schemas.microsoft.com/office/powerpoint/2010/main" val="1516043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54511910"/>
              </p:ext>
            </p:extLst>
          </p:nvPr>
        </p:nvGraphicFramePr>
        <p:xfrm>
          <a:off x="557561" y="1873406"/>
          <a:ext cx="7984273" cy="2458687"/>
        </p:xfrm>
        <a:graphic>
          <a:graphicData uri="http://schemas.openxmlformats.org/drawingml/2006/table">
            <a:tbl>
              <a:tblPr>
                <a:tableStyleId>{5C22544A-7EE6-4342-B048-85BDC9FD1C3A}</a:tableStyleId>
              </a:tblPr>
              <a:tblGrid>
                <a:gridCol w="2487088">
                  <a:extLst>
                    <a:ext uri="{9D8B030D-6E8A-4147-A177-3AD203B41FA5}">
                      <a16:colId xmlns:a16="http://schemas.microsoft.com/office/drawing/2014/main" val="20000"/>
                    </a:ext>
                  </a:extLst>
                </a:gridCol>
                <a:gridCol w="1490831">
                  <a:extLst>
                    <a:ext uri="{9D8B030D-6E8A-4147-A177-3AD203B41FA5}">
                      <a16:colId xmlns:a16="http://schemas.microsoft.com/office/drawing/2014/main" val="20001"/>
                    </a:ext>
                  </a:extLst>
                </a:gridCol>
                <a:gridCol w="1490831">
                  <a:extLst>
                    <a:ext uri="{9D8B030D-6E8A-4147-A177-3AD203B41FA5}">
                      <a16:colId xmlns:a16="http://schemas.microsoft.com/office/drawing/2014/main" val="20002"/>
                    </a:ext>
                  </a:extLst>
                </a:gridCol>
                <a:gridCol w="1490831">
                  <a:extLst>
                    <a:ext uri="{9D8B030D-6E8A-4147-A177-3AD203B41FA5}">
                      <a16:colId xmlns:a16="http://schemas.microsoft.com/office/drawing/2014/main" val="20003"/>
                    </a:ext>
                  </a:extLst>
                </a:gridCol>
                <a:gridCol w="1024692">
                  <a:extLst>
                    <a:ext uri="{9D8B030D-6E8A-4147-A177-3AD203B41FA5}">
                      <a16:colId xmlns:a16="http://schemas.microsoft.com/office/drawing/2014/main" val="20004"/>
                    </a:ext>
                  </a:extLst>
                </a:gridCol>
              </a:tblGrid>
              <a:tr h="577076">
                <a:tc rowSpan="2" gridSpan="2">
                  <a:txBody>
                    <a:bodyPr/>
                    <a:lstStyle/>
                    <a:p>
                      <a:pPr marL="0" marR="0">
                        <a:spcBef>
                          <a:spcPts val="0"/>
                        </a:spcBef>
                        <a:spcAft>
                          <a:spcPts val="0"/>
                        </a:spcAft>
                      </a:pPr>
                      <a:r>
                        <a:rPr lang="en-US" sz="1800" dirty="0">
                          <a:effectLst/>
                        </a:rPr>
                        <a:t> </a:t>
                      </a:r>
                      <a:endParaRPr lang="en-US" sz="1800" dirty="0">
                        <a:effectLst/>
                        <a:latin typeface="Times New Roman"/>
                        <a:ea typeface="MS Mincho"/>
                      </a:endParaRPr>
                    </a:p>
                  </a:txBody>
                  <a:tcPr marL="0" marR="0" marT="0" marB="0"/>
                </a:tc>
                <a:tc rowSpan="2" hMerge="1">
                  <a:txBody>
                    <a:bodyPr/>
                    <a:lstStyle/>
                    <a:p>
                      <a:endParaRPr lang="en-US"/>
                    </a:p>
                  </a:txBody>
                  <a:tcPr/>
                </a:tc>
                <a:tc gridSpan="2">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Have </a:t>
                      </a:r>
                      <a:r>
                        <a:rPr lang="en-US" sz="1800" dirty="0">
                          <a:effectLst/>
                        </a:rPr>
                        <a:t>you heard of The Textbook Game?</a:t>
                      </a:r>
                      <a:endParaRPr lang="en-US" sz="1800" dirty="0">
                        <a:effectLst/>
                        <a:latin typeface="Times New Roman"/>
                        <a:ea typeface="MS Mincho"/>
                      </a:endParaRPr>
                    </a:p>
                  </a:txBody>
                  <a:tcPr marL="0" marR="0" marT="0" marB="0"/>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Total</a:t>
                      </a:r>
                      <a:endParaRPr lang="en-US" sz="1800" b="1" u="sng" dirty="0">
                        <a:effectLst/>
                        <a:latin typeface="Times New Roman"/>
                        <a:ea typeface="MS Mincho"/>
                      </a:endParaRPr>
                    </a:p>
                  </a:txBody>
                  <a:tcPr marL="0" marR="0" marT="0" marB="0"/>
                </a:tc>
                <a:extLst>
                  <a:ext uri="{0D108BD9-81ED-4DB2-BD59-A6C34878D82A}">
                    <a16:rowId xmlns:a16="http://schemas.microsoft.com/office/drawing/2014/main" val="10000"/>
                  </a:ext>
                </a:extLst>
              </a:tr>
              <a:tr h="288537">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No</a:t>
                      </a:r>
                      <a:endParaRPr lang="en-US" sz="1800" b="1" u="sng" dirty="0">
                        <a:effectLst/>
                        <a:latin typeface="Times New Roman"/>
                        <a:ea typeface="MS Mincho"/>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Yes</a:t>
                      </a:r>
                      <a:endParaRPr lang="en-US" sz="1800" b="1" u="sng" dirty="0">
                        <a:effectLst/>
                        <a:latin typeface="Times New Roman"/>
                        <a:ea typeface="MS Mincho"/>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577076">
                <a:tc rowSpan="3">
                  <a:txBody>
                    <a:bodyPr/>
                    <a:lstStyle/>
                    <a:p>
                      <a:pPr marL="38100" marR="38100">
                        <a:lnSpc>
                          <a:spcPts val="1600"/>
                        </a:lnSpc>
                        <a:spcBef>
                          <a:spcPts val="0"/>
                        </a:spcBef>
                        <a:spcAft>
                          <a:spcPts val="0"/>
                        </a:spcAft>
                      </a:pPr>
                      <a:r>
                        <a:rPr lang="en-US" sz="1800">
                          <a:effectLst/>
                        </a:rPr>
                        <a:t>Do you know where TBG is located?</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b="1" u="sng" dirty="0">
                          <a:effectLst/>
                        </a:rPr>
                        <a:t>Not Available</a:t>
                      </a:r>
                      <a:endParaRPr lang="en-US" sz="1800" b="1" u="sng"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46</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16</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62</a:t>
                      </a:r>
                      <a:endParaRPr lang="en-US" sz="1800">
                        <a:effectLst/>
                        <a:latin typeface="Times New Roman"/>
                        <a:ea typeface="MS Mincho"/>
                      </a:endParaRPr>
                    </a:p>
                  </a:txBody>
                  <a:tcPr marL="0" marR="0" marT="0" marB="0" anchor="ctr"/>
                </a:tc>
                <a:extLst>
                  <a:ext uri="{0D108BD9-81ED-4DB2-BD59-A6C34878D82A}">
                    <a16:rowId xmlns:a16="http://schemas.microsoft.com/office/drawing/2014/main" val="10002"/>
                  </a:ext>
                </a:extLst>
              </a:tr>
              <a:tr h="288537">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rPr>
                        <a:t>Correct</a:t>
                      </a:r>
                      <a:endParaRPr lang="en-US" sz="1800" b="1" u="sng"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0</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45</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45</a:t>
                      </a:r>
                      <a:endParaRPr lang="en-US" sz="1800">
                        <a:effectLst/>
                        <a:latin typeface="Times New Roman"/>
                        <a:ea typeface="MS Mincho"/>
                      </a:endParaRPr>
                    </a:p>
                  </a:txBody>
                  <a:tcPr marL="0" marR="0" marT="0" marB="0" anchor="ctr"/>
                </a:tc>
                <a:extLst>
                  <a:ext uri="{0D108BD9-81ED-4DB2-BD59-A6C34878D82A}">
                    <a16:rowId xmlns:a16="http://schemas.microsoft.com/office/drawing/2014/main" val="10003"/>
                  </a:ext>
                </a:extLst>
              </a:tr>
              <a:tr h="288537">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rPr>
                        <a:t>Incorrect</a:t>
                      </a:r>
                      <a:endParaRPr lang="en-US" sz="1800" b="1" u="sng"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0</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1</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1</a:t>
                      </a:r>
                      <a:endParaRPr lang="en-US" sz="1800" dirty="0">
                        <a:effectLst/>
                        <a:latin typeface="Times New Roman"/>
                        <a:ea typeface="MS Mincho"/>
                      </a:endParaRPr>
                    </a:p>
                  </a:txBody>
                  <a:tcPr marL="0" marR="0" marT="0" marB="0" anchor="ctr"/>
                </a:tc>
                <a:extLst>
                  <a:ext uri="{0D108BD9-81ED-4DB2-BD59-A6C34878D82A}">
                    <a16:rowId xmlns:a16="http://schemas.microsoft.com/office/drawing/2014/main" val="10004"/>
                  </a:ext>
                </a:extLst>
              </a:tr>
              <a:tr h="288537">
                <a:tc gridSpan="2">
                  <a:txBody>
                    <a:bodyPr/>
                    <a:lstStyle/>
                    <a:p>
                      <a:pPr marL="38100" marR="38100" algn="ctr">
                        <a:lnSpc>
                          <a:spcPts val="1600"/>
                        </a:lnSpc>
                        <a:spcBef>
                          <a:spcPts val="0"/>
                        </a:spcBef>
                        <a:spcAft>
                          <a:spcPts val="0"/>
                        </a:spcAft>
                      </a:pPr>
                      <a:r>
                        <a:rPr lang="en-US" sz="1800" b="1" u="none" dirty="0" smtClean="0">
                          <a:effectLst/>
                        </a:rPr>
                        <a:t>                                             </a:t>
                      </a:r>
                      <a:r>
                        <a:rPr lang="en-US" sz="1800" b="1" u="sng" dirty="0" smtClean="0">
                          <a:effectLst/>
                        </a:rPr>
                        <a:t>Total</a:t>
                      </a:r>
                      <a:endParaRPr lang="en-US" sz="1800" b="1" u="sng" dirty="0">
                        <a:effectLst/>
                        <a:latin typeface="Times New Roman"/>
                        <a:ea typeface="MS Mincho"/>
                      </a:endParaRPr>
                    </a:p>
                  </a:txBody>
                  <a:tcPr marL="0" marR="0" marT="0" marB="0" anchor="ctr"/>
                </a:tc>
                <a:tc hMerge="1">
                  <a:txBody>
                    <a:bodyPr/>
                    <a:lstStyle/>
                    <a:p>
                      <a:endParaRPr lang="en-US"/>
                    </a:p>
                  </a:txBody>
                  <a:tcPr/>
                </a:tc>
                <a:tc>
                  <a:txBody>
                    <a:bodyPr/>
                    <a:lstStyle/>
                    <a:p>
                      <a:pPr marL="38100" marR="38100" algn="ctr">
                        <a:lnSpc>
                          <a:spcPts val="1600"/>
                        </a:lnSpc>
                        <a:spcBef>
                          <a:spcPts val="0"/>
                        </a:spcBef>
                        <a:spcAft>
                          <a:spcPts val="0"/>
                        </a:spcAft>
                      </a:pPr>
                      <a:r>
                        <a:rPr lang="en-US" sz="1800" dirty="0">
                          <a:effectLst/>
                        </a:rPr>
                        <a:t>46</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62</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108</a:t>
                      </a:r>
                      <a:endParaRPr lang="en-US" sz="1800" dirty="0">
                        <a:effectLst/>
                        <a:latin typeface="Times New Roman"/>
                        <a:ea typeface="MS Mincho"/>
                      </a:endParaRPr>
                    </a:p>
                  </a:txBody>
                  <a:tcPr marL="0" marR="0" marT="0" marB="0" anchor="ctr"/>
                </a:tc>
                <a:extLst>
                  <a:ext uri="{0D108BD9-81ED-4DB2-BD59-A6C34878D82A}">
                    <a16:rowId xmlns:a16="http://schemas.microsoft.com/office/drawing/2014/main" val="10005"/>
                  </a:ext>
                </a:extLst>
              </a:tr>
            </a:tbl>
          </a:graphicData>
        </a:graphic>
      </p:graphicFrame>
      <p:sp>
        <p:nvSpPr>
          <p:cNvPr id="6" name="TextBox 5"/>
          <p:cNvSpPr txBox="1"/>
          <p:nvPr/>
        </p:nvSpPr>
        <p:spPr>
          <a:xfrm>
            <a:off x="557561" y="4339015"/>
            <a:ext cx="2789161" cy="307777"/>
          </a:xfrm>
          <a:prstGeom prst="rect">
            <a:avLst/>
          </a:prstGeom>
          <a:noFill/>
        </p:spPr>
        <p:txBody>
          <a:bodyPr wrap="none" rtlCol="0">
            <a:spAutoFit/>
          </a:bodyPr>
          <a:lstStyle/>
          <a:p>
            <a:r>
              <a:rPr lang="en-US" sz="1400" dirty="0" smtClean="0"/>
              <a:t>t = 59.451***  	Reject Ho</a:t>
            </a:r>
            <a:endParaRPr lang="en-US" sz="1400" dirty="0"/>
          </a:p>
        </p:txBody>
      </p:sp>
      <p:sp>
        <p:nvSpPr>
          <p:cNvPr id="7" name="TextBox 6"/>
          <p:cNvSpPr txBox="1"/>
          <p:nvPr/>
        </p:nvSpPr>
        <p:spPr>
          <a:xfrm>
            <a:off x="0" y="6434275"/>
            <a:ext cx="7071167" cy="369332"/>
          </a:xfrm>
          <a:prstGeom prst="rect">
            <a:avLst/>
          </a:prstGeom>
          <a:noFill/>
        </p:spPr>
        <p:txBody>
          <a:bodyPr wrap="none" rtlCol="0">
            <a:spAutoFit/>
          </a:bodyPr>
          <a:lstStyle/>
          <a:p>
            <a:r>
              <a:rPr lang="en-US" dirty="0" smtClean="0"/>
              <a:t>***Variables are significant at Confidence Intervals of 90%, 95%, 99% </a:t>
            </a:r>
            <a:endParaRPr lang="en-US" dirty="0"/>
          </a:p>
        </p:txBody>
      </p:sp>
      <p:sp>
        <p:nvSpPr>
          <p:cNvPr id="8" name="TextBox 7"/>
          <p:cNvSpPr txBox="1"/>
          <p:nvPr/>
        </p:nvSpPr>
        <p:spPr>
          <a:xfrm>
            <a:off x="1526917" y="1873406"/>
            <a:ext cx="1819805" cy="830997"/>
          </a:xfrm>
          <a:prstGeom prst="rect">
            <a:avLst/>
          </a:prstGeom>
          <a:noFill/>
        </p:spPr>
        <p:txBody>
          <a:bodyPr wrap="square" rtlCol="0">
            <a:spAutoFit/>
          </a:bodyPr>
          <a:lstStyle/>
          <a:p>
            <a:pPr algn="ctr"/>
            <a:r>
              <a:rPr lang="en-US" sz="2400" b="1" dirty="0" smtClean="0">
                <a:solidFill>
                  <a:srgbClr val="AD0101"/>
                </a:solidFill>
              </a:rPr>
              <a:t>Variables</a:t>
            </a:r>
          </a:p>
          <a:p>
            <a:pPr algn="ctr"/>
            <a:r>
              <a:rPr lang="en-US" sz="2400" b="1" dirty="0" smtClean="0">
                <a:solidFill>
                  <a:srgbClr val="AD0101"/>
                </a:solidFill>
              </a:rPr>
              <a:t>are related</a:t>
            </a:r>
            <a:r>
              <a:rPr lang="en-US" b="1" dirty="0" smtClean="0"/>
              <a:t> </a:t>
            </a:r>
            <a:endParaRPr lang="en-US" b="1" dirty="0"/>
          </a:p>
        </p:txBody>
      </p:sp>
    </p:spTree>
    <p:extLst>
      <p:ext uri="{BB962C8B-B14F-4D97-AF65-F5344CB8AC3E}">
        <p14:creationId xmlns:p14="http://schemas.microsoft.com/office/powerpoint/2010/main" val="3061358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Advertising</a:t>
            </a:r>
            <a:endParaRPr lang="en-US" b="1" dirty="0"/>
          </a:p>
        </p:txBody>
      </p:sp>
      <p:sp>
        <p:nvSpPr>
          <p:cNvPr id="3" name="Content Placeholder 2"/>
          <p:cNvSpPr>
            <a:spLocks noGrp="1"/>
          </p:cNvSpPr>
          <p:nvPr>
            <p:ph idx="1"/>
          </p:nvPr>
        </p:nvSpPr>
        <p:spPr/>
        <p:txBody>
          <a:bodyPr>
            <a:normAutofit/>
          </a:bodyPr>
          <a:lstStyle/>
          <a:p>
            <a:r>
              <a:rPr lang="en-US" sz="2800" dirty="0" smtClean="0"/>
              <a:t>TV </a:t>
            </a:r>
          </a:p>
          <a:p>
            <a:r>
              <a:rPr lang="en-US" sz="2800" dirty="0" smtClean="0"/>
              <a:t>Radio </a:t>
            </a:r>
          </a:p>
          <a:p>
            <a:r>
              <a:rPr lang="en-US" sz="2800" dirty="0" smtClean="0"/>
              <a:t>Website </a:t>
            </a:r>
          </a:p>
          <a:p>
            <a:r>
              <a:rPr lang="en-US" sz="2800" dirty="0" smtClean="0"/>
              <a:t>Social Media </a:t>
            </a:r>
          </a:p>
          <a:p>
            <a:r>
              <a:rPr lang="en-US" sz="2800" dirty="0" smtClean="0"/>
              <a:t>The </a:t>
            </a:r>
            <a:r>
              <a:rPr lang="en-US" sz="2800" dirty="0"/>
              <a:t>Ad </a:t>
            </a:r>
            <a:r>
              <a:rPr lang="en-US" sz="2800" dirty="0" smtClean="0"/>
              <a:t>Sheet</a:t>
            </a:r>
          </a:p>
          <a:p>
            <a:r>
              <a:rPr lang="en-US" sz="2800" dirty="0" err="1" smtClean="0"/>
              <a:t>Gonga</a:t>
            </a:r>
            <a:r>
              <a:rPr lang="en-US" sz="2800" dirty="0" smtClean="0"/>
              <a:t>, </a:t>
            </a:r>
            <a:r>
              <a:rPr lang="en-US" sz="1800" dirty="0" smtClean="0"/>
              <a:t>i.e., gorilla playing the accordion in speakers circle </a:t>
            </a:r>
            <a:endParaRPr lang="en-US" sz="1800" dirty="0"/>
          </a:p>
        </p:txBody>
      </p:sp>
    </p:spTree>
    <p:extLst>
      <p:ext uri="{BB962C8B-B14F-4D97-AF65-F5344CB8AC3E}">
        <p14:creationId xmlns:p14="http://schemas.microsoft.com/office/powerpoint/2010/main" val="127218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530" y="126999"/>
            <a:ext cx="8366966" cy="1429871"/>
          </a:xfrm>
        </p:spPr>
        <p:txBody>
          <a:bodyPr>
            <a:noAutofit/>
          </a:bodyPr>
          <a:lstStyle/>
          <a:p>
            <a:pPr lvl="0"/>
            <a:r>
              <a:rPr lang="en-US" sz="3600" b="1" dirty="0">
                <a:effectLst/>
              </a:rPr>
              <a:t>Which advertising techniques influence students purchasing behaviors the most</a:t>
            </a:r>
            <a:r>
              <a:rPr lang="en-US" sz="3600" b="1" dirty="0" smtClean="0">
                <a:effectLst/>
              </a:rPr>
              <a:t>?</a:t>
            </a:r>
            <a:endParaRPr lang="en-US" sz="36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77458230"/>
              </p:ext>
            </p:extLst>
          </p:nvPr>
        </p:nvGraphicFramePr>
        <p:xfrm>
          <a:off x="552824" y="1899207"/>
          <a:ext cx="8054697" cy="2573464"/>
        </p:xfrm>
        <a:graphic>
          <a:graphicData uri="http://schemas.openxmlformats.org/drawingml/2006/table">
            <a:tbl>
              <a:tblPr firstRow="1" bandRow="1">
                <a:tableStyleId>{5C22544A-7EE6-4342-B048-85BDC9FD1C3A}</a:tableStyleId>
              </a:tblPr>
              <a:tblGrid>
                <a:gridCol w="1150671">
                  <a:extLst>
                    <a:ext uri="{9D8B030D-6E8A-4147-A177-3AD203B41FA5}">
                      <a16:colId xmlns:a16="http://schemas.microsoft.com/office/drawing/2014/main" val="20000"/>
                    </a:ext>
                  </a:extLst>
                </a:gridCol>
                <a:gridCol w="1150671">
                  <a:extLst>
                    <a:ext uri="{9D8B030D-6E8A-4147-A177-3AD203B41FA5}">
                      <a16:colId xmlns:a16="http://schemas.microsoft.com/office/drawing/2014/main" val="20001"/>
                    </a:ext>
                  </a:extLst>
                </a:gridCol>
                <a:gridCol w="1150671">
                  <a:extLst>
                    <a:ext uri="{9D8B030D-6E8A-4147-A177-3AD203B41FA5}">
                      <a16:colId xmlns:a16="http://schemas.microsoft.com/office/drawing/2014/main" val="20002"/>
                    </a:ext>
                  </a:extLst>
                </a:gridCol>
                <a:gridCol w="1150671">
                  <a:extLst>
                    <a:ext uri="{9D8B030D-6E8A-4147-A177-3AD203B41FA5}">
                      <a16:colId xmlns:a16="http://schemas.microsoft.com/office/drawing/2014/main" val="20003"/>
                    </a:ext>
                  </a:extLst>
                </a:gridCol>
                <a:gridCol w="1150671">
                  <a:extLst>
                    <a:ext uri="{9D8B030D-6E8A-4147-A177-3AD203B41FA5}">
                      <a16:colId xmlns:a16="http://schemas.microsoft.com/office/drawing/2014/main" val="20004"/>
                    </a:ext>
                  </a:extLst>
                </a:gridCol>
                <a:gridCol w="1150671">
                  <a:extLst>
                    <a:ext uri="{9D8B030D-6E8A-4147-A177-3AD203B41FA5}">
                      <a16:colId xmlns:a16="http://schemas.microsoft.com/office/drawing/2014/main" val="20005"/>
                    </a:ext>
                  </a:extLst>
                </a:gridCol>
                <a:gridCol w="1150671">
                  <a:extLst>
                    <a:ext uri="{9D8B030D-6E8A-4147-A177-3AD203B41FA5}">
                      <a16:colId xmlns:a16="http://schemas.microsoft.com/office/drawing/2014/main" val="20006"/>
                    </a:ext>
                  </a:extLst>
                </a:gridCol>
              </a:tblGrid>
              <a:tr h="641632">
                <a:tc>
                  <a:txBody>
                    <a:bodyPr/>
                    <a:lstStyle/>
                    <a:p>
                      <a:pPr algn="ctr"/>
                      <a:endParaRPr lang="en-US" b="1" dirty="0">
                        <a:solidFill>
                          <a:srgbClr val="FFFFFF"/>
                        </a:solidFill>
                      </a:endParaRPr>
                    </a:p>
                  </a:txBody>
                  <a:tcPr>
                    <a:solidFill>
                      <a:schemeClr val="bg2"/>
                    </a:solidFill>
                  </a:tcPr>
                </a:tc>
                <a:tc>
                  <a:txBody>
                    <a:bodyPr/>
                    <a:lstStyle/>
                    <a:p>
                      <a:pPr algn="ctr"/>
                      <a:r>
                        <a:rPr lang="en-US" dirty="0" smtClean="0"/>
                        <a:t>Radio</a:t>
                      </a:r>
                      <a:endParaRPr lang="en-US" dirty="0"/>
                    </a:p>
                  </a:txBody>
                  <a:tcPr/>
                </a:tc>
                <a:tc>
                  <a:txBody>
                    <a:bodyPr/>
                    <a:lstStyle/>
                    <a:p>
                      <a:pPr algn="ctr"/>
                      <a:r>
                        <a:rPr lang="en-US" dirty="0" smtClean="0"/>
                        <a:t>TV </a:t>
                      </a:r>
                      <a:endParaRPr lang="en-US" dirty="0"/>
                    </a:p>
                  </a:txBody>
                  <a:tcPr/>
                </a:tc>
                <a:tc>
                  <a:txBody>
                    <a:bodyPr/>
                    <a:lstStyle/>
                    <a:p>
                      <a:pPr algn="ctr"/>
                      <a:r>
                        <a:rPr lang="en-US" dirty="0" smtClean="0"/>
                        <a:t>Social Media </a:t>
                      </a:r>
                      <a:endParaRPr lang="en-US" dirty="0"/>
                    </a:p>
                  </a:txBody>
                  <a:tcPr/>
                </a:tc>
                <a:tc>
                  <a:txBody>
                    <a:bodyPr/>
                    <a:lstStyle/>
                    <a:p>
                      <a:pPr algn="ctr"/>
                      <a:r>
                        <a:rPr lang="en-US" dirty="0" smtClean="0"/>
                        <a:t>Print Ads</a:t>
                      </a:r>
                      <a:endParaRPr lang="en-US" dirty="0"/>
                    </a:p>
                  </a:txBody>
                  <a:tcPr/>
                </a:tc>
                <a:tc>
                  <a:txBody>
                    <a:bodyPr/>
                    <a:lstStyle/>
                    <a:p>
                      <a:pPr algn="ctr"/>
                      <a:r>
                        <a:rPr lang="en-US" dirty="0" smtClean="0"/>
                        <a:t>Word of Mouth</a:t>
                      </a:r>
                      <a:endParaRPr lang="en-US" dirty="0"/>
                    </a:p>
                  </a:txBody>
                  <a:tcPr/>
                </a:tc>
                <a:tc>
                  <a:txBody>
                    <a:bodyPr/>
                    <a:lstStyle/>
                    <a:p>
                      <a:pPr algn="ctr"/>
                      <a:r>
                        <a:rPr lang="en-US" dirty="0" smtClean="0"/>
                        <a:t>Other </a:t>
                      </a:r>
                      <a:endParaRPr lang="en-US" dirty="0"/>
                    </a:p>
                  </a:txBody>
                  <a:tcPr/>
                </a:tc>
                <a:extLst>
                  <a:ext uri="{0D108BD9-81ED-4DB2-BD59-A6C34878D82A}">
                    <a16:rowId xmlns:a16="http://schemas.microsoft.com/office/drawing/2014/main" val="10000"/>
                  </a:ext>
                </a:extLst>
              </a:tr>
              <a:tr h="965916">
                <a:tc>
                  <a:txBody>
                    <a:bodyPr/>
                    <a:lstStyle/>
                    <a:p>
                      <a:pPr algn="ctr"/>
                      <a:endParaRPr lang="en-US" b="1" dirty="0" smtClean="0">
                        <a:solidFill>
                          <a:srgbClr val="FFFFFF"/>
                        </a:solidFill>
                      </a:endParaRPr>
                    </a:p>
                    <a:p>
                      <a:pPr algn="ctr"/>
                      <a:r>
                        <a:rPr lang="en-US" b="1" dirty="0" smtClean="0">
                          <a:solidFill>
                            <a:srgbClr val="FFFFFF"/>
                          </a:solidFill>
                        </a:rPr>
                        <a:t>Exposed</a:t>
                      </a:r>
                      <a:endParaRPr lang="en-US" b="1" dirty="0">
                        <a:solidFill>
                          <a:srgbClr val="FFFFFF"/>
                        </a:solidFill>
                      </a:endParaRPr>
                    </a:p>
                  </a:txBody>
                  <a:tcPr>
                    <a:solidFill>
                      <a:schemeClr val="accent1"/>
                    </a:solidFill>
                  </a:tcPr>
                </a:tc>
                <a:tc>
                  <a:txBody>
                    <a:bodyPr/>
                    <a:lstStyle/>
                    <a:p>
                      <a:pPr algn="ctr"/>
                      <a:endParaRPr lang="en-US" sz="2000" dirty="0" smtClean="0"/>
                    </a:p>
                    <a:p>
                      <a:pPr algn="ctr"/>
                      <a:r>
                        <a:rPr lang="en-US" sz="2000" dirty="0" smtClean="0"/>
                        <a:t>21.30%</a:t>
                      </a:r>
                    </a:p>
                  </a:txBody>
                  <a:tcPr/>
                </a:tc>
                <a:tc>
                  <a:txBody>
                    <a:bodyPr/>
                    <a:lstStyle/>
                    <a:p>
                      <a:pPr algn="ctr"/>
                      <a:endParaRPr lang="en-US" sz="2000" dirty="0" smtClean="0"/>
                    </a:p>
                    <a:p>
                      <a:pPr algn="ctr"/>
                      <a:r>
                        <a:rPr lang="en-US" sz="2000" dirty="0" smtClean="0"/>
                        <a:t>60.19%</a:t>
                      </a:r>
                      <a:endParaRPr lang="en-US" sz="2000" dirty="0"/>
                    </a:p>
                  </a:txBody>
                  <a:tcPr/>
                </a:tc>
                <a:tc>
                  <a:txBody>
                    <a:bodyPr/>
                    <a:lstStyle/>
                    <a:p>
                      <a:pPr algn="ctr"/>
                      <a:endParaRPr lang="en-US" sz="2000" dirty="0" smtClean="0"/>
                    </a:p>
                    <a:p>
                      <a:pPr algn="ctr"/>
                      <a:r>
                        <a:rPr lang="en-US" sz="2000" dirty="0" smtClean="0"/>
                        <a:t>70.37%</a:t>
                      </a:r>
                    </a:p>
                  </a:txBody>
                  <a:tcPr/>
                </a:tc>
                <a:tc>
                  <a:txBody>
                    <a:bodyPr/>
                    <a:lstStyle/>
                    <a:p>
                      <a:pPr algn="ctr"/>
                      <a:endParaRPr lang="en-US" sz="2000" dirty="0" smtClean="0"/>
                    </a:p>
                    <a:p>
                      <a:pPr algn="ctr"/>
                      <a:r>
                        <a:rPr lang="en-US" sz="2000" dirty="0" smtClean="0"/>
                        <a:t>32.41%</a:t>
                      </a:r>
                      <a:endParaRPr lang="en-US" sz="2000" dirty="0"/>
                    </a:p>
                  </a:txBody>
                  <a:tcPr/>
                </a:tc>
                <a:tc>
                  <a:txBody>
                    <a:bodyPr/>
                    <a:lstStyle/>
                    <a:p>
                      <a:pPr algn="ctr"/>
                      <a:endParaRPr lang="en-US" sz="2000" dirty="0" smtClean="0"/>
                    </a:p>
                    <a:p>
                      <a:pPr algn="ctr"/>
                      <a:r>
                        <a:rPr lang="en-US" sz="2000" dirty="0" smtClean="0"/>
                        <a:t>40.74%</a:t>
                      </a:r>
                      <a:endParaRPr lang="en-US" sz="2000" dirty="0"/>
                    </a:p>
                  </a:txBody>
                  <a:tcPr/>
                </a:tc>
                <a:tc>
                  <a:txBody>
                    <a:bodyPr/>
                    <a:lstStyle/>
                    <a:p>
                      <a:pPr algn="ctr"/>
                      <a:endParaRPr lang="en-US" sz="2000" dirty="0" smtClean="0"/>
                    </a:p>
                    <a:p>
                      <a:pPr algn="ctr"/>
                      <a:r>
                        <a:rPr lang="en-US" sz="2000" dirty="0" smtClean="0"/>
                        <a:t>1.85%</a:t>
                      </a:r>
                      <a:endParaRPr lang="en-US" sz="2000" dirty="0"/>
                    </a:p>
                  </a:txBody>
                  <a:tcPr/>
                </a:tc>
                <a:extLst>
                  <a:ext uri="{0D108BD9-81ED-4DB2-BD59-A6C34878D82A}">
                    <a16:rowId xmlns:a16="http://schemas.microsoft.com/office/drawing/2014/main" val="10001"/>
                  </a:ext>
                </a:extLst>
              </a:tr>
              <a:tr h="965916">
                <a:tc>
                  <a:txBody>
                    <a:bodyPr/>
                    <a:lstStyle/>
                    <a:p>
                      <a:pPr algn="ctr"/>
                      <a:r>
                        <a:rPr lang="en-US" b="1" dirty="0" smtClean="0">
                          <a:solidFill>
                            <a:srgbClr val="FFFFFF"/>
                          </a:solidFill>
                        </a:rPr>
                        <a:t>Not</a:t>
                      </a:r>
                      <a:r>
                        <a:rPr lang="en-US" b="1" baseline="0" dirty="0" smtClean="0">
                          <a:solidFill>
                            <a:srgbClr val="FFFFFF"/>
                          </a:solidFill>
                        </a:rPr>
                        <a:t> </a:t>
                      </a:r>
                    </a:p>
                    <a:p>
                      <a:pPr algn="ctr"/>
                      <a:r>
                        <a:rPr lang="en-US" b="1" baseline="0" dirty="0" smtClean="0">
                          <a:solidFill>
                            <a:srgbClr val="FFFFFF"/>
                          </a:solidFill>
                        </a:rPr>
                        <a:t>Exposed </a:t>
                      </a:r>
                      <a:endParaRPr lang="en-US" b="1" dirty="0">
                        <a:solidFill>
                          <a:srgbClr val="FFFFFF"/>
                        </a:solidFill>
                      </a:endParaRPr>
                    </a:p>
                  </a:txBody>
                  <a:tcPr>
                    <a:solidFill>
                      <a:schemeClr val="accent1"/>
                    </a:solidFill>
                  </a:tcPr>
                </a:tc>
                <a:tc>
                  <a:txBody>
                    <a:bodyPr/>
                    <a:lstStyle/>
                    <a:p>
                      <a:pPr algn="ctr"/>
                      <a:endParaRPr lang="en-US" sz="2000" dirty="0" smtClean="0"/>
                    </a:p>
                    <a:p>
                      <a:pPr algn="ctr"/>
                      <a:r>
                        <a:rPr lang="en-US" sz="2000" dirty="0" smtClean="0"/>
                        <a:t>78.70%</a:t>
                      </a:r>
                      <a:endParaRPr lang="en-US" sz="2000" dirty="0"/>
                    </a:p>
                  </a:txBody>
                  <a:tcPr/>
                </a:tc>
                <a:tc>
                  <a:txBody>
                    <a:bodyPr/>
                    <a:lstStyle/>
                    <a:p>
                      <a:pPr algn="ctr"/>
                      <a:endParaRPr lang="en-US" sz="2000" dirty="0" smtClean="0"/>
                    </a:p>
                    <a:p>
                      <a:pPr algn="ctr"/>
                      <a:r>
                        <a:rPr lang="en-US" sz="2000" dirty="0" smtClean="0"/>
                        <a:t>39.81%</a:t>
                      </a:r>
                      <a:endParaRPr lang="en-US" sz="2000" dirty="0"/>
                    </a:p>
                  </a:txBody>
                  <a:tcPr/>
                </a:tc>
                <a:tc>
                  <a:txBody>
                    <a:bodyPr/>
                    <a:lstStyle/>
                    <a:p>
                      <a:pPr algn="ctr"/>
                      <a:endParaRPr lang="en-US" sz="2000" dirty="0" smtClean="0"/>
                    </a:p>
                    <a:p>
                      <a:pPr algn="ctr"/>
                      <a:r>
                        <a:rPr lang="en-US" sz="2000" dirty="0" smtClean="0"/>
                        <a:t>29.63%</a:t>
                      </a:r>
                      <a:endParaRPr lang="en-US" sz="2000" dirty="0"/>
                    </a:p>
                  </a:txBody>
                  <a:tcPr/>
                </a:tc>
                <a:tc>
                  <a:txBody>
                    <a:bodyPr/>
                    <a:lstStyle/>
                    <a:p>
                      <a:pPr algn="ctr"/>
                      <a:r>
                        <a:rPr lang="en-US" sz="2000" dirty="0" smtClean="0"/>
                        <a:t/>
                      </a:r>
                      <a:br>
                        <a:rPr lang="en-US" sz="2000" dirty="0" smtClean="0"/>
                      </a:br>
                      <a:r>
                        <a:rPr lang="en-US" sz="2000" dirty="0" smtClean="0"/>
                        <a:t>67.59%</a:t>
                      </a:r>
                      <a:endParaRPr lang="en-US" sz="2000" dirty="0"/>
                    </a:p>
                  </a:txBody>
                  <a:tcPr/>
                </a:tc>
                <a:tc>
                  <a:txBody>
                    <a:bodyPr/>
                    <a:lstStyle/>
                    <a:p>
                      <a:pPr algn="ctr"/>
                      <a:endParaRPr lang="en-US" sz="2000" dirty="0" smtClean="0"/>
                    </a:p>
                    <a:p>
                      <a:pPr algn="ctr"/>
                      <a:r>
                        <a:rPr lang="en-US" sz="2000" dirty="0" smtClean="0"/>
                        <a:t>59.26%</a:t>
                      </a:r>
                      <a:endParaRPr lang="en-US" sz="2000" dirty="0"/>
                    </a:p>
                  </a:txBody>
                  <a:tcPr/>
                </a:tc>
                <a:tc>
                  <a:txBody>
                    <a:bodyPr/>
                    <a:lstStyle/>
                    <a:p>
                      <a:pPr algn="ctr"/>
                      <a:endParaRPr lang="en-US" sz="2000" dirty="0" smtClean="0"/>
                    </a:p>
                    <a:p>
                      <a:pPr algn="ctr"/>
                      <a:r>
                        <a:rPr lang="en-US" sz="2000" dirty="0" smtClean="0"/>
                        <a:t>98.15%</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86875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814" y="250232"/>
            <a:ext cx="3904491" cy="1429871"/>
          </a:xfrm>
        </p:spPr>
        <p:txBody>
          <a:bodyPr>
            <a:normAutofit fontScale="90000"/>
          </a:bodyPr>
          <a:lstStyle/>
          <a:p>
            <a:r>
              <a:rPr lang="en-US" sz="3600" b="1" dirty="0" smtClean="0"/>
              <a:t>Comparison of Current Advertising </a:t>
            </a:r>
            <a:endParaRPr lang="en-US" sz="3600" b="1" dirty="0"/>
          </a:p>
        </p:txBody>
      </p:sp>
      <p:pic>
        <p:nvPicPr>
          <p:cNvPr id="3"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686188" y="79709"/>
            <a:ext cx="3994634" cy="320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4848" y="2086902"/>
            <a:ext cx="4257563" cy="3417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86188" y="3416525"/>
            <a:ext cx="3994635" cy="320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098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920" y="537882"/>
            <a:ext cx="7080340" cy="567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898994" y="2364059"/>
            <a:ext cx="790601" cy="369332"/>
          </a:xfrm>
          <a:prstGeom prst="rect">
            <a:avLst/>
          </a:prstGeom>
          <a:noFill/>
        </p:spPr>
        <p:txBody>
          <a:bodyPr wrap="none" rtlCol="0">
            <a:spAutoFit/>
          </a:bodyPr>
          <a:lstStyle/>
          <a:p>
            <a:r>
              <a:rPr lang="en-US" dirty="0" smtClean="0">
                <a:solidFill>
                  <a:schemeClr val="accent1"/>
                </a:solidFill>
              </a:rPr>
              <a:t>41.7%</a:t>
            </a:r>
            <a:endParaRPr lang="en-US" dirty="0">
              <a:solidFill>
                <a:schemeClr val="accent1"/>
              </a:solidFill>
            </a:endParaRPr>
          </a:p>
        </p:txBody>
      </p:sp>
      <p:sp>
        <p:nvSpPr>
          <p:cNvPr id="4" name="TextBox 3"/>
          <p:cNvSpPr txBox="1"/>
          <p:nvPr/>
        </p:nvSpPr>
        <p:spPr>
          <a:xfrm>
            <a:off x="3133492" y="1239128"/>
            <a:ext cx="790601" cy="369332"/>
          </a:xfrm>
          <a:prstGeom prst="rect">
            <a:avLst/>
          </a:prstGeom>
          <a:noFill/>
        </p:spPr>
        <p:txBody>
          <a:bodyPr wrap="none" rtlCol="0">
            <a:spAutoFit/>
          </a:bodyPr>
          <a:lstStyle/>
          <a:p>
            <a:r>
              <a:rPr lang="en-US" dirty="0" smtClean="0">
                <a:solidFill>
                  <a:schemeClr val="accent1"/>
                </a:solidFill>
              </a:rPr>
              <a:t>58.3%</a:t>
            </a:r>
            <a:endParaRPr lang="en-US" dirty="0">
              <a:solidFill>
                <a:schemeClr val="accent1"/>
              </a:solidFill>
            </a:endParaRPr>
          </a:p>
        </p:txBody>
      </p:sp>
    </p:spTree>
    <p:extLst>
      <p:ext uri="{BB962C8B-B14F-4D97-AF65-F5344CB8AC3E}">
        <p14:creationId xmlns:p14="http://schemas.microsoft.com/office/powerpoint/2010/main" val="1427139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05011885"/>
              </p:ext>
            </p:extLst>
          </p:nvPr>
        </p:nvGraphicFramePr>
        <p:xfrm>
          <a:off x="457196" y="1056640"/>
          <a:ext cx="8473443" cy="2877279"/>
        </p:xfrm>
        <a:graphic>
          <a:graphicData uri="http://schemas.openxmlformats.org/drawingml/2006/table">
            <a:tbl>
              <a:tblPr>
                <a:tableStyleId>{5C22544A-7EE6-4342-B048-85BDC9FD1C3A}</a:tableStyleId>
              </a:tblPr>
              <a:tblGrid>
                <a:gridCol w="2319377">
                  <a:extLst>
                    <a:ext uri="{9D8B030D-6E8A-4147-A177-3AD203B41FA5}">
                      <a16:colId xmlns:a16="http://schemas.microsoft.com/office/drawing/2014/main" val="20000"/>
                    </a:ext>
                  </a:extLst>
                </a:gridCol>
                <a:gridCol w="1086290">
                  <a:extLst>
                    <a:ext uri="{9D8B030D-6E8A-4147-A177-3AD203B41FA5}">
                      <a16:colId xmlns:a16="http://schemas.microsoft.com/office/drawing/2014/main" val="20001"/>
                    </a:ext>
                  </a:extLst>
                </a:gridCol>
                <a:gridCol w="1100497">
                  <a:extLst>
                    <a:ext uri="{9D8B030D-6E8A-4147-A177-3AD203B41FA5}">
                      <a16:colId xmlns:a16="http://schemas.microsoft.com/office/drawing/2014/main" val="20002"/>
                    </a:ext>
                  </a:extLst>
                </a:gridCol>
                <a:gridCol w="1335840">
                  <a:extLst>
                    <a:ext uri="{9D8B030D-6E8A-4147-A177-3AD203B41FA5}">
                      <a16:colId xmlns:a16="http://schemas.microsoft.com/office/drawing/2014/main" val="20003"/>
                    </a:ext>
                  </a:extLst>
                </a:gridCol>
                <a:gridCol w="720251">
                  <a:extLst>
                    <a:ext uri="{9D8B030D-6E8A-4147-A177-3AD203B41FA5}">
                      <a16:colId xmlns:a16="http://schemas.microsoft.com/office/drawing/2014/main" val="20004"/>
                    </a:ext>
                  </a:extLst>
                </a:gridCol>
                <a:gridCol w="955594">
                  <a:extLst>
                    <a:ext uri="{9D8B030D-6E8A-4147-A177-3AD203B41FA5}">
                      <a16:colId xmlns:a16="http://schemas.microsoft.com/office/drawing/2014/main" val="20005"/>
                    </a:ext>
                  </a:extLst>
                </a:gridCol>
                <a:gridCol w="955594">
                  <a:extLst>
                    <a:ext uri="{9D8B030D-6E8A-4147-A177-3AD203B41FA5}">
                      <a16:colId xmlns:a16="http://schemas.microsoft.com/office/drawing/2014/main" val="20006"/>
                    </a:ext>
                  </a:extLst>
                </a:gridCol>
              </a:tblGrid>
              <a:tr h="573476">
                <a:tc rowSpan="2" gridSpan="2">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0" marR="0" marT="0" marB="0"/>
                </a:tc>
                <a:tc rowSpan="2" hMerge="1">
                  <a:txBody>
                    <a:bodyPr/>
                    <a:lstStyle/>
                    <a:p>
                      <a:endParaRPr lang="en-US"/>
                    </a:p>
                  </a:txBody>
                  <a:tcPr/>
                </a:tc>
                <a:tc gridSpan="4">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What </a:t>
                      </a:r>
                      <a:r>
                        <a:rPr lang="en-US" sz="1800" dirty="0">
                          <a:effectLst/>
                        </a:rPr>
                        <a:t>level are you in school?</a:t>
                      </a:r>
                      <a:endParaRPr lang="en-US" sz="18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Total</a:t>
                      </a:r>
                      <a:endParaRPr lang="en-US" sz="1800" b="1" u="sng" dirty="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573476">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Freshmen</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Sophomore</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Junior</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Senior</a:t>
                      </a:r>
                      <a:endParaRPr lang="en-US" sz="1800" b="1" u="sng" dirty="0">
                        <a:effectLst/>
                        <a:latin typeface="Calibri"/>
                        <a:ea typeface="Calibri"/>
                        <a:cs typeface="Times New Roman"/>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555139">
                <a:tc rowSpan="2">
                  <a:txBody>
                    <a:bodyPr/>
                    <a:lstStyle/>
                    <a:p>
                      <a:pPr marL="38100" marR="38100" algn="ctr">
                        <a:lnSpc>
                          <a:spcPts val="1600"/>
                        </a:lnSpc>
                        <a:spcBef>
                          <a:spcPts val="0"/>
                        </a:spcBef>
                        <a:spcAft>
                          <a:spcPts val="0"/>
                        </a:spcAft>
                      </a:pPr>
                      <a:r>
                        <a:rPr lang="en-US" sz="1800" dirty="0">
                          <a:effectLst/>
                        </a:rPr>
                        <a:t>Have you seen a gorilla playing the accordion?</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b="1" i="0" u="sng">
                          <a:effectLst/>
                        </a:rPr>
                        <a:t>No</a:t>
                      </a:r>
                      <a:endParaRPr lang="en-US" sz="1800" b="1" i="0" u="sng">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21</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14</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12</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16</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63</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620049">
                <a:tc vMerge="1">
                  <a:txBody>
                    <a:bodyPr/>
                    <a:lstStyle/>
                    <a:p>
                      <a:endParaRPr lang="en-US"/>
                    </a:p>
                  </a:txBody>
                  <a:tcPr/>
                </a:tc>
                <a:tc>
                  <a:txBody>
                    <a:bodyPr/>
                    <a:lstStyle/>
                    <a:p>
                      <a:pPr marL="38100" marR="38100" algn="ctr">
                        <a:lnSpc>
                          <a:spcPts val="1600"/>
                        </a:lnSpc>
                        <a:spcBef>
                          <a:spcPts val="0"/>
                        </a:spcBef>
                        <a:spcAft>
                          <a:spcPts val="0"/>
                        </a:spcAft>
                      </a:pPr>
                      <a:r>
                        <a:rPr lang="en-US" sz="1800" b="1" i="0" u="sng" dirty="0">
                          <a:effectLst/>
                        </a:rPr>
                        <a:t>Yes</a:t>
                      </a:r>
                      <a:endParaRPr lang="en-US" sz="1800" b="1" i="0"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8</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7</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14</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16</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45</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555139">
                <a:tc gridSpan="2">
                  <a:txBody>
                    <a:bodyPr/>
                    <a:lstStyle/>
                    <a:p>
                      <a:pPr marL="38100" marR="38100" algn="ctr">
                        <a:lnSpc>
                          <a:spcPts val="1600"/>
                        </a:lnSpc>
                        <a:spcBef>
                          <a:spcPts val="0"/>
                        </a:spcBef>
                        <a:spcAft>
                          <a:spcPts val="0"/>
                        </a:spcAft>
                      </a:pPr>
                      <a:r>
                        <a:rPr lang="en-US" sz="1800" b="1" u="sng" dirty="0">
                          <a:effectLst/>
                        </a:rPr>
                        <a:t>Total</a:t>
                      </a:r>
                      <a:endParaRPr lang="en-US" sz="1800" b="1" u="sng" dirty="0">
                        <a:effectLst/>
                        <a:latin typeface="Calibri"/>
                        <a:ea typeface="Calibri"/>
                        <a:cs typeface="Times New Roman"/>
                      </a:endParaRPr>
                    </a:p>
                  </a:txBody>
                  <a:tcPr marL="0" marR="0" marT="0" marB="0" anchor="ctr"/>
                </a:tc>
                <a:tc hMerge="1">
                  <a:txBody>
                    <a:bodyPr/>
                    <a:lstStyle/>
                    <a:p>
                      <a:endParaRPr lang="en-US"/>
                    </a:p>
                  </a:txBody>
                  <a:tcPr/>
                </a:tc>
                <a:tc>
                  <a:txBody>
                    <a:bodyPr/>
                    <a:lstStyle/>
                    <a:p>
                      <a:pPr marL="38100" marR="38100" algn="ctr">
                        <a:lnSpc>
                          <a:spcPts val="1600"/>
                        </a:lnSpc>
                        <a:spcBef>
                          <a:spcPts val="0"/>
                        </a:spcBef>
                        <a:spcAft>
                          <a:spcPts val="0"/>
                        </a:spcAft>
                      </a:pPr>
                      <a:r>
                        <a:rPr lang="en-US" sz="1800">
                          <a:effectLst/>
                        </a:rPr>
                        <a:t>29</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21</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26</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32</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108</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bl>
          </a:graphicData>
        </a:graphic>
      </p:graphicFrame>
      <p:sp>
        <p:nvSpPr>
          <p:cNvPr id="5" name="TextBox 4"/>
          <p:cNvSpPr txBox="1"/>
          <p:nvPr/>
        </p:nvSpPr>
        <p:spPr>
          <a:xfrm>
            <a:off x="457196" y="3938627"/>
            <a:ext cx="2404056" cy="307777"/>
          </a:xfrm>
          <a:prstGeom prst="rect">
            <a:avLst/>
          </a:prstGeom>
          <a:noFill/>
        </p:spPr>
        <p:txBody>
          <a:bodyPr wrap="none" rtlCol="0">
            <a:spAutoFit/>
          </a:bodyPr>
          <a:lstStyle/>
          <a:p>
            <a:r>
              <a:rPr lang="en-US" sz="1400" dirty="0" smtClean="0"/>
              <a:t>t = 5.467 	Fail to Reject Ho</a:t>
            </a:r>
            <a:endParaRPr lang="en-US" sz="1400" dirty="0"/>
          </a:p>
        </p:txBody>
      </p:sp>
      <p:sp>
        <p:nvSpPr>
          <p:cNvPr id="6" name="TextBox 5"/>
          <p:cNvSpPr txBox="1"/>
          <p:nvPr/>
        </p:nvSpPr>
        <p:spPr>
          <a:xfrm>
            <a:off x="816913" y="1056640"/>
            <a:ext cx="1928733" cy="830997"/>
          </a:xfrm>
          <a:prstGeom prst="rect">
            <a:avLst/>
          </a:prstGeom>
          <a:noFill/>
        </p:spPr>
        <p:txBody>
          <a:bodyPr wrap="none" rtlCol="0">
            <a:spAutoFit/>
          </a:bodyPr>
          <a:lstStyle/>
          <a:p>
            <a:pPr algn="ctr"/>
            <a:r>
              <a:rPr lang="en-US" sz="2400" b="1" dirty="0" smtClean="0">
                <a:solidFill>
                  <a:srgbClr val="AD0101"/>
                </a:solidFill>
              </a:rPr>
              <a:t>Variables are </a:t>
            </a:r>
          </a:p>
          <a:p>
            <a:pPr algn="ctr"/>
            <a:r>
              <a:rPr lang="en-US" sz="2400" b="1" dirty="0" smtClean="0">
                <a:solidFill>
                  <a:srgbClr val="AD0101"/>
                </a:solidFill>
              </a:rPr>
              <a:t>not related</a:t>
            </a:r>
            <a:r>
              <a:rPr lang="en-US" b="1" dirty="0" smtClean="0"/>
              <a:t> </a:t>
            </a:r>
            <a:endParaRPr lang="en-US" b="1" dirty="0"/>
          </a:p>
        </p:txBody>
      </p:sp>
    </p:spTree>
    <p:extLst>
      <p:ext uri="{BB962C8B-B14F-4D97-AF65-F5344CB8AC3E}">
        <p14:creationId xmlns:p14="http://schemas.microsoft.com/office/powerpoint/2010/main" val="2996750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77" y="478118"/>
            <a:ext cx="7439849" cy="596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31687" y="1639230"/>
            <a:ext cx="609462" cy="369332"/>
          </a:xfrm>
          <a:prstGeom prst="rect">
            <a:avLst/>
          </a:prstGeom>
          <a:noFill/>
        </p:spPr>
        <p:txBody>
          <a:bodyPr wrap="none" rtlCol="0">
            <a:spAutoFit/>
          </a:bodyPr>
          <a:lstStyle/>
          <a:p>
            <a:r>
              <a:rPr lang="en-US" dirty="0" smtClean="0">
                <a:solidFill>
                  <a:schemeClr val="accent1"/>
                </a:solidFill>
              </a:rPr>
              <a:t>75%</a:t>
            </a:r>
            <a:endParaRPr lang="en-US" dirty="0">
              <a:solidFill>
                <a:schemeClr val="accent1"/>
              </a:solidFill>
            </a:endParaRPr>
          </a:p>
        </p:txBody>
      </p:sp>
      <p:sp>
        <p:nvSpPr>
          <p:cNvPr id="4" name="TextBox 3"/>
          <p:cNvSpPr txBox="1"/>
          <p:nvPr/>
        </p:nvSpPr>
        <p:spPr>
          <a:xfrm>
            <a:off x="4638901" y="4393581"/>
            <a:ext cx="790601" cy="369332"/>
          </a:xfrm>
          <a:prstGeom prst="rect">
            <a:avLst/>
          </a:prstGeom>
          <a:noFill/>
        </p:spPr>
        <p:txBody>
          <a:bodyPr wrap="none" rtlCol="0">
            <a:spAutoFit/>
          </a:bodyPr>
          <a:lstStyle/>
          <a:p>
            <a:r>
              <a:rPr lang="en-US" dirty="0" smtClean="0">
                <a:solidFill>
                  <a:schemeClr val="accent1"/>
                </a:solidFill>
              </a:rPr>
              <a:t>19.4%</a:t>
            </a:r>
            <a:endParaRPr lang="en-US" dirty="0">
              <a:solidFill>
                <a:schemeClr val="accent1"/>
              </a:solidFill>
            </a:endParaRPr>
          </a:p>
        </p:txBody>
      </p:sp>
      <p:sp>
        <p:nvSpPr>
          <p:cNvPr id="5" name="TextBox 4"/>
          <p:cNvSpPr txBox="1"/>
          <p:nvPr/>
        </p:nvSpPr>
        <p:spPr>
          <a:xfrm>
            <a:off x="6623823" y="5051503"/>
            <a:ext cx="673582" cy="369332"/>
          </a:xfrm>
          <a:prstGeom prst="rect">
            <a:avLst/>
          </a:prstGeom>
          <a:noFill/>
        </p:spPr>
        <p:txBody>
          <a:bodyPr wrap="none" rtlCol="0">
            <a:spAutoFit/>
          </a:bodyPr>
          <a:lstStyle/>
          <a:p>
            <a:r>
              <a:rPr lang="en-US" dirty="0" smtClean="0">
                <a:solidFill>
                  <a:schemeClr val="accent1"/>
                </a:solidFill>
              </a:rPr>
              <a:t>5.6%</a:t>
            </a:r>
            <a:endParaRPr lang="en-US" dirty="0">
              <a:solidFill>
                <a:schemeClr val="accent1"/>
              </a:solidFill>
            </a:endParaRPr>
          </a:p>
        </p:txBody>
      </p:sp>
    </p:spTree>
    <p:extLst>
      <p:ext uri="{BB962C8B-B14F-4D97-AF65-F5344CB8AC3E}">
        <p14:creationId xmlns:p14="http://schemas.microsoft.com/office/powerpoint/2010/main" val="824618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33051858"/>
              </p:ext>
            </p:extLst>
          </p:nvPr>
        </p:nvGraphicFramePr>
        <p:xfrm>
          <a:off x="613319" y="769435"/>
          <a:ext cx="7928515" cy="3133492"/>
        </p:xfrm>
        <a:graphic>
          <a:graphicData uri="http://schemas.openxmlformats.org/drawingml/2006/table">
            <a:tbl>
              <a:tblPr>
                <a:tableStyleId>{5C22544A-7EE6-4342-B048-85BDC9FD1C3A}</a:tableStyleId>
              </a:tblPr>
              <a:tblGrid>
                <a:gridCol w="2468331">
                  <a:extLst>
                    <a:ext uri="{9D8B030D-6E8A-4147-A177-3AD203B41FA5}">
                      <a16:colId xmlns:a16="http://schemas.microsoft.com/office/drawing/2014/main" val="20000"/>
                    </a:ext>
                  </a:extLst>
                </a:gridCol>
                <a:gridCol w="1480796">
                  <a:extLst>
                    <a:ext uri="{9D8B030D-6E8A-4147-A177-3AD203B41FA5}">
                      <a16:colId xmlns:a16="http://schemas.microsoft.com/office/drawing/2014/main" val="20001"/>
                    </a:ext>
                  </a:extLst>
                </a:gridCol>
                <a:gridCol w="1480796">
                  <a:extLst>
                    <a:ext uri="{9D8B030D-6E8A-4147-A177-3AD203B41FA5}">
                      <a16:colId xmlns:a16="http://schemas.microsoft.com/office/drawing/2014/main" val="20002"/>
                    </a:ext>
                  </a:extLst>
                </a:gridCol>
                <a:gridCol w="1480796">
                  <a:extLst>
                    <a:ext uri="{9D8B030D-6E8A-4147-A177-3AD203B41FA5}">
                      <a16:colId xmlns:a16="http://schemas.microsoft.com/office/drawing/2014/main" val="20003"/>
                    </a:ext>
                  </a:extLst>
                </a:gridCol>
                <a:gridCol w="1017796">
                  <a:extLst>
                    <a:ext uri="{9D8B030D-6E8A-4147-A177-3AD203B41FA5}">
                      <a16:colId xmlns:a16="http://schemas.microsoft.com/office/drawing/2014/main" val="20004"/>
                    </a:ext>
                  </a:extLst>
                </a:gridCol>
              </a:tblGrid>
              <a:tr h="1064088">
                <a:tc rowSpan="2" gridSpan="2">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0" marR="0" marT="0" marB="0"/>
                </a:tc>
                <a:tc rowSpan="2" hMerge="1">
                  <a:txBody>
                    <a:bodyPr/>
                    <a:lstStyle/>
                    <a:p>
                      <a:endParaRPr lang="en-US"/>
                    </a:p>
                  </a:txBody>
                  <a:tcPr/>
                </a:tc>
                <a:tc gridSpan="2">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Have </a:t>
                      </a:r>
                      <a:r>
                        <a:rPr lang="en-US" sz="1800" dirty="0">
                          <a:effectLst/>
                        </a:rPr>
                        <a:t>you seen a gorilla playing the accordion?</a:t>
                      </a:r>
                      <a:endParaRPr lang="en-US" sz="1800" dirty="0">
                        <a:effectLst/>
                        <a:latin typeface="Calibri"/>
                        <a:ea typeface="Calibri"/>
                        <a:cs typeface="Times New Roman"/>
                      </a:endParaRPr>
                    </a:p>
                  </a:txBody>
                  <a:tcPr marL="0" marR="0" marT="0" marB="0"/>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Total</a:t>
                      </a:r>
                      <a:endParaRPr lang="en-US" sz="1800" b="1" u="sng" dirty="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502658">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No</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Yes</a:t>
                      </a:r>
                      <a:endParaRPr lang="en-US" sz="1800" b="1" u="sng" dirty="0">
                        <a:effectLst/>
                        <a:latin typeface="Calibri"/>
                        <a:ea typeface="Calibri"/>
                        <a:cs typeface="Times New Roman"/>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502658">
                <a:tc rowSpan="2">
                  <a:txBody>
                    <a:bodyPr/>
                    <a:lstStyle/>
                    <a:p>
                      <a:pPr marL="38100" marR="38100">
                        <a:lnSpc>
                          <a:spcPts val="1600"/>
                        </a:lnSpc>
                        <a:spcBef>
                          <a:spcPts val="0"/>
                        </a:spcBef>
                        <a:spcAft>
                          <a:spcPts val="0"/>
                        </a:spcAft>
                      </a:pPr>
                      <a:r>
                        <a:rPr lang="en-US" sz="1800">
                          <a:effectLst/>
                        </a:rPr>
                        <a:t>Have you heard of The Textbook Game?</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b="1" u="sng" dirty="0" smtClean="0">
                          <a:effectLst/>
                        </a:rPr>
                        <a:t>No</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34</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12</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46</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561430">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rPr>
                        <a:t>Yes</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29</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33</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62</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502658">
                <a:tc gridSpan="2">
                  <a:txBody>
                    <a:bodyPr/>
                    <a:lstStyle/>
                    <a:p>
                      <a:pPr marL="38100" marR="38100" algn="ctr">
                        <a:lnSpc>
                          <a:spcPts val="1600"/>
                        </a:lnSpc>
                        <a:spcBef>
                          <a:spcPts val="0"/>
                        </a:spcBef>
                        <a:spcAft>
                          <a:spcPts val="0"/>
                        </a:spcAft>
                      </a:pPr>
                      <a:r>
                        <a:rPr lang="en-US" sz="1800" b="1" u="sng" dirty="0">
                          <a:effectLst/>
                        </a:rPr>
                        <a:t>Total</a:t>
                      </a:r>
                      <a:endParaRPr lang="en-US" sz="1800" b="1" u="sng" dirty="0">
                        <a:effectLst/>
                        <a:latin typeface="Calibri"/>
                        <a:ea typeface="Calibri"/>
                        <a:cs typeface="Times New Roman"/>
                      </a:endParaRPr>
                    </a:p>
                  </a:txBody>
                  <a:tcPr marL="0" marR="0" marT="0" marB="0" anchor="ctr"/>
                </a:tc>
                <a:tc hMerge="1">
                  <a:txBody>
                    <a:bodyPr/>
                    <a:lstStyle/>
                    <a:p>
                      <a:endParaRPr lang="en-US"/>
                    </a:p>
                  </a:txBody>
                  <a:tcPr/>
                </a:tc>
                <a:tc>
                  <a:txBody>
                    <a:bodyPr/>
                    <a:lstStyle/>
                    <a:p>
                      <a:pPr marL="38100" marR="38100" algn="ctr">
                        <a:lnSpc>
                          <a:spcPts val="1600"/>
                        </a:lnSpc>
                        <a:spcBef>
                          <a:spcPts val="0"/>
                        </a:spcBef>
                        <a:spcAft>
                          <a:spcPts val="0"/>
                        </a:spcAft>
                      </a:pPr>
                      <a:r>
                        <a:rPr lang="en-US" sz="1800">
                          <a:effectLst/>
                        </a:rPr>
                        <a:t>63</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45</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108</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613319" y="3902927"/>
            <a:ext cx="2897857" cy="307777"/>
          </a:xfrm>
          <a:prstGeom prst="rect">
            <a:avLst/>
          </a:prstGeom>
          <a:noFill/>
        </p:spPr>
        <p:txBody>
          <a:bodyPr wrap="square" rtlCol="0">
            <a:spAutoFit/>
          </a:bodyPr>
          <a:lstStyle/>
          <a:p>
            <a:r>
              <a:rPr lang="en-US" sz="1400" dirty="0" smtClean="0"/>
              <a:t>t = 8.002***	Reject Ho</a:t>
            </a:r>
            <a:endParaRPr lang="en-US" sz="1400" dirty="0"/>
          </a:p>
        </p:txBody>
      </p:sp>
      <p:sp>
        <p:nvSpPr>
          <p:cNvPr id="4" name="TextBox 3"/>
          <p:cNvSpPr txBox="1"/>
          <p:nvPr/>
        </p:nvSpPr>
        <p:spPr>
          <a:xfrm>
            <a:off x="1604742" y="1130027"/>
            <a:ext cx="1608133" cy="830997"/>
          </a:xfrm>
          <a:prstGeom prst="rect">
            <a:avLst/>
          </a:prstGeom>
          <a:noFill/>
        </p:spPr>
        <p:txBody>
          <a:bodyPr wrap="none" rtlCol="0">
            <a:spAutoFit/>
          </a:bodyPr>
          <a:lstStyle/>
          <a:p>
            <a:pPr algn="ctr"/>
            <a:r>
              <a:rPr lang="en-US" sz="2400" b="1" dirty="0" smtClean="0">
                <a:solidFill>
                  <a:srgbClr val="AD0101"/>
                </a:solidFill>
              </a:rPr>
              <a:t>Variables </a:t>
            </a:r>
          </a:p>
          <a:p>
            <a:pPr algn="ctr"/>
            <a:r>
              <a:rPr lang="en-US" sz="2400" b="1" dirty="0" smtClean="0">
                <a:solidFill>
                  <a:srgbClr val="AD0101"/>
                </a:solidFill>
              </a:rPr>
              <a:t>are related</a:t>
            </a:r>
            <a:r>
              <a:rPr lang="en-US" b="1" dirty="0" smtClean="0"/>
              <a:t> </a:t>
            </a:r>
            <a:endParaRPr lang="en-US" b="1" dirty="0"/>
          </a:p>
        </p:txBody>
      </p:sp>
      <p:sp>
        <p:nvSpPr>
          <p:cNvPr id="5" name="TextBox 4"/>
          <p:cNvSpPr txBox="1"/>
          <p:nvPr/>
        </p:nvSpPr>
        <p:spPr>
          <a:xfrm>
            <a:off x="0" y="6434275"/>
            <a:ext cx="7014398" cy="369332"/>
          </a:xfrm>
          <a:prstGeom prst="rect">
            <a:avLst/>
          </a:prstGeom>
          <a:noFill/>
        </p:spPr>
        <p:txBody>
          <a:bodyPr wrap="none" rtlCol="0">
            <a:spAutoFit/>
          </a:bodyPr>
          <a:lstStyle/>
          <a:p>
            <a:r>
              <a:rPr lang="en-US" dirty="0" smtClean="0"/>
              <a:t>***Variables are significant at Confidence Intervals of 90%, 95%, 99% </a:t>
            </a:r>
            <a:endParaRPr lang="en-US" dirty="0"/>
          </a:p>
        </p:txBody>
      </p:sp>
    </p:spTree>
    <p:extLst>
      <p:ext uri="{BB962C8B-B14F-4D97-AF65-F5344CB8AC3E}">
        <p14:creationId xmlns:p14="http://schemas.microsoft.com/office/powerpoint/2010/main" val="3228717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5144" y="826767"/>
            <a:ext cx="6259089" cy="501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99211" y="3902928"/>
            <a:ext cx="790601" cy="369332"/>
          </a:xfrm>
          <a:prstGeom prst="rect">
            <a:avLst/>
          </a:prstGeom>
          <a:noFill/>
        </p:spPr>
        <p:txBody>
          <a:bodyPr wrap="none" rtlCol="0">
            <a:spAutoFit/>
          </a:bodyPr>
          <a:lstStyle/>
          <a:p>
            <a:r>
              <a:rPr lang="en-US" dirty="0" smtClean="0">
                <a:solidFill>
                  <a:schemeClr val="accent1"/>
                </a:solidFill>
              </a:rPr>
              <a:t>13.9%</a:t>
            </a:r>
            <a:endParaRPr lang="en-US" dirty="0">
              <a:solidFill>
                <a:schemeClr val="accent1"/>
              </a:solidFill>
            </a:endParaRPr>
          </a:p>
        </p:txBody>
      </p:sp>
      <p:sp>
        <p:nvSpPr>
          <p:cNvPr id="4" name="TextBox 3"/>
          <p:cNvSpPr txBox="1"/>
          <p:nvPr/>
        </p:nvSpPr>
        <p:spPr>
          <a:xfrm>
            <a:off x="2683726" y="1401337"/>
            <a:ext cx="609462" cy="369332"/>
          </a:xfrm>
          <a:prstGeom prst="rect">
            <a:avLst/>
          </a:prstGeom>
          <a:noFill/>
        </p:spPr>
        <p:txBody>
          <a:bodyPr wrap="none" rtlCol="0">
            <a:spAutoFit/>
          </a:bodyPr>
          <a:lstStyle/>
          <a:p>
            <a:r>
              <a:rPr lang="en-US" dirty="0" smtClean="0">
                <a:solidFill>
                  <a:schemeClr val="accent1"/>
                </a:solidFill>
              </a:rPr>
              <a:t>50%</a:t>
            </a:r>
            <a:endParaRPr lang="en-US" dirty="0">
              <a:solidFill>
                <a:schemeClr val="accent1"/>
              </a:solidFill>
            </a:endParaRPr>
          </a:p>
        </p:txBody>
      </p:sp>
      <p:sp>
        <p:nvSpPr>
          <p:cNvPr id="5" name="TextBox 4"/>
          <p:cNvSpPr txBox="1"/>
          <p:nvPr/>
        </p:nvSpPr>
        <p:spPr>
          <a:xfrm>
            <a:off x="5285677" y="3925233"/>
            <a:ext cx="609462" cy="369332"/>
          </a:xfrm>
          <a:prstGeom prst="rect">
            <a:avLst/>
          </a:prstGeom>
          <a:noFill/>
        </p:spPr>
        <p:txBody>
          <a:bodyPr wrap="none" rtlCol="0">
            <a:spAutoFit/>
          </a:bodyPr>
          <a:lstStyle/>
          <a:p>
            <a:r>
              <a:rPr lang="en-US" dirty="0" smtClean="0">
                <a:solidFill>
                  <a:schemeClr val="accent1"/>
                </a:solidFill>
              </a:rPr>
              <a:t>13%</a:t>
            </a:r>
            <a:endParaRPr lang="en-US" dirty="0">
              <a:solidFill>
                <a:schemeClr val="accent1"/>
              </a:solidFill>
            </a:endParaRPr>
          </a:p>
        </p:txBody>
      </p:sp>
      <p:sp>
        <p:nvSpPr>
          <p:cNvPr id="6" name="TextBox 5"/>
          <p:cNvSpPr txBox="1"/>
          <p:nvPr/>
        </p:nvSpPr>
        <p:spPr>
          <a:xfrm>
            <a:off x="6445404" y="3318159"/>
            <a:ext cx="790601" cy="369332"/>
          </a:xfrm>
          <a:prstGeom prst="rect">
            <a:avLst/>
          </a:prstGeom>
          <a:noFill/>
        </p:spPr>
        <p:txBody>
          <a:bodyPr wrap="none" rtlCol="0">
            <a:spAutoFit/>
          </a:bodyPr>
          <a:lstStyle/>
          <a:p>
            <a:r>
              <a:rPr lang="en-US" dirty="0" smtClean="0">
                <a:solidFill>
                  <a:schemeClr val="accent1"/>
                </a:solidFill>
              </a:rPr>
              <a:t>23.1%</a:t>
            </a:r>
            <a:endParaRPr lang="en-US" dirty="0">
              <a:solidFill>
                <a:schemeClr val="accent1"/>
              </a:solidFill>
            </a:endParaRPr>
          </a:p>
        </p:txBody>
      </p:sp>
    </p:spTree>
    <p:extLst>
      <p:ext uri="{BB962C8B-B14F-4D97-AF65-F5344CB8AC3E}">
        <p14:creationId xmlns:p14="http://schemas.microsoft.com/office/powerpoint/2010/main" val="296633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22285589"/>
              </p:ext>
            </p:extLst>
          </p:nvPr>
        </p:nvGraphicFramePr>
        <p:xfrm>
          <a:off x="421901" y="677234"/>
          <a:ext cx="8188698" cy="3219505"/>
        </p:xfrm>
        <a:graphic>
          <a:graphicData uri="http://schemas.openxmlformats.org/drawingml/2006/table">
            <a:tbl>
              <a:tblPr>
                <a:tableStyleId>{5C22544A-7EE6-4342-B048-85BDC9FD1C3A}</a:tableStyleId>
              </a:tblPr>
              <a:tblGrid>
                <a:gridCol w="2299110">
                  <a:extLst>
                    <a:ext uri="{9D8B030D-6E8A-4147-A177-3AD203B41FA5}">
                      <a16:colId xmlns:a16="http://schemas.microsoft.com/office/drawing/2014/main" val="20000"/>
                    </a:ext>
                  </a:extLst>
                </a:gridCol>
                <a:gridCol w="1746497">
                  <a:extLst>
                    <a:ext uri="{9D8B030D-6E8A-4147-A177-3AD203B41FA5}">
                      <a16:colId xmlns:a16="http://schemas.microsoft.com/office/drawing/2014/main" val="20001"/>
                    </a:ext>
                  </a:extLst>
                </a:gridCol>
                <a:gridCol w="1816746">
                  <a:extLst>
                    <a:ext uri="{9D8B030D-6E8A-4147-A177-3AD203B41FA5}">
                      <a16:colId xmlns:a16="http://schemas.microsoft.com/office/drawing/2014/main" val="20002"/>
                    </a:ext>
                  </a:extLst>
                </a:gridCol>
                <a:gridCol w="1378714">
                  <a:extLst>
                    <a:ext uri="{9D8B030D-6E8A-4147-A177-3AD203B41FA5}">
                      <a16:colId xmlns:a16="http://schemas.microsoft.com/office/drawing/2014/main" val="20003"/>
                    </a:ext>
                  </a:extLst>
                </a:gridCol>
                <a:gridCol w="947631">
                  <a:extLst>
                    <a:ext uri="{9D8B030D-6E8A-4147-A177-3AD203B41FA5}">
                      <a16:colId xmlns:a16="http://schemas.microsoft.com/office/drawing/2014/main" val="20004"/>
                    </a:ext>
                  </a:extLst>
                </a:gridCol>
              </a:tblGrid>
              <a:tr h="716863">
                <a:tc rowSpan="2" gridSpan="2">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0" marR="0" marT="0" marB="0"/>
                </a:tc>
                <a:tc rowSpan="2" hMerge="1">
                  <a:txBody>
                    <a:bodyPr/>
                    <a:lstStyle/>
                    <a:p>
                      <a:endParaRPr lang="en-US"/>
                    </a:p>
                  </a:txBody>
                  <a:tcPr/>
                </a:tc>
                <a:tc gridSpan="2">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Have </a:t>
                      </a:r>
                      <a:r>
                        <a:rPr lang="en-US" sz="1800" dirty="0">
                          <a:effectLst/>
                        </a:rPr>
                        <a:t>you heard of The Textbook Game?</a:t>
                      </a:r>
                      <a:endParaRPr lang="en-US" sz="1800" dirty="0">
                        <a:effectLst/>
                        <a:latin typeface="Calibri"/>
                        <a:ea typeface="Calibri"/>
                        <a:cs typeface="Times New Roman"/>
                      </a:endParaRPr>
                    </a:p>
                  </a:txBody>
                  <a:tcPr marL="0" marR="0" marT="0" marB="0"/>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Total</a:t>
                      </a:r>
                      <a:endParaRPr lang="en-US" sz="1800" b="1" u="sng" dirty="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319153">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No</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Yes</a:t>
                      </a:r>
                      <a:endParaRPr lang="en-US" sz="1800" b="1" u="sng" dirty="0">
                        <a:effectLst/>
                        <a:latin typeface="Calibri"/>
                        <a:ea typeface="Calibri"/>
                        <a:cs typeface="Times New Roman"/>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381349">
                <a:tc rowSpan="4">
                  <a:txBody>
                    <a:bodyPr/>
                    <a:lstStyle/>
                    <a:p>
                      <a:pPr marL="38100" marR="38100">
                        <a:lnSpc>
                          <a:spcPts val="1600"/>
                        </a:lnSpc>
                        <a:spcBef>
                          <a:spcPts val="0"/>
                        </a:spcBef>
                        <a:spcAft>
                          <a:spcPts val="0"/>
                        </a:spcAft>
                      </a:pPr>
                      <a:r>
                        <a:rPr lang="en-US" sz="1800" dirty="0">
                          <a:effectLst/>
                        </a:rPr>
                        <a:t>How often do you get </a:t>
                      </a:r>
                      <a:endParaRPr lang="en-US" sz="1800" dirty="0" smtClean="0">
                        <a:effectLst/>
                      </a:endParaRPr>
                    </a:p>
                    <a:p>
                      <a:pPr marL="38100" marR="38100">
                        <a:lnSpc>
                          <a:spcPts val="1600"/>
                        </a:lnSpc>
                        <a:spcBef>
                          <a:spcPts val="0"/>
                        </a:spcBef>
                        <a:spcAft>
                          <a:spcPts val="0"/>
                        </a:spcAft>
                      </a:pPr>
                      <a:r>
                        <a:rPr lang="en-US" sz="1800" dirty="0" smtClean="0">
                          <a:effectLst/>
                        </a:rPr>
                        <a:t>The Ad Sheet</a:t>
                      </a:r>
                      <a:r>
                        <a:rPr lang="en-US" sz="1800" dirty="0">
                          <a:effectLst/>
                        </a:rPr>
                        <a:t>?</a:t>
                      </a:r>
                      <a:endParaRPr lang="en-US" sz="1800" dirty="0">
                        <a:effectLst/>
                        <a:latin typeface="Calibri"/>
                        <a:ea typeface="Calibri"/>
                        <a:cs typeface="Times New Roman"/>
                      </a:endParaRPr>
                    </a:p>
                  </a:txBody>
                  <a:tcPr marL="0" marR="0" marT="0" marB="0" anchor="ctr"/>
                </a:tc>
                <a:tc>
                  <a:txBody>
                    <a:bodyPr/>
                    <a:lstStyle/>
                    <a:p>
                      <a:pPr marL="38100" marR="38100" algn="l">
                        <a:lnSpc>
                          <a:spcPts val="1600"/>
                        </a:lnSpc>
                        <a:spcBef>
                          <a:spcPts val="0"/>
                        </a:spcBef>
                        <a:spcAft>
                          <a:spcPts val="0"/>
                        </a:spcAft>
                      </a:pPr>
                      <a:r>
                        <a:rPr lang="en-US" sz="1800" b="1" u="sng" dirty="0">
                          <a:effectLst/>
                        </a:rPr>
                        <a:t>Never</a:t>
                      </a:r>
                      <a:endParaRPr lang="en-US" sz="1800" b="1" u="sng"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31</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23</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54</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381349">
                <a:tc vMerge="1">
                  <a:txBody>
                    <a:bodyPr/>
                    <a:lstStyle/>
                    <a:p>
                      <a:endParaRPr lang="en-US"/>
                    </a:p>
                  </a:txBody>
                  <a:tcPr/>
                </a:tc>
                <a:tc>
                  <a:txBody>
                    <a:bodyPr/>
                    <a:lstStyle/>
                    <a:p>
                      <a:pPr marL="38100" marR="38100" algn="l">
                        <a:lnSpc>
                          <a:spcPts val="1600"/>
                        </a:lnSpc>
                        <a:spcBef>
                          <a:spcPts val="0"/>
                        </a:spcBef>
                        <a:spcAft>
                          <a:spcPts val="0"/>
                        </a:spcAft>
                      </a:pPr>
                      <a:r>
                        <a:rPr lang="en-US" sz="1800" b="1" u="sng" dirty="0">
                          <a:effectLst/>
                        </a:rPr>
                        <a:t>Every week</a:t>
                      </a:r>
                      <a:endParaRPr lang="en-US" sz="1800" b="1" u="sng"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6</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9</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15</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433060">
                <a:tc vMerge="1">
                  <a:txBody>
                    <a:bodyPr/>
                    <a:lstStyle/>
                    <a:p>
                      <a:endParaRPr lang="en-US"/>
                    </a:p>
                  </a:txBody>
                  <a:tcPr/>
                </a:tc>
                <a:tc>
                  <a:txBody>
                    <a:bodyPr/>
                    <a:lstStyle/>
                    <a:p>
                      <a:pPr marL="38100" marR="38100" algn="l">
                        <a:lnSpc>
                          <a:spcPts val="1600"/>
                        </a:lnSpc>
                        <a:spcBef>
                          <a:spcPts val="0"/>
                        </a:spcBef>
                        <a:spcAft>
                          <a:spcPts val="0"/>
                        </a:spcAft>
                      </a:pPr>
                      <a:r>
                        <a:rPr lang="en-US" sz="1800" b="1" u="sng" dirty="0">
                          <a:effectLst/>
                        </a:rPr>
                        <a:t>Every other week</a:t>
                      </a:r>
                      <a:endParaRPr lang="en-US" sz="1800" b="1" u="sng"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1</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13</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14</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519135">
                <a:tc vMerge="1">
                  <a:txBody>
                    <a:bodyPr/>
                    <a:lstStyle/>
                    <a:p>
                      <a:endParaRPr lang="en-US"/>
                    </a:p>
                  </a:txBody>
                  <a:tcPr/>
                </a:tc>
                <a:tc>
                  <a:txBody>
                    <a:bodyPr/>
                    <a:lstStyle/>
                    <a:p>
                      <a:pPr marL="38100" marR="38100" algn="l">
                        <a:lnSpc>
                          <a:spcPts val="1600"/>
                        </a:lnSpc>
                        <a:spcBef>
                          <a:spcPts val="0"/>
                        </a:spcBef>
                        <a:spcAft>
                          <a:spcPts val="0"/>
                        </a:spcAft>
                      </a:pPr>
                      <a:r>
                        <a:rPr lang="en-US" sz="1800" b="1" u="sng" dirty="0">
                          <a:effectLst/>
                        </a:rPr>
                        <a:t>Few times per semester</a:t>
                      </a:r>
                      <a:endParaRPr lang="en-US" sz="1800" b="1" u="sng"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8</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17</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25</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81349">
                <a:tc gridSpan="2">
                  <a:txBody>
                    <a:bodyPr/>
                    <a:lstStyle/>
                    <a:p>
                      <a:pPr marL="38100" marR="38100" algn="ctr">
                        <a:lnSpc>
                          <a:spcPts val="1600"/>
                        </a:lnSpc>
                        <a:spcBef>
                          <a:spcPts val="0"/>
                        </a:spcBef>
                        <a:spcAft>
                          <a:spcPts val="0"/>
                        </a:spcAft>
                      </a:pPr>
                      <a:r>
                        <a:rPr lang="en-US" sz="1800" b="1" u="sng" dirty="0">
                          <a:effectLst/>
                        </a:rPr>
                        <a:t>Total</a:t>
                      </a:r>
                      <a:endParaRPr lang="en-US" sz="1800" b="1" u="sng" dirty="0">
                        <a:effectLst/>
                        <a:latin typeface="Calibri"/>
                        <a:ea typeface="Calibri"/>
                        <a:cs typeface="Times New Roman"/>
                      </a:endParaRPr>
                    </a:p>
                  </a:txBody>
                  <a:tcPr marL="0" marR="0" marT="0" marB="0" anchor="ctr"/>
                </a:tc>
                <a:tc hMerge="1">
                  <a:txBody>
                    <a:bodyPr/>
                    <a:lstStyle/>
                    <a:p>
                      <a:endParaRPr lang="en-US"/>
                    </a:p>
                  </a:txBody>
                  <a:tcPr/>
                </a:tc>
                <a:tc>
                  <a:txBody>
                    <a:bodyPr/>
                    <a:lstStyle/>
                    <a:p>
                      <a:pPr marL="38100" marR="38100" algn="r">
                        <a:lnSpc>
                          <a:spcPts val="1600"/>
                        </a:lnSpc>
                        <a:spcBef>
                          <a:spcPts val="0"/>
                        </a:spcBef>
                        <a:spcAft>
                          <a:spcPts val="0"/>
                        </a:spcAft>
                      </a:pPr>
                      <a:r>
                        <a:rPr lang="en-US" sz="1800">
                          <a:effectLst/>
                        </a:rPr>
                        <a:t>46</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62</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dirty="0">
                          <a:effectLst/>
                        </a:rPr>
                        <a:t>108</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bl>
          </a:graphicData>
        </a:graphic>
      </p:graphicFrame>
      <p:sp>
        <p:nvSpPr>
          <p:cNvPr id="3" name="TextBox 2"/>
          <p:cNvSpPr txBox="1"/>
          <p:nvPr/>
        </p:nvSpPr>
        <p:spPr>
          <a:xfrm>
            <a:off x="421901" y="3896739"/>
            <a:ext cx="3417981" cy="307777"/>
          </a:xfrm>
          <a:prstGeom prst="rect">
            <a:avLst/>
          </a:prstGeom>
          <a:noFill/>
        </p:spPr>
        <p:txBody>
          <a:bodyPr wrap="square" rtlCol="0">
            <a:spAutoFit/>
          </a:bodyPr>
          <a:lstStyle/>
          <a:p>
            <a:r>
              <a:rPr lang="en-US" sz="1400" dirty="0" smtClean="0"/>
              <a:t>t = 13.231***	Reject Ho</a:t>
            </a:r>
            <a:endParaRPr lang="en-US" sz="1400" dirty="0"/>
          </a:p>
        </p:txBody>
      </p:sp>
      <p:sp>
        <p:nvSpPr>
          <p:cNvPr id="4" name="TextBox 3"/>
          <p:cNvSpPr txBox="1"/>
          <p:nvPr/>
        </p:nvSpPr>
        <p:spPr>
          <a:xfrm>
            <a:off x="1604742" y="858230"/>
            <a:ext cx="1608133" cy="830997"/>
          </a:xfrm>
          <a:prstGeom prst="rect">
            <a:avLst/>
          </a:prstGeom>
          <a:noFill/>
        </p:spPr>
        <p:txBody>
          <a:bodyPr wrap="none" rtlCol="0">
            <a:spAutoFit/>
          </a:bodyPr>
          <a:lstStyle/>
          <a:p>
            <a:pPr algn="ctr"/>
            <a:r>
              <a:rPr lang="en-US" sz="2400" b="1" dirty="0" smtClean="0">
                <a:solidFill>
                  <a:srgbClr val="AD0101"/>
                </a:solidFill>
              </a:rPr>
              <a:t>Variables </a:t>
            </a:r>
          </a:p>
          <a:p>
            <a:pPr algn="ctr"/>
            <a:r>
              <a:rPr lang="en-US" sz="2400" b="1" dirty="0" smtClean="0">
                <a:solidFill>
                  <a:srgbClr val="AD0101"/>
                </a:solidFill>
              </a:rPr>
              <a:t>are related</a:t>
            </a:r>
            <a:r>
              <a:rPr lang="en-US" b="1" dirty="0" smtClean="0"/>
              <a:t> </a:t>
            </a:r>
            <a:endParaRPr lang="en-US" b="1" dirty="0"/>
          </a:p>
        </p:txBody>
      </p:sp>
      <p:sp>
        <p:nvSpPr>
          <p:cNvPr id="5" name="TextBox 4"/>
          <p:cNvSpPr txBox="1"/>
          <p:nvPr/>
        </p:nvSpPr>
        <p:spPr>
          <a:xfrm>
            <a:off x="0" y="6434275"/>
            <a:ext cx="7014398" cy="369332"/>
          </a:xfrm>
          <a:prstGeom prst="rect">
            <a:avLst/>
          </a:prstGeom>
          <a:noFill/>
        </p:spPr>
        <p:txBody>
          <a:bodyPr wrap="none" rtlCol="0">
            <a:spAutoFit/>
          </a:bodyPr>
          <a:lstStyle/>
          <a:p>
            <a:r>
              <a:rPr lang="en-US" dirty="0" smtClean="0"/>
              <a:t>***Variables are significant at Confidence Intervals of 90%, 95%, 99% </a:t>
            </a:r>
            <a:endParaRPr lang="en-US" dirty="0"/>
          </a:p>
        </p:txBody>
      </p:sp>
    </p:spTree>
    <p:extLst>
      <p:ext uri="{BB962C8B-B14F-4D97-AF65-F5344CB8AC3E}">
        <p14:creationId xmlns:p14="http://schemas.microsoft.com/office/powerpoint/2010/main" val="3470674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a:xfrm>
            <a:off x="685800" y="1880292"/>
            <a:ext cx="7770813" cy="4257022"/>
          </a:xfrm>
        </p:spPr>
        <p:txBody>
          <a:bodyPr>
            <a:normAutofit fontScale="70000" lnSpcReduction="20000"/>
          </a:bodyPr>
          <a:lstStyle/>
          <a:p>
            <a:r>
              <a:rPr lang="en-US" sz="2800" dirty="0" smtClean="0"/>
              <a:t>Owner &amp; team contact: Eric </a:t>
            </a:r>
            <a:r>
              <a:rPr lang="en-US" sz="2800" dirty="0" err="1" smtClean="0"/>
              <a:t>Pherigo</a:t>
            </a:r>
            <a:r>
              <a:rPr lang="en-US" sz="2800" dirty="0" smtClean="0"/>
              <a:t> </a:t>
            </a:r>
          </a:p>
          <a:p>
            <a:r>
              <a:rPr lang="en-US" sz="2800" dirty="0" smtClean="0"/>
              <a:t>Opened in April 2007 </a:t>
            </a:r>
          </a:p>
          <a:p>
            <a:r>
              <a:rPr lang="en-US" sz="2800" dirty="0" smtClean="0"/>
              <a:t>Located in downtown Columbia </a:t>
            </a:r>
          </a:p>
          <a:p>
            <a:r>
              <a:rPr lang="en-US" sz="2800" dirty="0" smtClean="0"/>
              <a:t>Sells discounted college textbooks </a:t>
            </a:r>
          </a:p>
          <a:p>
            <a:r>
              <a:rPr lang="en-US" sz="2800" dirty="0" smtClean="0"/>
              <a:t>Buys back used and unwanted textbooks </a:t>
            </a:r>
          </a:p>
          <a:p>
            <a:r>
              <a:rPr lang="en-US" sz="2800" dirty="0" smtClean="0"/>
              <a:t>Stocks textbooks required for: </a:t>
            </a:r>
          </a:p>
          <a:p>
            <a:pPr lvl="1"/>
            <a:r>
              <a:rPr lang="en-US" sz="2800" dirty="0" smtClean="0"/>
              <a:t>University of Missouri </a:t>
            </a:r>
          </a:p>
          <a:p>
            <a:pPr lvl="1"/>
            <a:r>
              <a:rPr lang="en-US" sz="2800" dirty="0" smtClean="0"/>
              <a:t>Columbia College </a:t>
            </a:r>
          </a:p>
          <a:p>
            <a:pPr lvl="1"/>
            <a:r>
              <a:rPr lang="en-US" sz="2800" dirty="0" smtClean="0"/>
              <a:t>Stephen’s College </a:t>
            </a:r>
          </a:p>
          <a:p>
            <a:pPr lvl="1"/>
            <a:r>
              <a:rPr lang="en-US" sz="2800" dirty="0" smtClean="0"/>
              <a:t>Moberly Community College </a:t>
            </a:r>
          </a:p>
        </p:txBody>
      </p:sp>
    </p:spTree>
    <p:extLst>
      <p:ext uri="{BB962C8B-B14F-4D97-AF65-F5344CB8AC3E}">
        <p14:creationId xmlns:p14="http://schemas.microsoft.com/office/powerpoint/2010/main" val="1609744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70944622"/>
              </p:ext>
            </p:extLst>
          </p:nvPr>
        </p:nvGraphicFramePr>
        <p:xfrm>
          <a:off x="512956" y="3381870"/>
          <a:ext cx="8078484" cy="2624482"/>
        </p:xfrm>
        <a:graphic>
          <a:graphicData uri="http://schemas.openxmlformats.org/drawingml/2006/table">
            <a:tbl>
              <a:tblPr>
                <a:tableStyleId>{5C22544A-7EE6-4342-B048-85BDC9FD1C3A}</a:tableStyleId>
              </a:tblPr>
              <a:tblGrid>
                <a:gridCol w="2096239">
                  <a:extLst>
                    <a:ext uri="{9D8B030D-6E8A-4147-A177-3AD203B41FA5}">
                      <a16:colId xmlns:a16="http://schemas.microsoft.com/office/drawing/2014/main" val="20000"/>
                    </a:ext>
                  </a:extLst>
                </a:gridCol>
                <a:gridCol w="1880159">
                  <a:extLst>
                    <a:ext uri="{9D8B030D-6E8A-4147-A177-3AD203B41FA5}">
                      <a16:colId xmlns:a16="http://schemas.microsoft.com/office/drawing/2014/main" val="20001"/>
                    </a:ext>
                  </a:extLst>
                </a:gridCol>
                <a:gridCol w="1807052">
                  <a:extLst>
                    <a:ext uri="{9D8B030D-6E8A-4147-A177-3AD203B41FA5}">
                      <a16:colId xmlns:a16="http://schemas.microsoft.com/office/drawing/2014/main" val="20002"/>
                    </a:ext>
                  </a:extLst>
                </a:gridCol>
                <a:gridCol w="1653678">
                  <a:extLst>
                    <a:ext uri="{9D8B030D-6E8A-4147-A177-3AD203B41FA5}">
                      <a16:colId xmlns:a16="http://schemas.microsoft.com/office/drawing/2014/main" val="20003"/>
                    </a:ext>
                  </a:extLst>
                </a:gridCol>
                <a:gridCol w="641356">
                  <a:extLst>
                    <a:ext uri="{9D8B030D-6E8A-4147-A177-3AD203B41FA5}">
                      <a16:colId xmlns:a16="http://schemas.microsoft.com/office/drawing/2014/main" val="20004"/>
                    </a:ext>
                  </a:extLst>
                </a:gridCol>
              </a:tblGrid>
              <a:tr h="539450">
                <a:tc rowSpan="2" gridSpan="2">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0" marR="0" marT="0" marB="0"/>
                </a:tc>
                <a:tc rowSpan="2" hMerge="1">
                  <a:txBody>
                    <a:bodyPr/>
                    <a:lstStyle/>
                    <a:p>
                      <a:endParaRPr lang="en-US"/>
                    </a:p>
                  </a:txBody>
                  <a:tcPr/>
                </a:tc>
                <a:tc gridSpan="2">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Have </a:t>
                      </a:r>
                      <a:r>
                        <a:rPr lang="en-US" sz="1800" dirty="0">
                          <a:effectLst/>
                        </a:rPr>
                        <a:t>you sold any books to </a:t>
                      </a:r>
                      <a:r>
                        <a:rPr lang="en-US" sz="1800" dirty="0" smtClean="0">
                          <a:effectLst/>
                        </a:rPr>
                        <a:t>TBG</a:t>
                      </a:r>
                      <a:r>
                        <a:rPr lang="en-US" sz="1800" dirty="0">
                          <a:effectLst/>
                        </a:rPr>
                        <a:t>?</a:t>
                      </a:r>
                      <a:endParaRPr lang="en-US" sz="1800" dirty="0">
                        <a:effectLst/>
                        <a:latin typeface="Calibri"/>
                        <a:ea typeface="Calibri"/>
                        <a:cs typeface="Times New Roman"/>
                      </a:endParaRPr>
                    </a:p>
                  </a:txBody>
                  <a:tcPr marL="0" marR="0" marT="0" marB="0"/>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Total</a:t>
                      </a:r>
                      <a:endParaRPr lang="en-US" sz="1800" b="1" u="sng" dirty="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413188">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No</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Yes</a:t>
                      </a:r>
                      <a:endParaRPr lang="en-US" sz="1800" b="1" u="sng" dirty="0">
                        <a:effectLst/>
                        <a:latin typeface="Calibri"/>
                        <a:ea typeface="Calibri"/>
                        <a:cs typeface="Times New Roman"/>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314664">
                <a:tc rowSpan="4">
                  <a:txBody>
                    <a:bodyPr/>
                    <a:lstStyle/>
                    <a:p>
                      <a:pPr marL="38100" marR="38100">
                        <a:lnSpc>
                          <a:spcPts val="1600"/>
                        </a:lnSpc>
                        <a:spcBef>
                          <a:spcPts val="0"/>
                        </a:spcBef>
                        <a:spcAft>
                          <a:spcPts val="0"/>
                        </a:spcAft>
                      </a:pPr>
                      <a:r>
                        <a:rPr lang="en-US" sz="1800" dirty="0">
                          <a:effectLst/>
                        </a:rPr>
                        <a:t>How often do you get </a:t>
                      </a:r>
                      <a:r>
                        <a:rPr lang="en-US" sz="1800" dirty="0" smtClean="0">
                          <a:effectLst/>
                        </a:rPr>
                        <a:t>The Ad Sheet</a:t>
                      </a:r>
                      <a:r>
                        <a:rPr lang="en-US" sz="1800" dirty="0">
                          <a:effectLst/>
                        </a:rPr>
                        <a:t>?</a:t>
                      </a:r>
                      <a:endParaRPr lang="en-US" sz="1800" dirty="0">
                        <a:effectLst/>
                        <a:latin typeface="Calibri"/>
                        <a:ea typeface="Calibri"/>
                        <a:cs typeface="Times New Roman"/>
                      </a:endParaRPr>
                    </a:p>
                  </a:txBody>
                  <a:tcPr marL="0" marR="0" marT="0" marB="0" anchor="ctr"/>
                </a:tc>
                <a:tc>
                  <a:txBody>
                    <a:bodyPr/>
                    <a:lstStyle/>
                    <a:p>
                      <a:pPr marL="38100" marR="38100">
                        <a:lnSpc>
                          <a:spcPts val="1600"/>
                        </a:lnSpc>
                        <a:spcBef>
                          <a:spcPts val="0"/>
                        </a:spcBef>
                        <a:spcAft>
                          <a:spcPts val="0"/>
                        </a:spcAft>
                      </a:pPr>
                      <a:r>
                        <a:rPr lang="en-US" sz="1800" b="1" u="sng" dirty="0">
                          <a:effectLst/>
                        </a:rPr>
                        <a:t>Never</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41</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13</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54</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314664">
                <a:tc vMerge="1">
                  <a:txBody>
                    <a:bodyPr/>
                    <a:lstStyle/>
                    <a:p>
                      <a:endParaRPr lang="en-US"/>
                    </a:p>
                  </a:txBody>
                  <a:tcPr/>
                </a:tc>
                <a:tc>
                  <a:txBody>
                    <a:bodyPr/>
                    <a:lstStyle/>
                    <a:p>
                      <a:pPr marL="38100" marR="38100">
                        <a:lnSpc>
                          <a:spcPts val="1600"/>
                        </a:lnSpc>
                        <a:spcBef>
                          <a:spcPts val="0"/>
                        </a:spcBef>
                        <a:spcAft>
                          <a:spcPts val="0"/>
                        </a:spcAft>
                      </a:pPr>
                      <a:r>
                        <a:rPr lang="en-US" sz="1800" b="1" u="sng" dirty="0">
                          <a:effectLst/>
                        </a:rPr>
                        <a:t>Every week</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11</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4</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15</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14664">
                <a:tc vMerge="1">
                  <a:txBody>
                    <a:bodyPr/>
                    <a:lstStyle/>
                    <a:p>
                      <a:endParaRPr lang="en-US"/>
                    </a:p>
                  </a:txBody>
                  <a:tcPr/>
                </a:tc>
                <a:tc>
                  <a:txBody>
                    <a:bodyPr/>
                    <a:lstStyle/>
                    <a:p>
                      <a:pPr marL="38100" marR="38100">
                        <a:lnSpc>
                          <a:spcPts val="1600"/>
                        </a:lnSpc>
                        <a:spcBef>
                          <a:spcPts val="0"/>
                        </a:spcBef>
                        <a:spcAft>
                          <a:spcPts val="0"/>
                        </a:spcAft>
                      </a:pPr>
                      <a:r>
                        <a:rPr lang="en-US" sz="1800" b="1" u="sng" dirty="0">
                          <a:effectLst/>
                        </a:rPr>
                        <a:t>Every other week</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6</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8</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14</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413188">
                <a:tc vMerge="1">
                  <a:txBody>
                    <a:bodyPr/>
                    <a:lstStyle/>
                    <a:p>
                      <a:endParaRPr lang="en-US"/>
                    </a:p>
                  </a:txBody>
                  <a:tcPr/>
                </a:tc>
                <a:tc>
                  <a:txBody>
                    <a:bodyPr/>
                    <a:lstStyle/>
                    <a:p>
                      <a:pPr marL="38100" marR="38100">
                        <a:lnSpc>
                          <a:spcPts val="1600"/>
                        </a:lnSpc>
                        <a:spcBef>
                          <a:spcPts val="0"/>
                        </a:spcBef>
                        <a:spcAft>
                          <a:spcPts val="0"/>
                        </a:spcAft>
                      </a:pPr>
                      <a:r>
                        <a:rPr lang="en-US" sz="1800" b="1" u="sng" dirty="0">
                          <a:effectLst/>
                        </a:rPr>
                        <a:t>Few times per semester</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13</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12</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25</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14664">
                <a:tc gridSpan="2">
                  <a:txBody>
                    <a:bodyPr/>
                    <a:lstStyle/>
                    <a:p>
                      <a:pPr marL="38100" marR="38100" algn="ctr">
                        <a:lnSpc>
                          <a:spcPts val="1600"/>
                        </a:lnSpc>
                        <a:spcBef>
                          <a:spcPts val="0"/>
                        </a:spcBef>
                        <a:spcAft>
                          <a:spcPts val="0"/>
                        </a:spcAft>
                      </a:pPr>
                      <a:r>
                        <a:rPr lang="en-US" sz="1800" b="1" u="sng" dirty="0">
                          <a:effectLst/>
                        </a:rPr>
                        <a:t>Total</a:t>
                      </a:r>
                      <a:endParaRPr lang="en-US" sz="1800" b="1" u="sng" dirty="0">
                        <a:effectLst/>
                        <a:latin typeface="Calibri"/>
                        <a:ea typeface="Calibri"/>
                        <a:cs typeface="Times New Roman"/>
                      </a:endParaRPr>
                    </a:p>
                  </a:txBody>
                  <a:tcPr marL="0" marR="0" marT="0" marB="0" anchor="ctr"/>
                </a:tc>
                <a:tc hMerge="1">
                  <a:txBody>
                    <a:bodyPr/>
                    <a:lstStyle/>
                    <a:p>
                      <a:endParaRPr lang="en-US"/>
                    </a:p>
                  </a:txBody>
                  <a:tcPr/>
                </a:tc>
                <a:tc>
                  <a:txBody>
                    <a:bodyPr/>
                    <a:lstStyle/>
                    <a:p>
                      <a:pPr marL="38100" marR="38100" algn="ctr">
                        <a:lnSpc>
                          <a:spcPts val="1600"/>
                        </a:lnSpc>
                        <a:spcBef>
                          <a:spcPts val="0"/>
                        </a:spcBef>
                        <a:spcAft>
                          <a:spcPts val="0"/>
                        </a:spcAft>
                      </a:pPr>
                      <a:r>
                        <a:rPr lang="en-US" sz="1800" dirty="0">
                          <a:effectLst/>
                        </a:rPr>
                        <a:t>71</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37</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108</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62065741"/>
              </p:ext>
            </p:extLst>
          </p:nvPr>
        </p:nvGraphicFramePr>
        <p:xfrm>
          <a:off x="512956" y="197069"/>
          <a:ext cx="8078484" cy="2712962"/>
        </p:xfrm>
        <a:graphic>
          <a:graphicData uri="http://schemas.openxmlformats.org/drawingml/2006/table">
            <a:tbl>
              <a:tblPr>
                <a:tableStyleId>{5C22544A-7EE6-4342-B048-85BDC9FD1C3A}</a:tableStyleId>
              </a:tblPr>
              <a:tblGrid>
                <a:gridCol w="2268165">
                  <a:extLst>
                    <a:ext uri="{9D8B030D-6E8A-4147-A177-3AD203B41FA5}">
                      <a16:colId xmlns:a16="http://schemas.microsoft.com/office/drawing/2014/main" val="20000"/>
                    </a:ext>
                  </a:extLst>
                </a:gridCol>
                <a:gridCol w="1908334">
                  <a:extLst>
                    <a:ext uri="{9D8B030D-6E8A-4147-A177-3AD203B41FA5}">
                      <a16:colId xmlns:a16="http://schemas.microsoft.com/office/drawing/2014/main" val="20001"/>
                    </a:ext>
                  </a:extLst>
                </a:gridCol>
                <a:gridCol w="1606951">
                  <a:extLst>
                    <a:ext uri="{9D8B030D-6E8A-4147-A177-3AD203B41FA5}">
                      <a16:colId xmlns:a16="http://schemas.microsoft.com/office/drawing/2014/main" val="20002"/>
                    </a:ext>
                  </a:extLst>
                </a:gridCol>
                <a:gridCol w="1360157">
                  <a:extLst>
                    <a:ext uri="{9D8B030D-6E8A-4147-A177-3AD203B41FA5}">
                      <a16:colId xmlns:a16="http://schemas.microsoft.com/office/drawing/2014/main" val="20003"/>
                    </a:ext>
                  </a:extLst>
                </a:gridCol>
                <a:gridCol w="934877">
                  <a:extLst>
                    <a:ext uri="{9D8B030D-6E8A-4147-A177-3AD203B41FA5}">
                      <a16:colId xmlns:a16="http://schemas.microsoft.com/office/drawing/2014/main" val="20004"/>
                    </a:ext>
                  </a:extLst>
                </a:gridCol>
              </a:tblGrid>
              <a:tr h="657602">
                <a:tc rowSpan="2" gridSpan="2">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0" marR="0" marT="0" marB="0"/>
                </a:tc>
                <a:tc rowSpan="2" hMerge="1">
                  <a:txBody>
                    <a:bodyPr/>
                    <a:lstStyle/>
                    <a:p>
                      <a:endParaRPr lang="en-US"/>
                    </a:p>
                  </a:txBody>
                  <a:tcPr/>
                </a:tc>
                <a:tc grid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0" u="none" dirty="0" smtClean="0">
                          <a:effectLst/>
                        </a:rPr>
                        <a:t>Have </a:t>
                      </a:r>
                      <a:r>
                        <a:rPr lang="en-US" sz="1800" b="0" u="none" dirty="0">
                          <a:effectLst/>
                        </a:rPr>
                        <a:t>you purchased any books from TBG?</a:t>
                      </a:r>
                      <a:endParaRPr lang="en-US" sz="1800" b="0" u="none" dirty="0">
                        <a:effectLst/>
                        <a:latin typeface="Calibri"/>
                        <a:ea typeface="Calibri"/>
                        <a:cs typeface="Times New Roman"/>
                      </a:endParaRPr>
                    </a:p>
                  </a:txBody>
                  <a:tcPr marL="0" marR="0" marT="0" marB="0"/>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
                      </a:r>
                      <a:br>
                        <a:rPr lang="en-US" sz="1800" b="1" u="sng" dirty="0" smtClean="0">
                          <a:effectLst/>
                        </a:rPr>
                      </a:br>
                      <a:r>
                        <a:rPr lang="en-US" sz="1800" b="1" u="sng" dirty="0" smtClean="0">
                          <a:effectLst/>
                        </a:rPr>
                        <a:t>Total</a:t>
                      </a:r>
                      <a:endParaRPr lang="en-US" sz="1800" b="1" u="sng" dirty="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385738">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No</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Yes</a:t>
                      </a:r>
                      <a:endParaRPr lang="en-US" sz="1800" b="1" u="sng" dirty="0">
                        <a:effectLst/>
                        <a:latin typeface="Calibri"/>
                        <a:ea typeface="Calibri"/>
                        <a:cs typeface="Times New Roman"/>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310640">
                <a:tc rowSpan="4">
                  <a:txBody>
                    <a:bodyPr/>
                    <a:lstStyle/>
                    <a:p>
                      <a:pPr marL="38100" marR="38100">
                        <a:lnSpc>
                          <a:spcPts val="1600"/>
                        </a:lnSpc>
                        <a:spcBef>
                          <a:spcPts val="0"/>
                        </a:spcBef>
                        <a:spcAft>
                          <a:spcPts val="0"/>
                        </a:spcAft>
                      </a:pPr>
                      <a:r>
                        <a:rPr lang="en-US" sz="1800" dirty="0">
                          <a:effectLst/>
                        </a:rPr>
                        <a:t>How often do you get </a:t>
                      </a:r>
                      <a:r>
                        <a:rPr lang="en-US" sz="1800" dirty="0" smtClean="0">
                          <a:effectLst/>
                        </a:rPr>
                        <a:t>The Ad Sheet</a:t>
                      </a:r>
                      <a:r>
                        <a:rPr lang="en-US" sz="1800" dirty="0">
                          <a:effectLst/>
                        </a:rPr>
                        <a:t>?</a:t>
                      </a:r>
                      <a:endParaRPr lang="en-US" sz="1800" dirty="0">
                        <a:effectLst/>
                        <a:latin typeface="Calibri"/>
                        <a:ea typeface="Calibri"/>
                        <a:cs typeface="Times New Roman"/>
                      </a:endParaRPr>
                    </a:p>
                  </a:txBody>
                  <a:tcPr marL="0" marR="0" marT="0" marB="0" anchor="ctr"/>
                </a:tc>
                <a:tc>
                  <a:txBody>
                    <a:bodyPr/>
                    <a:lstStyle/>
                    <a:p>
                      <a:pPr marL="38100" marR="38100">
                        <a:lnSpc>
                          <a:spcPts val="1600"/>
                        </a:lnSpc>
                        <a:spcBef>
                          <a:spcPts val="0"/>
                        </a:spcBef>
                        <a:spcAft>
                          <a:spcPts val="0"/>
                        </a:spcAft>
                      </a:pPr>
                      <a:r>
                        <a:rPr lang="en-US" sz="1800" b="1" u="sng" dirty="0">
                          <a:effectLst/>
                        </a:rPr>
                        <a:t>Never</a:t>
                      </a:r>
                      <a:endParaRPr lang="en-US" sz="1800" b="1" u="sng"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dirty="0">
                          <a:effectLst/>
                        </a:rPr>
                        <a:t>53</a:t>
                      </a:r>
                      <a:endParaRPr lang="en-US" sz="1800"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dirty="0">
                          <a:effectLst/>
                        </a:rPr>
                        <a:t>1</a:t>
                      </a:r>
                      <a:endParaRPr lang="en-US" sz="1800"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dirty="0">
                          <a:effectLst/>
                        </a:rPr>
                        <a:t>54</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310640">
                <a:tc vMerge="1">
                  <a:txBody>
                    <a:bodyPr/>
                    <a:lstStyle/>
                    <a:p>
                      <a:endParaRPr lang="en-US"/>
                    </a:p>
                  </a:txBody>
                  <a:tcPr/>
                </a:tc>
                <a:tc>
                  <a:txBody>
                    <a:bodyPr/>
                    <a:lstStyle/>
                    <a:p>
                      <a:pPr marL="38100" marR="38100">
                        <a:lnSpc>
                          <a:spcPts val="1600"/>
                        </a:lnSpc>
                        <a:spcBef>
                          <a:spcPts val="0"/>
                        </a:spcBef>
                        <a:spcAft>
                          <a:spcPts val="0"/>
                        </a:spcAft>
                      </a:pPr>
                      <a:r>
                        <a:rPr lang="en-US" sz="1800" b="1" u="sng" dirty="0">
                          <a:effectLst/>
                        </a:rPr>
                        <a:t>Every week</a:t>
                      </a:r>
                      <a:endParaRPr lang="en-US" sz="1800" b="1" u="sng"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15</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dirty="0">
                          <a:effectLst/>
                        </a:rPr>
                        <a:t>0</a:t>
                      </a:r>
                      <a:endParaRPr lang="en-US" sz="1800"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15</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10640">
                <a:tc vMerge="1">
                  <a:txBody>
                    <a:bodyPr/>
                    <a:lstStyle/>
                    <a:p>
                      <a:endParaRPr lang="en-US"/>
                    </a:p>
                  </a:txBody>
                  <a:tcPr/>
                </a:tc>
                <a:tc>
                  <a:txBody>
                    <a:bodyPr/>
                    <a:lstStyle/>
                    <a:p>
                      <a:pPr marL="38100" marR="38100">
                        <a:lnSpc>
                          <a:spcPts val="1600"/>
                        </a:lnSpc>
                        <a:spcBef>
                          <a:spcPts val="0"/>
                        </a:spcBef>
                        <a:spcAft>
                          <a:spcPts val="0"/>
                        </a:spcAft>
                      </a:pPr>
                      <a:r>
                        <a:rPr lang="en-US" sz="1800" b="1" u="sng" dirty="0">
                          <a:effectLst/>
                        </a:rPr>
                        <a:t>Every other week</a:t>
                      </a:r>
                      <a:endParaRPr lang="en-US" sz="1800" b="1" u="sng"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11</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dirty="0">
                          <a:effectLst/>
                        </a:rPr>
                        <a:t>3</a:t>
                      </a:r>
                      <a:endParaRPr lang="en-US" sz="1800"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14</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385738">
                <a:tc vMerge="1">
                  <a:txBody>
                    <a:bodyPr/>
                    <a:lstStyle/>
                    <a:p>
                      <a:endParaRPr lang="en-US"/>
                    </a:p>
                  </a:txBody>
                  <a:tcPr/>
                </a:tc>
                <a:tc>
                  <a:txBody>
                    <a:bodyPr/>
                    <a:lstStyle/>
                    <a:p>
                      <a:pPr marL="38100" marR="38100">
                        <a:lnSpc>
                          <a:spcPts val="1600"/>
                        </a:lnSpc>
                        <a:spcBef>
                          <a:spcPts val="0"/>
                        </a:spcBef>
                        <a:spcAft>
                          <a:spcPts val="0"/>
                        </a:spcAft>
                      </a:pPr>
                      <a:r>
                        <a:rPr lang="en-US" sz="1800" b="1" u="sng" dirty="0">
                          <a:effectLst/>
                        </a:rPr>
                        <a:t>Few times per semester</a:t>
                      </a:r>
                      <a:endParaRPr lang="en-US" sz="1800" b="1" u="sng"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23</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dirty="0">
                          <a:effectLst/>
                        </a:rPr>
                        <a:t>2</a:t>
                      </a:r>
                      <a:endParaRPr lang="en-US" sz="1800"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a:effectLst/>
                        </a:rPr>
                        <a:t>25</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10640">
                <a:tc gridSpan="2">
                  <a:txBody>
                    <a:bodyPr/>
                    <a:lstStyle/>
                    <a:p>
                      <a:pPr marL="38100" marR="38100" algn="ctr">
                        <a:lnSpc>
                          <a:spcPts val="1600"/>
                        </a:lnSpc>
                        <a:spcBef>
                          <a:spcPts val="0"/>
                        </a:spcBef>
                        <a:spcAft>
                          <a:spcPts val="0"/>
                        </a:spcAft>
                      </a:pPr>
                      <a:r>
                        <a:rPr lang="en-US" sz="1800" b="1" u="sng" dirty="0">
                          <a:effectLst/>
                        </a:rPr>
                        <a:t>Total</a:t>
                      </a:r>
                      <a:endParaRPr lang="en-US" sz="1800" b="1" u="sng" dirty="0">
                        <a:effectLst/>
                        <a:latin typeface="Calibri"/>
                        <a:ea typeface="Calibri"/>
                        <a:cs typeface="Times New Roman"/>
                      </a:endParaRPr>
                    </a:p>
                  </a:txBody>
                  <a:tcPr marL="0" marR="0" marT="0" marB="0" anchor="ctr"/>
                </a:tc>
                <a:tc hMerge="1">
                  <a:txBody>
                    <a:bodyPr/>
                    <a:lstStyle/>
                    <a:p>
                      <a:endParaRPr lang="en-US"/>
                    </a:p>
                  </a:txBody>
                  <a:tcPr/>
                </a:tc>
                <a:tc>
                  <a:txBody>
                    <a:bodyPr/>
                    <a:lstStyle/>
                    <a:p>
                      <a:pPr marL="38100" marR="38100" algn="r">
                        <a:lnSpc>
                          <a:spcPts val="1600"/>
                        </a:lnSpc>
                        <a:spcBef>
                          <a:spcPts val="0"/>
                        </a:spcBef>
                        <a:spcAft>
                          <a:spcPts val="0"/>
                        </a:spcAft>
                      </a:pPr>
                      <a:r>
                        <a:rPr lang="en-US" sz="1800">
                          <a:effectLst/>
                        </a:rPr>
                        <a:t>102</a:t>
                      </a:r>
                      <a:endParaRPr lang="en-US" sz="18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dirty="0">
                          <a:effectLst/>
                        </a:rPr>
                        <a:t>6</a:t>
                      </a:r>
                      <a:endParaRPr lang="en-US" sz="1800"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800" dirty="0">
                          <a:effectLst/>
                        </a:rPr>
                        <a:t>108</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bl>
          </a:graphicData>
        </a:graphic>
      </p:graphicFrame>
      <p:sp>
        <p:nvSpPr>
          <p:cNvPr id="4" name="TextBox 3"/>
          <p:cNvSpPr txBox="1"/>
          <p:nvPr/>
        </p:nvSpPr>
        <p:spPr>
          <a:xfrm>
            <a:off x="512956" y="2891590"/>
            <a:ext cx="4813049" cy="307777"/>
          </a:xfrm>
          <a:prstGeom prst="rect">
            <a:avLst/>
          </a:prstGeom>
          <a:noFill/>
        </p:spPr>
        <p:txBody>
          <a:bodyPr wrap="none" rtlCol="0">
            <a:spAutoFit/>
          </a:bodyPr>
          <a:lstStyle/>
          <a:p>
            <a:r>
              <a:rPr lang="en-US" sz="1400" dirty="0" smtClean="0"/>
              <a:t>t = 9.302**</a:t>
            </a:r>
            <a:r>
              <a:rPr lang="en-US" sz="1400" dirty="0"/>
              <a:t>	</a:t>
            </a:r>
            <a:r>
              <a:rPr lang="en-US" sz="1400" dirty="0" smtClean="0"/>
              <a:t>	Reject Ho 	Fail to Reject Ho at 99%</a:t>
            </a:r>
            <a:endParaRPr lang="en-US" sz="1400" dirty="0"/>
          </a:p>
        </p:txBody>
      </p:sp>
      <p:sp>
        <p:nvSpPr>
          <p:cNvPr id="5" name="TextBox 4"/>
          <p:cNvSpPr txBox="1"/>
          <p:nvPr/>
        </p:nvSpPr>
        <p:spPr>
          <a:xfrm>
            <a:off x="512956" y="6007765"/>
            <a:ext cx="4858809" cy="307777"/>
          </a:xfrm>
          <a:prstGeom prst="rect">
            <a:avLst/>
          </a:prstGeom>
          <a:noFill/>
        </p:spPr>
        <p:txBody>
          <a:bodyPr wrap="none" rtlCol="0">
            <a:spAutoFit/>
          </a:bodyPr>
          <a:lstStyle/>
          <a:p>
            <a:r>
              <a:rPr lang="en-US" sz="1400" dirty="0" smtClean="0"/>
              <a:t>t = 8.222**		 Reject Ho	 Fail to Reject Ho at 99%</a:t>
            </a:r>
            <a:endParaRPr lang="en-US" sz="1400" dirty="0"/>
          </a:p>
        </p:txBody>
      </p:sp>
      <p:sp>
        <p:nvSpPr>
          <p:cNvPr id="6" name="TextBox 5"/>
          <p:cNvSpPr txBox="1"/>
          <p:nvPr/>
        </p:nvSpPr>
        <p:spPr>
          <a:xfrm>
            <a:off x="1637612" y="442732"/>
            <a:ext cx="1608133" cy="830997"/>
          </a:xfrm>
          <a:prstGeom prst="rect">
            <a:avLst/>
          </a:prstGeom>
          <a:noFill/>
        </p:spPr>
        <p:txBody>
          <a:bodyPr wrap="none" rtlCol="0">
            <a:spAutoFit/>
          </a:bodyPr>
          <a:lstStyle/>
          <a:p>
            <a:pPr algn="ctr"/>
            <a:r>
              <a:rPr lang="en-US" sz="2400" b="1" dirty="0" smtClean="0">
                <a:solidFill>
                  <a:srgbClr val="AD0101"/>
                </a:solidFill>
              </a:rPr>
              <a:t>Variables </a:t>
            </a:r>
          </a:p>
          <a:p>
            <a:pPr algn="ctr"/>
            <a:r>
              <a:rPr lang="en-US" sz="2400" b="1" dirty="0" smtClean="0">
                <a:solidFill>
                  <a:srgbClr val="AD0101"/>
                </a:solidFill>
              </a:rPr>
              <a:t>are related</a:t>
            </a:r>
            <a:r>
              <a:rPr lang="en-US" b="1" dirty="0" smtClean="0"/>
              <a:t> </a:t>
            </a:r>
            <a:endParaRPr lang="en-US" b="1" dirty="0"/>
          </a:p>
        </p:txBody>
      </p:sp>
      <p:sp>
        <p:nvSpPr>
          <p:cNvPr id="7" name="TextBox 6"/>
          <p:cNvSpPr txBox="1"/>
          <p:nvPr/>
        </p:nvSpPr>
        <p:spPr>
          <a:xfrm>
            <a:off x="1637612" y="3394295"/>
            <a:ext cx="1608133" cy="830997"/>
          </a:xfrm>
          <a:prstGeom prst="rect">
            <a:avLst/>
          </a:prstGeom>
          <a:noFill/>
        </p:spPr>
        <p:txBody>
          <a:bodyPr wrap="none" rtlCol="0">
            <a:spAutoFit/>
          </a:bodyPr>
          <a:lstStyle/>
          <a:p>
            <a:pPr algn="ctr"/>
            <a:r>
              <a:rPr lang="en-US" sz="2400" b="1" dirty="0" smtClean="0">
                <a:solidFill>
                  <a:srgbClr val="AD0101"/>
                </a:solidFill>
              </a:rPr>
              <a:t>Variables </a:t>
            </a:r>
          </a:p>
          <a:p>
            <a:pPr algn="ctr"/>
            <a:r>
              <a:rPr lang="en-US" sz="2400" b="1" dirty="0" smtClean="0">
                <a:solidFill>
                  <a:srgbClr val="AD0101"/>
                </a:solidFill>
              </a:rPr>
              <a:t>are related</a:t>
            </a:r>
            <a:r>
              <a:rPr lang="en-US" b="1" dirty="0" smtClean="0"/>
              <a:t> </a:t>
            </a:r>
            <a:endParaRPr lang="en-US" b="1" dirty="0"/>
          </a:p>
        </p:txBody>
      </p:sp>
      <p:sp>
        <p:nvSpPr>
          <p:cNvPr id="8" name="TextBox 7"/>
          <p:cNvSpPr txBox="1"/>
          <p:nvPr/>
        </p:nvSpPr>
        <p:spPr>
          <a:xfrm>
            <a:off x="0" y="6434275"/>
            <a:ext cx="6639633" cy="369332"/>
          </a:xfrm>
          <a:prstGeom prst="rect">
            <a:avLst/>
          </a:prstGeom>
          <a:noFill/>
        </p:spPr>
        <p:txBody>
          <a:bodyPr wrap="none" rtlCol="0">
            <a:spAutoFit/>
          </a:bodyPr>
          <a:lstStyle/>
          <a:p>
            <a:r>
              <a:rPr lang="en-US" dirty="0" smtClean="0"/>
              <a:t>**Variables are significant at Confidence Intervals of 90% &amp; 95% </a:t>
            </a:r>
            <a:endParaRPr lang="en-US" dirty="0"/>
          </a:p>
        </p:txBody>
      </p:sp>
    </p:spTree>
    <p:extLst>
      <p:ext uri="{BB962C8B-B14F-4D97-AF65-F5344CB8AC3E}">
        <p14:creationId xmlns:p14="http://schemas.microsoft.com/office/powerpoint/2010/main" val="2444471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72" y="121023"/>
            <a:ext cx="8217554" cy="1429871"/>
          </a:xfrm>
        </p:spPr>
        <p:txBody>
          <a:bodyPr>
            <a:normAutofit fontScale="90000"/>
          </a:bodyPr>
          <a:lstStyle/>
          <a:p>
            <a:r>
              <a:rPr lang="en-US" sz="4000" b="1" dirty="0">
                <a:effectLst/>
              </a:rPr>
              <a:t>Where do college students in Columbia, MO prefer to buy their textbooks</a:t>
            </a:r>
            <a:r>
              <a:rPr lang="en-US" sz="4000" b="1" dirty="0" smtClean="0">
                <a:effectLst/>
              </a:rPr>
              <a:t>?</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675277427"/>
              </p:ext>
            </p:extLst>
          </p:nvPr>
        </p:nvGraphicFramePr>
        <p:xfrm>
          <a:off x="2599766" y="1550894"/>
          <a:ext cx="3705410" cy="4410636"/>
        </p:xfrm>
        <a:graphic>
          <a:graphicData uri="http://schemas.openxmlformats.org/drawingml/2006/table">
            <a:tbl>
              <a:tblPr firstRow="1" bandRow="1">
                <a:tableStyleId>{5C22544A-7EE6-4342-B048-85BDC9FD1C3A}</a:tableStyleId>
              </a:tblPr>
              <a:tblGrid>
                <a:gridCol w="1295204">
                  <a:extLst>
                    <a:ext uri="{9D8B030D-6E8A-4147-A177-3AD203B41FA5}">
                      <a16:colId xmlns:a16="http://schemas.microsoft.com/office/drawing/2014/main" val="20000"/>
                    </a:ext>
                  </a:extLst>
                </a:gridCol>
                <a:gridCol w="1205103">
                  <a:extLst>
                    <a:ext uri="{9D8B030D-6E8A-4147-A177-3AD203B41FA5}">
                      <a16:colId xmlns:a16="http://schemas.microsoft.com/office/drawing/2014/main" val="20001"/>
                    </a:ext>
                  </a:extLst>
                </a:gridCol>
                <a:gridCol w="1205103">
                  <a:extLst>
                    <a:ext uri="{9D8B030D-6E8A-4147-A177-3AD203B41FA5}">
                      <a16:colId xmlns:a16="http://schemas.microsoft.com/office/drawing/2014/main" val="20002"/>
                    </a:ext>
                  </a:extLst>
                </a:gridCol>
              </a:tblGrid>
              <a:tr h="675069">
                <a:tc gridSpan="3">
                  <a:txBody>
                    <a:bodyPr/>
                    <a:lstStyle/>
                    <a:p>
                      <a:pPr algn="ctr"/>
                      <a:r>
                        <a:rPr lang="en-US" dirty="0" smtClean="0"/>
                        <a:t>Where did you purchase</a:t>
                      </a:r>
                      <a:r>
                        <a:rPr lang="en-US" baseline="0" dirty="0" smtClean="0"/>
                        <a:t> your textbooks this semester?</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75069">
                <a:tc>
                  <a:txBody>
                    <a:bodyPr/>
                    <a:lstStyle/>
                    <a:p>
                      <a:pPr algn="ctr"/>
                      <a:r>
                        <a:rPr lang="en-US" dirty="0" smtClean="0"/>
                        <a:t>Campus Bookstore</a:t>
                      </a:r>
                    </a:p>
                  </a:txBody>
                  <a:tcPr/>
                </a:tc>
                <a:tc>
                  <a:txBody>
                    <a:bodyPr/>
                    <a:lstStyle/>
                    <a:p>
                      <a:pPr algn="ctr"/>
                      <a:r>
                        <a:rPr lang="en-US" dirty="0" smtClean="0"/>
                        <a:t>71</a:t>
                      </a:r>
                      <a:endParaRPr lang="en-US" dirty="0"/>
                    </a:p>
                  </a:txBody>
                  <a:tcPr/>
                </a:tc>
                <a:tc>
                  <a:txBody>
                    <a:bodyPr/>
                    <a:lstStyle/>
                    <a:p>
                      <a:pPr algn="ctr"/>
                      <a:r>
                        <a:rPr lang="en-US" dirty="0" smtClean="0"/>
                        <a:t>58.2%</a:t>
                      </a:r>
                      <a:endParaRPr lang="en-US" dirty="0"/>
                    </a:p>
                  </a:txBody>
                  <a:tcPr/>
                </a:tc>
                <a:extLst>
                  <a:ext uri="{0D108BD9-81ED-4DB2-BD59-A6C34878D82A}">
                    <a16:rowId xmlns:a16="http://schemas.microsoft.com/office/drawing/2014/main" val="10001"/>
                  </a:ext>
                </a:extLst>
              </a:tr>
              <a:tr h="867695">
                <a:tc>
                  <a:txBody>
                    <a:bodyPr/>
                    <a:lstStyle/>
                    <a:p>
                      <a:pPr algn="ctr"/>
                      <a:r>
                        <a:rPr lang="en-US" dirty="0" smtClean="0"/>
                        <a:t>Friends/</a:t>
                      </a:r>
                    </a:p>
                    <a:p>
                      <a:pPr algn="ctr"/>
                      <a:r>
                        <a:rPr lang="en-US" dirty="0" smtClean="0"/>
                        <a:t>Other Students </a:t>
                      </a:r>
                      <a:endParaRPr lang="en-US" dirty="0"/>
                    </a:p>
                  </a:txBody>
                  <a:tcPr/>
                </a:tc>
                <a:tc>
                  <a:txBody>
                    <a:bodyPr/>
                    <a:lstStyle/>
                    <a:p>
                      <a:pPr algn="ctr"/>
                      <a:endParaRPr lang="en-US" dirty="0" smtClean="0"/>
                    </a:p>
                    <a:p>
                      <a:pPr algn="ctr"/>
                      <a:r>
                        <a:rPr lang="en-US" dirty="0" smtClean="0"/>
                        <a:t>3</a:t>
                      </a:r>
                      <a:endParaRPr lang="en-US" dirty="0"/>
                    </a:p>
                  </a:txBody>
                  <a:tcPr/>
                </a:tc>
                <a:tc>
                  <a:txBody>
                    <a:bodyPr/>
                    <a:lstStyle/>
                    <a:p>
                      <a:pPr algn="ctr"/>
                      <a:endParaRPr lang="en-US" dirty="0" smtClean="0"/>
                    </a:p>
                    <a:p>
                      <a:pPr algn="ctr"/>
                      <a:r>
                        <a:rPr lang="en-US" dirty="0" smtClean="0"/>
                        <a:t>2.5%</a:t>
                      </a:r>
                      <a:endParaRPr lang="en-US" dirty="0"/>
                    </a:p>
                  </a:txBody>
                  <a:tcPr/>
                </a:tc>
                <a:extLst>
                  <a:ext uri="{0D108BD9-81ED-4DB2-BD59-A6C34878D82A}">
                    <a16:rowId xmlns:a16="http://schemas.microsoft.com/office/drawing/2014/main" val="10002"/>
                  </a:ext>
                </a:extLst>
              </a:tr>
              <a:tr h="867695">
                <a:tc>
                  <a:txBody>
                    <a:bodyPr/>
                    <a:lstStyle/>
                    <a:p>
                      <a:pPr algn="ctr"/>
                      <a:r>
                        <a:rPr lang="en-US" dirty="0" smtClean="0"/>
                        <a:t>The Textbook</a:t>
                      </a:r>
                      <a:r>
                        <a:rPr lang="en-US" baseline="0" dirty="0" smtClean="0"/>
                        <a:t> Game </a:t>
                      </a:r>
                      <a:endParaRPr lang="en-US" dirty="0"/>
                    </a:p>
                  </a:txBody>
                  <a:tcPr/>
                </a:tc>
                <a:tc>
                  <a:txBody>
                    <a:bodyPr/>
                    <a:lstStyle/>
                    <a:p>
                      <a:pPr algn="ctr"/>
                      <a:endParaRPr lang="en-US" dirty="0" smtClean="0"/>
                    </a:p>
                    <a:p>
                      <a:pPr algn="ctr"/>
                      <a:r>
                        <a:rPr lang="en-US" dirty="0" smtClean="0"/>
                        <a:t>5</a:t>
                      </a:r>
                      <a:endParaRPr lang="en-US" dirty="0"/>
                    </a:p>
                  </a:txBody>
                  <a:tcPr/>
                </a:tc>
                <a:tc>
                  <a:txBody>
                    <a:bodyPr/>
                    <a:lstStyle/>
                    <a:p>
                      <a:pPr algn="ctr"/>
                      <a:endParaRPr lang="en-US" dirty="0" smtClean="0"/>
                    </a:p>
                    <a:p>
                      <a:pPr algn="ctr"/>
                      <a:r>
                        <a:rPr lang="en-US" dirty="0" smtClean="0"/>
                        <a:t>4.1%</a:t>
                      </a:r>
                      <a:endParaRPr lang="en-US" dirty="0"/>
                    </a:p>
                  </a:txBody>
                  <a:tcPr/>
                </a:tc>
                <a:extLst>
                  <a:ext uri="{0D108BD9-81ED-4DB2-BD59-A6C34878D82A}">
                    <a16:rowId xmlns:a16="http://schemas.microsoft.com/office/drawing/2014/main" val="10003"/>
                  </a:ext>
                </a:extLst>
              </a:tr>
              <a:tr h="454808">
                <a:tc>
                  <a:txBody>
                    <a:bodyPr/>
                    <a:lstStyle/>
                    <a:p>
                      <a:pPr algn="ctr"/>
                      <a:r>
                        <a:rPr lang="en-US" dirty="0" smtClean="0"/>
                        <a:t>Online </a:t>
                      </a:r>
                      <a:endParaRPr lang="en-US" dirty="0"/>
                    </a:p>
                  </a:txBody>
                  <a:tcPr/>
                </a:tc>
                <a:tc>
                  <a:txBody>
                    <a:bodyPr/>
                    <a:lstStyle/>
                    <a:p>
                      <a:pPr algn="ctr"/>
                      <a:r>
                        <a:rPr lang="en-US" dirty="0" smtClean="0"/>
                        <a:t>42</a:t>
                      </a:r>
                      <a:endParaRPr lang="en-US" dirty="0"/>
                    </a:p>
                  </a:txBody>
                  <a:tcPr/>
                </a:tc>
                <a:tc>
                  <a:txBody>
                    <a:bodyPr/>
                    <a:lstStyle/>
                    <a:p>
                      <a:pPr algn="ctr"/>
                      <a:r>
                        <a:rPr lang="en-US" dirty="0" smtClean="0"/>
                        <a:t>34.4%</a:t>
                      </a:r>
                      <a:endParaRPr lang="en-US" dirty="0"/>
                    </a:p>
                  </a:txBody>
                  <a:tcPr/>
                </a:tc>
                <a:extLst>
                  <a:ext uri="{0D108BD9-81ED-4DB2-BD59-A6C34878D82A}">
                    <a16:rowId xmlns:a16="http://schemas.microsoft.com/office/drawing/2014/main" val="10004"/>
                  </a:ext>
                </a:extLst>
              </a:tr>
              <a:tr h="388419">
                <a:tc>
                  <a:txBody>
                    <a:bodyPr/>
                    <a:lstStyle/>
                    <a:p>
                      <a:pPr algn="ctr"/>
                      <a:r>
                        <a:rPr lang="en-US" dirty="0" smtClean="0"/>
                        <a:t>Other</a:t>
                      </a:r>
                      <a:r>
                        <a:rPr lang="en-US" baseline="0" dirty="0" smtClean="0"/>
                        <a:t> </a:t>
                      </a:r>
                      <a:endParaRPr lang="en-US" dirty="0"/>
                    </a:p>
                  </a:txBody>
                  <a:tcPr/>
                </a:tc>
                <a:tc>
                  <a:txBody>
                    <a:bodyPr/>
                    <a:lstStyle/>
                    <a:p>
                      <a:pPr algn="ctr"/>
                      <a:r>
                        <a:rPr lang="en-US" dirty="0" smtClean="0"/>
                        <a:t>1</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10005"/>
                  </a:ext>
                </a:extLst>
              </a:tr>
              <a:tr h="388471">
                <a:tc>
                  <a:txBody>
                    <a:bodyPr/>
                    <a:lstStyle/>
                    <a:p>
                      <a:pPr algn="ctr"/>
                      <a:r>
                        <a:rPr lang="en-US" dirty="0" smtClean="0"/>
                        <a:t>Total </a:t>
                      </a:r>
                      <a:endParaRPr lang="en-US" dirty="0"/>
                    </a:p>
                  </a:txBody>
                  <a:tcPr/>
                </a:tc>
                <a:tc>
                  <a:txBody>
                    <a:bodyPr/>
                    <a:lstStyle/>
                    <a:p>
                      <a:pPr algn="ctr"/>
                      <a:r>
                        <a:rPr lang="en-US" dirty="0" smtClean="0"/>
                        <a:t>122</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val="10006"/>
                  </a:ext>
                </a:extLst>
              </a:tr>
            </a:tbl>
          </a:graphicData>
        </a:graphic>
      </p:graphicFrame>
      <p:sp>
        <p:nvSpPr>
          <p:cNvPr id="3" name="TextBox 2"/>
          <p:cNvSpPr txBox="1"/>
          <p:nvPr/>
        </p:nvSpPr>
        <p:spPr>
          <a:xfrm>
            <a:off x="2599766" y="5961529"/>
            <a:ext cx="3570940" cy="369332"/>
          </a:xfrm>
          <a:prstGeom prst="rect">
            <a:avLst/>
          </a:prstGeom>
          <a:noFill/>
        </p:spPr>
        <p:txBody>
          <a:bodyPr wrap="square" rtlCol="0">
            <a:spAutoFit/>
          </a:bodyPr>
          <a:lstStyle/>
          <a:p>
            <a:r>
              <a:rPr lang="en-US" dirty="0" smtClean="0"/>
              <a:t>t = 158.32***	Reject Ho</a:t>
            </a:r>
            <a:endParaRPr lang="en-US" dirty="0"/>
          </a:p>
        </p:txBody>
      </p:sp>
      <p:sp>
        <p:nvSpPr>
          <p:cNvPr id="6" name="TextBox 5"/>
          <p:cNvSpPr txBox="1"/>
          <p:nvPr/>
        </p:nvSpPr>
        <p:spPr>
          <a:xfrm>
            <a:off x="0" y="6434275"/>
            <a:ext cx="7014398" cy="369332"/>
          </a:xfrm>
          <a:prstGeom prst="rect">
            <a:avLst/>
          </a:prstGeom>
          <a:noFill/>
        </p:spPr>
        <p:txBody>
          <a:bodyPr wrap="none" rtlCol="0">
            <a:spAutoFit/>
          </a:bodyPr>
          <a:lstStyle/>
          <a:p>
            <a:r>
              <a:rPr lang="en-US" dirty="0" smtClean="0"/>
              <a:t>***Variables are significant at Confidence Intervals of 90%, 95%, 99% </a:t>
            </a:r>
            <a:endParaRPr lang="en-US" dirty="0"/>
          </a:p>
        </p:txBody>
      </p:sp>
    </p:spTree>
    <p:extLst>
      <p:ext uri="{BB962C8B-B14F-4D97-AF65-F5344CB8AC3E}">
        <p14:creationId xmlns:p14="http://schemas.microsoft.com/office/powerpoint/2010/main" val="563867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94" y="121023"/>
            <a:ext cx="8815294" cy="1429871"/>
          </a:xfrm>
        </p:spPr>
        <p:txBody>
          <a:bodyPr>
            <a:normAutofit/>
          </a:bodyPr>
          <a:lstStyle/>
          <a:p>
            <a:r>
              <a:rPr lang="en-US" sz="3200" b="1" dirty="0">
                <a:effectLst/>
              </a:rPr>
              <a:t>What motivates students to buy </a:t>
            </a:r>
            <a:r>
              <a:rPr lang="en-US" sz="3200" b="1" dirty="0" smtClean="0">
                <a:effectLst/>
              </a:rPr>
              <a:t>at campus bookstores rather than The Textbook Game?</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1490985"/>
              </p:ext>
            </p:extLst>
          </p:nvPr>
        </p:nvGraphicFramePr>
        <p:xfrm>
          <a:off x="179294" y="1550894"/>
          <a:ext cx="8815293" cy="5043900"/>
        </p:xfrm>
        <a:graphic>
          <a:graphicData uri="http://schemas.openxmlformats.org/drawingml/2006/table">
            <a:tbl>
              <a:tblPr firstRow="1" bandRow="1">
                <a:effectLst>
                  <a:innerShdw blurRad="63500" dist="50800" dir="18900000">
                    <a:prstClr val="black">
                      <a:alpha val="50000"/>
                    </a:prstClr>
                  </a:innerShdw>
                </a:effectLst>
                <a:tableStyleId>{5C22544A-7EE6-4342-B048-85BDC9FD1C3A}</a:tableStyleId>
              </a:tblPr>
              <a:tblGrid>
                <a:gridCol w="1643530">
                  <a:extLst>
                    <a:ext uri="{9D8B030D-6E8A-4147-A177-3AD203B41FA5}">
                      <a16:colId xmlns:a16="http://schemas.microsoft.com/office/drawing/2014/main" val="20000"/>
                    </a:ext>
                  </a:extLst>
                </a:gridCol>
                <a:gridCol w="1329764">
                  <a:extLst>
                    <a:ext uri="{9D8B030D-6E8A-4147-A177-3AD203B41FA5}">
                      <a16:colId xmlns:a16="http://schemas.microsoft.com/office/drawing/2014/main" val="20001"/>
                    </a:ext>
                  </a:extLst>
                </a:gridCol>
                <a:gridCol w="1210236">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180352">
                  <a:extLst>
                    <a:ext uri="{9D8B030D-6E8A-4147-A177-3AD203B41FA5}">
                      <a16:colId xmlns:a16="http://schemas.microsoft.com/office/drawing/2014/main" val="20004"/>
                    </a:ext>
                  </a:extLst>
                </a:gridCol>
                <a:gridCol w="996409">
                  <a:extLst>
                    <a:ext uri="{9D8B030D-6E8A-4147-A177-3AD203B41FA5}">
                      <a16:colId xmlns:a16="http://schemas.microsoft.com/office/drawing/2014/main" val="20005"/>
                    </a:ext>
                  </a:extLst>
                </a:gridCol>
                <a:gridCol w="1185002">
                  <a:extLst>
                    <a:ext uri="{9D8B030D-6E8A-4147-A177-3AD203B41FA5}">
                      <a16:colId xmlns:a16="http://schemas.microsoft.com/office/drawing/2014/main" val="20006"/>
                    </a:ext>
                  </a:extLst>
                </a:gridCol>
              </a:tblGrid>
              <a:tr h="543380">
                <a:tc>
                  <a:txBody>
                    <a:bodyPr/>
                    <a:lstStyle/>
                    <a:p>
                      <a:pPr algn="ctr"/>
                      <a:endParaRPr lang="en-US" b="1" dirty="0">
                        <a:solidFill>
                          <a:schemeClr val="tx1"/>
                        </a:solidFill>
                      </a:endParaRPr>
                    </a:p>
                  </a:txBody>
                  <a:tcPr>
                    <a:solidFill>
                      <a:schemeClr val="bg2"/>
                    </a:solidFill>
                  </a:tcPr>
                </a:tc>
                <a:tc>
                  <a:txBody>
                    <a:bodyPr/>
                    <a:lstStyle/>
                    <a:p>
                      <a:pPr algn="ctr"/>
                      <a:r>
                        <a:rPr lang="en-US" baseline="0" dirty="0" smtClean="0"/>
                        <a:t>Campus</a:t>
                      </a:r>
                    </a:p>
                    <a:p>
                      <a:pPr algn="ctr"/>
                      <a:r>
                        <a:rPr lang="en-US" baseline="0" dirty="0" smtClean="0"/>
                        <a:t> Bookstore</a:t>
                      </a:r>
                      <a:endParaRPr lang="en-US" dirty="0"/>
                    </a:p>
                  </a:txBody>
                  <a:tcPr/>
                </a:tc>
                <a:tc>
                  <a:txBody>
                    <a:bodyPr/>
                    <a:lstStyle/>
                    <a:p>
                      <a:pPr algn="ctr"/>
                      <a:r>
                        <a:rPr lang="en-US" dirty="0" smtClean="0"/>
                        <a:t>Friends/</a:t>
                      </a:r>
                    </a:p>
                    <a:p>
                      <a:pPr algn="ctr"/>
                      <a:r>
                        <a:rPr lang="en-US" dirty="0" smtClean="0"/>
                        <a:t>Other Students </a:t>
                      </a:r>
                      <a:endParaRPr lang="en-US" dirty="0"/>
                    </a:p>
                  </a:txBody>
                  <a:tcPr/>
                </a:tc>
                <a:tc>
                  <a:txBody>
                    <a:bodyPr/>
                    <a:lstStyle/>
                    <a:p>
                      <a:pPr algn="ctr"/>
                      <a:r>
                        <a:rPr lang="en-US" dirty="0" smtClean="0"/>
                        <a:t>The Textbook Game</a:t>
                      </a:r>
                      <a:endParaRPr lang="en-US" dirty="0"/>
                    </a:p>
                  </a:txBody>
                  <a:tcPr/>
                </a:tc>
                <a:tc>
                  <a:txBody>
                    <a:bodyPr/>
                    <a:lstStyle/>
                    <a:p>
                      <a:pPr algn="ctr"/>
                      <a:endParaRPr lang="en-US" dirty="0" smtClean="0"/>
                    </a:p>
                    <a:p>
                      <a:pPr algn="ctr"/>
                      <a:r>
                        <a:rPr lang="en-US" dirty="0" smtClean="0"/>
                        <a:t>Online </a:t>
                      </a:r>
                      <a:endParaRPr lang="en-US" dirty="0"/>
                    </a:p>
                  </a:txBody>
                  <a:tcPr/>
                </a:tc>
                <a:tc>
                  <a:txBody>
                    <a:bodyPr/>
                    <a:lstStyle/>
                    <a:p>
                      <a:pPr algn="ctr"/>
                      <a:r>
                        <a:rPr lang="en-US" dirty="0" smtClean="0"/>
                        <a:t/>
                      </a:r>
                      <a:br>
                        <a:rPr lang="en-US" dirty="0" smtClean="0"/>
                      </a:br>
                      <a:r>
                        <a:rPr lang="en-US" dirty="0" smtClean="0"/>
                        <a:t>Other</a:t>
                      </a:r>
                      <a:endParaRPr lang="en-US" dirty="0"/>
                    </a:p>
                  </a:txBody>
                  <a:tcPr/>
                </a:tc>
                <a:tc>
                  <a:txBody>
                    <a:bodyPr/>
                    <a:lstStyle/>
                    <a:p>
                      <a:pPr algn="ctr"/>
                      <a:endParaRPr lang="en-US" dirty="0" smtClean="0"/>
                    </a:p>
                    <a:p>
                      <a:pPr algn="ctr"/>
                      <a:r>
                        <a:rPr lang="en-US" u="sng" dirty="0" smtClean="0"/>
                        <a:t>Total</a:t>
                      </a:r>
                      <a:r>
                        <a:rPr lang="en-US" baseline="0" dirty="0" smtClean="0"/>
                        <a:t> </a:t>
                      </a:r>
                      <a:endParaRPr lang="en-US" dirty="0"/>
                    </a:p>
                  </a:txBody>
                  <a:tcPr/>
                </a:tc>
                <a:extLst>
                  <a:ext uri="{0D108BD9-81ED-4DB2-BD59-A6C34878D82A}">
                    <a16:rowId xmlns:a16="http://schemas.microsoft.com/office/drawing/2014/main" val="10000"/>
                  </a:ext>
                </a:extLst>
              </a:tr>
              <a:tr h="543380">
                <a:tc>
                  <a:txBody>
                    <a:bodyPr/>
                    <a:lstStyle/>
                    <a:p>
                      <a:pPr algn="ctr"/>
                      <a:r>
                        <a:rPr lang="en-US" b="1" dirty="0" smtClean="0">
                          <a:solidFill>
                            <a:schemeClr val="tx1"/>
                          </a:solidFill>
                        </a:rPr>
                        <a:t>Convenience </a:t>
                      </a:r>
                      <a:endParaRPr lang="en-US" b="1" dirty="0">
                        <a:solidFill>
                          <a:schemeClr val="tx1"/>
                        </a:solidFill>
                      </a:endParaRPr>
                    </a:p>
                  </a:txBody>
                  <a:tcPr>
                    <a:solidFill>
                      <a:schemeClr val="accent1"/>
                    </a:solidFill>
                  </a:tcPr>
                </a:tc>
                <a:tc>
                  <a:txBody>
                    <a:bodyPr/>
                    <a:lstStyle/>
                    <a:p>
                      <a:pPr algn="ctr"/>
                      <a:r>
                        <a:rPr lang="en-US" sz="2400" dirty="0" smtClean="0"/>
                        <a:t>57</a:t>
                      </a:r>
                    </a:p>
                  </a:txBody>
                  <a:tcPr/>
                </a:tc>
                <a:tc>
                  <a:txBody>
                    <a:bodyPr/>
                    <a:lstStyle/>
                    <a:p>
                      <a:pPr algn="ctr"/>
                      <a:r>
                        <a:rPr lang="en-US" sz="2400" dirty="0" smtClean="0"/>
                        <a:t>2</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22</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84</a:t>
                      </a:r>
                      <a:endParaRPr lang="en-US" sz="2400" dirty="0"/>
                    </a:p>
                  </a:txBody>
                  <a:tcPr/>
                </a:tc>
                <a:extLst>
                  <a:ext uri="{0D108BD9-81ED-4DB2-BD59-A6C34878D82A}">
                    <a16:rowId xmlns:a16="http://schemas.microsoft.com/office/drawing/2014/main" val="10001"/>
                  </a:ext>
                </a:extLst>
              </a:tr>
              <a:tr h="543380">
                <a:tc>
                  <a:txBody>
                    <a:bodyPr/>
                    <a:lstStyle/>
                    <a:p>
                      <a:pPr algn="ctr"/>
                      <a:r>
                        <a:rPr lang="en-US" b="1" dirty="0" smtClean="0">
                          <a:solidFill>
                            <a:schemeClr val="tx1"/>
                          </a:solidFill>
                        </a:rPr>
                        <a:t>Price </a:t>
                      </a:r>
                    </a:p>
                  </a:txBody>
                  <a:tcPr>
                    <a:solidFill>
                      <a:schemeClr val="accent1"/>
                    </a:solidFill>
                  </a:tcPr>
                </a:tc>
                <a:tc>
                  <a:txBody>
                    <a:bodyPr/>
                    <a:lstStyle/>
                    <a:p>
                      <a:pPr algn="ctr"/>
                      <a:r>
                        <a:rPr lang="en-US" sz="2400" dirty="0" smtClean="0"/>
                        <a:t>11</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26</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43</a:t>
                      </a:r>
                      <a:endParaRPr lang="en-US" sz="2400" dirty="0"/>
                    </a:p>
                  </a:txBody>
                  <a:tcPr/>
                </a:tc>
                <a:extLst>
                  <a:ext uri="{0D108BD9-81ED-4DB2-BD59-A6C34878D82A}">
                    <a16:rowId xmlns:a16="http://schemas.microsoft.com/office/drawing/2014/main" val="10002"/>
                  </a:ext>
                </a:extLst>
              </a:tr>
              <a:tr h="543380">
                <a:tc>
                  <a:txBody>
                    <a:bodyPr/>
                    <a:lstStyle/>
                    <a:p>
                      <a:pPr algn="ctr"/>
                      <a:r>
                        <a:rPr lang="en-US" b="1" dirty="0" smtClean="0">
                          <a:solidFill>
                            <a:schemeClr val="tx1"/>
                          </a:solidFill>
                        </a:rPr>
                        <a:t>Student </a:t>
                      </a:r>
                    </a:p>
                    <a:p>
                      <a:pPr algn="ctr"/>
                      <a:r>
                        <a:rPr lang="en-US" b="1" dirty="0" smtClean="0">
                          <a:solidFill>
                            <a:schemeClr val="tx1"/>
                          </a:solidFill>
                        </a:rPr>
                        <a:t>Charge</a:t>
                      </a:r>
                    </a:p>
                  </a:txBody>
                  <a:tcPr>
                    <a:solidFill>
                      <a:schemeClr val="accent1"/>
                    </a:solidFill>
                  </a:tcPr>
                </a:tc>
                <a:tc>
                  <a:txBody>
                    <a:bodyPr/>
                    <a:lstStyle/>
                    <a:p>
                      <a:pPr algn="ctr"/>
                      <a:r>
                        <a:rPr lang="en-US" sz="2400" dirty="0" smtClean="0"/>
                        <a:t>37</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4</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43</a:t>
                      </a:r>
                      <a:endParaRPr lang="en-US" sz="2400" dirty="0"/>
                    </a:p>
                  </a:txBody>
                  <a:tcPr/>
                </a:tc>
                <a:extLst>
                  <a:ext uri="{0D108BD9-81ED-4DB2-BD59-A6C34878D82A}">
                    <a16:rowId xmlns:a16="http://schemas.microsoft.com/office/drawing/2014/main" val="10003"/>
                  </a:ext>
                </a:extLst>
              </a:tr>
              <a:tr h="543380">
                <a:tc>
                  <a:txBody>
                    <a:bodyPr/>
                    <a:lstStyle/>
                    <a:p>
                      <a:pPr algn="ctr"/>
                      <a:r>
                        <a:rPr lang="en-US" b="1" dirty="0" smtClean="0">
                          <a:solidFill>
                            <a:schemeClr val="tx1"/>
                          </a:solidFill>
                        </a:rPr>
                        <a:t>Easy to change/cancel</a:t>
                      </a:r>
                      <a:endParaRPr lang="en-US" b="1" dirty="0">
                        <a:solidFill>
                          <a:schemeClr val="tx1"/>
                        </a:solidFill>
                      </a:endParaRPr>
                    </a:p>
                  </a:txBody>
                  <a:tcPr>
                    <a:solidFill>
                      <a:schemeClr val="accent1"/>
                    </a:solidFill>
                  </a:tcPr>
                </a:tc>
                <a:tc>
                  <a:txBody>
                    <a:bodyPr/>
                    <a:lstStyle/>
                    <a:p>
                      <a:pPr algn="ctr"/>
                      <a:r>
                        <a:rPr lang="en-US" sz="2400" dirty="0" smtClean="0"/>
                        <a:t>6</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10</a:t>
                      </a:r>
                      <a:endParaRPr lang="en-US" sz="2400" dirty="0"/>
                    </a:p>
                  </a:txBody>
                  <a:tcPr/>
                </a:tc>
                <a:extLst>
                  <a:ext uri="{0D108BD9-81ED-4DB2-BD59-A6C34878D82A}">
                    <a16:rowId xmlns:a16="http://schemas.microsoft.com/office/drawing/2014/main" val="10004"/>
                  </a:ext>
                </a:extLst>
              </a:tr>
              <a:tr h="543380">
                <a:tc>
                  <a:txBody>
                    <a:bodyPr/>
                    <a:lstStyle/>
                    <a:p>
                      <a:pPr algn="ctr"/>
                      <a:r>
                        <a:rPr lang="en-US" b="1" dirty="0" smtClean="0">
                          <a:solidFill>
                            <a:schemeClr val="tx1"/>
                          </a:solidFill>
                        </a:rPr>
                        <a:t>Return </a:t>
                      </a:r>
                    </a:p>
                    <a:p>
                      <a:pPr algn="ctr"/>
                      <a:r>
                        <a:rPr lang="en-US" b="1" dirty="0" smtClean="0">
                          <a:solidFill>
                            <a:schemeClr val="tx1"/>
                          </a:solidFill>
                        </a:rPr>
                        <a:t>Policy </a:t>
                      </a:r>
                      <a:endParaRPr lang="en-US" b="1" dirty="0">
                        <a:solidFill>
                          <a:schemeClr val="tx1"/>
                        </a:solidFill>
                      </a:endParaRPr>
                    </a:p>
                  </a:txBody>
                  <a:tcPr>
                    <a:solidFill>
                      <a:schemeClr val="accent1"/>
                    </a:solidFill>
                  </a:tcPr>
                </a:tc>
                <a:tc>
                  <a:txBody>
                    <a:bodyPr/>
                    <a:lstStyle/>
                    <a:p>
                      <a:pPr algn="ctr"/>
                      <a:r>
                        <a:rPr lang="en-US" sz="2400" dirty="0" smtClean="0"/>
                        <a:t>5</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10</a:t>
                      </a:r>
                      <a:endParaRPr lang="en-US" sz="2400" dirty="0"/>
                    </a:p>
                  </a:txBody>
                  <a:tcPr/>
                </a:tc>
                <a:extLst>
                  <a:ext uri="{0D108BD9-81ED-4DB2-BD59-A6C34878D82A}">
                    <a16:rowId xmlns:a16="http://schemas.microsoft.com/office/drawing/2014/main" val="10005"/>
                  </a:ext>
                </a:extLst>
              </a:tr>
              <a:tr h="543380">
                <a:tc>
                  <a:txBody>
                    <a:bodyPr/>
                    <a:lstStyle/>
                    <a:p>
                      <a:pPr algn="ctr"/>
                      <a:r>
                        <a:rPr lang="en-US" b="1" dirty="0" smtClean="0">
                          <a:solidFill>
                            <a:schemeClr val="tx1"/>
                          </a:solidFill>
                        </a:rPr>
                        <a:t>Other </a:t>
                      </a:r>
                      <a:endParaRPr lang="en-US" b="1" dirty="0">
                        <a:solidFill>
                          <a:schemeClr val="tx1"/>
                        </a:solidFill>
                      </a:endParaRPr>
                    </a:p>
                  </a:txBody>
                  <a:tcPr>
                    <a:solidFill>
                      <a:schemeClr val="accent1"/>
                    </a:solidFill>
                  </a:tcPr>
                </a:tc>
                <a:tc>
                  <a:txBody>
                    <a:bodyPr/>
                    <a:lstStyle/>
                    <a:p>
                      <a:pPr algn="ctr"/>
                      <a:r>
                        <a:rPr lang="en-US" sz="2400" dirty="0" smtClean="0"/>
                        <a:t>3</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7</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10</a:t>
                      </a:r>
                      <a:endParaRPr lang="en-US" sz="2400" dirty="0"/>
                    </a:p>
                  </a:txBody>
                  <a:tcPr/>
                </a:tc>
                <a:extLst>
                  <a:ext uri="{0D108BD9-81ED-4DB2-BD59-A6C34878D82A}">
                    <a16:rowId xmlns:a16="http://schemas.microsoft.com/office/drawing/2014/main" val="10006"/>
                  </a:ext>
                </a:extLst>
              </a:tr>
              <a:tr h="543380">
                <a:tc>
                  <a:txBody>
                    <a:bodyPr/>
                    <a:lstStyle/>
                    <a:p>
                      <a:pPr algn="ctr"/>
                      <a:r>
                        <a:rPr lang="en-US" b="1" u="sng" dirty="0" smtClean="0">
                          <a:solidFill>
                            <a:schemeClr val="tx1"/>
                          </a:solidFill>
                        </a:rPr>
                        <a:t>Total </a:t>
                      </a:r>
                      <a:endParaRPr lang="en-US" b="1" u="sng" dirty="0">
                        <a:solidFill>
                          <a:schemeClr val="tx1"/>
                        </a:solidFill>
                      </a:endParaRPr>
                    </a:p>
                  </a:txBody>
                  <a:tcPr>
                    <a:solidFill>
                      <a:schemeClr val="accent1"/>
                    </a:solidFill>
                  </a:tcPr>
                </a:tc>
                <a:tc>
                  <a:txBody>
                    <a:bodyPr/>
                    <a:lstStyle/>
                    <a:p>
                      <a:pPr algn="ctr"/>
                      <a:r>
                        <a:rPr lang="en-US" sz="2400" dirty="0" smtClean="0"/>
                        <a:t>119</a:t>
                      </a:r>
                      <a:endParaRPr lang="en-US" sz="2400" dirty="0"/>
                    </a:p>
                  </a:txBody>
                  <a:tcPr/>
                </a:tc>
                <a:tc>
                  <a:txBody>
                    <a:bodyPr/>
                    <a:lstStyle/>
                    <a:p>
                      <a:pPr algn="ctr"/>
                      <a:r>
                        <a:rPr lang="en-US" sz="2400" dirty="0" smtClean="0"/>
                        <a:t>7</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63</a:t>
                      </a:r>
                      <a:endParaRPr lang="en-US" sz="2400" dirty="0"/>
                    </a:p>
                  </a:txBody>
                  <a:tcPr/>
                </a:tc>
                <a:tc>
                  <a:txBody>
                    <a:bodyPr/>
                    <a:lstStyle/>
                    <a:p>
                      <a:pPr algn="ctr"/>
                      <a:r>
                        <a:rPr lang="en-US" sz="2400" dirty="0" smtClean="0"/>
                        <a:t>1</a:t>
                      </a:r>
                      <a:endParaRPr lang="en-US" sz="2400" dirty="0"/>
                    </a:p>
                  </a:txBody>
                  <a:tcPr/>
                </a:tc>
                <a:tc>
                  <a:txBody>
                    <a:bodyPr/>
                    <a:lstStyle/>
                    <a:p>
                      <a:pPr algn="ctr"/>
                      <a:r>
                        <a:rPr lang="en-US" sz="3200" b="1" dirty="0" smtClean="0">
                          <a:solidFill>
                            <a:srgbClr val="FFFFFF"/>
                          </a:solidFill>
                        </a:rPr>
                        <a:t>200</a:t>
                      </a:r>
                      <a:endParaRPr lang="en-US" sz="3200" b="1" dirty="0">
                        <a:solidFill>
                          <a:srgbClr val="FFFFFF"/>
                        </a:solidFill>
                      </a:endParaRPr>
                    </a:p>
                  </a:txBody>
                  <a:tcPr>
                    <a:solidFill>
                      <a:schemeClr val="accent6"/>
                    </a:solidFill>
                  </a:tcPr>
                </a:tc>
                <a:extLst>
                  <a:ext uri="{0D108BD9-81ED-4DB2-BD59-A6C34878D82A}">
                    <a16:rowId xmlns:a16="http://schemas.microsoft.com/office/drawing/2014/main" val="10007"/>
                  </a:ext>
                </a:extLst>
              </a:tr>
            </a:tbl>
          </a:graphicData>
        </a:graphic>
      </p:graphicFrame>
      <p:sp>
        <p:nvSpPr>
          <p:cNvPr id="3" name="TextBox 2"/>
          <p:cNvSpPr txBox="1"/>
          <p:nvPr/>
        </p:nvSpPr>
        <p:spPr>
          <a:xfrm>
            <a:off x="179294" y="6563374"/>
            <a:ext cx="8815294" cy="307777"/>
          </a:xfrm>
          <a:prstGeom prst="rect">
            <a:avLst/>
          </a:prstGeom>
          <a:noFill/>
        </p:spPr>
        <p:txBody>
          <a:bodyPr wrap="square" rtlCol="0">
            <a:spAutoFit/>
          </a:bodyPr>
          <a:lstStyle/>
          <a:p>
            <a:r>
              <a:rPr lang="en-US" sz="1400" dirty="0" smtClean="0"/>
              <a:t>t = 62.348***	 Reject Ho – Variables are significant at Confidence Intervals of 90%, 95%, 99%</a:t>
            </a:r>
            <a:endParaRPr lang="en-US" sz="1400" dirty="0"/>
          </a:p>
        </p:txBody>
      </p:sp>
      <p:sp>
        <p:nvSpPr>
          <p:cNvPr id="5" name="TextBox 4"/>
          <p:cNvSpPr txBox="1"/>
          <p:nvPr/>
        </p:nvSpPr>
        <p:spPr>
          <a:xfrm>
            <a:off x="179294" y="1550894"/>
            <a:ext cx="1608133" cy="830997"/>
          </a:xfrm>
          <a:prstGeom prst="rect">
            <a:avLst/>
          </a:prstGeom>
          <a:noFill/>
        </p:spPr>
        <p:txBody>
          <a:bodyPr wrap="none" rtlCol="0">
            <a:spAutoFit/>
          </a:bodyPr>
          <a:lstStyle/>
          <a:p>
            <a:pPr algn="ctr"/>
            <a:r>
              <a:rPr lang="en-US" sz="2400" b="1" dirty="0" smtClean="0">
                <a:solidFill>
                  <a:srgbClr val="AD0101"/>
                </a:solidFill>
              </a:rPr>
              <a:t>Variables </a:t>
            </a:r>
          </a:p>
          <a:p>
            <a:pPr algn="ctr"/>
            <a:r>
              <a:rPr lang="en-US" sz="2400" b="1" dirty="0" smtClean="0">
                <a:solidFill>
                  <a:srgbClr val="AD0101"/>
                </a:solidFill>
              </a:rPr>
              <a:t>are related</a:t>
            </a:r>
            <a:r>
              <a:rPr lang="en-US" b="1" dirty="0" smtClean="0"/>
              <a:t> </a:t>
            </a:r>
            <a:endParaRPr lang="en-US" b="1" dirty="0"/>
          </a:p>
        </p:txBody>
      </p:sp>
    </p:spTree>
    <p:extLst>
      <p:ext uri="{BB962C8B-B14F-4D97-AF65-F5344CB8AC3E}">
        <p14:creationId xmlns:p14="http://schemas.microsoft.com/office/powerpoint/2010/main" val="122607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8" y="121023"/>
            <a:ext cx="8934824" cy="1429871"/>
          </a:xfrm>
        </p:spPr>
        <p:txBody>
          <a:bodyPr>
            <a:noAutofit/>
          </a:bodyPr>
          <a:lstStyle/>
          <a:p>
            <a:r>
              <a:rPr lang="en-US" sz="3200" b="1" dirty="0">
                <a:effectLst/>
              </a:rPr>
              <a:t>How do students pay for their books and how does this </a:t>
            </a:r>
            <a:r>
              <a:rPr lang="en-US" sz="3200" b="1" dirty="0" smtClean="0">
                <a:effectLst/>
              </a:rPr>
              <a:t>affect their </a:t>
            </a:r>
            <a:r>
              <a:rPr lang="en-US" sz="3200" b="1" dirty="0">
                <a:effectLst/>
              </a:rPr>
              <a:t>purchase decisions</a:t>
            </a:r>
            <a:r>
              <a:rPr lang="en-US" sz="3200" b="1" dirty="0" smtClean="0">
                <a:effectLst/>
              </a:rPr>
              <a:t>?</a:t>
            </a:r>
            <a:endParaRPr lang="en-US" sz="3200" b="1" dirty="0"/>
          </a:p>
        </p:txBody>
      </p:sp>
      <p:graphicFrame>
        <p:nvGraphicFramePr>
          <p:cNvPr id="4" name="Table 3"/>
          <p:cNvGraphicFramePr>
            <a:graphicFrameLocks noGrp="1"/>
          </p:cNvGraphicFramePr>
          <p:nvPr>
            <p:extLst>
              <p:ext uri="{D42A27DB-BD31-4B8C-83A1-F6EECF244321}">
                <p14:modId xmlns:p14="http://schemas.microsoft.com/office/powerpoint/2010/main" val="1727306701"/>
              </p:ext>
            </p:extLst>
          </p:nvPr>
        </p:nvGraphicFramePr>
        <p:xfrm>
          <a:off x="268939" y="1458259"/>
          <a:ext cx="8636004" cy="5030633"/>
        </p:xfrm>
        <a:graphic>
          <a:graphicData uri="http://schemas.openxmlformats.org/drawingml/2006/table">
            <a:tbl>
              <a:tblPr firstRow="1" bandRow="1">
                <a:tableStyleId>{5C22544A-7EE6-4342-B048-85BDC9FD1C3A}</a:tableStyleId>
              </a:tblPr>
              <a:tblGrid>
                <a:gridCol w="1718237">
                  <a:extLst>
                    <a:ext uri="{9D8B030D-6E8A-4147-A177-3AD203B41FA5}">
                      <a16:colId xmlns:a16="http://schemas.microsoft.com/office/drawing/2014/main" val="20000"/>
                    </a:ext>
                  </a:extLst>
                </a:gridCol>
                <a:gridCol w="1160431">
                  <a:extLst>
                    <a:ext uri="{9D8B030D-6E8A-4147-A177-3AD203B41FA5}">
                      <a16:colId xmlns:a16="http://schemas.microsoft.com/office/drawing/2014/main" val="20001"/>
                    </a:ext>
                  </a:extLst>
                </a:gridCol>
                <a:gridCol w="1439334">
                  <a:extLst>
                    <a:ext uri="{9D8B030D-6E8A-4147-A177-3AD203B41FA5}">
                      <a16:colId xmlns:a16="http://schemas.microsoft.com/office/drawing/2014/main" val="20002"/>
                    </a:ext>
                  </a:extLst>
                </a:gridCol>
                <a:gridCol w="1439334">
                  <a:extLst>
                    <a:ext uri="{9D8B030D-6E8A-4147-A177-3AD203B41FA5}">
                      <a16:colId xmlns:a16="http://schemas.microsoft.com/office/drawing/2014/main" val="20003"/>
                    </a:ext>
                  </a:extLst>
                </a:gridCol>
                <a:gridCol w="1439334">
                  <a:extLst>
                    <a:ext uri="{9D8B030D-6E8A-4147-A177-3AD203B41FA5}">
                      <a16:colId xmlns:a16="http://schemas.microsoft.com/office/drawing/2014/main" val="20004"/>
                    </a:ext>
                  </a:extLst>
                </a:gridCol>
                <a:gridCol w="1439334">
                  <a:extLst>
                    <a:ext uri="{9D8B030D-6E8A-4147-A177-3AD203B41FA5}">
                      <a16:colId xmlns:a16="http://schemas.microsoft.com/office/drawing/2014/main" val="20005"/>
                    </a:ext>
                  </a:extLst>
                </a:gridCol>
              </a:tblGrid>
              <a:tr h="717856">
                <a:tc>
                  <a:txBody>
                    <a:bodyPr/>
                    <a:lstStyle/>
                    <a:p>
                      <a:pPr algn="ctr"/>
                      <a:endParaRPr lang="en-US" b="1" dirty="0">
                        <a:solidFill>
                          <a:srgbClr val="FFFFFF"/>
                        </a:solidFill>
                      </a:endParaRPr>
                    </a:p>
                  </a:txBody>
                  <a:tcPr>
                    <a:solidFill>
                      <a:schemeClr val="bg2"/>
                    </a:solidFill>
                  </a:tcPr>
                </a:tc>
                <a:tc>
                  <a:txBody>
                    <a:bodyPr/>
                    <a:lstStyle/>
                    <a:p>
                      <a:pPr algn="ctr"/>
                      <a:r>
                        <a:rPr lang="en-US" dirty="0" smtClean="0"/>
                        <a:t>You </a:t>
                      </a:r>
                      <a:endParaRPr lang="en-US" dirty="0"/>
                    </a:p>
                  </a:txBody>
                  <a:tcPr/>
                </a:tc>
                <a:tc>
                  <a:txBody>
                    <a:bodyPr/>
                    <a:lstStyle/>
                    <a:p>
                      <a:pPr algn="ctr"/>
                      <a:r>
                        <a:rPr lang="en-US" dirty="0" smtClean="0"/>
                        <a:t>Parents</a:t>
                      </a:r>
                      <a:r>
                        <a:rPr lang="en-US" baseline="0" dirty="0" smtClean="0"/>
                        <a:t> </a:t>
                      </a:r>
                      <a:endParaRPr lang="en-US" dirty="0"/>
                    </a:p>
                  </a:txBody>
                  <a:tcPr/>
                </a:tc>
                <a:tc>
                  <a:txBody>
                    <a:bodyPr/>
                    <a:lstStyle/>
                    <a:p>
                      <a:pPr algn="ctr"/>
                      <a:r>
                        <a:rPr lang="en-US" dirty="0" smtClean="0"/>
                        <a:t>Student Loans</a:t>
                      </a:r>
                      <a:endParaRPr lang="en-US" dirty="0"/>
                    </a:p>
                  </a:txBody>
                  <a:tcPr/>
                </a:tc>
                <a:tc>
                  <a:txBody>
                    <a:bodyPr/>
                    <a:lstStyle/>
                    <a:p>
                      <a:pPr algn="ctr"/>
                      <a:r>
                        <a:rPr lang="en-US" dirty="0" smtClean="0"/>
                        <a:t>Other</a:t>
                      </a:r>
                      <a:endParaRPr lang="en-US" dirty="0"/>
                    </a:p>
                  </a:txBody>
                  <a:tcPr/>
                </a:tc>
                <a:tc>
                  <a:txBody>
                    <a:bodyPr/>
                    <a:lstStyle/>
                    <a:p>
                      <a:pPr algn="ctr"/>
                      <a:r>
                        <a:rPr lang="en-US" u="sng" dirty="0" smtClean="0"/>
                        <a:t>Total </a:t>
                      </a:r>
                      <a:endParaRPr lang="en-US" u="sng" dirty="0"/>
                    </a:p>
                  </a:txBody>
                  <a:tcPr/>
                </a:tc>
                <a:extLst>
                  <a:ext uri="{0D108BD9-81ED-4DB2-BD59-A6C34878D82A}">
                    <a16:rowId xmlns:a16="http://schemas.microsoft.com/office/drawing/2014/main" val="10000"/>
                  </a:ext>
                </a:extLst>
              </a:tr>
              <a:tr h="629838">
                <a:tc>
                  <a:txBody>
                    <a:bodyPr/>
                    <a:lstStyle/>
                    <a:p>
                      <a:pPr algn="ctr"/>
                      <a:r>
                        <a:rPr lang="en-US" b="1" dirty="0" smtClean="0">
                          <a:solidFill>
                            <a:srgbClr val="FFFFFF"/>
                          </a:solidFill>
                        </a:rPr>
                        <a:t>Convenience </a:t>
                      </a:r>
                      <a:endParaRPr lang="en-US" b="1" dirty="0">
                        <a:solidFill>
                          <a:srgbClr val="FFFFFF"/>
                        </a:solidFill>
                      </a:endParaRPr>
                    </a:p>
                  </a:txBody>
                  <a:tcPr>
                    <a:solidFill>
                      <a:schemeClr val="accent1"/>
                    </a:solidFill>
                  </a:tcPr>
                </a:tc>
                <a:tc>
                  <a:txBody>
                    <a:bodyPr/>
                    <a:lstStyle/>
                    <a:p>
                      <a:pPr algn="ctr"/>
                      <a:r>
                        <a:rPr lang="en-US" sz="2400" dirty="0" smtClean="0"/>
                        <a:t>23</a:t>
                      </a:r>
                      <a:endParaRPr lang="en-US" sz="2400" dirty="0"/>
                    </a:p>
                  </a:txBody>
                  <a:tcPr/>
                </a:tc>
                <a:tc>
                  <a:txBody>
                    <a:bodyPr/>
                    <a:lstStyle/>
                    <a:p>
                      <a:pPr algn="ctr"/>
                      <a:r>
                        <a:rPr lang="en-US" sz="2400" dirty="0" smtClean="0"/>
                        <a:t>49</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86</a:t>
                      </a:r>
                      <a:endParaRPr lang="en-US" sz="2400" dirty="0"/>
                    </a:p>
                  </a:txBody>
                  <a:tcPr/>
                </a:tc>
                <a:extLst>
                  <a:ext uri="{0D108BD9-81ED-4DB2-BD59-A6C34878D82A}">
                    <a16:rowId xmlns:a16="http://schemas.microsoft.com/office/drawing/2014/main" val="10001"/>
                  </a:ext>
                </a:extLst>
              </a:tr>
              <a:tr h="552824">
                <a:tc>
                  <a:txBody>
                    <a:bodyPr/>
                    <a:lstStyle/>
                    <a:p>
                      <a:pPr algn="ctr"/>
                      <a:r>
                        <a:rPr lang="en-US" b="1" dirty="0" smtClean="0">
                          <a:solidFill>
                            <a:srgbClr val="FFFFFF"/>
                          </a:solidFill>
                        </a:rPr>
                        <a:t>Price </a:t>
                      </a:r>
                      <a:endParaRPr lang="en-US" b="1" dirty="0">
                        <a:solidFill>
                          <a:srgbClr val="FFFFFF"/>
                        </a:solidFill>
                      </a:endParaRPr>
                    </a:p>
                  </a:txBody>
                  <a:tcPr>
                    <a:solidFill>
                      <a:schemeClr val="accent1"/>
                    </a:solidFill>
                  </a:tcPr>
                </a:tc>
                <a:tc>
                  <a:txBody>
                    <a:bodyPr/>
                    <a:lstStyle/>
                    <a:p>
                      <a:pPr algn="ctr"/>
                      <a:r>
                        <a:rPr lang="en-US" sz="2400" dirty="0" smtClean="0"/>
                        <a:t>18</a:t>
                      </a:r>
                      <a:endParaRPr lang="en-US" sz="2400" dirty="0"/>
                    </a:p>
                  </a:txBody>
                  <a:tcPr/>
                </a:tc>
                <a:tc>
                  <a:txBody>
                    <a:bodyPr/>
                    <a:lstStyle/>
                    <a:p>
                      <a:pPr algn="ctr"/>
                      <a:r>
                        <a:rPr lang="en-US" sz="2400" dirty="0" smtClean="0"/>
                        <a:t>21</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42</a:t>
                      </a:r>
                      <a:endParaRPr lang="en-US" sz="2400" dirty="0"/>
                    </a:p>
                  </a:txBody>
                  <a:tcPr/>
                </a:tc>
                <a:extLst>
                  <a:ext uri="{0D108BD9-81ED-4DB2-BD59-A6C34878D82A}">
                    <a16:rowId xmlns:a16="http://schemas.microsoft.com/office/drawing/2014/main" val="10002"/>
                  </a:ext>
                </a:extLst>
              </a:tr>
              <a:tr h="706212">
                <a:tc>
                  <a:txBody>
                    <a:bodyPr/>
                    <a:lstStyle/>
                    <a:p>
                      <a:pPr algn="ctr"/>
                      <a:r>
                        <a:rPr lang="en-US" b="1" dirty="0" smtClean="0">
                          <a:solidFill>
                            <a:srgbClr val="FFFFFF"/>
                          </a:solidFill>
                        </a:rPr>
                        <a:t>Student Charge</a:t>
                      </a:r>
                      <a:r>
                        <a:rPr lang="en-US" b="1" baseline="0" dirty="0" smtClean="0">
                          <a:solidFill>
                            <a:srgbClr val="FFFFFF"/>
                          </a:solidFill>
                        </a:rPr>
                        <a:t> </a:t>
                      </a:r>
                    </a:p>
                  </a:txBody>
                  <a:tcPr>
                    <a:solidFill>
                      <a:schemeClr val="accent1"/>
                    </a:solidFill>
                  </a:tcPr>
                </a:tc>
                <a:tc>
                  <a:txBody>
                    <a:bodyPr/>
                    <a:lstStyle/>
                    <a:p>
                      <a:pPr algn="ctr"/>
                      <a:r>
                        <a:rPr lang="en-US" sz="2400" dirty="0" smtClean="0"/>
                        <a:t>7</a:t>
                      </a:r>
                      <a:endParaRPr lang="en-US" sz="2400" dirty="0"/>
                    </a:p>
                  </a:txBody>
                  <a:tcPr/>
                </a:tc>
                <a:tc>
                  <a:txBody>
                    <a:bodyPr/>
                    <a:lstStyle/>
                    <a:p>
                      <a:pPr algn="ctr"/>
                      <a:r>
                        <a:rPr lang="en-US" sz="2400" dirty="0" smtClean="0"/>
                        <a:t>31</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45</a:t>
                      </a:r>
                      <a:endParaRPr lang="en-US" sz="2400" dirty="0"/>
                    </a:p>
                  </a:txBody>
                  <a:tcPr/>
                </a:tc>
                <a:extLst>
                  <a:ext uri="{0D108BD9-81ED-4DB2-BD59-A6C34878D82A}">
                    <a16:rowId xmlns:a16="http://schemas.microsoft.com/office/drawing/2014/main" val="10003"/>
                  </a:ext>
                </a:extLst>
              </a:tr>
              <a:tr h="683317">
                <a:tc>
                  <a:txBody>
                    <a:bodyPr/>
                    <a:lstStyle/>
                    <a:p>
                      <a:pPr algn="ctr"/>
                      <a:r>
                        <a:rPr lang="en-US" b="1" dirty="0" smtClean="0">
                          <a:solidFill>
                            <a:srgbClr val="FFFFFF"/>
                          </a:solidFill>
                        </a:rPr>
                        <a:t>Easy to</a:t>
                      </a:r>
                      <a:r>
                        <a:rPr lang="en-US" b="1" baseline="0" dirty="0" smtClean="0">
                          <a:solidFill>
                            <a:srgbClr val="FFFFFF"/>
                          </a:solidFill>
                        </a:rPr>
                        <a:t> change/cancel </a:t>
                      </a:r>
                    </a:p>
                  </a:txBody>
                  <a:tcPr>
                    <a:solidFill>
                      <a:schemeClr val="accent1"/>
                    </a:solidFill>
                  </a:tcPr>
                </a:tc>
                <a:tc>
                  <a:txBody>
                    <a:bodyPr/>
                    <a:lstStyle/>
                    <a:p>
                      <a:pPr algn="ctr"/>
                      <a:r>
                        <a:rPr lang="en-US" sz="2400" dirty="0" smtClean="0"/>
                        <a:t>5</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12</a:t>
                      </a:r>
                      <a:endParaRPr lang="en-US" sz="2400" dirty="0"/>
                    </a:p>
                  </a:txBody>
                  <a:tcPr/>
                </a:tc>
                <a:extLst>
                  <a:ext uri="{0D108BD9-81ED-4DB2-BD59-A6C34878D82A}">
                    <a16:rowId xmlns:a16="http://schemas.microsoft.com/office/drawing/2014/main" val="10004"/>
                  </a:ext>
                </a:extLst>
              </a:tr>
              <a:tr h="590115">
                <a:tc>
                  <a:txBody>
                    <a:bodyPr/>
                    <a:lstStyle/>
                    <a:p>
                      <a:pPr algn="ctr"/>
                      <a:r>
                        <a:rPr lang="en-US" b="1" dirty="0" err="1" smtClean="0">
                          <a:solidFill>
                            <a:srgbClr val="FFFFFF"/>
                          </a:solidFill>
                        </a:rPr>
                        <a:t>Retrun</a:t>
                      </a:r>
                      <a:r>
                        <a:rPr lang="en-US" b="1" baseline="0" dirty="0" smtClean="0">
                          <a:solidFill>
                            <a:srgbClr val="FFFFFF"/>
                          </a:solidFill>
                        </a:rPr>
                        <a:t> Policy </a:t>
                      </a:r>
                      <a:endParaRPr lang="en-US" b="1" dirty="0">
                        <a:solidFill>
                          <a:srgbClr val="FFFFFF"/>
                        </a:solidFill>
                      </a:endParaRPr>
                    </a:p>
                  </a:txBody>
                  <a:tcPr>
                    <a:solidFill>
                      <a:schemeClr val="accent1"/>
                    </a:solidFill>
                  </a:tcPr>
                </a:tc>
                <a:tc>
                  <a:txBody>
                    <a:bodyPr/>
                    <a:lstStyle/>
                    <a:p>
                      <a:pPr algn="ctr"/>
                      <a:r>
                        <a:rPr lang="en-US" sz="2400" dirty="0" smtClean="0"/>
                        <a:t>4</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9</a:t>
                      </a:r>
                      <a:endParaRPr lang="en-US" sz="2400" dirty="0"/>
                    </a:p>
                  </a:txBody>
                  <a:tcPr/>
                </a:tc>
                <a:extLst>
                  <a:ext uri="{0D108BD9-81ED-4DB2-BD59-A6C34878D82A}">
                    <a16:rowId xmlns:a16="http://schemas.microsoft.com/office/drawing/2014/main" val="10005"/>
                  </a:ext>
                </a:extLst>
              </a:tr>
              <a:tr h="537883">
                <a:tc>
                  <a:txBody>
                    <a:bodyPr/>
                    <a:lstStyle/>
                    <a:p>
                      <a:pPr algn="ctr"/>
                      <a:r>
                        <a:rPr lang="en-US" b="1" dirty="0" smtClean="0">
                          <a:solidFill>
                            <a:srgbClr val="FFFFFF"/>
                          </a:solidFill>
                        </a:rPr>
                        <a:t>Other</a:t>
                      </a:r>
                      <a:r>
                        <a:rPr lang="en-US" b="1" baseline="0" dirty="0" smtClean="0">
                          <a:solidFill>
                            <a:srgbClr val="FFFFFF"/>
                          </a:solidFill>
                        </a:rPr>
                        <a:t> </a:t>
                      </a:r>
                    </a:p>
                  </a:txBody>
                  <a:tcPr>
                    <a:solidFill>
                      <a:schemeClr val="accent1"/>
                    </a:solidFill>
                  </a:tcPr>
                </a:tc>
                <a:tc>
                  <a:txBody>
                    <a:bodyPr/>
                    <a:lstStyle/>
                    <a:p>
                      <a:pPr algn="ctr"/>
                      <a:r>
                        <a:rPr lang="en-US" sz="2400" dirty="0" smtClean="0"/>
                        <a:t>4</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10</a:t>
                      </a:r>
                      <a:endParaRPr lang="en-US" sz="2400" dirty="0"/>
                    </a:p>
                  </a:txBody>
                  <a:tcPr/>
                </a:tc>
                <a:extLst>
                  <a:ext uri="{0D108BD9-81ED-4DB2-BD59-A6C34878D82A}">
                    <a16:rowId xmlns:a16="http://schemas.microsoft.com/office/drawing/2014/main" val="10006"/>
                  </a:ext>
                </a:extLst>
              </a:tr>
              <a:tr h="612588">
                <a:tc>
                  <a:txBody>
                    <a:bodyPr/>
                    <a:lstStyle/>
                    <a:p>
                      <a:pPr algn="ctr"/>
                      <a:r>
                        <a:rPr lang="en-US" b="1" u="sng" dirty="0" smtClean="0">
                          <a:solidFill>
                            <a:srgbClr val="FFFFFF"/>
                          </a:solidFill>
                        </a:rPr>
                        <a:t>Total </a:t>
                      </a:r>
                      <a:endParaRPr lang="en-US" b="1" u="sng" dirty="0">
                        <a:solidFill>
                          <a:srgbClr val="FFFFFF"/>
                        </a:solidFill>
                      </a:endParaRPr>
                    </a:p>
                  </a:txBody>
                  <a:tcPr>
                    <a:solidFill>
                      <a:schemeClr val="accent1"/>
                    </a:solidFill>
                  </a:tcPr>
                </a:tc>
                <a:tc>
                  <a:txBody>
                    <a:bodyPr/>
                    <a:lstStyle/>
                    <a:p>
                      <a:pPr algn="ctr"/>
                      <a:r>
                        <a:rPr lang="en-US" sz="2400" dirty="0" smtClean="0"/>
                        <a:t>61</a:t>
                      </a:r>
                      <a:endParaRPr lang="en-US" sz="2400" dirty="0"/>
                    </a:p>
                  </a:txBody>
                  <a:tcPr/>
                </a:tc>
                <a:tc>
                  <a:txBody>
                    <a:bodyPr/>
                    <a:lstStyle/>
                    <a:p>
                      <a:pPr algn="ctr"/>
                      <a:r>
                        <a:rPr lang="en-US" sz="2400" dirty="0" smtClean="0"/>
                        <a:t>113</a:t>
                      </a:r>
                      <a:endParaRPr lang="en-US" sz="2400" dirty="0"/>
                    </a:p>
                  </a:txBody>
                  <a:tcPr/>
                </a:tc>
                <a:tc>
                  <a:txBody>
                    <a:bodyPr/>
                    <a:lstStyle/>
                    <a:p>
                      <a:pPr algn="ctr"/>
                      <a:r>
                        <a:rPr lang="en-US" sz="2400" dirty="0" smtClean="0"/>
                        <a:t>24</a:t>
                      </a:r>
                      <a:endParaRPr lang="en-US" sz="2400" dirty="0"/>
                    </a:p>
                  </a:txBody>
                  <a:tcPr/>
                </a:tc>
                <a:tc>
                  <a:txBody>
                    <a:bodyPr/>
                    <a:lstStyle/>
                    <a:p>
                      <a:pPr algn="ctr"/>
                      <a:r>
                        <a:rPr lang="en-US" sz="2400" dirty="0" smtClean="0"/>
                        <a:t>6</a:t>
                      </a:r>
                      <a:endParaRPr lang="en-US" sz="2400" dirty="0"/>
                    </a:p>
                  </a:txBody>
                  <a:tcPr/>
                </a:tc>
                <a:tc>
                  <a:txBody>
                    <a:bodyPr/>
                    <a:lstStyle/>
                    <a:p>
                      <a:pPr algn="ctr"/>
                      <a:r>
                        <a:rPr lang="en-US" sz="3200" b="1" dirty="0" smtClean="0">
                          <a:solidFill>
                            <a:srgbClr val="FFFFFF"/>
                          </a:solidFill>
                        </a:rPr>
                        <a:t>204</a:t>
                      </a:r>
                      <a:endParaRPr lang="en-US" sz="3200" b="1" dirty="0">
                        <a:solidFill>
                          <a:srgbClr val="FFFFFF"/>
                        </a:solidFill>
                      </a:endParaRPr>
                    </a:p>
                  </a:txBody>
                  <a:tcPr>
                    <a:solidFill>
                      <a:schemeClr val="accent6"/>
                    </a:solidFill>
                  </a:tcPr>
                </a:tc>
                <a:extLst>
                  <a:ext uri="{0D108BD9-81ED-4DB2-BD59-A6C34878D82A}">
                    <a16:rowId xmlns:a16="http://schemas.microsoft.com/office/drawing/2014/main" val="10007"/>
                  </a:ext>
                </a:extLst>
              </a:tr>
            </a:tbl>
          </a:graphicData>
        </a:graphic>
      </p:graphicFrame>
      <p:sp>
        <p:nvSpPr>
          <p:cNvPr id="3" name="TextBox 2"/>
          <p:cNvSpPr txBox="1"/>
          <p:nvPr/>
        </p:nvSpPr>
        <p:spPr>
          <a:xfrm>
            <a:off x="268938" y="6488668"/>
            <a:ext cx="8875062" cy="307777"/>
          </a:xfrm>
          <a:prstGeom prst="rect">
            <a:avLst/>
          </a:prstGeom>
          <a:noFill/>
        </p:spPr>
        <p:txBody>
          <a:bodyPr wrap="square" rtlCol="0">
            <a:spAutoFit/>
          </a:bodyPr>
          <a:lstStyle/>
          <a:p>
            <a:r>
              <a:rPr lang="en-US" sz="1400" dirty="0" smtClean="0"/>
              <a:t>t = 17.012	Fail to Reject Ho	</a:t>
            </a:r>
            <a:endParaRPr lang="en-US" sz="1400" dirty="0"/>
          </a:p>
        </p:txBody>
      </p:sp>
      <p:sp>
        <p:nvSpPr>
          <p:cNvPr id="5" name="TextBox 4"/>
          <p:cNvSpPr txBox="1"/>
          <p:nvPr/>
        </p:nvSpPr>
        <p:spPr>
          <a:xfrm>
            <a:off x="268939" y="1458259"/>
            <a:ext cx="1748120" cy="707886"/>
          </a:xfrm>
          <a:prstGeom prst="rect">
            <a:avLst/>
          </a:prstGeom>
          <a:noFill/>
        </p:spPr>
        <p:txBody>
          <a:bodyPr wrap="square" rtlCol="0">
            <a:spAutoFit/>
          </a:bodyPr>
          <a:lstStyle/>
          <a:p>
            <a:pPr algn="ctr"/>
            <a:r>
              <a:rPr lang="en-US" sz="2000" b="1" dirty="0" smtClean="0">
                <a:solidFill>
                  <a:srgbClr val="AD0101"/>
                </a:solidFill>
              </a:rPr>
              <a:t>Variables are </a:t>
            </a:r>
          </a:p>
          <a:p>
            <a:pPr algn="ctr"/>
            <a:r>
              <a:rPr lang="en-US" sz="2000" b="1" dirty="0">
                <a:solidFill>
                  <a:srgbClr val="AD0101"/>
                </a:solidFill>
              </a:rPr>
              <a:t>n</a:t>
            </a:r>
            <a:r>
              <a:rPr lang="en-US" sz="2000" b="1" dirty="0" smtClean="0">
                <a:solidFill>
                  <a:srgbClr val="AD0101"/>
                </a:solidFill>
              </a:rPr>
              <a:t>ot related</a:t>
            </a:r>
            <a:r>
              <a:rPr lang="en-US" sz="2000" b="1" dirty="0" smtClean="0"/>
              <a:t> </a:t>
            </a:r>
            <a:endParaRPr lang="en-US" sz="2000" b="1" dirty="0"/>
          </a:p>
        </p:txBody>
      </p:sp>
    </p:spTree>
    <p:extLst>
      <p:ext uri="{BB962C8B-B14F-4D97-AF65-F5344CB8AC3E}">
        <p14:creationId xmlns:p14="http://schemas.microsoft.com/office/powerpoint/2010/main" val="1094590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552"/>
            <a:ext cx="9144000" cy="1881095"/>
          </a:xfrm>
        </p:spPr>
        <p:txBody>
          <a:bodyPr>
            <a:normAutofit fontScale="90000"/>
          </a:bodyPr>
          <a:lstStyle/>
          <a:p>
            <a:pPr lvl="0"/>
            <a:r>
              <a:rPr lang="en-US" sz="4000" b="1" dirty="0" smtClean="0">
                <a:effectLst/>
              </a:rPr>
              <a:t>How many students: </a:t>
            </a:r>
            <a:br>
              <a:rPr lang="en-US" sz="4000" b="1" dirty="0" smtClean="0">
                <a:effectLst/>
              </a:rPr>
            </a:br>
            <a:r>
              <a:rPr lang="en-US" sz="3600" b="1" dirty="0" smtClean="0">
                <a:effectLst/>
              </a:rPr>
              <a:t>A) </a:t>
            </a:r>
            <a:r>
              <a:rPr lang="en-US" sz="3600" b="1" dirty="0">
                <a:effectLst/>
              </a:rPr>
              <a:t>Buy books </a:t>
            </a:r>
            <a:r>
              <a:rPr lang="en-US" sz="3600" b="1" dirty="0" smtClean="0">
                <a:effectLst/>
              </a:rPr>
              <a:t>at </a:t>
            </a:r>
            <a:r>
              <a:rPr lang="en-US" sz="3600" b="1" dirty="0">
                <a:effectLst/>
              </a:rPr>
              <a:t>The Textbook </a:t>
            </a:r>
            <a:r>
              <a:rPr lang="en-US" sz="3600" b="1" dirty="0" smtClean="0">
                <a:effectLst/>
              </a:rPr>
              <a:t>Game</a:t>
            </a:r>
            <a:r>
              <a:rPr lang="en-US" sz="3600" b="1" dirty="0">
                <a:effectLst/>
              </a:rPr>
              <a:t>?</a:t>
            </a:r>
            <a:r>
              <a:rPr lang="en-US" sz="3600" b="1" dirty="0" smtClean="0">
                <a:effectLst/>
              </a:rPr>
              <a:t/>
            </a:r>
            <a:br>
              <a:rPr lang="en-US" sz="3600" b="1" dirty="0" smtClean="0">
                <a:effectLst/>
              </a:rPr>
            </a:br>
            <a:r>
              <a:rPr lang="en-US" sz="3600" b="1" dirty="0" smtClean="0">
                <a:effectLst/>
              </a:rPr>
              <a:t> </a:t>
            </a:r>
            <a:r>
              <a:rPr lang="en-US" sz="3600" b="1" dirty="0">
                <a:effectLst/>
              </a:rPr>
              <a:t>B) S</a:t>
            </a:r>
            <a:r>
              <a:rPr lang="en-US" sz="3600" b="1" dirty="0" smtClean="0">
                <a:effectLst/>
              </a:rPr>
              <a:t>ell </a:t>
            </a:r>
            <a:r>
              <a:rPr lang="en-US" sz="3600" b="1" dirty="0">
                <a:effectLst/>
              </a:rPr>
              <a:t>books back to The Textbook </a:t>
            </a:r>
            <a:r>
              <a:rPr lang="en-US" sz="3600" b="1" dirty="0" smtClean="0">
                <a:effectLst/>
              </a:rPr>
              <a:t>Game? </a:t>
            </a:r>
            <a:br>
              <a:rPr lang="en-US" sz="3600" b="1" dirty="0" smtClean="0">
                <a:effectLst/>
              </a:rPr>
            </a:br>
            <a:r>
              <a:rPr lang="en-US" sz="3600" b="1" dirty="0" smtClean="0">
                <a:effectLst/>
              </a:rPr>
              <a:t>C</a:t>
            </a:r>
            <a:r>
              <a:rPr lang="en-US" sz="3600" b="1" dirty="0">
                <a:effectLst/>
              </a:rPr>
              <a:t>) Buy &amp;</a:t>
            </a:r>
            <a:r>
              <a:rPr lang="en-US" sz="3600" b="1" dirty="0" smtClean="0">
                <a:effectLst/>
              </a:rPr>
              <a:t> </a:t>
            </a:r>
            <a:r>
              <a:rPr lang="en-US" sz="3600" b="1" dirty="0">
                <a:effectLst/>
              </a:rPr>
              <a:t>sell back books at The Textbook Game</a:t>
            </a:r>
            <a:r>
              <a:rPr lang="en-US" sz="3600" dirty="0" smtClean="0">
                <a:effectLst/>
              </a:rPr>
              <a:t>?</a:t>
            </a:r>
            <a:endParaRPr lang="en-US" dirty="0"/>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1800" y="2749176"/>
            <a:ext cx="4138706" cy="3316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81175" y="2749176"/>
            <a:ext cx="4138707" cy="3316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15843" y="3133493"/>
            <a:ext cx="790601" cy="369332"/>
          </a:xfrm>
          <a:prstGeom prst="rect">
            <a:avLst/>
          </a:prstGeom>
          <a:noFill/>
        </p:spPr>
        <p:txBody>
          <a:bodyPr wrap="none" rtlCol="0">
            <a:spAutoFit/>
          </a:bodyPr>
          <a:lstStyle/>
          <a:p>
            <a:r>
              <a:rPr lang="en-US" dirty="0" smtClean="0">
                <a:solidFill>
                  <a:schemeClr val="accent1"/>
                </a:solidFill>
              </a:rPr>
              <a:t>94.4%</a:t>
            </a:r>
            <a:endParaRPr lang="en-US" dirty="0">
              <a:solidFill>
                <a:schemeClr val="accent1"/>
              </a:solidFill>
            </a:endParaRPr>
          </a:p>
        </p:txBody>
      </p:sp>
      <p:sp>
        <p:nvSpPr>
          <p:cNvPr id="6" name="TextBox 5"/>
          <p:cNvSpPr txBox="1"/>
          <p:nvPr/>
        </p:nvSpPr>
        <p:spPr>
          <a:xfrm>
            <a:off x="2862145" y="5136995"/>
            <a:ext cx="673582" cy="369332"/>
          </a:xfrm>
          <a:prstGeom prst="rect">
            <a:avLst/>
          </a:prstGeom>
          <a:noFill/>
        </p:spPr>
        <p:txBody>
          <a:bodyPr wrap="none" rtlCol="0">
            <a:spAutoFit/>
          </a:bodyPr>
          <a:lstStyle/>
          <a:p>
            <a:r>
              <a:rPr lang="en-US" dirty="0" smtClean="0">
                <a:solidFill>
                  <a:schemeClr val="accent1"/>
                </a:solidFill>
              </a:rPr>
              <a:t>5.6%</a:t>
            </a:r>
            <a:endParaRPr lang="en-US" dirty="0">
              <a:solidFill>
                <a:schemeClr val="accent1"/>
              </a:solidFill>
            </a:endParaRPr>
          </a:p>
        </p:txBody>
      </p:sp>
      <p:sp>
        <p:nvSpPr>
          <p:cNvPr id="7" name="TextBox 6"/>
          <p:cNvSpPr txBox="1"/>
          <p:nvPr/>
        </p:nvSpPr>
        <p:spPr>
          <a:xfrm>
            <a:off x="5850672" y="3076550"/>
            <a:ext cx="790601" cy="369332"/>
          </a:xfrm>
          <a:prstGeom prst="rect">
            <a:avLst/>
          </a:prstGeom>
          <a:noFill/>
        </p:spPr>
        <p:txBody>
          <a:bodyPr wrap="none" rtlCol="0">
            <a:spAutoFit/>
          </a:bodyPr>
          <a:lstStyle/>
          <a:p>
            <a:r>
              <a:rPr lang="en-US" dirty="0" smtClean="0">
                <a:solidFill>
                  <a:schemeClr val="accent1"/>
                </a:solidFill>
              </a:rPr>
              <a:t>65.7%</a:t>
            </a:r>
            <a:endParaRPr lang="en-US" dirty="0">
              <a:solidFill>
                <a:schemeClr val="accent1"/>
              </a:solidFill>
            </a:endParaRPr>
          </a:p>
        </p:txBody>
      </p:sp>
      <p:sp>
        <p:nvSpPr>
          <p:cNvPr id="8" name="TextBox 7"/>
          <p:cNvSpPr txBox="1"/>
          <p:nvPr/>
        </p:nvSpPr>
        <p:spPr>
          <a:xfrm>
            <a:off x="7422994" y="4080188"/>
            <a:ext cx="790601" cy="369332"/>
          </a:xfrm>
          <a:prstGeom prst="rect">
            <a:avLst/>
          </a:prstGeom>
          <a:noFill/>
        </p:spPr>
        <p:txBody>
          <a:bodyPr wrap="none" rtlCol="0">
            <a:spAutoFit/>
          </a:bodyPr>
          <a:lstStyle/>
          <a:p>
            <a:r>
              <a:rPr lang="en-US" dirty="0" smtClean="0">
                <a:solidFill>
                  <a:schemeClr val="accent1"/>
                </a:solidFill>
              </a:rPr>
              <a:t>34.3%</a:t>
            </a:r>
            <a:endParaRPr lang="en-US" dirty="0">
              <a:solidFill>
                <a:schemeClr val="accent1"/>
              </a:solidFill>
            </a:endParaRPr>
          </a:p>
        </p:txBody>
      </p:sp>
      <p:sp>
        <p:nvSpPr>
          <p:cNvPr id="10" name="TextBox 9"/>
          <p:cNvSpPr txBox="1"/>
          <p:nvPr/>
        </p:nvSpPr>
        <p:spPr>
          <a:xfrm>
            <a:off x="0" y="2379844"/>
            <a:ext cx="437252" cy="369332"/>
          </a:xfrm>
          <a:prstGeom prst="rect">
            <a:avLst/>
          </a:prstGeom>
          <a:noFill/>
        </p:spPr>
        <p:txBody>
          <a:bodyPr wrap="none" rtlCol="0">
            <a:spAutoFit/>
          </a:bodyPr>
          <a:lstStyle/>
          <a:p>
            <a:r>
              <a:rPr lang="en-US" dirty="0" smtClean="0"/>
              <a:t>A)</a:t>
            </a:r>
            <a:endParaRPr lang="en-US" dirty="0"/>
          </a:p>
        </p:txBody>
      </p:sp>
      <p:sp>
        <p:nvSpPr>
          <p:cNvPr id="11" name="TextBox 10"/>
          <p:cNvSpPr txBox="1"/>
          <p:nvPr/>
        </p:nvSpPr>
        <p:spPr>
          <a:xfrm>
            <a:off x="4781175" y="2379844"/>
            <a:ext cx="408398" cy="369332"/>
          </a:xfrm>
          <a:prstGeom prst="rect">
            <a:avLst/>
          </a:prstGeom>
          <a:noFill/>
        </p:spPr>
        <p:txBody>
          <a:bodyPr wrap="none" rtlCol="0">
            <a:spAutoFit/>
          </a:bodyPr>
          <a:lstStyle/>
          <a:p>
            <a:r>
              <a:rPr lang="en-US" dirty="0" smtClean="0"/>
              <a:t>B)</a:t>
            </a:r>
            <a:endParaRPr lang="en-US" dirty="0"/>
          </a:p>
        </p:txBody>
      </p:sp>
    </p:spTree>
    <p:extLst>
      <p:ext uri="{BB962C8B-B14F-4D97-AF65-F5344CB8AC3E}">
        <p14:creationId xmlns:p14="http://schemas.microsoft.com/office/powerpoint/2010/main" val="1978769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many students buy and sell at The Textbook Game?</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306739054"/>
              </p:ext>
            </p:extLst>
          </p:nvPr>
        </p:nvGraphicFramePr>
        <p:xfrm>
          <a:off x="685800" y="1974858"/>
          <a:ext cx="7770813" cy="3088890"/>
        </p:xfrm>
        <a:graphic>
          <a:graphicData uri="http://schemas.openxmlformats.org/drawingml/2006/table">
            <a:tbl>
              <a:tblPr>
                <a:tableStyleId>{5C22544A-7EE6-4342-B048-85BDC9FD1C3A}</a:tableStyleId>
              </a:tblPr>
              <a:tblGrid>
                <a:gridCol w="2776263">
                  <a:extLst>
                    <a:ext uri="{9D8B030D-6E8A-4147-A177-3AD203B41FA5}">
                      <a16:colId xmlns:a16="http://schemas.microsoft.com/office/drawing/2014/main" val="20000"/>
                    </a:ext>
                  </a:extLst>
                </a:gridCol>
                <a:gridCol w="1166478">
                  <a:extLst>
                    <a:ext uri="{9D8B030D-6E8A-4147-A177-3AD203B41FA5}">
                      <a16:colId xmlns:a16="http://schemas.microsoft.com/office/drawing/2014/main" val="20001"/>
                    </a:ext>
                  </a:extLst>
                </a:gridCol>
                <a:gridCol w="2163222">
                  <a:extLst>
                    <a:ext uri="{9D8B030D-6E8A-4147-A177-3AD203B41FA5}">
                      <a16:colId xmlns:a16="http://schemas.microsoft.com/office/drawing/2014/main" val="20002"/>
                    </a:ext>
                  </a:extLst>
                </a:gridCol>
                <a:gridCol w="1664850">
                  <a:extLst>
                    <a:ext uri="{9D8B030D-6E8A-4147-A177-3AD203B41FA5}">
                      <a16:colId xmlns:a16="http://schemas.microsoft.com/office/drawing/2014/main" val="20003"/>
                    </a:ext>
                  </a:extLst>
                </a:gridCol>
              </a:tblGrid>
              <a:tr h="836541">
                <a:tc rowSpan="2" gridSpan="2">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0" marR="0" marT="0" marB="0"/>
                </a:tc>
                <a:tc rowSpan="2" hMerge="1">
                  <a:txBody>
                    <a:bodyPr/>
                    <a:lstStyle/>
                    <a:p>
                      <a:endParaRPr lang="en-US"/>
                    </a:p>
                  </a:txBody>
                  <a:tcPr/>
                </a:tc>
                <a:tc gridSpan="2">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Have </a:t>
                      </a:r>
                      <a:r>
                        <a:rPr lang="en-US" sz="1800" dirty="0">
                          <a:effectLst/>
                        </a:rPr>
                        <a:t>you sold any books to TBG?</a:t>
                      </a:r>
                      <a:endParaRPr lang="en-US" sz="1800" dirty="0">
                        <a:effectLst/>
                        <a:latin typeface="Calibri"/>
                        <a:ea typeface="Calibri"/>
                        <a:cs typeface="Times New Roman"/>
                      </a:endParaRPr>
                    </a:p>
                  </a:txBody>
                  <a:tcPr marL="0" marR="0" marT="0" marB="0"/>
                </a:tc>
                <a:tc hMerge="1">
                  <a:txBody>
                    <a:bodyPr/>
                    <a:lstStyle/>
                    <a:p>
                      <a:endParaRPr lang="en-US"/>
                    </a:p>
                  </a:txBody>
                  <a:tcPr/>
                </a:tc>
                <a:extLst>
                  <a:ext uri="{0D108BD9-81ED-4DB2-BD59-A6C34878D82A}">
                    <a16:rowId xmlns:a16="http://schemas.microsoft.com/office/drawing/2014/main" val="10000"/>
                  </a:ext>
                </a:extLst>
              </a:tr>
              <a:tr h="722619">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No</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Yes</a:t>
                      </a:r>
                      <a:endParaRPr lang="en-US" sz="1800" b="1" u="sng" dirty="0">
                        <a:effectLst/>
                        <a:latin typeface="Calibri"/>
                        <a:ea typeface="Calibri"/>
                        <a:cs typeface="Times New Roman"/>
                      </a:endParaRPr>
                    </a:p>
                  </a:txBody>
                  <a:tcPr marL="0" marR="0" marT="0" marB="0"/>
                </a:tc>
                <a:extLst>
                  <a:ext uri="{0D108BD9-81ED-4DB2-BD59-A6C34878D82A}">
                    <a16:rowId xmlns:a16="http://schemas.microsoft.com/office/drawing/2014/main" val="10001"/>
                  </a:ext>
                </a:extLst>
              </a:tr>
              <a:tr h="722619">
                <a:tc rowSpan="2">
                  <a:txBody>
                    <a:bodyPr/>
                    <a:lstStyle/>
                    <a:p>
                      <a:pPr marL="38100" marR="38100">
                        <a:lnSpc>
                          <a:spcPts val="1600"/>
                        </a:lnSpc>
                        <a:spcBef>
                          <a:spcPts val="0"/>
                        </a:spcBef>
                        <a:spcAft>
                          <a:spcPts val="0"/>
                        </a:spcAft>
                      </a:pPr>
                      <a:r>
                        <a:rPr lang="en-US" sz="1800">
                          <a:effectLst/>
                        </a:rPr>
                        <a:t>Have you purchased any books from TBG?</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b="1" u="sng" dirty="0">
                          <a:effectLst/>
                        </a:rPr>
                        <a:t>No</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smtClean="0">
                          <a:effectLst/>
                        </a:rPr>
                        <a:t>63.89%</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smtClean="0">
                          <a:effectLst/>
                        </a:rPr>
                        <a:t>38.56%</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807111">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rPr>
                        <a:t>Yes</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smtClean="0">
                          <a:effectLst/>
                          <a:latin typeface="+mn-lt"/>
                          <a:ea typeface="+mn-ea"/>
                          <a:cs typeface="+mn-cs"/>
                        </a:rPr>
                        <a:t>1.85%</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smtClean="0">
                          <a:effectLst/>
                          <a:latin typeface="+mn-lt"/>
                          <a:ea typeface="+mn-ea"/>
                          <a:cs typeface="+mn-cs"/>
                        </a:rPr>
                        <a:t>3.70%</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bl>
          </a:graphicData>
        </a:graphic>
      </p:graphicFrame>
      <p:sp>
        <p:nvSpPr>
          <p:cNvPr id="3" name="TextBox 2"/>
          <p:cNvSpPr txBox="1"/>
          <p:nvPr/>
        </p:nvSpPr>
        <p:spPr>
          <a:xfrm>
            <a:off x="685800" y="1605526"/>
            <a:ext cx="425304" cy="369332"/>
          </a:xfrm>
          <a:prstGeom prst="rect">
            <a:avLst/>
          </a:prstGeom>
          <a:noFill/>
        </p:spPr>
        <p:txBody>
          <a:bodyPr wrap="none" rtlCol="0">
            <a:spAutoFit/>
          </a:bodyPr>
          <a:lstStyle/>
          <a:p>
            <a:r>
              <a:rPr lang="en-US" dirty="0" smtClean="0"/>
              <a:t>C)</a:t>
            </a:r>
            <a:endParaRPr lang="en-US" dirty="0"/>
          </a:p>
        </p:txBody>
      </p:sp>
    </p:spTree>
    <p:extLst>
      <p:ext uri="{BB962C8B-B14F-4D97-AF65-F5344CB8AC3E}">
        <p14:creationId xmlns:p14="http://schemas.microsoft.com/office/powerpoint/2010/main" val="3641642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25755840"/>
              </p:ext>
            </p:extLst>
          </p:nvPr>
        </p:nvGraphicFramePr>
        <p:xfrm>
          <a:off x="271927" y="3509603"/>
          <a:ext cx="8646161" cy="2580097"/>
        </p:xfrm>
        <a:graphic>
          <a:graphicData uri="http://schemas.openxmlformats.org/drawingml/2006/table">
            <a:tbl>
              <a:tblPr>
                <a:tableStyleId>{5C22544A-7EE6-4342-B048-85BDC9FD1C3A}</a:tableStyleId>
              </a:tblPr>
              <a:tblGrid>
                <a:gridCol w="2365250">
                  <a:extLst>
                    <a:ext uri="{9D8B030D-6E8A-4147-A177-3AD203B41FA5}">
                      <a16:colId xmlns:a16="http://schemas.microsoft.com/office/drawing/2014/main" val="20000"/>
                    </a:ext>
                  </a:extLst>
                </a:gridCol>
                <a:gridCol w="723391">
                  <a:extLst>
                    <a:ext uri="{9D8B030D-6E8A-4147-A177-3AD203B41FA5}">
                      <a16:colId xmlns:a16="http://schemas.microsoft.com/office/drawing/2014/main" val="20001"/>
                    </a:ext>
                  </a:extLst>
                </a:gridCol>
                <a:gridCol w="1259840">
                  <a:extLst>
                    <a:ext uri="{9D8B030D-6E8A-4147-A177-3AD203B41FA5}">
                      <a16:colId xmlns:a16="http://schemas.microsoft.com/office/drawing/2014/main" val="20002"/>
                    </a:ext>
                  </a:extLst>
                </a:gridCol>
                <a:gridCol w="1371807">
                  <a:extLst>
                    <a:ext uri="{9D8B030D-6E8A-4147-A177-3AD203B41FA5}">
                      <a16:colId xmlns:a16="http://schemas.microsoft.com/office/drawing/2014/main" val="20003"/>
                    </a:ext>
                  </a:extLst>
                </a:gridCol>
                <a:gridCol w="975291">
                  <a:extLst>
                    <a:ext uri="{9D8B030D-6E8A-4147-A177-3AD203B41FA5}">
                      <a16:colId xmlns:a16="http://schemas.microsoft.com/office/drawing/2014/main" val="20004"/>
                    </a:ext>
                  </a:extLst>
                </a:gridCol>
                <a:gridCol w="975291">
                  <a:extLst>
                    <a:ext uri="{9D8B030D-6E8A-4147-A177-3AD203B41FA5}">
                      <a16:colId xmlns:a16="http://schemas.microsoft.com/office/drawing/2014/main" val="20005"/>
                    </a:ext>
                  </a:extLst>
                </a:gridCol>
                <a:gridCol w="975291">
                  <a:extLst>
                    <a:ext uri="{9D8B030D-6E8A-4147-A177-3AD203B41FA5}">
                      <a16:colId xmlns:a16="http://schemas.microsoft.com/office/drawing/2014/main" val="20006"/>
                    </a:ext>
                  </a:extLst>
                </a:gridCol>
              </a:tblGrid>
              <a:tr h="504228">
                <a:tc rowSpan="2" gridSpan="2">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0" marR="0" marT="0" marB="0"/>
                </a:tc>
                <a:tc rowSpan="2" hMerge="1">
                  <a:txBody>
                    <a:bodyPr/>
                    <a:lstStyle/>
                    <a:p>
                      <a:endParaRPr lang="en-US"/>
                    </a:p>
                  </a:txBody>
                  <a:tcPr/>
                </a:tc>
                <a:tc gridSpan="4">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What </a:t>
                      </a:r>
                      <a:r>
                        <a:rPr lang="en-US" sz="1800" dirty="0">
                          <a:effectLst/>
                        </a:rPr>
                        <a:t>level are you in school?</a:t>
                      </a:r>
                      <a:endParaRPr lang="en-US" sz="18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Total</a:t>
                      </a:r>
                      <a:endParaRPr lang="en-US" sz="1800" b="1" u="sng" dirty="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504228">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Freshmen</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Sophomore</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Junior</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Senior</a:t>
                      </a:r>
                      <a:endParaRPr lang="en-US" sz="1800" b="1" u="sng" dirty="0">
                        <a:effectLst/>
                        <a:latin typeface="Calibri"/>
                        <a:ea typeface="Calibri"/>
                        <a:cs typeface="Times New Roman"/>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504228">
                <a:tc rowSpan="2">
                  <a:txBody>
                    <a:bodyPr/>
                    <a:lstStyle/>
                    <a:p>
                      <a:pPr marL="38100" marR="38100">
                        <a:lnSpc>
                          <a:spcPts val="1600"/>
                        </a:lnSpc>
                        <a:spcBef>
                          <a:spcPts val="0"/>
                        </a:spcBef>
                        <a:spcAft>
                          <a:spcPts val="0"/>
                        </a:spcAft>
                      </a:pPr>
                      <a:r>
                        <a:rPr lang="en-US" sz="1800">
                          <a:effectLst/>
                        </a:rPr>
                        <a:t>Have you sold any books to TBG?</a:t>
                      </a:r>
                      <a:endParaRPr lang="en-US" sz="1800">
                        <a:effectLst/>
                        <a:latin typeface="Calibri"/>
                        <a:ea typeface="Calibri"/>
                        <a:cs typeface="Times New Roman"/>
                      </a:endParaRPr>
                    </a:p>
                  </a:txBody>
                  <a:tcPr marL="0" marR="0" marT="0" marB="0" anchor="ctr"/>
                </a:tc>
                <a:tc>
                  <a:txBody>
                    <a:bodyPr/>
                    <a:lstStyle/>
                    <a:p>
                      <a:pPr marL="38100" marR="38100">
                        <a:lnSpc>
                          <a:spcPts val="1600"/>
                        </a:lnSpc>
                        <a:spcBef>
                          <a:spcPts val="0"/>
                        </a:spcBef>
                        <a:spcAft>
                          <a:spcPts val="0"/>
                        </a:spcAft>
                      </a:pPr>
                      <a:r>
                        <a:rPr lang="en-US" sz="1800" b="1" u="sng" dirty="0">
                          <a:effectLst/>
                        </a:rPr>
                        <a:t>No</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29</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14</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8</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20</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71</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563185">
                <a:tc vMerge="1">
                  <a:txBody>
                    <a:bodyPr/>
                    <a:lstStyle/>
                    <a:p>
                      <a:endParaRPr lang="en-US"/>
                    </a:p>
                  </a:txBody>
                  <a:tcPr/>
                </a:tc>
                <a:tc>
                  <a:txBody>
                    <a:bodyPr/>
                    <a:lstStyle/>
                    <a:p>
                      <a:pPr marL="38100" marR="38100">
                        <a:lnSpc>
                          <a:spcPts val="1600"/>
                        </a:lnSpc>
                        <a:spcBef>
                          <a:spcPts val="0"/>
                        </a:spcBef>
                        <a:spcAft>
                          <a:spcPts val="0"/>
                        </a:spcAft>
                      </a:pPr>
                      <a:r>
                        <a:rPr lang="en-US" sz="1800" b="1" u="sng" dirty="0">
                          <a:effectLst/>
                        </a:rPr>
                        <a:t>Yes</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0</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7</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18</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12</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37</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504228">
                <a:tc gridSpan="2">
                  <a:txBody>
                    <a:bodyPr/>
                    <a:lstStyle/>
                    <a:p>
                      <a:pPr marL="38100" marR="38100" algn="ctr">
                        <a:lnSpc>
                          <a:spcPts val="1600"/>
                        </a:lnSpc>
                        <a:spcBef>
                          <a:spcPts val="0"/>
                        </a:spcBef>
                        <a:spcAft>
                          <a:spcPts val="0"/>
                        </a:spcAft>
                      </a:pPr>
                      <a:r>
                        <a:rPr lang="en-US" sz="1800" b="1" u="sng" dirty="0">
                          <a:effectLst/>
                        </a:rPr>
                        <a:t>Total</a:t>
                      </a:r>
                      <a:endParaRPr lang="en-US" sz="1800" b="1" u="sng" dirty="0">
                        <a:effectLst/>
                        <a:latin typeface="Calibri"/>
                        <a:ea typeface="Calibri"/>
                        <a:cs typeface="Times New Roman"/>
                      </a:endParaRPr>
                    </a:p>
                  </a:txBody>
                  <a:tcPr marL="0" marR="0" marT="0" marB="0" anchor="ctr"/>
                </a:tc>
                <a:tc hMerge="1">
                  <a:txBody>
                    <a:bodyPr/>
                    <a:lstStyle/>
                    <a:p>
                      <a:endParaRPr lang="en-US"/>
                    </a:p>
                  </a:txBody>
                  <a:tcPr/>
                </a:tc>
                <a:tc>
                  <a:txBody>
                    <a:bodyPr/>
                    <a:lstStyle/>
                    <a:p>
                      <a:pPr marL="38100" marR="38100" algn="ctr">
                        <a:lnSpc>
                          <a:spcPts val="1600"/>
                        </a:lnSpc>
                        <a:spcBef>
                          <a:spcPts val="0"/>
                        </a:spcBef>
                        <a:spcAft>
                          <a:spcPts val="0"/>
                        </a:spcAft>
                      </a:pPr>
                      <a:r>
                        <a:rPr lang="en-US" sz="1800" dirty="0">
                          <a:effectLst/>
                        </a:rPr>
                        <a:t>29</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21</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26</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32</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108</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001830230"/>
              </p:ext>
            </p:extLst>
          </p:nvPr>
        </p:nvGraphicFramePr>
        <p:xfrm>
          <a:off x="271928" y="294434"/>
          <a:ext cx="8646161" cy="2612005"/>
        </p:xfrm>
        <a:graphic>
          <a:graphicData uri="http://schemas.openxmlformats.org/drawingml/2006/table">
            <a:tbl>
              <a:tblPr>
                <a:tableStyleId>{5C22544A-7EE6-4342-B048-85BDC9FD1C3A}</a:tableStyleId>
              </a:tblPr>
              <a:tblGrid>
                <a:gridCol w="2366652">
                  <a:extLst>
                    <a:ext uri="{9D8B030D-6E8A-4147-A177-3AD203B41FA5}">
                      <a16:colId xmlns:a16="http://schemas.microsoft.com/office/drawing/2014/main" val="20000"/>
                    </a:ext>
                  </a:extLst>
                </a:gridCol>
                <a:gridCol w="898640">
                  <a:extLst>
                    <a:ext uri="{9D8B030D-6E8A-4147-A177-3AD203B41FA5}">
                      <a16:colId xmlns:a16="http://schemas.microsoft.com/office/drawing/2014/main" val="20001"/>
                    </a:ext>
                  </a:extLst>
                </a:gridCol>
                <a:gridCol w="1332721">
                  <a:extLst>
                    <a:ext uri="{9D8B030D-6E8A-4147-A177-3AD203B41FA5}">
                      <a16:colId xmlns:a16="http://schemas.microsoft.com/office/drawing/2014/main" val="20002"/>
                    </a:ext>
                  </a:extLst>
                </a:gridCol>
                <a:gridCol w="1411738">
                  <a:extLst>
                    <a:ext uri="{9D8B030D-6E8A-4147-A177-3AD203B41FA5}">
                      <a16:colId xmlns:a16="http://schemas.microsoft.com/office/drawing/2014/main" val="20003"/>
                    </a:ext>
                  </a:extLst>
                </a:gridCol>
                <a:gridCol w="788762">
                  <a:extLst>
                    <a:ext uri="{9D8B030D-6E8A-4147-A177-3AD203B41FA5}">
                      <a16:colId xmlns:a16="http://schemas.microsoft.com/office/drawing/2014/main" val="20004"/>
                    </a:ext>
                  </a:extLst>
                </a:gridCol>
                <a:gridCol w="872575">
                  <a:extLst>
                    <a:ext uri="{9D8B030D-6E8A-4147-A177-3AD203B41FA5}">
                      <a16:colId xmlns:a16="http://schemas.microsoft.com/office/drawing/2014/main" val="20005"/>
                    </a:ext>
                  </a:extLst>
                </a:gridCol>
                <a:gridCol w="975073">
                  <a:extLst>
                    <a:ext uri="{9D8B030D-6E8A-4147-A177-3AD203B41FA5}">
                      <a16:colId xmlns:a16="http://schemas.microsoft.com/office/drawing/2014/main" val="20006"/>
                    </a:ext>
                  </a:extLst>
                </a:gridCol>
              </a:tblGrid>
              <a:tr h="383610">
                <a:tc rowSpan="2" gridSpan="2">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0" marR="0" marT="0" marB="0"/>
                </a:tc>
                <a:tc rowSpan="2" hMerge="1">
                  <a:txBody>
                    <a:bodyPr/>
                    <a:lstStyle/>
                    <a:p>
                      <a:endParaRPr lang="en-US"/>
                    </a:p>
                  </a:txBody>
                  <a:tcPr/>
                </a:tc>
                <a:tc gridSpan="4">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What </a:t>
                      </a:r>
                      <a:r>
                        <a:rPr lang="en-US" sz="1800" dirty="0">
                          <a:effectLst/>
                        </a:rPr>
                        <a:t>level are you in school?</a:t>
                      </a:r>
                      <a:endParaRPr lang="en-US" sz="18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Total</a:t>
                      </a:r>
                      <a:endParaRPr lang="en-US" sz="1800" b="1" u="sng" dirty="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735202">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Freshmen</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Sophomore</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Junior</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Senior</a:t>
                      </a:r>
                      <a:endParaRPr lang="en-US" sz="1800" b="1" u="sng" dirty="0">
                        <a:effectLst/>
                        <a:latin typeface="Calibri"/>
                        <a:ea typeface="Calibri"/>
                        <a:cs typeface="Times New Roman"/>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374919">
                <a:tc rowSpan="2">
                  <a:txBody>
                    <a:bodyPr/>
                    <a:lstStyle/>
                    <a:p>
                      <a:pPr marL="38100" marR="38100">
                        <a:lnSpc>
                          <a:spcPts val="1600"/>
                        </a:lnSpc>
                        <a:spcBef>
                          <a:spcPts val="0"/>
                        </a:spcBef>
                        <a:spcAft>
                          <a:spcPts val="0"/>
                        </a:spcAft>
                      </a:pPr>
                      <a:r>
                        <a:rPr lang="en-US" sz="1800" dirty="0">
                          <a:effectLst/>
                        </a:rPr>
                        <a:t>Have you purchased any books from TBG?</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b="1" u="sng" dirty="0">
                          <a:effectLst/>
                        </a:rPr>
                        <a:t>No</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29</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20</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24</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29</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102</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720565">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rPr>
                        <a:t>Yes</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0</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3</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6</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74919">
                <a:tc gridSpan="2">
                  <a:txBody>
                    <a:bodyPr/>
                    <a:lstStyle/>
                    <a:p>
                      <a:pPr marL="38100" marR="38100" algn="ctr">
                        <a:lnSpc>
                          <a:spcPts val="1600"/>
                        </a:lnSpc>
                        <a:spcBef>
                          <a:spcPts val="0"/>
                        </a:spcBef>
                        <a:spcAft>
                          <a:spcPts val="0"/>
                        </a:spcAft>
                      </a:pPr>
                      <a:r>
                        <a:rPr lang="en-US" sz="1800" b="1" u="sng" dirty="0">
                          <a:effectLst/>
                        </a:rPr>
                        <a:t>Total</a:t>
                      </a:r>
                      <a:endParaRPr lang="en-US" sz="1800" b="1" u="sng" dirty="0">
                        <a:effectLst/>
                        <a:latin typeface="Calibri"/>
                        <a:ea typeface="Calibri"/>
                        <a:cs typeface="Times New Roman"/>
                      </a:endParaRPr>
                    </a:p>
                  </a:txBody>
                  <a:tcPr marL="0" marR="0" marT="0" marB="0" anchor="ctr"/>
                </a:tc>
                <a:tc hMerge="1">
                  <a:txBody>
                    <a:bodyPr/>
                    <a:lstStyle/>
                    <a:p>
                      <a:endParaRPr lang="en-US"/>
                    </a:p>
                  </a:txBody>
                  <a:tcPr/>
                </a:tc>
                <a:tc>
                  <a:txBody>
                    <a:bodyPr/>
                    <a:lstStyle/>
                    <a:p>
                      <a:pPr marL="38100" marR="38100" algn="ctr">
                        <a:lnSpc>
                          <a:spcPts val="1600"/>
                        </a:lnSpc>
                        <a:spcBef>
                          <a:spcPts val="0"/>
                        </a:spcBef>
                        <a:spcAft>
                          <a:spcPts val="0"/>
                        </a:spcAft>
                      </a:pPr>
                      <a:r>
                        <a:rPr lang="en-US" sz="1800" dirty="0">
                          <a:effectLst/>
                        </a:rPr>
                        <a:t>29</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21</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26</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32</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108</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bl>
          </a:graphicData>
        </a:graphic>
      </p:graphicFrame>
      <p:sp>
        <p:nvSpPr>
          <p:cNvPr id="2" name="TextBox 1"/>
          <p:cNvSpPr txBox="1"/>
          <p:nvPr/>
        </p:nvSpPr>
        <p:spPr>
          <a:xfrm>
            <a:off x="271928" y="2906438"/>
            <a:ext cx="2450543" cy="307777"/>
          </a:xfrm>
          <a:prstGeom prst="rect">
            <a:avLst/>
          </a:prstGeom>
          <a:noFill/>
        </p:spPr>
        <p:txBody>
          <a:bodyPr wrap="none" rtlCol="0">
            <a:spAutoFit/>
          </a:bodyPr>
          <a:lstStyle/>
          <a:p>
            <a:r>
              <a:rPr lang="en-US" sz="1400" dirty="0" smtClean="0"/>
              <a:t>t = 2.847	 Fail to Reject Ho</a:t>
            </a:r>
            <a:endParaRPr lang="en-US" sz="1400" dirty="0"/>
          </a:p>
        </p:txBody>
      </p:sp>
      <p:sp>
        <p:nvSpPr>
          <p:cNvPr id="5" name="TextBox 4"/>
          <p:cNvSpPr txBox="1"/>
          <p:nvPr/>
        </p:nvSpPr>
        <p:spPr>
          <a:xfrm>
            <a:off x="271927" y="6104173"/>
            <a:ext cx="3015131" cy="307777"/>
          </a:xfrm>
          <a:prstGeom prst="rect">
            <a:avLst/>
          </a:prstGeom>
          <a:noFill/>
        </p:spPr>
        <p:txBody>
          <a:bodyPr wrap="square" rtlCol="0">
            <a:spAutoFit/>
          </a:bodyPr>
          <a:lstStyle/>
          <a:p>
            <a:r>
              <a:rPr lang="en-US" sz="1400" dirty="0" smtClean="0"/>
              <a:t>t = 29.388 ***	 Reject Ho</a:t>
            </a:r>
            <a:endParaRPr lang="en-US" sz="1400" dirty="0"/>
          </a:p>
        </p:txBody>
      </p:sp>
      <p:sp>
        <p:nvSpPr>
          <p:cNvPr id="6" name="TextBox 5"/>
          <p:cNvSpPr txBox="1"/>
          <p:nvPr/>
        </p:nvSpPr>
        <p:spPr>
          <a:xfrm>
            <a:off x="936442" y="442732"/>
            <a:ext cx="1928733" cy="830997"/>
          </a:xfrm>
          <a:prstGeom prst="rect">
            <a:avLst/>
          </a:prstGeom>
          <a:noFill/>
        </p:spPr>
        <p:txBody>
          <a:bodyPr wrap="none" rtlCol="0">
            <a:spAutoFit/>
          </a:bodyPr>
          <a:lstStyle/>
          <a:p>
            <a:pPr algn="ctr"/>
            <a:r>
              <a:rPr lang="en-US" sz="2400" b="1" dirty="0" smtClean="0">
                <a:solidFill>
                  <a:srgbClr val="AD0101"/>
                </a:solidFill>
              </a:rPr>
              <a:t>Variables are </a:t>
            </a:r>
          </a:p>
          <a:p>
            <a:pPr algn="ctr"/>
            <a:r>
              <a:rPr lang="en-US" sz="2400" b="1" dirty="0" smtClean="0">
                <a:solidFill>
                  <a:srgbClr val="AD0101"/>
                </a:solidFill>
              </a:rPr>
              <a:t>not related</a:t>
            </a:r>
            <a:r>
              <a:rPr lang="en-US" b="1" dirty="0" smtClean="0"/>
              <a:t> </a:t>
            </a:r>
            <a:endParaRPr lang="en-US" b="1" dirty="0"/>
          </a:p>
        </p:txBody>
      </p:sp>
      <p:sp>
        <p:nvSpPr>
          <p:cNvPr id="7" name="TextBox 6"/>
          <p:cNvSpPr txBox="1"/>
          <p:nvPr/>
        </p:nvSpPr>
        <p:spPr>
          <a:xfrm>
            <a:off x="1096742" y="3698925"/>
            <a:ext cx="1608133" cy="830997"/>
          </a:xfrm>
          <a:prstGeom prst="rect">
            <a:avLst/>
          </a:prstGeom>
          <a:noFill/>
        </p:spPr>
        <p:txBody>
          <a:bodyPr wrap="none" rtlCol="0">
            <a:spAutoFit/>
          </a:bodyPr>
          <a:lstStyle/>
          <a:p>
            <a:pPr algn="ctr"/>
            <a:r>
              <a:rPr lang="en-US" sz="2400" b="1" dirty="0" smtClean="0">
                <a:solidFill>
                  <a:srgbClr val="AD0101"/>
                </a:solidFill>
              </a:rPr>
              <a:t>Variables </a:t>
            </a:r>
          </a:p>
          <a:p>
            <a:pPr algn="ctr"/>
            <a:r>
              <a:rPr lang="en-US" sz="2400" b="1" dirty="0" smtClean="0">
                <a:solidFill>
                  <a:srgbClr val="AD0101"/>
                </a:solidFill>
              </a:rPr>
              <a:t>are related</a:t>
            </a:r>
            <a:r>
              <a:rPr lang="en-US" b="1" dirty="0" smtClean="0"/>
              <a:t> </a:t>
            </a:r>
            <a:endParaRPr lang="en-US" b="1" dirty="0"/>
          </a:p>
        </p:txBody>
      </p:sp>
      <p:sp>
        <p:nvSpPr>
          <p:cNvPr id="8" name="TextBox 7"/>
          <p:cNvSpPr txBox="1"/>
          <p:nvPr/>
        </p:nvSpPr>
        <p:spPr>
          <a:xfrm>
            <a:off x="0" y="6434275"/>
            <a:ext cx="7205819" cy="369332"/>
          </a:xfrm>
          <a:prstGeom prst="rect">
            <a:avLst/>
          </a:prstGeom>
          <a:noFill/>
        </p:spPr>
        <p:txBody>
          <a:bodyPr wrap="none" rtlCol="0">
            <a:spAutoFit/>
          </a:bodyPr>
          <a:lstStyle/>
          <a:p>
            <a:r>
              <a:rPr lang="en-US" dirty="0" smtClean="0"/>
              <a:t>***Variables are significant at Confidence Intervals of 90%, 95%, 99% </a:t>
            </a:r>
            <a:endParaRPr lang="en-US" dirty="0"/>
          </a:p>
        </p:txBody>
      </p:sp>
    </p:spTree>
    <p:extLst>
      <p:ext uri="{BB962C8B-B14F-4D97-AF65-F5344CB8AC3E}">
        <p14:creationId xmlns:p14="http://schemas.microsoft.com/office/powerpoint/2010/main" val="28738096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solidFill>
                  <a:schemeClr val="accent1"/>
                </a:solidFill>
              </a:rPr>
              <a:t>Social Media</a:t>
            </a:r>
            <a:endParaRPr lang="en-US" sz="7200" b="1" dirty="0">
              <a:solidFill>
                <a:schemeClr val="accent1"/>
              </a:solidFill>
            </a:endParaRPr>
          </a:p>
        </p:txBody>
      </p:sp>
      <p:sp>
        <p:nvSpPr>
          <p:cNvPr id="4" name="Rectangle 3"/>
          <p:cNvSpPr/>
          <p:nvPr/>
        </p:nvSpPr>
        <p:spPr>
          <a:xfrm>
            <a:off x="2286000" y="2967335"/>
            <a:ext cx="4572000" cy="923330"/>
          </a:xfrm>
          <a:prstGeom prst="rect">
            <a:avLst/>
          </a:prstGeom>
        </p:spPr>
        <p:txBody>
          <a:bodyPr>
            <a:spAutoFit/>
          </a:bodyPr>
          <a:lstStyle/>
          <a:p>
            <a:endParaRPr lang="en-US" dirty="0"/>
          </a:p>
          <a:p>
            <a:endParaRPr lang="en-US" dirty="0"/>
          </a:p>
          <a:p>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628" y="1550894"/>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09424" y="1906859"/>
            <a:ext cx="790601" cy="369332"/>
          </a:xfrm>
          <a:prstGeom prst="rect">
            <a:avLst/>
          </a:prstGeom>
          <a:noFill/>
        </p:spPr>
        <p:txBody>
          <a:bodyPr wrap="none" rtlCol="0">
            <a:spAutoFit/>
          </a:bodyPr>
          <a:lstStyle/>
          <a:p>
            <a:r>
              <a:rPr lang="en-US" dirty="0" smtClean="0">
                <a:solidFill>
                  <a:schemeClr val="accent1"/>
                </a:solidFill>
              </a:rPr>
              <a:t>70.4%</a:t>
            </a:r>
            <a:endParaRPr lang="en-US" dirty="0">
              <a:solidFill>
                <a:schemeClr val="accent1"/>
              </a:solidFill>
            </a:endParaRPr>
          </a:p>
        </p:txBody>
      </p:sp>
      <p:sp>
        <p:nvSpPr>
          <p:cNvPr id="6" name="TextBox 5"/>
          <p:cNvSpPr txBox="1"/>
          <p:nvPr/>
        </p:nvSpPr>
        <p:spPr>
          <a:xfrm>
            <a:off x="3289609" y="3935270"/>
            <a:ext cx="790601" cy="369332"/>
          </a:xfrm>
          <a:prstGeom prst="rect">
            <a:avLst/>
          </a:prstGeom>
          <a:noFill/>
        </p:spPr>
        <p:txBody>
          <a:bodyPr wrap="none" rtlCol="0">
            <a:spAutoFit/>
          </a:bodyPr>
          <a:lstStyle/>
          <a:p>
            <a:r>
              <a:rPr lang="en-US" dirty="0" smtClean="0">
                <a:solidFill>
                  <a:schemeClr val="accent1"/>
                </a:solidFill>
              </a:rPr>
              <a:t>29.6%</a:t>
            </a:r>
            <a:endParaRPr lang="en-US" dirty="0">
              <a:solidFill>
                <a:schemeClr val="accent1"/>
              </a:solidFill>
            </a:endParaRPr>
          </a:p>
        </p:txBody>
      </p:sp>
    </p:spTree>
    <p:extLst>
      <p:ext uri="{BB962C8B-B14F-4D97-AF65-F5344CB8AC3E}">
        <p14:creationId xmlns:p14="http://schemas.microsoft.com/office/powerpoint/2010/main" val="2880968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51648" y="3054392"/>
            <a:ext cx="6928223" cy="3620786"/>
          </a:xfrm>
          <a:prstGeom prst="rect">
            <a:avLst/>
          </a:prstGeom>
        </p:spPr>
      </p:pic>
      <p:pic>
        <p:nvPicPr>
          <p:cNvPr id="7" name="Picture 6"/>
          <p:cNvPicPr>
            <a:picLocks noChangeAspect="1"/>
          </p:cNvPicPr>
          <p:nvPr/>
        </p:nvPicPr>
        <p:blipFill>
          <a:blip r:embed="rId3"/>
          <a:stretch>
            <a:fillRect/>
          </a:stretch>
        </p:blipFill>
        <p:spPr>
          <a:xfrm>
            <a:off x="851648" y="222365"/>
            <a:ext cx="6928223" cy="2727439"/>
          </a:xfrm>
          <a:prstGeom prst="rect">
            <a:avLst/>
          </a:prstGeom>
        </p:spPr>
      </p:pic>
    </p:spTree>
    <p:extLst>
      <p:ext uri="{BB962C8B-B14F-4D97-AF65-F5344CB8AC3E}">
        <p14:creationId xmlns:p14="http://schemas.microsoft.com/office/powerpoint/2010/main" val="1499203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AD0101"/>
                </a:solidFill>
              </a:rPr>
              <a:t>Social Media </a:t>
            </a:r>
            <a:endParaRPr lang="en-US" b="1" dirty="0">
              <a:solidFill>
                <a:srgbClr val="AD0101"/>
              </a:solidFill>
            </a:endParaRPr>
          </a:p>
        </p:txBody>
      </p:sp>
      <p:sp>
        <p:nvSpPr>
          <p:cNvPr id="3" name="Content Placeholder 2"/>
          <p:cNvSpPr>
            <a:spLocks noGrp="1"/>
          </p:cNvSpPr>
          <p:nvPr>
            <p:ph idx="1"/>
          </p:nvPr>
        </p:nvSpPr>
        <p:spPr>
          <a:xfrm>
            <a:off x="685800" y="1329765"/>
            <a:ext cx="7770813" cy="4796398"/>
          </a:xfrm>
        </p:spPr>
        <p:txBody>
          <a:bodyPr>
            <a:normAutofit/>
          </a:bodyPr>
          <a:lstStyle/>
          <a:p>
            <a:r>
              <a:rPr lang="en-US" dirty="0" smtClean="0"/>
              <a:t>Have all selling </a:t>
            </a:r>
            <a:r>
              <a:rPr lang="en-US" dirty="0"/>
              <a:t>customers </a:t>
            </a:r>
            <a:r>
              <a:rPr lang="en-US" dirty="0" smtClean="0"/>
              <a:t>“like” and “follow” to help raise awareness </a:t>
            </a:r>
          </a:p>
          <a:p>
            <a:pPr lvl="1"/>
            <a:r>
              <a:rPr lang="en-US" dirty="0" smtClean="0"/>
              <a:t>Free T-shirt if you “like” and “follow”  - free student advertising </a:t>
            </a:r>
          </a:p>
          <a:p>
            <a:pPr lvl="1"/>
            <a:r>
              <a:rPr lang="en-US" dirty="0" smtClean="0"/>
              <a:t>Raffle for students who newly “liked” and “followed” </a:t>
            </a:r>
          </a:p>
          <a:p>
            <a:pPr lvl="1"/>
            <a:r>
              <a:rPr lang="en-US" dirty="0" smtClean="0"/>
              <a:t>Create a Facebook “check in” location </a:t>
            </a:r>
          </a:p>
          <a:p>
            <a:pPr lvl="1"/>
            <a:r>
              <a:rPr lang="en-US" dirty="0" smtClean="0"/>
              <a:t>Offer incentive coupons on social media to encourage customers to buy</a:t>
            </a:r>
          </a:p>
          <a:p>
            <a:r>
              <a:rPr lang="en-US" dirty="0" smtClean="0"/>
              <a:t>Use social media at beginning of semester to direct message and remind students about The Textbook Game’s services</a:t>
            </a:r>
            <a:endParaRPr lang="en-US" dirty="0"/>
          </a:p>
          <a:p>
            <a:r>
              <a:rPr lang="en-US" dirty="0"/>
              <a:t>Social media can help </a:t>
            </a:r>
            <a:r>
              <a:rPr lang="en-US" dirty="0" smtClean="0"/>
              <a:t>word </a:t>
            </a:r>
            <a:r>
              <a:rPr lang="en-US" dirty="0"/>
              <a:t>of </a:t>
            </a:r>
            <a:r>
              <a:rPr lang="en-US" dirty="0" smtClean="0"/>
              <a:t>mouth advertising </a:t>
            </a:r>
            <a:endParaRPr lang="en-US" dirty="0"/>
          </a:p>
        </p:txBody>
      </p:sp>
    </p:spTree>
    <p:extLst>
      <p:ext uri="{BB962C8B-B14F-4D97-AF65-F5344CB8AC3E}">
        <p14:creationId xmlns:p14="http://schemas.microsoft.com/office/powerpoint/2010/main" val="162521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r>
              <a:rPr lang="en-US" dirty="0" smtClean="0"/>
              <a:t> </a:t>
            </a:r>
            <a:endParaRPr lang="en-US" dirty="0"/>
          </a:p>
        </p:txBody>
      </p:sp>
      <p:sp>
        <p:nvSpPr>
          <p:cNvPr id="3" name="Content Placeholder 2"/>
          <p:cNvSpPr>
            <a:spLocks noGrp="1"/>
          </p:cNvSpPr>
          <p:nvPr>
            <p:ph idx="1"/>
          </p:nvPr>
        </p:nvSpPr>
        <p:spPr/>
        <p:txBody>
          <a:bodyPr>
            <a:normAutofit/>
          </a:bodyPr>
          <a:lstStyle/>
          <a:p>
            <a:pPr marL="0" indent="0" algn="ctr">
              <a:buNone/>
            </a:pPr>
            <a:r>
              <a:rPr lang="en-US" sz="4000" dirty="0" smtClean="0"/>
              <a:t>How can The Textbook Game advertise more effectively to raise awareness and keep it top of mind throughout the semester?</a:t>
            </a:r>
            <a:endParaRPr lang="en-US" sz="4000" dirty="0"/>
          </a:p>
        </p:txBody>
      </p:sp>
    </p:spTree>
    <p:extLst>
      <p:ext uri="{BB962C8B-B14F-4D97-AF65-F5344CB8AC3E}">
        <p14:creationId xmlns:p14="http://schemas.microsoft.com/office/powerpoint/2010/main" val="1901935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Gonga</a:t>
            </a:r>
            <a:r>
              <a:rPr lang="en-US" dirty="0" smtClean="0"/>
              <a:t> </a:t>
            </a:r>
            <a:endParaRPr lang="en-US" dirty="0"/>
          </a:p>
        </p:txBody>
      </p:sp>
      <p:pic>
        <p:nvPicPr>
          <p:cNvPr id="4" name="Content Placeholder 3" descr="156773_467735316108_3922172_n.jpg"/>
          <p:cNvPicPr>
            <a:picLocks noGrp="1" noChangeAspect="1"/>
          </p:cNvPicPr>
          <p:nvPr>
            <p:ph idx="1"/>
          </p:nvPr>
        </p:nvPicPr>
        <p:blipFill>
          <a:blip r:embed="rId2">
            <a:extLst>
              <a:ext uri="{28A0092B-C50C-407E-A947-70E740481C1C}">
                <a14:useLocalDpi xmlns:a14="http://schemas.microsoft.com/office/drawing/2010/main" val="0"/>
              </a:ext>
            </a:extLst>
          </a:blip>
          <a:srcRect t="13473" b="13473"/>
          <a:stretch>
            <a:fillRect/>
          </a:stretch>
        </p:blipFill>
        <p:spPr/>
      </p:pic>
    </p:spTree>
    <p:extLst>
      <p:ext uri="{BB962C8B-B14F-4D97-AF65-F5344CB8AC3E}">
        <p14:creationId xmlns:p14="http://schemas.microsoft.com/office/powerpoint/2010/main" val="4076276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Gonga </a:t>
            </a:r>
            <a:endParaRPr lang="en-US" b="1" dirty="0"/>
          </a:p>
        </p:txBody>
      </p:sp>
      <p:pic>
        <p:nvPicPr>
          <p:cNvPr id="4" name="Content Placeholder 3" descr="576286_10151077488776109_42735980_n.jpg"/>
          <p:cNvPicPr>
            <a:picLocks noGrp="1" noChangeAspect="1"/>
          </p:cNvPicPr>
          <p:nvPr>
            <p:ph idx="1"/>
          </p:nvPr>
        </p:nvPicPr>
        <p:blipFill>
          <a:blip r:embed="rId2">
            <a:extLst>
              <a:ext uri="{28A0092B-C50C-407E-A947-70E740481C1C}">
                <a14:useLocalDpi xmlns:a14="http://schemas.microsoft.com/office/drawing/2010/main" val="0"/>
              </a:ext>
            </a:extLst>
          </a:blip>
          <a:srcRect t="22605" b="22605"/>
          <a:stretch>
            <a:fillRect/>
          </a:stretch>
        </p:blipFill>
        <p:spPr/>
      </p:pic>
    </p:spTree>
    <p:extLst>
      <p:ext uri="{BB962C8B-B14F-4D97-AF65-F5344CB8AC3E}">
        <p14:creationId xmlns:p14="http://schemas.microsoft.com/office/powerpoint/2010/main" val="1332816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Gonga Recommendations</a:t>
            </a:r>
            <a:endParaRPr lang="en-US" b="1" dirty="0"/>
          </a:p>
        </p:txBody>
      </p:sp>
      <p:sp>
        <p:nvSpPr>
          <p:cNvPr id="3" name="Content Placeholder 2"/>
          <p:cNvSpPr>
            <a:spLocks noGrp="1"/>
          </p:cNvSpPr>
          <p:nvPr>
            <p:ph idx="1"/>
          </p:nvPr>
        </p:nvSpPr>
        <p:spPr>
          <a:xfrm>
            <a:off x="411596" y="1596373"/>
            <a:ext cx="3640873" cy="4481916"/>
          </a:xfrm>
        </p:spPr>
        <p:txBody>
          <a:bodyPr/>
          <a:lstStyle/>
          <a:p>
            <a:endParaRPr lang="en-US" dirty="0" smtClean="0"/>
          </a:p>
          <a:p>
            <a:r>
              <a:rPr lang="en-US" dirty="0" smtClean="0"/>
              <a:t>Banner sign rather than chalkboard sign</a:t>
            </a:r>
          </a:p>
          <a:p>
            <a:r>
              <a:rPr lang="en-US" dirty="0" smtClean="0"/>
              <a:t>Gonga assistant passes out flyers/coupons </a:t>
            </a:r>
          </a:p>
          <a:p>
            <a:r>
              <a:rPr lang="en-US" dirty="0" smtClean="0"/>
              <a:t>Walk around downtown to increase exposure </a:t>
            </a:r>
            <a:endParaRPr lang="en-US" dirty="0"/>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052468" y="1695860"/>
            <a:ext cx="4790447" cy="383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66979" y="4103650"/>
            <a:ext cx="790601" cy="369332"/>
          </a:xfrm>
          <a:prstGeom prst="rect">
            <a:avLst/>
          </a:prstGeom>
          <a:noFill/>
        </p:spPr>
        <p:txBody>
          <a:bodyPr wrap="none" rtlCol="0">
            <a:spAutoFit/>
          </a:bodyPr>
          <a:lstStyle/>
          <a:p>
            <a:r>
              <a:rPr lang="en-US" dirty="0" smtClean="0">
                <a:solidFill>
                  <a:schemeClr val="accent1"/>
                </a:solidFill>
              </a:rPr>
              <a:t>19.4%</a:t>
            </a:r>
            <a:endParaRPr lang="en-US" dirty="0">
              <a:solidFill>
                <a:schemeClr val="accent1"/>
              </a:solidFill>
            </a:endParaRPr>
          </a:p>
        </p:txBody>
      </p:sp>
    </p:spTree>
    <p:extLst>
      <p:ext uri="{BB962C8B-B14F-4D97-AF65-F5344CB8AC3E}">
        <p14:creationId xmlns:p14="http://schemas.microsoft.com/office/powerpoint/2010/main" val="3004149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Ad Sheet</a:t>
            </a:r>
            <a:endParaRPr lang="en-US" b="1" dirty="0"/>
          </a:p>
        </p:txBody>
      </p:sp>
      <p:sp>
        <p:nvSpPr>
          <p:cNvPr id="3" name="Content Placeholder 2"/>
          <p:cNvSpPr>
            <a:spLocks noGrp="1"/>
          </p:cNvSpPr>
          <p:nvPr>
            <p:ph idx="1"/>
          </p:nvPr>
        </p:nvSpPr>
        <p:spPr>
          <a:xfrm>
            <a:off x="685800" y="1405965"/>
            <a:ext cx="7770813" cy="4257022"/>
          </a:xfrm>
        </p:spPr>
        <p:txBody>
          <a:bodyPr/>
          <a:lstStyle/>
          <a:p>
            <a:r>
              <a:rPr lang="en-US" dirty="0" smtClean="0"/>
              <a:t>Use The Add </a:t>
            </a:r>
            <a:r>
              <a:rPr lang="en-US" dirty="0"/>
              <a:t>S</a:t>
            </a:r>
            <a:r>
              <a:rPr lang="en-US" dirty="0" smtClean="0"/>
              <a:t>heet only to promote end of semester selling</a:t>
            </a:r>
          </a:p>
          <a:p>
            <a:pPr lvl="1"/>
            <a:r>
              <a:rPr lang="en-US" dirty="0" smtClean="0"/>
              <a:t>Start advertising 1</a:t>
            </a:r>
            <a:r>
              <a:rPr lang="en-US" baseline="30000" dirty="0" smtClean="0"/>
              <a:t>st</a:t>
            </a:r>
            <a:r>
              <a:rPr lang="en-US" dirty="0" smtClean="0"/>
              <a:t> week of November and April </a:t>
            </a:r>
          </a:p>
          <a:p>
            <a:pPr lvl="1"/>
            <a:r>
              <a:rPr lang="en-US" dirty="0" smtClean="0"/>
              <a:t>Use social media to promote Ad Sheet coupons </a:t>
            </a:r>
          </a:p>
          <a:p>
            <a:pPr lvl="1"/>
            <a:r>
              <a:rPr lang="en-US" dirty="0" smtClean="0"/>
              <a:t>Offer incentive coupon for purchasing books next semester  </a:t>
            </a:r>
          </a:p>
          <a:p>
            <a:pPr marL="6350" indent="0">
              <a:buNone/>
            </a:pPr>
            <a:r>
              <a:rPr lang="en-US" dirty="0" smtClean="0"/>
              <a:t>  </a:t>
            </a:r>
            <a:endParaRPr lang="en-US" dirty="0"/>
          </a:p>
          <a:p>
            <a:pPr marL="0" indent="0">
              <a:buNone/>
            </a:pPr>
            <a:endParaRPr lang="en-US" dirty="0" smtClean="0"/>
          </a:p>
        </p:txBody>
      </p:sp>
      <p:pic>
        <p:nvPicPr>
          <p:cNvPr id="4"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07129" y="3037925"/>
            <a:ext cx="4562399" cy="365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719294" y="3356393"/>
            <a:ext cx="610038" cy="369332"/>
          </a:xfrm>
          <a:prstGeom prst="rect">
            <a:avLst/>
          </a:prstGeom>
          <a:noFill/>
        </p:spPr>
        <p:txBody>
          <a:bodyPr wrap="none" rtlCol="0">
            <a:spAutoFit/>
          </a:bodyPr>
          <a:lstStyle/>
          <a:p>
            <a:r>
              <a:rPr lang="en-US" dirty="0" smtClean="0">
                <a:solidFill>
                  <a:schemeClr val="accent1"/>
                </a:solidFill>
              </a:rPr>
              <a:t>50%</a:t>
            </a:r>
            <a:endParaRPr lang="en-US" dirty="0">
              <a:solidFill>
                <a:schemeClr val="accent1"/>
              </a:solidFill>
            </a:endParaRPr>
          </a:p>
        </p:txBody>
      </p:sp>
      <p:sp>
        <p:nvSpPr>
          <p:cNvPr id="8" name="TextBox 7"/>
          <p:cNvSpPr txBox="1"/>
          <p:nvPr/>
        </p:nvSpPr>
        <p:spPr>
          <a:xfrm>
            <a:off x="4410635" y="4515223"/>
            <a:ext cx="610038" cy="369332"/>
          </a:xfrm>
          <a:prstGeom prst="rect">
            <a:avLst/>
          </a:prstGeom>
          <a:noFill/>
        </p:spPr>
        <p:txBody>
          <a:bodyPr wrap="none" rtlCol="0">
            <a:spAutoFit/>
          </a:bodyPr>
          <a:lstStyle/>
          <a:p>
            <a:r>
              <a:rPr lang="en-US" dirty="0" smtClean="0">
                <a:solidFill>
                  <a:schemeClr val="accent1"/>
                </a:solidFill>
              </a:rPr>
              <a:t>50%</a:t>
            </a:r>
            <a:endParaRPr lang="en-US" dirty="0">
              <a:solidFill>
                <a:schemeClr val="accent1"/>
              </a:solidFill>
            </a:endParaRPr>
          </a:p>
        </p:txBody>
      </p:sp>
    </p:spTree>
    <p:extLst>
      <p:ext uri="{BB962C8B-B14F-4D97-AF65-F5344CB8AC3E}">
        <p14:creationId xmlns:p14="http://schemas.microsoft.com/office/powerpoint/2010/main" val="2777184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TV &amp; Radio</a:t>
            </a:r>
            <a:endParaRPr lang="en-US" b="1"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649898" y="1672681"/>
            <a:ext cx="4296843" cy="344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4353" y="1672681"/>
            <a:ext cx="4296842" cy="344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50470" y="2713923"/>
            <a:ext cx="910188" cy="369332"/>
          </a:xfrm>
          <a:prstGeom prst="rect">
            <a:avLst/>
          </a:prstGeom>
          <a:noFill/>
        </p:spPr>
        <p:txBody>
          <a:bodyPr wrap="none" rtlCol="0">
            <a:spAutoFit/>
          </a:bodyPr>
          <a:lstStyle/>
          <a:p>
            <a:r>
              <a:rPr lang="en-US" dirty="0" smtClean="0">
                <a:solidFill>
                  <a:schemeClr val="accent1"/>
                </a:solidFill>
              </a:rPr>
              <a:t>39.81%</a:t>
            </a:r>
            <a:endParaRPr lang="en-US" dirty="0">
              <a:solidFill>
                <a:schemeClr val="accent1"/>
              </a:solidFill>
            </a:endParaRPr>
          </a:p>
        </p:txBody>
      </p:sp>
      <p:sp>
        <p:nvSpPr>
          <p:cNvPr id="6" name="TextBox 5"/>
          <p:cNvSpPr txBox="1"/>
          <p:nvPr/>
        </p:nvSpPr>
        <p:spPr>
          <a:xfrm>
            <a:off x="2943411" y="1907099"/>
            <a:ext cx="910188" cy="369332"/>
          </a:xfrm>
          <a:prstGeom prst="rect">
            <a:avLst/>
          </a:prstGeom>
          <a:noFill/>
        </p:spPr>
        <p:txBody>
          <a:bodyPr wrap="none" rtlCol="0">
            <a:spAutoFit/>
          </a:bodyPr>
          <a:lstStyle/>
          <a:p>
            <a:r>
              <a:rPr lang="en-US" dirty="0" smtClean="0">
                <a:solidFill>
                  <a:schemeClr val="accent1"/>
                </a:solidFill>
              </a:rPr>
              <a:t>60.19%</a:t>
            </a:r>
            <a:endParaRPr lang="en-US" dirty="0">
              <a:solidFill>
                <a:schemeClr val="accent1"/>
              </a:solidFill>
            </a:endParaRPr>
          </a:p>
        </p:txBody>
      </p:sp>
      <p:sp>
        <p:nvSpPr>
          <p:cNvPr id="7" name="TextBox 6"/>
          <p:cNvSpPr txBox="1"/>
          <p:nvPr/>
        </p:nvSpPr>
        <p:spPr>
          <a:xfrm>
            <a:off x="5722470" y="2091765"/>
            <a:ext cx="910188" cy="369332"/>
          </a:xfrm>
          <a:prstGeom prst="rect">
            <a:avLst/>
          </a:prstGeom>
          <a:noFill/>
        </p:spPr>
        <p:txBody>
          <a:bodyPr wrap="none" rtlCol="0">
            <a:spAutoFit/>
          </a:bodyPr>
          <a:lstStyle/>
          <a:p>
            <a:r>
              <a:rPr lang="en-US" dirty="0" smtClean="0">
                <a:solidFill>
                  <a:schemeClr val="accent1"/>
                </a:solidFill>
              </a:rPr>
              <a:t>78.70%</a:t>
            </a:r>
            <a:endParaRPr lang="en-US" dirty="0">
              <a:solidFill>
                <a:schemeClr val="accent1"/>
              </a:solidFill>
            </a:endParaRPr>
          </a:p>
        </p:txBody>
      </p:sp>
      <p:sp>
        <p:nvSpPr>
          <p:cNvPr id="8" name="TextBox 7"/>
          <p:cNvSpPr txBox="1"/>
          <p:nvPr/>
        </p:nvSpPr>
        <p:spPr>
          <a:xfrm>
            <a:off x="7351059" y="3716156"/>
            <a:ext cx="910188" cy="369332"/>
          </a:xfrm>
          <a:prstGeom prst="rect">
            <a:avLst/>
          </a:prstGeom>
          <a:noFill/>
        </p:spPr>
        <p:txBody>
          <a:bodyPr wrap="none" rtlCol="0">
            <a:spAutoFit/>
          </a:bodyPr>
          <a:lstStyle/>
          <a:p>
            <a:r>
              <a:rPr lang="en-US" dirty="0" smtClean="0">
                <a:solidFill>
                  <a:schemeClr val="accent1"/>
                </a:solidFill>
              </a:rPr>
              <a:t>21.30%</a:t>
            </a:r>
            <a:endParaRPr lang="en-US" dirty="0">
              <a:solidFill>
                <a:schemeClr val="accent1"/>
              </a:solidFill>
            </a:endParaRPr>
          </a:p>
        </p:txBody>
      </p:sp>
    </p:spTree>
    <p:extLst>
      <p:ext uri="{BB962C8B-B14F-4D97-AF65-F5344CB8AC3E}">
        <p14:creationId xmlns:p14="http://schemas.microsoft.com/office/powerpoint/2010/main" val="15964469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TV &amp; Radio </a:t>
            </a:r>
            <a:endParaRPr lang="en-US" b="1" dirty="0"/>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881" y="1315845"/>
            <a:ext cx="4411656" cy="353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49898" y="1315844"/>
            <a:ext cx="4411659" cy="353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52203" y="5179958"/>
            <a:ext cx="7404410" cy="923330"/>
          </a:xfrm>
          <a:prstGeom prst="rect">
            <a:avLst/>
          </a:prstGeom>
          <a:noFill/>
        </p:spPr>
        <p:txBody>
          <a:bodyPr wrap="square" rtlCol="0">
            <a:spAutoFit/>
          </a:bodyPr>
          <a:lstStyle/>
          <a:p>
            <a:r>
              <a:rPr lang="en-US" sz="5400" b="1" dirty="0" smtClean="0">
                <a:solidFill>
                  <a:schemeClr val="accent1"/>
                </a:solidFill>
              </a:rPr>
              <a:t>Don’t use TV or Radio </a:t>
            </a:r>
            <a:endParaRPr lang="en-US" sz="5400" b="1" dirty="0">
              <a:solidFill>
                <a:schemeClr val="accent1"/>
              </a:solidFill>
            </a:endParaRPr>
          </a:p>
        </p:txBody>
      </p:sp>
      <p:sp>
        <p:nvSpPr>
          <p:cNvPr id="3" name="TextBox 2"/>
          <p:cNvSpPr txBox="1"/>
          <p:nvPr/>
        </p:nvSpPr>
        <p:spPr>
          <a:xfrm>
            <a:off x="685800" y="1757687"/>
            <a:ext cx="910188" cy="369332"/>
          </a:xfrm>
          <a:prstGeom prst="rect">
            <a:avLst/>
          </a:prstGeom>
          <a:noFill/>
        </p:spPr>
        <p:txBody>
          <a:bodyPr wrap="none" rtlCol="0">
            <a:spAutoFit/>
          </a:bodyPr>
          <a:lstStyle/>
          <a:p>
            <a:r>
              <a:rPr lang="en-US" dirty="0" smtClean="0">
                <a:solidFill>
                  <a:srgbClr val="AD0101"/>
                </a:solidFill>
              </a:rPr>
              <a:t>56.48%</a:t>
            </a:r>
            <a:endParaRPr lang="en-US" dirty="0">
              <a:solidFill>
                <a:srgbClr val="AD0101"/>
              </a:solidFill>
            </a:endParaRPr>
          </a:p>
        </p:txBody>
      </p:sp>
      <p:sp>
        <p:nvSpPr>
          <p:cNvPr id="7" name="TextBox 6"/>
          <p:cNvSpPr txBox="1"/>
          <p:nvPr/>
        </p:nvSpPr>
        <p:spPr>
          <a:xfrm>
            <a:off x="1420906" y="2836440"/>
            <a:ext cx="910188" cy="369332"/>
          </a:xfrm>
          <a:prstGeom prst="rect">
            <a:avLst/>
          </a:prstGeom>
          <a:noFill/>
        </p:spPr>
        <p:txBody>
          <a:bodyPr wrap="none" rtlCol="0">
            <a:spAutoFit/>
          </a:bodyPr>
          <a:lstStyle/>
          <a:p>
            <a:r>
              <a:rPr lang="en-US" dirty="0" smtClean="0">
                <a:solidFill>
                  <a:srgbClr val="AD0101"/>
                </a:solidFill>
              </a:rPr>
              <a:t>27.78%</a:t>
            </a:r>
            <a:endParaRPr lang="en-US" dirty="0">
              <a:solidFill>
                <a:srgbClr val="AD0101"/>
              </a:solidFill>
            </a:endParaRPr>
          </a:p>
        </p:txBody>
      </p:sp>
      <p:sp>
        <p:nvSpPr>
          <p:cNvPr id="8" name="TextBox 7"/>
          <p:cNvSpPr txBox="1"/>
          <p:nvPr/>
        </p:nvSpPr>
        <p:spPr>
          <a:xfrm>
            <a:off x="2108200" y="3523734"/>
            <a:ext cx="910188" cy="369332"/>
          </a:xfrm>
          <a:prstGeom prst="rect">
            <a:avLst/>
          </a:prstGeom>
          <a:noFill/>
        </p:spPr>
        <p:txBody>
          <a:bodyPr wrap="none" rtlCol="0">
            <a:spAutoFit/>
          </a:bodyPr>
          <a:lstStyle/>
          <a:p>
            <a:r>
              <a:rPr lang="en-US" dirty="0" smtClean="0">
                <a:solidFill>
                  <a:srgbClr val="AD0101"/>
                </a:solidFill>
              </a:rPr>
              <a:t>12.04%</a:t>
            </a:r>
            <a:endParaRPr lang="en-US" dirty="0">
              <a:solidFill>
                <a:srgbClr val="AD0101"/>
              </a:solidFill>
            </a:endParaRPr>
          </a:p>
        </p:txBody>
      </p:sp>
      <p:sp>
        <p:nvSpPr>
          <p:cNvPr id="9" name="TextBox 8"/>
          <p:cNvSpPr txBox="1"/>
          <p:nvPr/>
        </p:nvSpPr>
        <p:spPr>
          <a:xfrm>
            <a:off x="2844114" y="3893066"/>
            <a:ext cx="792517" cy="369332"/>
          </a:xfrm>
          <a:prstGeom prst="rect">
            <a:avLst/>
          </a:prstGeom>
          <a:noFill/>
        </p:spPr>
        <p:txBody>
          <a:bodyPr wrap="none" rtlCol="0">
            <a:spAutoFit/>
          </a:bodyPr>
          <a:lstStyle/>
          <a:p>
            <a:r>
              <a:rPr lang="en-US" dirty="0" smtClean="0">
                <a:solidFill>
                  <a:srgbClr val="AD0101"/>
                </a:solidFill>
              </a:rPr>
              <a:t>2.78%</a:t>
            </a:r>
            <a:endParaRPr lang="en-US" dirty="0">
              <a:solidFill>
                <a:srgbClr val="AD0101"/>
              </a:solidFill>
            </a:endParaRPr>
          </a:p>
        </p:txBody>
      </p:sp>
      <p:sp>
        <p:nvSpPr>
          <p:cNvPr id="10" name="TextBox 9"/>
          <p:cNvSpPr txBox="1"/>
          <p:nvPr/>
        </p:nvSpPr>
        <p:spPr>
          <a:xfrm>
            <a:off x="3636631" y="4076523"/>
            <a:ext cx="674847" cy="369332"/>
          </a:xfrm>
          <a:prstGeom prst="rect">
            <a:avLst/>
          </a:prstGeom>
          <a:noFill/>
        </p:spPr>
        <p:txBody>
          <a:bodyPr wrap="none" rtlCol="0">
            <a:spAutoFit/>
          </a:bodyPr>
          <a:lstStyle/>
          <a:p>
            <a:r>
              <a:rPr lang="en-US" dirty="0" smtClean="0">
                <a:solidFill>
                  <a:srgbClr val="AD0101"/>
                </a:solidFill>
              </a:rPr>
              <a:t>.92%</a:t>
            </a:r>
            <a:endParaRPr lang="en-US" dirty="0">
              <a:solidFill>
                <a:srgbClr val="AD0101"/>
              </a:solidFill>
            </a:endParaRPr>
          </a:p>
        </p:txBody>
      </p:sp>
      <p:sp>
        <p:nvSpPr>
          <p:cNvPr id="11" name="TextBox 10"/>
          <p:cNvSpPr txBox="1"/>
          <p:nvPr/>
        </p:nvSpPr>
        <p:spPr>
          <a:xfrm>
            <a:off x="5245847" y="1725421"/>
            <a:ext cx="910188" cy="369332"/>
          </a:xfrm>
          <a:prstGeom prst="rect">
            <a:avLst/>
          </a:prstGeom>
          <a:noFill/>
        </p:spPr>
        <p:txBody>
          <a:bodyPr wrap="none" rtlCol="0">
            <a:spAutoFit/>
          </a:bodyPr>
          <a:lstStyle/>
          <a:p>
            <a:r>
              <a:rPr lang="en-US" dirty="0">
                <a:solidFill>
                  <a:srgbClr val="AD0101"/>
                </a:solidFill>
              </a:rPr>
              <a:t>3</a:t>
            </a:r>
            <a:r>
              <a:rPr lang="en-US" dirty="0" smtClean="0">
                <a:solidFill>
                  <a:srgbClr val="AD0101"/>
                </a:solidFill>
              </a:rPr>
              <a:t>9.81%</a:t>
            </a:r>
            <a:endParaRPr lang="en-US" dirty="0">
              <a:solidFill>
                <a:srgbClr val="AD0101"/>
              </a:solidFill>
            </a:endParaRPr>
          </a:p>
        </p:txBody>
      </p:sp>
      <p:sp>
        <p:nvSpPr>
          <p:cNvPr id="12" name="TextBox 11"/>
          <p:cNvSpPr txBox="1"/>
          <p:nvPr/>
        </p:nvSpPr>
        <p:spPr>
          <a:xfrm>
            <a:off x="6156035" y="2467108"/>
            <a:ext cx="910188" cy="369332"/>
          </a:xfrm>
          <a:prstGeom prst="rect">
            <a:avLst/>
          </a:prstGeom>
          <a:noFill/>
        </p:spPr>
        <p:txBody>
          <a:bodyPr wrap="none" rtlCol="0">
            <a:spAutoFit/>
          </a:bodyPr>
          <a:lstStyle/>
          <a:p>
            <a:r>
              <a:rPr lang="en-US" dirty="0" smtClean="0">
                <a:solidFill>
                  <a:srgbClr val="AD0101"/>
                </a:solidFill>
              </a:rPr>
              <a:t>26.85%</a:t>
            </a:r>
            <a:endParaRPr lang="en-US" dirty="0">
              <a:solidFill>
                <a:srgbClr val="AD0101"/>
              </a:solidFill>
            </a:endParaRPr>
          </a:p>
        </p:txBody>
      </p:sp>
      <p:sp>
        <p:nvSpPr>
          <p:cNvPr id="13" name="TextBox 12"/>
          <p:cNvSpPr txBox="1"/>
          <p:nvPr/>
        </p:nvSpPr>
        <p:spPr>
          <a:xfrm>
            <a:off x="7066223" y="2282442"/>
            <a:ext cx="910188" cy="369332"/>
          </a:xfrm>
          <a:prstGeom prst="rect">
            <a:avLst/>
          </a:prstGeom>
          <a:noFill/>
        </p:spPr>
        <p:txBody>
          <a:bodyPr wrap="none" rtlCol="0">
            <a:spAutoFit/>
          </a:bodyPr>
          <a:lstStyle/>
          <a:p>
            <a:r>
              <a:rPr lang="en-US" dirty="0" smtClean="0">
                <a:solidFill>
                  <a:srgbClr val="AD0101"/>
                </a:solidFill>
              </a:rPr>
              <a:t>28.70%</a:t>
            </a:r>
            <a:endParaRPr lang="en-US" dirty="0">
              <a:solidFill>
                <a:srgbClr val="AD0101"/>
              </a:solidFill>
            </a:endParaRPr>
          </a:p>
        </p:txBody>
      </p:sp>
      <p:sp>
        <p:nvSpPr>
          <p:cNvPr id="14" name="TextBox 13"/>
          <p:cNvSpPr txBox="1"/>
          <p:nvPr/>
        </p:nvSpPr>
        <p:spPr>
          <a:xfrm>
            <a:off x="7976411" y="3707191"/>
            <a:ext cx="792517" cy="369332"/>
          </a:xfrm>
          <a:prstGeom prst="rect">
            <a:avLst/>
          </a:prstGeom>
          <a:noFill/>
        </p:spPr>
        <p:txBody>
          <a:bodyPr wrap="none" rtlCol="0">
            <a:spAutoFit/>
          </a:bodyPr>
          <a:lstStyle/>
          <a:p>
            <a:r>
              <a:rPr lang="en-US" dirty="0" smtClean="0">
                <a:solidFill>
                  <a:srgbClr val="AD0101"/>
                </a:solidFill>
              </a:rPr>
              <a:t>4.63%</a:t>
            </a:r>
            <a:endParaRPr lang="en-US" dirty="0">
              <a:solidFill>
                <a:srgbClr val="AD0101"/>
              </a:solidFill>
            </a:endParaRPr>
          </a:p>
        </p:txBody>
      </p:sp>
    </p:spTree>
    <p:extLst>
      <p:ext uri="{BB962C8B-B14F-4D97-AF65-F5344CB8AC3E}">
        <p14:creationId xmlns:p14="http://schemas.microsoft.com/office/powerpoint/2010/main" val="384594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 </a:t>
            </a:r>
            <a:endParaRPr lang="en-US" b="1" dirty="0"/>
          </a:p>
        </p:txBody>
      </p:sp>
      <p:sp>
        <p:nvSpPr>
          <p:cNvPr id="3" name="Content Placeholder 2"/>
          <p:cNvSpPr>
            <a:spLocks noGrp="1"/>
          </p:cNvSpPr>
          <p:nvPr>
            <p:ph idx="1"/>
          </p:nvPr>
        </p:nvSpPr>
        <p:spPr/>
        <p:txBody>
          <a:bodyPr/>
          <a:lstStyle/>
          <a:p>
            <a:r>
              <a:rPr lang="en-US" dirty="0" smtClean="0"/>
              <a:t>Lack of research team experience </a:t>
            </a:r>
          </a:p>
          <a:p>
            <a:r>
              <a:rPr lang="en-US" dirty="0" smtClean="0"/>
              <a:t>Too many broad problems, hard to choose just one</a:t>
            </a:r>
          </a:p>
          <a:p>
            <a:r>
              <a:rPr lang="en-US" dirty="0" smtClean="0"/>
              <a:t>A lot of great research questions, but not sure EXACTLY what to look for </a:t>
            </a:r>
          </a:p>
          <a:p>
            <a:r>
              <a:rPr lang="en-US" dirty="0" smtClean="0"/>
              <a:t>Some great ideas came after data collection was complete </a:t>
            </a:r>
          </a:p>
          <a:p>
            <a:endParaRPr lang="en-US" dirty="0"/>
          </a:p>
        </p:txBody>
      </p:sp>
    </p:spTree>
    <p:extLst>
      <p:ext uri="{BB962C8B-B14F-4D97-AF65-F5344CB8AC3E}">
        <p14:creationId xmlns:p14="http://schemas.microsoft.com/office/powerpoint/2010/main" val="1660281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48515"/>
            <a:ext cx="7772400" cy="978408"/>
          </a:xfrm>
        </p:spPr>
        <p:txBody>
          <a:bodyPr/>
          <a:lstStyle/>
          <a:p>
            <a:r>
              <a:rPr lang="en-US" sz="9600" b="1" dirty="0" smtClean="0"/>
              <a:t>Questions</a:t>
            </a:r>
            <a:endParaRPr lang="en-US" sz="9600" b="1" dirty="0"/>
          </a:p>
        </p:txBody>
      </p:sp>
      <p:pic>
        <p:nvPicPr>
          <p:cNvPr id="4" name="Picture 3"/>
          <p:cNvPicPr>
            <a:picLocks noChangeAspect="1"/>
          </p:cNvPicPr>
          <p:nvPr/>
        </p:nvPicPr>
        <p:blipFill>
          <a:blip r:embed="rId2"/>
          <a:stretch>
            <a:fillRect/>
          </a:stretch>
        </p:blipFill>
        <p:spPr>
          <a:xfrm>
            <a:off x="3018606" y="2716127"/>
            <a:ext cx="3361276" cy="3361276"/>
          </a:xfrm>
          <a:prstGeom prst="rect">
            <a:avLst/>
          </a:prstGeom>
        </p:spPr>
      </p:pic>
    </p:spTree>
    <p:extLst>
      <p:ext uri="{BB962C8B-B14F-4D97-AF65-F5344CB8AC3E}">
        <p14:creationId xmlns:p14="http://schemas.microsoft.com/office/powerpoint/2010/main" val="3366355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Appendix A: Research Objectives</a:t>
            </a:r>
            <a:endParaRPr lang="en-US" sz="4000" b="1" dirty="0"/>
          </a:p>
        </p:txBody>
      </p:sp>
      <p:sp>
        <p:nvSpPr>
          <p:cNvPr id="3" name="Content Placeholder 2"/>
          <p:cNvSpPr>
            <a:spLocks noGrp="1"/>
          </p:cNvSpPr>
          <p:nvPr>
            <p:ph idx="1"/>
          </p:nvPr>
        </p:nvSpPr>
        <p:spPr>
          <a:xfrm>
            <a:off x="685800" y="1210236"/>
            <a:ext cx="7770813" cy="5483412"/>
          </a:xfrm>
        </p:spPr>
        <p:txBody>
          <a:bodyPr>
            <a:normAutofit fontScale="85000" lnSpcReduction="20000"/>
          </a:bodyPr>
          <a:lstStyle/>
          <a:p>
            <a:pPr lvl="0"/>
            <a:r>
              <a:rPr lang="en-US" b="1" dirty="0">
                <a:effectLst/>
              </a:rPr>
              <a:t>Determine which advertising technique influences students purchasing behaviors the most.</a:t>
            </a:r>
            <a:endParaRPr lang="en-US" dirty="0">
              <a:effectLst/>
            </a:endParaRPr>
          </a:p>
          <a:p>
            <a:pPr lvl="0"/>
            <a:r>
              <a:rPr lang="en-US" b="1" dirty="0">
                <a:effectLst/>
              </a:rPr>
              <a:t>Develop an understanding of where college students in Columbia prefer to buy their textbooks.</a:t>
            </a:r>
            <a:endParaRPr lang="en-US" dirty="0">
              <a:effectLst/>
            </a:endParaRPr>
          </a:p>
          <a:p>
            <a:pPr lvl="0"/>
            <a:r>
              <a:rPr lang="en-US" dirty="0">
                <a:effectLst/>
              </a:rPr>
              <a:t>Assess the awareness of The Textbook Game’s in-store and online options among college students in Columbia. </a:t>
            </a:r>
          </a:p>
          <a:p>
            <a:pPr lvl="0"/>
            <a:r>
              <a:rPr lang="en-US" dirty="0">
                <a:effectLst/>
              </a:rPr>
              <a:t>Determine what kind of experience or offer students would be most likely to talk about with their friends.</a:t>
            </a:r>
          </a:p>
          <a:p>
            <a:pPr lvl="0"/>
            <a:r>
              <a:rPr lang="en-US" b="1" dirty="0">
                <a:effectLst/>
              </a:rPr>
              <a:t>Determine the reasons why students choose to go to the university bookstore rather than The Textbook Game </a:t>
            </a:r>
            <a:endParaRPr lang="en-US" dirty="0">
              <a:effectLst/>
            </a:endParaRPr>
          </a:p>
          <a:p>
            <a:pPr lvl="0"/>
            <a:r>
              <a:rPr lang="en-US" b="1" dirty="0">
                <a:effectLst/>
              </a:rPr>
              <a:t>Understand how students pay for their books, and how that motivates their purchasing decisions (Parents, grandparents, loans, etc.)</a:t>
            </a:r>
            <a:endParaRPr lang="en-US" dirty="0">
              <a:effectLst/>
            </a:endParaRPr>
          </a:p>
          <a:p>
            <a:pPr lvl="0"/>
            <a:r>
              <a:rPr lang="en-US" b="1" dirty="0">
                <a:effectLst/>
              </a:rPr>
              <a:t>Determine how many students: A) Buy books only at The Textbook Game, B) Only sell books back to The Textbook Game, C) Buy and sell back books at The Textbook </a:t>
            </a:r>
            <a:r>
              <a:rPr lang="en-US" b="1" dirty="0" smtClean="0">
                <a:effectLst/>
              </a:rPr>
              <a:t>Game</a:t>
            </a:r>
          </a:p>
        </p:txBody>
      </p:sp>
    </p:spTree>
    <p:extLst>
      <p:ext uri="{BB962C8B-B14F-4D97-AF65-F5344CB8AC3E}">
        <p14:creationId xmlns:p14="http://schemas.microsoft.com/office/powerpoint/2010/main" val="730029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Appendix B: Research Questions </a:t>
            </a:r>
            <a:endParaRPr lang="en-US" sz="4000" b="1" dirty="0"/>
          </a:p>
        </p:txBody>
      </p:sp>
      <p:sp>
        <p:nvSpPr>
          <p:cNvPr id="3" name="Content Placeholder 2"/>
          <p:cNvSpPr>
            <a:spLocks noGrp="1"/>
          </p:cNvSpPr>
          <p:nvPr>
            <p:ph idx="1"/>
          </p:nvPr>
        </p:nvSpPr>
        <p:spPr>
          <a:xfrm>
            <a:off x="685800" y="1658471"/>
            <a:ext cx="7770813" cy="4467692"/>
          </a:xfrm>
        </p:spPr>
        <p:txBody>
          <a:bodyPr>
            <a:normAutofit fontScale="85000" lnSpcReduction="20000"/>
          </a:bodyPr>
          <a:lstStyle/>
          <a:p>
            <a:pPr marL="0" indent="0">
              <a:buNone/>
            </a:pPr>
            <a:r>
              <a:rPr lang="en-US" sz="3300" u="sng" dirty="0">
                <a:effectLst/>
              </a:rPr>
              <a:t>Most Important</a:t>
            </a:r>
            <a:r>
              <a:rPr lang="en-US" sz="3300" dirty="0">
                <a:effectLst/>
              </a:rPr>
              <a:t> </a:t>
            </a:r>
          </a:p>
          <a:p>
            <a:pPr lvl="0"/>
            <a:r>
              <a:rPr lang="en-US" dirty="0">
                <a:effectLst/>
              </a:rPr>
              <a:t>What is the most effective way to keep The Textbook Game top of mind as an option for buying textbooks over long breaks such as summer and winter break?</a:t>
            </a:r>
          </a:p>
          <a:p>
            <a:pPr lvl="0"/>
            <a:r>
              <a:rPr lang="en-US" dirty="0">
                <a:effectLst/>
              </a:rPr>
              <a:t>What can be done to ensure that students, who sell their books back to The Textbook Game, also purchase their books there at the beginning of the next semester? </a:t>
            </a:r>
          </a:p>
          <a:p>
            <a:pPr lvl="0"/>
            <a:r>
              <a:rPr lang="en-US" dirty="0">
                <a:effectLst/>
              </a:rPr>
              <a:t>Are the same types of advertising at Mizzou, Columbia College, Stephens College, and Moberly Community College equally effective at all colleges? – differences research question</a:t>
            </a:r>
          </a:p>
          <a:p>
            <a:pPr lvl="0"/>
            <a:r>
              <a:rPr lang="en-US" b="1" dirty="0">
                <a:effectLst/>
              </a:rPr>
              <a:t>What percentage of students a) Buy books only at The Textbook Game, B) Only sell books back to The Textbook Game, C) Buy and sell back books at The Textbook Game?</a:t>
            </a:r>
            <a:endParaRPr lang="en-US" dirty="0">
              <a:effectLst/>
            </a:endParaRPr>
          </a:p>
          <a:p>
            <a:pPr marL="0" indent="0">
              <a:buNone/>
            </a:pPr>
            <a:endParaRPr lang="en-US" dirty="0"/>
          </a:p>
        </p:txBody>
      </p:sp>
    </p:spTree>
    <p:extLst>
      <p:ext uri="{BB962C8B-B14F-4D97-AF65-F5344CB8AC3E}">
        <p14:creationId xmlns:p14="http://schemas.microsoft.com/office/powerpoint/2010/main" val="435265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 </a:t>
            </a:r>
            <a:endParaRPr lang="en-US" b="1" dirty="0"/>
          </a:p>
        </p:txBody>
      </p:sp>
      <p:sp>
        <p:nvSpPr>
          <p:cNvPr id="3" name="Content Placeholder 2"/>
          <p:cNvSpPr>
            <a:spLocks noGrp="1"/>
          </p:cNvSpPr>
          <p:nvPr>
            <p:ph idx="1"/>
          </p:nvPr>
        </p:nvSpPr>
        <p:spPr>
          <a:xfrm>
            <a:off x="581211" y="1521292"/>
            <a:ext cx="7995024" cy="4575269"/>
          </a:xfrm>
        </p:spPr>
        <p:txBody>
          <a:bodyPr>
            <a:noAutofit/>
          </a:bodyPr>
          <a:lstStyle/>
          <a:p>
            <a:r>
              <a:rPr lang="en-US" sz="2300" dirty="0"/>
              <a:t>N</a:t>
            </a:r>
            <a:r>
              <a:rPr lang="en-US" sz="2300" dirty="0" smtClean="0"/>
              <a:t>ot allowed to advertise on college campuses </a:t>
            </a:r>
          </a:p>
          <a:p>
            <a:pPr lvl="1"/>
            <a:r>
              <a:rPr lang="en-US" sz="2300" dirty="0" smtClean="0"/>
              <a:t>Competitor of campus  bookstores </a:t>
            </a:r>
          </a:p>
          <a:p>
            <a:pPr lvl="1"/>
            <a:r>
              <a:rPr lang="en-US" sz="2300" dirty="0"/>
              <a:t>Can’t send </a:t>
            </a:r>
            <a:r>
              <a:rPr lang="en-US" sz="2300" dirty="0" smtClean="0"/>
              <a:t>emails to </a:t>
            </a:r>
            <a:r>
              <a:rPr lang="en-US" sz="2300" dirty="0"/>
              <a:t>student </a:t>
            </a:r>
            <a:r>
              <a:rPr lang="en-US" sz="2300" dirty="0" smtClean="0"/>
              <a:t>accounts</a:t>
            </a:r>
          </a:p>
          <a:p>
            <a:pPr lvl="1"/>
            <a:r>
              <a:rPr lang="en-US" sz="2300" dirty="0"/>
              <a:t>A</a:t>
            </a:r>
            <a:r>
              <a:rPr lang="en-US" sz="2300" dirty="0" smtClean="0"/>
              <a:t>dvertising limited to Speaker’s Circle, Greek property, &amp; around </a:t>
            </a:r>
            <a:r>
              <a:rPr lang="en-US" sz="2300" dirty="0"/>
              <a:t>C</a:t>
            </a:r>
            <a:r>
              <a:rPr lang="en-US" sz="2300" dirty="0" smtClean="0"/>
              <a:t>olumbia – </a:t>
            </a:r>
            <a:r>
              <a:rPr lang="en-US" sz="1800" dirty="0" smtClean="0"/>
              <a:t>Only Mizzou has Speaker’s </a:t>
            </a:r>
            <a:r>
              <a:rPr lang="en-US" sz="1800" dirty="0"/>
              <a:t>C</a:t>
            </a:r>
            <a:r>
              <a:rPr lang="en-US" sz="1800" dirty="0" smtClean="0"/>
              <a:t>ircle</a:t>
            </a:r>
            <a:r>
              <a:rPr lang="en-US" sz="2300" dirty="0" smtClean="0"/>
              <a:t> </a:t>
            </a:r>
          </a:p>
          <a:p>
            <a:r>
              <a:rPr lang="en-US" sz="2300" dirty="0" smtClean="0"/>
              <a:t>Only 4 busy times of year </a:t>
            </a:r>
          </a:p>
          <a:p>
            <a:pPr lvl="1"/>
            <a:r>
              <a:rPr lang="en-US" sz="2300" dirty="0" smtClean="0"/>
              <a:t>Purchasing: August/January </a:t>
            </a:r>
          </a:p>
          <a:p>
            <a:pPr lvl="1"/>
            <a:r>
              <a:rPr lang="en-US" sz="2300" dirty="0" smtClean="0"/>
              <a:t>Selling: December/May</a:t>
            </a:r>
          </a:p>
          <a:p>
            <a:r>
              <a:rPr lang="en-US" sz="2300" dirty="0" smtClean="0"/>
              <a:t>Students forget about The Textbook Game as option for purchasing over long breaks such as Winter/Summer break </a:t>
            </a:r>
          </a:p>
        </p:txBody>
      </p:sp>
    </p:spTree>
    <p:extLst>
      <p:ext uri="{BB962C8B-B14F-4D97-AF65-F5344CB8AC3E}">
        <p14:creationId xmlns:p14="http://schemas.microsoft.com/office/powerpoint/2010/main" val="346239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Appendix B: Research Questions </a:t>
            </a:r>
            <a:endParaRPr lang="en-US" sz="4000" b="1" dirty="0"/>
          </a:p>
        </p:txBody>
      </p:sp>
      <p:sp>
        <p:nvSpPr>
          <p:cNvPr id="3" name="Content Placeholder 2"/>
          <p:cNvSpPr>
            <a:spLocks noGrp="1"/>
          </p:cNvSpPr>
          <p:nvPr>
            <p:ph idx="1"/>
          </p:nvPr>
        </p:nvSpPr>
        <p:spPr>
          <a:xfrm>
            <a:off x="685800" y="1658471"/>
            <a:ext cx="7770813" cy="4467692"/>
          </a:xfrm>
        </p:spPr>
        <p:txBody>
          <a:bodyPr>
            <a:normAutofit/>
          </a:bodyPr>
          <a:lstStyle/>
          <a:p>
            <a:pPr marL="0" indent="0">
              <a:buNone/>
            </a:pPr>
            <a:r>
              <a:rPr lang="en-US" sz="2800" u="sng" dirty="0">
                <a:effectLst/>
              </a:rPr>
              <a:t>Moderately Important </a:t>
            </a:r>
            <a:endParaRPr lang="en-US" sz="2800" dirty="0">
              <a:effectLst/>
            </a:endParaRPr>
          </a:p>
          <a:p>
            <a:pPr lvl="0"/>
            <a:r>
              <a:rPr lang="en-US" b="1" dirty="0">
                <a:effectLst/>
              </a:rPr>
              <a:t>What motivates students to buy at the University Bookstore rather than The Textbook Game?</a:t>
            </a:r>
            <a:endParaRPr lang="en-US" dirty="0">
              <a:effectLst/>
            </a:endParaRPr>
          </a:p>
          <a:p>
            <a:pPr lvl="0"/>
            <a:r>
              <a:rPr lang="en-US" dirty="0">
                <a:effectLst/>
              </a:rPr>
              <a:t>What additions or changes could be made to the current marketing plan to raise awareness about The Textbook Game and the benefits it has to offer? </a:t>
            </a:r>
          </a:p>
          <a:p>
            <a:pPr lvl="0"/>
            <a:r>
              <a:rPr lang="en-US" dirty="0">
                <a:effectLst/>
              </a:rPr>
              <a:t>How could The Textbook Game target students and their parents before coming to Columbia?</a:t>
            </a:r>
          </a:p>
          <a:p>
            <a:pPr marL="0" indent="0">
              <a:buNone/>
            </a:pPr>
            <a:endParaRPr lang="en-US" dirty="0"/>
          </a:p>
        </p:txBody>
      </p:sp>
    </p:spTree>
    <p:extLst>
      <p:ext uri="{BB962C8B-B14F-4D97-AF65-F5344CB8AC3E}">
        <p14:creationId xmlns:p14="http://schemas.microsoft.com/office/powerpoint/2010/main" val="511184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Appendix B: Research Questions </a:t>
            </a:r>
            <a:endParaRPr lang="en-US" sz="4000" b="1" dirty="0"/>
          </a:p>
        </p:txBody>
      </p:sp>
      <p:sp>
        <p:nvSpPr>
          <p:cNvPr id="3" name="Content Placeholder 2"/>
          <p:cNvSpPr>
            <a:spLocks noGrp="1"/>
          </p:cNvSpPr>
          <p:nvPr>
            <p:ph idx="1"/>
          </p:nvPr>
        </p:nvSpPr>
        <p:spPr>
          <a:xfrm>
            <a:off x="685800" y="1658471"/>
            <a:ext cx="7770813" cy="4467692"/>
          </a:xfrm>
        </p:spPr>
        <p:txBody>
          <a:bodyPr>
            <a:normAutofit/>
          </a:bodyPr>
          <a:lstStyle/>
          <a:p>
            <a:pPr marL="0" indent="0">
              <a:buNone/>
            </a:pPr>
            <a:r>
              <a:rPr lang="en-US" sz="2800" u="sng" dirty="0">
                <a:effectLst/>
              </a:rPr>
              <a:t>Least Important </a:t>
            </a:r>
            <a:endParaRPr lang="en-US" sz="2800" dirty="0">
              <a:effectLst/>
            </a:endParaRPr>
          </a:p>
          <a:p>
            <a:pPr lvl="0"/>
            <a:r>
              <a:rPr lang="en-US" dirty="0">
                <a:effectLst/>
              </a:rPr>
              <a:t>How can The Textbook Game show students that they offer more benefits than purchasing books at the bookstore? </a:t>
            </a:r>
          </a:p>
          <a:p>
            <a:pPr lvl="0"/>
            <a:r>
              <a:rPr lang="en-US" b="1" dirty="0">
                <a:effectLst/>
              </a:rPr>
              <a:t>How do most college students pay for their books? (Parents, grandparents, loans, etc.)</a:t>
            </a:r>
          </a:p>
          <a:p>
            <a:pPr marL="0" indent="0">
              <a:buNone/>
            </a:pPr>
            <a:endParaRPr lang="en-US" dirty="0"/>
          </a:p>
        </p:txBody>
      </p:sp>
    </p:spTree>
    <p:extLst>
      <p:ext uri="{BB962C8B-B14F-4D97-AF65-F5344CB8AC3E}">
        <p14:creationId xmlns:p14="http://schemas.microsoft.com/office/powerpoint/2010/main" val="3243653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18"/>
            <a:ext cx="7770813" cy="1429871"/>
          </a:xfrm>
        </p:spPr>
        <p:txBody>
          <a:bodyPr>
            <a:normAutofit/>
          </a:bodyPr>
          <a:lstStyle/>
          <a:p>
            <a:r>
              <a:rPr lang="en-US" sz="4000" b="1" dirty="0" smtClean="0"/>
              <a:t>Appendix C: Questionnaire</a:t>
            </a:r>
            <a:endParaRPr lang="en-US" sz="4000" b="1" dirty="0"/>
          </a:p>
        </p:txBody>
      </p:sp>
      <p:pic>
        <p:nvPicPr>
          <p:cNvPr id="6" name="Picture 5"/>
          <p:cNvPicPr>
            <a:picLocks noChangeAspect="1"/>
          </p:cNvPicPr>
          <p:nvPr/>
        </p:nvPicPr>
        <p:blipFill>
          <a:blip r:embed="rId2"/>
          <a:stretch>
            <a:fillRect/>
          </a:stretch>
        </p:blipFill>
        <p:spPr>
          <a:xfrm>
            <a:off x="1600200" y="1220984"/>
            <a:ext cx="5930900" cy="5321300"/>
          </a:xfrm>
          <a:prstGeom prst="rect">
            <a:avLst/>
          </a:prstGeom>
        </p:spPr>
      </p:pic>
    </p:spTree>
    <p:extLst>
      <p:ext uri="{BB962C8B-B14F-4D97-AF65-F5344CB8AC3E}">
        <p14:creationId xmlns:p14="http://schemas.microsoft.com/office/powerpoint/2010/main" val="3728231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a:t>
            </a:r>
            <a:r>
              <a:rPr lang="en-US" b="1" dirty="0" smtClean="0"/>
              <a:t>C: </a:t>
            </a:r>
            <a:r>
              <a:rPr lang="en-US" b="1" dirty="0"/>
              <a:t>Questionnaire</a:t>
            </a:r>
          </a:p>
        </p:txBody>
      </p:sp>
      <p:pic>
        <p:nvPicPr>
          <p:cNvPr id="6" name="Picture 5"/>
          <p:cNvPicPr>
            <a:picLocks noChangeAspect="1"/>
          </p:cNvPicPr>
          <p:nvPr/>
        </p:nvPicPr>
        <p:blipFill>
          <a:blip r:embed="rId2"/>
          <a:stretch>
            <a:fillRect/>
          </a:stretch>
        </p:blipFill>
        <p:spPr>
          <a:xfrm>
            <a:off x="1549400" y="1550894"/>
            <a:ext cx="6045200" cy="4864100"/>
          </a:xfrm>
          <a:prstGeom prst="rect">
            <a:avLst/>
          </a:prstGeom>
        </p:spPr>
      </p:pic>
    </p:spTree>
    <p:extLst>
      <p:ext uri="{BB962C8B-B14F-4D97-AF65-F5344CB8AC3E}">
        <p14:creationId xmlns:p14="http://schemas.microsoft.com/office/powerpoint/2010/main" val="1903107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C</a:t>
            </a:r>
            <a:r>
              <a:rPr lang="en-US" b="1" dirty="0" smtClean="0"/>
              <a:t>: </a:t>
            </a:r>
            <a:r>
              <a:rPr lang="en-US" b="1" dirty="0"/>
              <a:t>Questionnaire</a:t>
            </a:r>
          </a:p>
        </p:txBody>
      </p:sp>
      <p:pic>
        <p:nvPicPr>
          <p:cNvPr id="4" name="Picture 3"/>
          <p:cNvPicPr>
            <a:picLocks noChangeAspect="1"/>
          </p:cNvPicPr>
          <p:nvPr/>
        </p:nvPicPr>
        <p:blipFill>
          <a:blip r:embed="rId2"/>
          <a:stretch>
            <a:fillRect/>
          </a:stretch>
        </p:blipFill>
        <p:spPr>
          <a:xfrm>
            <a:off x="892596" y="1793471"/>
            <a:ext cx="7564017" cy="3353121"/>
          </a:xfrm>
          <a:prstGeom prst="rect">
            <a:avLst/>
          </a:prstGeom>
        </p:spPr>
      </p:pic>
    </p:spTree>
    <p:extLst>
      <p:ext uri="{BB962C8B-B14F-4D97-AF65-F5344CB8AC3E}">
        <p14:creationId xmlns:p14="http://schemas.microsoft.com/office/powerpoint/2010/main" val="886162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a:t>
            </a:r>
            <a:r>
              <a:rPr lang="en-US" b="1" dirty="0" smtClean="0"/>
              <a:t>C: </a:t>
            </a:r>
            <a:r>
              <a:rPr lang="en-US" b="1" dirty="0"/>
              <a:t>Questionnaire</a:t>
            </a:r>
          </a:p>
        </p:txBody>
      </p:sp>
      <p:pic>
        <p:nvPicPr>
          <p:cNvPr id="4" name="Picture 3"/>
          <p:cNvPicPr>
            <a:picLocks noChangeAspect="1"/>
          </p:cNvPicPr>
          <p:nvPr/>
        </p:nvPicPr>
        <p:blipFill>
          <a:blip r:embed="rId2"/>
          <a:stretch>
            <a:fillRect/>
          </a:stretch>
        </p:blipFill>
        <p:spPr>
          <a:xfrm>
            <a:off x="941590" y="1699353"/>
            <a:ext cx="7243812" cy="4009435"/>
          </a:xfrm>
          <a:prstGeom prst="rect">
            <a:avLst/>
          </a:prstGeom>
        </p:spPr>
      </p:pic>
    </p:spTree>
    <p:extLst>
      <p:ext uri="{BB962C8B-B14F-4D97-AF65-F5344CB8AC3E}">
        <p14:creationId xmlns:p14="http://schemas.microsoft.com/office/powerpoint/2010/main" val="4138523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Selection &amp; Sample Info</a:t>
            </a:r>
            <a:endParaRPr lang="en-US" b="1" dirty="0"/>
          </a:p>
        </p:txBody>
      </p:sp>
      <p:sp>
        <p:nvSpPr>
          <p:cNvPr id="3" name="Text Placeholder 2"/>
          <p:cNvSpPr>
            <a:spLocks noGrp="1"/>
          </p:cNvSpPr>
          <p:nvPr>
            <p:ph type="body" idx="1"/>
          </p:nvPr>
        </p:nvSpPr>
        <p:spPr/>
        <p:txBody>
          <a:bodyPr/>
          <a:lstStyle/>
          <a:p>
            <a:r>
              <a:rPr lang="en-US" dirty="0" smtClean="0"/>
              <a:t>Selection Factors </a:t>
            </a:r>
            <a:endParaRPr lang="en-US" dirty="0"/>
          </a:p>
        </p:txBody>
      </p:sp>
      <p:sp>
        <p:nvSpPr>
          <p:cNvPr id="4" name="Content Placeholder 3"/>
          <p:cNvSpPr>
            <a:spLocks noGrp="1"/>
          </p:cNvSpPr>
          <p:nvPr>
            <p:ph sz="half" idx="2"/>
          </p:nvPr>
        </p:nvSpPr>
        <p:spPr/>
        <p:txBody>
          <a:bodyPr/>
          <a:lstStyle/>
          <a:p>
            <a:r>
              <a:rPr lang="en-US" dirty="0" smtClean="0"/>
              <a:t>Criteria: Undergraduate college students in Columbia, Missouri </a:t>
            </a:r>
          </a:p>
          <a:p>
            <a:r>
              <a:rPr lang="en-US" dirty="0" smtClean="0"/>
              <a:t>Colleges/Universities </a:t>
            </a:r>
          </a:p>
          <a:p>
            <a:pPr lvl="1"/>
            <a:r>
              <a:rPr lang="en-US" dirty="0" smtClean="0"/>
              <a:t>University of Missouri </a:t>
            </a:r>
          </a:p>
          <a:p>
            <a:pPr lvl="1"/>
            <a:r>
              <a:rPr lang="en-US" dirty="0" smtClean="0"/>
              <a:t>Columbia College </a:t>
            </a:r>
          </a:p>
          <a:p>
            <a:pPr lvl="1"/>
            <a:r>
              <a:rPr lang="en-US" dirty="0" smtClean="0"/>
              <a:t>Stephen’s College </a:t>
            </a:r>
          </a:p>
          <a:p>
            <a:pPr lvl="1"/>
            <a:r>
              <a:rPr lang="en-US" dirty="0" smtClean="0"/>
              <a:t>Moberly Community College  </a:t>
            </a:r>
            <a:endParaRPr lang="en-US" dirty="0"/>
          </a:p>
        </p:txBody>
      </p:sp>
      <p:sp>
        <p:nvSpPr>
          <p:cNvPr id="5" name="Text Placeholder 4"/>
          <p:cNvSpPr>
            <a:spLocks noGrp="1"/>
          </p:cNvSpPr>
          <p:nvPr>
            <p:ph type="body" sz="quarter" idx="3"/>
          </p:nvPr>
        </p:nvSpPr>
        <p:spPr/>
        <p:txBody>
          <a:bodyPr/>
          <a:lstStyle/>
          <a:p>
            <a:r>
              <a:rPr lang="en-US" dirty="0" smtClean="0"/>
              <a:t>Sample </a:t>
            </a:r>
            <a:endParaRPr lang="en-US" dirty="0"/>
          </a:p>
        </p:txBody>
      </p:sp>
      <p:sp>
        <p:nvSpPr>
          <p:cNvPr id="6" name="Content Placeholder 5"/>
          <p:cNvSpPr>
            <a:spLocks noGrp="1"/>
          </p:cNvSpPr>
          <p:nvPr>
            <p:ph sz="quarter" idx="4"/>
          </p:nvPr>
        </p:nvSpPr>
        <p:spPr/>
        <p:txBody>
          <a:bodyPr>
            <a:normAutofit lnSpcReduction="10000"/>
          </a:bodyPr>
          <a:lstStyle/>
          <a:p>
            <a:r>
              <a:rPr lang="en-US" dirty="0" smtClean="0"/>
              <a:t>Sample Size = 108</a:t>
            </a:r>
          </a:p>
          <a:p>
            <a:r>
              <a:rPr lang="en-US" dirty="0" smtClean="0"/>
              <a:t>Gender </a:t>
            </a:r>
          </a:p>
          <a:p>
            <a:pPr lvl="1"/>
            <a:r>
              <a:rPr lang="en-US" dirty="0" smtClean="0"/>
              <a:t>Male = 45.37%</a:t>
            </a:r>
          </a:p>
          <a:p>
            <a:pPr lvl="1"/>
            <a:r>
              <a:rPr lang="en-US" dirty="0" smtClean="0"/>
              <a:t>Females = 54.63%</a:t>
            </a:r>
          </a:p>
          <a:p>
            <a:r>
              <a:rPr lang="en-US" dirty="0" smtClean="0"/>
              <a:t>Year in School </a:t>
            </a:r>
          </a:p>
          <a:p>
            <a:pPr lvl="1"/>
            <a:r>
              <a:rPr lang="en-US" dirty="0" smtClean="0"/>
              <a:t>Freshmen = 26.85%</a:t>
            </a:r>
          </a:p>
          <a:p>
            <a:pPr lvl="1"/>
            <a:r>
              <a:rPr lang="en-US" dirty="0" smtClean="0"/>
              <a:t>Sophomores = 19.44%</a:t>
            </a:r>
          </a:p>
          <a:p>
            <a:pPr lvl="1"/>
            <a:r>
              <a:rPr lang="en-US" dirty="0" smtClean="0"/>
              <a:t>Juniors = 24.07%</a:t>
            </a:r>
          </a:p>
          <a:p>
            <a:pPr lvl="1"/>
            <a:r>
              <a:rPr lang="en-US" dirty="0" smtClean="0"/>
              <a:t>Seniors = 29.63%</a:t>
            </a:r>
            <a:endParaRPr lang="en-US" dirty="0"/>
          </a:p>
        </p:txBody>
      </p:sp>
    </p:spTree>
    <p:extLst>
      <p:ext uri="{BB962C8B-B14F-4D97-AF65-F5344CB8AC3E}">
        <p14:creationId xmlns:p14="http://schemas.microsoft.com/office/powerpoint/2010/main" val="276062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29" y="121023"/>
            <a:ext cx="8890000" cy="1429871"/>
          </a:xfrm>
        </p:spPr>
        <p:txBody>
          <a:bodyPr>
            <a:normAutofit/>
          </a:bodyPr>
          <a:lstStyle/>
          <a:p>
            <a:r>
              <a:rPr lang="en-US" sz="3600" b="1" dirty="0" smtClean="0"/>
              <a:t>Have you heard of The </a:t>
            </a:r>
            <a:r>
              <a:rPr lang="en-US" sz="3600" b="1" dirty="0"/>
              <a:t>T</a:t>
            </a:r>
            <a:r>
              <a:rPr lang="en-US" sz="3600" b="1" dirty="0" smtClean="0"/>
              <a:t>extbook </a:t>
            </a:r>
            <a:r>
              <a:rPr lang="en-US" sz="3600" b="1" dirty="0"/>
              <a:t>G</a:t>
            </a:r>
            <a:r>
              <a:rPr lang="en-US" sz="3600" b="1" dirty="0" smtClean="0"/>
              <a:t>ame?</a:t>
            </a:r>
            <a:endParaRPr lang="en-US" sz="36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7" y="1550894"/>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71382" y="2058071"/>
            <a:ext cx="790601" cy="369332"/>
          </a:xfrm>
          <a:prstGeom prst="rect">
            <a:avLst/>
          </a:prstGeom>
          <a:noFill/>
        </p:spPr>
        <p:txBody>
          <a:bodyPr wrap="none" rtlCol="0">
            <a:spAutoFit/>
          </a:bodyPr>
          <a:lstStyle/>
          <a:p>
            <a:r>
              <a:rPr lang="en-US" dirty="0" smtClean="0">
                <a:solidFill>
                  <a:schemeClr val="accent1"/>
                </a:solidFill>
              </a:rPr>
              <a:t>57.4%</a:t>
            </a:r>
            <a:endParaRPr lang="en-US" dirty="0">
              <a:solidFill>
                <a:schemeClr val="accent1"/>
              </a:solidFill>
            </a:endParaRPr>
          </a:p>
        </p:txBody>
      </p:sp>
      <p:sp>
        <p:nvSpPr>
          <p:cNvPr id="5" name="TextBox 4"/>
          <p:cNvSpPr txBox="1"/>
          <p:nvPr/>
        </p:nvSpPr>
        <p:spPr>
          <a:xfrm>
            <a:off x="3166945" y="2948827"/>
            <a:ext cx="790601" cy="369332"/>
          </a:xfrm>
          <a:prstGeom prst="rect">
            <a:avLst/>
          </a:prstGeom>
          <a:noFill/>
        </p:spPr>
        <p:txBody>
          <a:bodyPr wrap="none" rtlCol="0">
            <a:spAutoFit/>
          </a:bodyPr>
          <a:lstStyle/>
          <a:p>
            <a:r>
              <a:rPr lang="en-US" dirty="0" smtClean="0">
                <a:solidFill>
                  <a:schemeClr val="accent1"/>
                </a:solidFill>
              </a:rPr>
              <a:t>42.6%</a:t>
            </a:r>
            <a:endParaRPr lang="en-US" dirty="0">
              <a:solidFill>
                <a:schemeClr val="accent1"/>
              </a:solidFill>
            </a:endParaRPr>
          </a:p>
        </p:txBody>
      </p:sp>
    </p:spTree>
    <p:extLst>
      <p:ext uri="{BB962C8B-B14F-4D97-AF65-F5344CB8AC3E}">
        <p14:creationId xmlns:p14="http://schemas.microsoft.com/office/powerpoint/2010/main" val="549317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83656701"/>
              </p:ext>
            </p:extLst>
          </p:nvPr>
        </p:nvGraphicFramePr>
        <p:xfrm>
          <a:off x="708550" y="3404642"/>
          <a:ext cx="8018007" cy="2329313"/>
        </p:xfrm>
        <a:graphic>
          <a:graphicData uri="http://schemas.openxmlformats.org/drawingml/2006/table">
            <a:tbl>
              <a:tblPr>
                <a:tableStyleId>{5C22544A-7EE6-4342-B048-85BDC9FD1C3A}</a:tableStyleId>
              </a:tblPr>
              <a:tblGrid>
                <a:gridCol w="2194713">
                  <a:extLst>
                    <a:ext uri="{9D8B030D-6E8A-4147-A177-3AD203B41FA5}">
                      <a16:colId xmlns:a16="http://schemas.microsoft.com/office/drawing/2014/main" val="20000"/>
                    </a:ext>
                  </a:extLst>
                </a:gridCol>
                <a:gridCol w="460325">
                  <a:extLst>
                    <a:ext uri="{9D8B030D-6E8A-4147-A177-3AD203B41FA5}">
                      <a16:colId xmlns:a16="http://schemas.microsoft.com/office/drawing/2014/main" val="20001"/>
                    </a:ext>
                  </a:extLst>
                </a:gridCol>
                <a:gridCol w="1195296">
                  <a:extLst>
                    <a:ext uri="{9D8B030D-6E8A-4147-A177-3AD203B41FA5}">
                      <a16:colId xmlns:a16="http://schemas.microsoft.com/office/drawing/2014/main" val="20002"/>
                    </a:ext>
                  </a:extLst>
                </a:gridCol>
                <a:gridCol w="1417431">
                  <a:extLst>
                    <a:ext uri="{9D8B030D-6E8A-4147-A177-3AD203B41FA5}">
                      <a16:colId xmlns:a16="http://schemas.microsoft.com/office/drawing/2014/main" val="20003"/>
                    </a:ext>
                  </a:extLst>
                </a:gridCol>
                <a:gridCol w="941776">
                  <a:extLst>
                    <a:ext uri="{9D8B030D-6E8A-4147-A177-3AD203B41FA5}">
                      <a16:colId xmlns:a16="http://schemas.microsoft.com/office/drawing/2014/main" val="20004"/>
                    </a:ext>
                  </a:extLst>
                </a:gridCol>
                <a:gridCol w="904233">
                  <a:extLst>
                    <a:ext uri="{9D8B030D-6E8A-4147-A177-3AD203B41FA5}">
                      <a16:colId xmlns:a16="http://schemas.microsoft.com/office/drawing/2014/main" val="20005"/>
                    </a:ext>
                  </a:extLst>
                </a:gridCol>
                <a:gridCol w="904233">
                  <a:extLst>
                    <a:ext uri="{9D8B030D-6E8A-4147-A177-3AD203B41FA5}">
                      <a16:colId xmlns:a16="http://schemas.microsoft.com/office/drawing/2014/main" val="20006"/>
                    </a:ext>
                  </a:extLst>
                </a:gridCol>
              </a:tblGrid>
              <a:tr h="483717">
                <a:tc rowSpan="2" gridSpan="2">
                  <a:txBody>
                    <a:bodyPr/>
                    <a:lstStyle/>
                    <a:p>
                      <a:pPr marL="0" marR="0">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0" marR="0" marT="0" marB="0"/>
                </a:tc>
                <a:tc rowSpan="2" hMerge="1">
                  <a:txBody>
                    <a:bodyPr/>
                    <a:lstStyle/>
                    <a:p>
                      <a:endParaRPr lang="en-US"/>
                    </a:p>
                  </a:txBody>
                  <a:tcPr/>
                </a:tc>
                <a:tc gridSpan="4">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What </a:t>
                      </a:r>
                      <a:r>
                        <a:rPr lang="en-US" sz="1800" dirty="0">
                          <a:effectLst/>
                        </a:rPr>
                        <a:t>level are you in school?</a:t>
                      </a:r>
                      <a:endParaRPr lang="en-US" sz="18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Total</a:t>
                      </a:r>
                      <a:endParaRPr lang="en-US" sz="1800" b="1" u="sng" dirty="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483717">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Freshmen</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Sophomore</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Junior</a:t>
                      </a:r>
                      <a:endParaRPr lang="en-US" sz="1800" b="1" u="sng" dirty="0">
                        <a:effectLst/>
                        <a:latin typeface="Calibri"/>
                        <a:ea typeface="Calibri"/>
                        <a:cs typeface="Times New Roman"/>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Senior</a:t>
                      </a:r>
                      <a:endParaRPr lang="en-US" sz="1800" b="1" u="sng" dirty="0">
                        <a:effectLst/>
                        <a:latin typeface="Calibri"/>
                        <a:ea typeface="Calibri"/>
                        <a:cs typeface="Times New Roman"/>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436930">
                <a:tc rowSpan="2">
                  <a:txBody>
                    <a:bodyPr/>
                    <a:lstStyle/>
                    <a:p>
                      <a:pPr marL="38100" marR="38100">
                        <a:lnSpc>
                          <a:spcPts val="1600"/>
                        </a:lnSpc>
                        <a:spcBef>
                          <a:spcPts val="0"/>
                        </a:spcBef>
                        <a:spcAft>
                          <a:spcPts val="0"/>
                        </a:spcAft>
                      </a:pPr>
                      <a:r>
                        <a:rPr lang="en-US" sz="1800" dirty="0">
                          <a:effectLst/>
                        </a:rPr>
                        <a:t>Have you heard of The Textbook Game?</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b="1" u="sng" dirty="0">
                          <a:effectLst/>
                        </a:rPr>
                        <a:t>No</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26</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10</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4</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6</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46</a:t>
                      </a:r>
                      <a:endParaRPr lang="en-US" sz="18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488019">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rPr>
                        <a:t>Yes</a:t>
                      </a:r>
                      <a:endParaRPr lang="en-US" sz="1800" b="1" u="sng"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3</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11</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22</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26</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62</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436930">
                <a:tc gridSpan="2">
                  <a:txBody>
                    <a:bodyPr/>
                    <a:lstStyle/>
                    <a:p>
                      <a:pPr marL="38100" marR="38100" algn="ctr">
                        <a:lnSpc>
                          <a:spcPts val="1600"/>
                        </a:lnSpc>
                        <a:spcBef>
                          <a:spcPts val="0"/>
                        </a:spcBef>
                        <a:spcAft>
                          <a:spcPts val="0"/>
                        </a:spcAft>
                      </a:pPr>
                      <a:r>
                        <a:rPr lang="en-US" sz="1800" b="1" u="sng" dirty="0">
                          <a:effectLst/>
                        </a:rPr>
                        <a:t>Total</a:t>
                      </a:r>
                      <a:endParaRPr lang="en-US" sz="1800" b="1" u="sng" dirty="0">
                        <a:effectLst/>
                        <a:latin typeface="Calibri"/>
                        <a:ea typeface="Calibri"/>
                        <a:cs typeface="Times New Roman"/>
                      </a:endParaRPr>
                    </a:p>
                  </a:txBody>
                  <a:tcPr marL="0" marR="0" marT="0" marB="0" anchor="ctr"/>
                </a:tc>
                <a:tc hMerge="1">
                  <a:txBody>
                    <a:bodyPr/>
                    <a:lstStyle/>
                    <a:p>
                      <a:endParaRPr lang="en-US"/>
                    </a:p>
                  </a:txBody>
                  <a:tcPr/>
                </a:tc>
                <a:tc>
                  <a:txBody>
                    <a:bodyPr/>
                    <a:lstStyle/>
                    <a:p>
                      <a:pPr marL="38100" marR="38100" algn="ctr">
                        <a:lnSpc>
                          <a:spcPts val="1600"/>
                        </a:lnSpc>
                        <a:spcBef>
                          <a:spcPts val="0"/>
                        </a:spcBef>
                        <a:spcAft>
                          <a:spcPts val="0"/>
                        </a:spcAft>
                      </a:pPr>
                      <a:r>
                        <a:rPr lang="en-US" sz="1800">
                          <a:effectLst/>
                        </a:rPr>
                        <a:t>29</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a:effectLst/>
                        </a:rPr>
                        <a:t>21</a:t>
                      </a:r>
                      <a:endParaRPr lang="en-US" sz="180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26</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32</a:t>
                      </a:r>
                      <a:endParaRPr lang="en-US" sz="1800" dirty="0">
                        <a:effectLst/>
                        <a:latin typeface="Calibri"/>
                        <a:ea typeface="Calibri"/>
                        <a:cs typeface="Times New Roman"/>
                      </a:endParaRPr>
                    </a:p>
                  </a:txBody>
                  <a:tcPr marL="0" marR="0" marT="0" marB="0" anchor="ctr"/>
                </a:tc>
                <a:tc>
                  <a:txBody>
                    <a:bodyPr/>
                    <a:lstStyle/>
                    <a:p>
                      <a:pPr marL="38100" marR="38100" algn="ctr">
                        <a:lnSpc>
                          <a:spcPts val="1600"/>
                        </a:lnSpc>
                        <a:spcBef>
                          <a:spcPts val="0"/>
                        </a:spcBef>
                        <a:spcAft>
                          <a:spcPts val="0"/>
                        </a:spcAft>
                      </a:pPr>
                      <a:r>
                        <a:rPr lang="en-US" sz="1800" dirty="0">
                          <a:effectLst/>
                        </a:rPr>
                        <a:t>108</a:t>
                      </a:r>
                      <a:endParaRPr lang="en-US" sz="1800" dirty="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bl>
          </a:graphicData>
        </a:graphic>
      </p:graphicFrame>
      <p:sp>
        <p:nvSpPr>
          <p:cNvPr id="3" name="TextBox 2"/>
          <p:cNvSpPr txBox="1"/>
          <p:nvPr/>
        </p:nvSpPr>
        <p:spPr>
          <a:xfrm>
            <a:off x="708551" y="5733955"/>
            <a:ext cx="2788043" cy="307777"/>
          </a:xfrm>
          <a:prstGeom prst="rect">
            <a:avLst/>
          </a:prstGeom>
          <a:noFill/>
        </p:spPr>
        <p:txBody>
          <a:bodyPr wrap="none" rtlCol="0">
            <a:spAutoFit/>
          </a:bodyPr>
          <a:lstStyle/>
          <a:p>
            <a:r>
              <a:rPr lang="en-US" sz="1400" dirty="0" smtClean="0"/>
              <a:t>t = 41.798***  	Reject Ho</a:t>
            </a:r>
            <a:endParaRPr lang="en-US" sz="1400" dirty="0"/>
          </a:p>
        </p:txBody>
      </p:sp>
      <p:sp>
        <p:nvSpPr>
          <p:cNvPr id="5" name="TextBox 4"/>
          <p:cNvSpPr txBox="1"/>
          <p:nvPr/>
        </p:nvSpPr>
        <p:spPr>
          <a:xfrm>
            <a:off x="708551" y="2746580"/>
            <a:ext cx="2450543" cy="307777"/>
          </a:xfrm>
          <a:prstGeom prst="rect">
            <a:avLst/>
          </a:prstGeom>
          <a:noFill/>
        </p:spPr>
        <p:txBody>
          <a:bodyPr wrap="none" rtlCol="0">
            <a:spAutoFit/>
          </a:bodyPr>
          <a:lstStyle/>
          <a:p>
            <a:r>
              <a:rPr lang="en-US" sz="1400" dirty="0" smtClean="0"/>
              <a:t>t = 2.606	 Fail to Reject Ho</a:t>
            </a:r>
            <a:endParaRPr lang="en-US" sz="1400" dirty="0"/>
          </a:p>
        </p:txBody>
      </p:sp>
      <p:sp>
        <p:nvSpPr>
          <p:cNvPr id="8" name="TextBox 7"/>
          <p:cNvSpPr txBox="1"/>
          <p:nvPr/>
        </p:nvSpPr>
        <p:spPr>
          <a:xfrm>
            <a:off x="1454479" y="354439"/>
            <a:ext cx="1928733" cy="830997"/>
          </a:xfrm>
          <a:prstGeom prst="rect">
            <a:avLst/>
          </a:prstGeom>
          <a:noFill/>
        </p:spPr>
        <p:txBody>
          <a:bodyPr wrap="none" rtlCol="0">
            <a:spAutoFit/>
          </a:bodyPr>
          <a:lstStyle/>
          <a:p>
            <a:pPr algn="ctr"/>
            <a:r>
              <a:rPr lang="en-US" sz="2400" b="1" dirty="0" smtClean="0">
                <a:solidFill>
                  <a:srgbClr val="AD0101"/>
                </a:solidFill>
              </a:rPr>
              <a:t>Variables are </a:t>
            </a:r>
          </a:p>
          <a:p>
            <a:pPr algn="ctr"/>
            <a:r>
              <a:rPr lang="en-US" sz="2400" b="1" u="sng" dirty="0" smtClean="0">
                <a:solidFill>
                  <a:srgbClr val="AD0101"/>
                </a:solidFill>
              </a:rPr>
              <a:t>not</a:t>
            </a:r>
            <a:r>
              <a:rPr lang="en-US" sz="2400" b="1" dirty="0" smtClean="0">
                <a:solidFill>
                  <a:srgbClr val="AD0101"/>
                </a:solidFill>
              </a:rPr>
              <a:t> related</a:t>
            </a:r>
            <a:r>
              <a:rPr lang="en-US" b="1" dirty="0" smtClean="0"/>
              <a:t> </a:t>
            </a:r>
            <a:endParaRPr lang="en-US" b="1" dirty="0"/>
          </a:p>
        </p:txBody>
      </p:sp>
      <p:sp>
        <p:nvSpPr>
          <p:cNvPr id="6" name="TextBox 5"/>
          <p:cNvSpPr txBox="1"/>
          <p:nvPr/>
        </p:nvSpPr>
        <p:spPr>
          <a:xfrm>
            <a:off x="0" y="6434275"/>
            <a:ext cx="7071167" cy="369332"/>
          </a:xfrm>
          <a:prstGeom prst="rect">
            <a:avLst/>
          </a:prstGeom>
          <a:noFill/>
        </p:spPr>
        <p:txBody>
          <a:bodyPr wrap="none" rtlCol="0">
            <a:spAutoFit/>
          </a:bodyPr>
          <a:lstStyle/>
          <a:p>
            <a:r>
              <a:rPr lang="en-US" dirty="0" smtClean="0"/>
              <a:t>***Variables are significant at Confidence Intervals of 90%, 95%, 99% </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89008084"/>
              </p:ext>
            </p:extLst>
          </p:nvPr>
        </p:nvGraphicFramePr>
        <p:xfrm>
          <a:off x="708551" y="298822"/>
          <a:ext cx="8018006" cy="2442261"/>
        </p:xfrm>
        <a:graphic>
          <a:graphicData uri="http://schemas.openxmlformats.org/drawingml/2006/table">
            <a:tbl>
              <a:tblPr>
                <a:tableStyleId>{5C22544A-7EE6-4342-B048-85BDC9FD1C3A}</a:tableStyleId>
              </a:tblPr>
              <a:tblGrid>
                <a:gridCol w="1914781">
                  <a:extLst>
                    <a:ext uri="{9D8B030D-6E8A-4147-A177-3AD203B41FA5}">
                      <a16:colId xmlns:a16="http://schemas.microsoft.com/office/drawing/2014/main" val="20000"/>
                    </a:ext>
                  </a:extLst>
                </a:gridCol>
                <a:gridCol w="1914781">
                  <a:extLst>
                    <a:ext uri="{9D8B030D-6E8A-4147-A177-3AD203B41FA5}">
                      <a16:colId xmlns:a16="http://schemas.microsoft.com/office/drawing/2014/main" val="20001"/>
                    </a:ext>
                  </a:extLst>
                </a:gridCol>
                <a:gridCol w="1914781">
                  <a:extLst>
                    <a:ext uri="{9D8B030D-6E8A-4147-A177-3AD203B41FA5}">
                      <a16:colId xmlns:a16="http://schemas.microsoft.com/office/drawing/2014/main" val="20002"/>
                    </a:ext>
                  </a:extLst>
                </a:gridCol>
                <a:gridCol w="1203704">
                  <a:extLst>
                    <a:ext uri="{9D8B030D-6E8A-4147-A177-3AD203B41FA5}">
                      <a16:colId xmlns:a16="http://schemas.microsoft.com/office/drawing/2014/main" val="20003"/>
                    </a:ext>
                  </a:extLst>
                </a:gridCol>
                <a:gridCol w="1069959">
                  <a:extLst>
                    <a:ext uri="{9D8B030D-6E8A-4147-A177-3AD203B41FA5}">
                      <a16:colId xmlns:a16="http://schemas.microsoft.com/office/drawing/2014/main" val="20004"/>
                    </a:ext>
                  </a:extLst>
                </a:gridCol>
              </a:tblGrid>
              <a:tr h="425912">
                <a:tc rowSpan="2" gridSpan="2">
                  <a:txBody>
                    <a:bodyPr/>
                    <a:lstStyle/>
                    <a:p>
                      <a:pPr marL="0" marR="0" algn="ctr">
                        <a:spcBef>
                          <a:spcPts val="0"/>
                        </a:spcBef>
                        <a:spcAft>
                          <a:spcPts val="0"/>
                        </a:spcAft>
                      </a:pPr>
                      <a:r>
                        <a:rPr lang="en-US" sz="1800" dirty="0">
                          <a:effectLst/>
                        </a:rPr>
                        <a:t> </a:t>
                      </a:r>
                      <a:endParaRPr lang="en-US" sz="1800" dirty="0">
                        <a:effectLst/>
                        <a:latin typeface="Times New Roman"/>
                        <a:ea typeface="MS Mincho"/>
                      </a:endParaRPr>
                    </a:p>
                  </a:txBody>
                  <a:tcPr marL="0" marR="0" marT="0" marB="0"/>
                </a:tc>
                <a:tc rowSpan="2" hMerge="1">
                  <a:txBody>
                    <a:bodyPr/>
                    <a:lstStyle/>
                    <a:p>
                      <a:endParaRPr lang="en-US"/>
                    </a:p>
                  </a:txBody>
                  <a:tcPr/>
                </a:tc>
                <a:tc gridSpan="2">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What </a:t>
                      </a:r>
                      <a:r>
                        <a:rPr lang="en-US" sz="1800" dirty="0">
                          <a:effectLst/>
                        </a:rPr>
                        <a:t>is your gender?</a:t>
                      </a:r>
                      <a:endParaRPr lang="en-US" sz="1800" dirty="0">
                        <a:effectLst/>
                        <a:latin typeface="Times New Roman"/>
                        <a:ea typeface="MS Mincho"/>
                      </a:endParaRPr>
                    </a:p>
                  </a:txBody>
                  <a:tcPr marL="0" marR="0" marT="0" marB="0"/>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Total</a:t>
                      </a:r>
                      <a:endParaRPr lang="en-US" sz="1800" b="1" u="sng" dirty="0">
                        <a:effectLst/>
                        <a:latin typeface="Times New Roman"/>
                        <a:ea typeface="MS Mincho"/>
                      </a:endParaRPr>
                    </a:p>
                  </a:txBody>
                  <a:tcPr marL="0" marR="0" marT="0" marB="0"/>
                </a:tc>
                <a:extLst>
                  <a:ext uri="{0D108BD9-81ED-4DB2-BD59-A6C34878D82A}">
                    <a16:rowId xmlns:a16="http://schemas.microsoft.com/office/drawing/2014/main" val="10000"/>
                  </a:ext>
                </a:extLst>
              </a:tr>
              <a:tr h="474379">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Male</a:t>
                      </a:r>
                      <a:endParaRPr lang="en-US" sz="1800" b="1" u="sng" dirty="0">
                        <a:effectLst/>
                        <a:latin typeface="Times New Roman"/>
                        <a:ea typeface="MS Mincho"/>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Female</a:t>
                      </a:r>
                      <a:endParaRPr lang="en-US" sz="1800" b="1" u="sng" dirty="0">
                        <a:effectLst/>
                        <a:latin typeface="Times New Roman"/>
                        <a:ea typeface="MS Mincho"/>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371188">
                <a:tc rowSpan="2">
                  <a:txBody>
                    <a:bodyPr/>
                    <a:lstStyle/>
                    <a:p>
                      <a:pPr marL="38100" marR="38100" algn="ctr">
                        <a:lnSpc>
                          <a:spcPts val="1600"/>
                        </a:lnSpc>
                        <a:spcBef>
                          <a:spcPts val="0"/>
                        </a:spcBef>
                        <a:spcAft>
                          <a:spcPts val="0"/>
                        </a:spcAft>
                      </a:pPr>
                      <a:r>
                        <a:rPr lang="en-US" sz="1800">
                          <a:effectLst/>
                        </a:rPr>
                        <a:t>Have you heard of The Textbook Game?</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b="1" u="sng" dirty="0">
                          <a:effectLst/>
                        </a:rPr>
                        <a:t>No</a:t>
                      </a:r>
                      <a:endParaRPr lang="en-US" sz="1800" b="1" u="sng"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25</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21</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46</a:t>
                      </a:r>
                      <a:endParaRPr lang="en-US" sz="1800">
                        <a:effectLst/>
                        <a:latin typeface="Times New Roman"/>
                        <a:ea typeface="MS Mincho"/>
                      </a:endParaRPr>
                    </a:p>
                  </a:txBody>
                  <a:tcPr marL="0" marR="0" marT="0" marB="0" anchor="ctr"/>
                </a:tc>
                <a:extLst>
                  <a:ext uri="{0D108BD9-81ED-4DB2-BD59-A6C34878D82A}">
                    <a16:rowId xmlns:a16="http://schemas.microsoft.com/office/drawing/2014/main" val="10002"/>
                  </a:ext>
                </a:extLst>
              </a:tr>
              <a:tr h="799594">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rPr>
                        <a:t>Yes</a:t>
                      </a:r>
                      <a:endParaRPr lang="en-US" sz="1800" b="1" u="sng"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24</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38</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62</a:t>
                      </a:r>
                      <a:endParaRPr lang="en-US" sz="1800" dirty="0">
                        <a:effectLst/>
                        <a:latin typeface="Times New Roman"/>
                        <a:ea typeface="MS Mincho"/>
                      </a:endParaRPr>
                    </a:p>
                  </a:txBody>
                  <a:tcPr marL="0" marR="0" marT="0" marB="0" anchor="ctr"/>
                </a:tc>
                <a:extLst>
                  <a:ext uri="{0D108BD9-81ED-4DB2-BD59-A6C34878D82A}">
                    <a16:rowId xmlns:a16="http://schemas.microsoft.com/office/drawing/2014/main" val="10003"/>
                  </a:ext>
                </a:extLst>
              </a:tr>
              <a:tr h="371188">
                <a:tc gridSpan="2">
                  <a:txBody>
                    <a:bodyPr/>
                    <a:lstStyle/>
                    <a:p>
                      <a:pPr marL="38100" marR="38100" algn="ctr">
                        <a:lnSpc>
                          <a:spcPts val="1600"/>
                        </a:lnSpc>
                        <a:spcBef>
                          <a:spcPts val="0"/>
                        </a:spcBef>
                        <a:spcAft>
                          <a:spcPts val="0"/>
                        </a:spcAft>
                      </a:pPr>
                      <a:r>
                        <a:rPr lang="en-US" sz="1800" b="1" i="0" u="none" dirty="0" smtClean="0">
                          <a:effectLst/>
                        </a:rPr>
                        <a:t>                                  </a:t>
                      </a:r>
                      <a:r>
                        <a:rPr lang="en-US" sz="1800" b="1" u="none" dirty="0" smtClean="0">
                          <a:effectLst/>
                        </a:rPr>
                        <a:t> </a:t>
                      </a:r>
                      <a:r>
                        <a:rPr lang="en-US" sz="1800" b="1" u="sng" dirty="0" smtClean="0">
                          <a:effectLst/>
                        </a:rPr>
                        <a:t>Total</a:t>
                      </a:r>
                      <a:endParaRPr lang="en-US" sz="1800" b="1" u="sng" dirty="0">
                        <a:effectLst/>
                        <a:latin typeface="Times New Roman"/>
                        <a:ea typeface="MS Mincho"/>
                      </a:endParaRPr>
                    </a:p>
                  </a:txBody>
                  <a:tcPr marL="0" marR="0" marT="0" marB="0" anchor="ctr"/>
                </a:tc>
                <a:tc hMerge="1">
                  <a:txBody>
                    <a:bodyPr/>
                    <a:lstStyle/>
                    <a:p>
                      <a:endParaRPr lang="en-US"/>
                    </a:p>
                  </a:txBody>
                  <a:tcPr/>
                </a:tc>
                <a:tc>
                  <a:txBody>
                    <a:bodyPr/>
                    <a:lstStyle/>
                    <a:p>
                      <a:pPr marL="38100" marR="38100" algn="ctr">
                        <a:lnSpc>
                          <a:spcPts val="1600"/>
                        </a:lnSpc>
                        <a:spcBef>
                          <a:spcPts val="0"/>
                        </a:spcBef>
                        <a:spcAft>
                          <a:spcPts val="0"/>
                        </a:spcAft>
                      </a:pPr>
                      <a:r>
                        <a:rPr lang="en-US" sz="1800" dirty="0">
                          <a:effectLst/>
                        </a:rPr>
                        <a:t>49</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59</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108</a:t>
                      </a:r>
                      <a:endParaRPr lang="en-US" sz="1800" dirty="0">
                        <a:effectLst/>
                        <a:latin typeface="Times New Roman"/>
                        <a:ea typeface="MS Mincho"/>
                      </a:endParaRPr>
                    </a:p>
                  </a:txBody>
                  <a:tcPr marL="0" marR="0" marT="0" marB="0" anchor="ctr"/>
                </a:tc>
                <a:extLst>
                  <a:ext uri="{0D108BD9-81ED-4DB2-BD59-A6C34878D82A}">
                    <a16:rowId xmlns:a16="http://schemas.microsoft.com/office/drawing/2014/main" val="10004"/>
                  </a:ext>
                </a:extLst>
              </a:tr>
            </a:tbl>
          </a:graphicData>
        </a:graphic>
      </p:graphicFrame>
      <p:sp>
        <p:nvSpPr>
          <p:cNvPr id="10" name="TextBox 9"/>
          <p:cNvSpPr txBox="1"/>
          <p:nvPr/>
        </p:nvSpPr>
        <p:spPr>
          <a:xfrm>
            <a:off x="1230360" y="3412581"/>
            <a:ext cx="1819805" cy="830997"/>
          </a:xfrm>
          <a:prstGeom prst="rect">
            <a:avLst/>
          </a:prstGeom>
          <a:noFill/>
        </p:spPr>
        <p:txBody>
          <a:bodyPr wrap="square" rtlCol="0">
            <a:spAutoFit/>
          </a:bodyPr>
          <a:lstStyle/>
          <a:p>
            <a:pPr algn="ctr"/>
            <a:r>
              <a:rPr lang="en-US" sz="2400" b="1" dirty="0" smtClean="0">
                <a:solidFill>
                  <a:srgbClr val="AD0101"/>
                </a:solidFill>
              </a:rPr>
              <a:t>Variables</a:t>
            </a:r>
          </a:p>
          <a:p>
            <a:pPr algn="ctr"/>
            <a:r>
              <a:rPr lang="en-US" sz="2400" b="1" dirty="0" smtClean="0">
                <a:solidFill>
                  <a:srgbClr val="AD0101"/>
                </a:solidFill>
              </a:rPr>
              <a:t>are related</a:t>
            </a:r>
            <a:r>
              <a:rPr lang="en-US" b="1" dirty="0" smtClean="0"/>
              <a:t> </a:t>
            </a:r>
            <a:endParaRPr lang="en-US" b="1" dirty="0"/>
          </a:p>
        </p:txBody>
      </p:sp>
      <p:sp>
        <p:nvSpPr>
          <p:cNvPr id="11" name="TextBox 10"/>
          <p:cNvSpPr txBox="1"/>
          <p:nvPr/>
        </p:nvSpPr>
        <p:spPr>
          <a:xfrm>
            <a:off x="1563407" y="363420"/>
            <a:ext cx="2156946" cy="830997"/>
          </a:xfrm>
          <a:prstGeom prst="rect">
            <a:avLst/>
          </a:prstGeom>
          <a:noFill/>
        </p:spPr>
        <p:txBody>
          <a:bodyPr wrap="square" rtlCol="0">
            <a:spAutoFit/>
          </a:bodyPr>
          <a:lstStyle/>
          <a:p>
            <a:pPr algn="ctr"/>
            <a:r>
              <a:rPr lang="en-US" sz="2400" b="1" dirty="0" smtClean="0">
                <a:solidFill>
                  <a:srgbClr val="AD0101"/>
                </a:solidFill>
              </a:rPr>
              <a:t>Variables are</a:t>
            </a:r>
          </a:p>
          <a:p>
            <a:pPr algn="ctr"/>
            <a:r>
              <a:rPr lang="en-US" sz="2400" b="1" u="sng" dirty="0" smtClean="0">
                <a:solidFill>
                  <a:srgbClr val="AD0101"/>
                </a:solidFill>
              </a:rPr>
              <a:t>not </a:t>
            </a:r>
            <a:r>
              <a:rPr lang="en-US" sz="2400" b="1" dirty="0" smtClean="0">
                <a:solidFill>
                  <a:srgbClr val="AD0101"/>
                </a:solidFill>
              </a:rPr>
              <a:t>related</a:t>
            </a:r>
            <a:r>
              <a:rPr lang="en-US" b="1" dirty="0" smtClean="0"/>
              <a:t> </a:t>
            </a:r>
            <a:endParaRPr lang="en-US" b="1" dirty="0"/>
          </a:p>
        </p:txBody>
      </p:sp>
    </p:spTree>
    <p:extLst>
      <p:ext uri="{BB962C8B-B14F-4D97-AF65-F5344CB8AC3E}">
        <p14:creationId xmlns:p14="http://schemas.microsoft.com/office/powerpoint/2010/main" val="2768056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2" y="121023"/>
            <a:ext cx="8621058" cy="1429871"/>
          </a:xfrm>
        </p:spPr>
        <p:txBody>
          <a:bodyPr>
            <a:normAutofit fontScale="90000"/>
          </a:bodyPr>
          <a:lstStyle/>
          <a:p>
            <a:r>
              <a:rPr lang="en-US" b="1" dirty="0" smtClean="0"/>
              <a:t>Do you know where</a:t>
            </a:r>
            <a:br>
              <a:rPr lang="en-US" b="1" dirty="0" smtClean="0"/>
            </a:br>
            <a:r>
              <a:rPr lang="en-US" b="1" dirty="0" smtClean="0"/>
              <a:t> The Textbook Game is located?</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1731227"/>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865863" y="2295810"/>
            <a:ext cx="790601" cy="369332"/>
          </a:xfrm>
          <a:prstGeom prst="rect">
            <a:avLst/>
          </a:prstGeom>
          <a:noFill/>
        </p:spPr>
        <p:txBody>
          <a:bodyPr wrap="none" rtlCol="0">
            <a:spAutoFit/>
          </a:bodyPr>
          <a:lstStyle/>
          <a:p>
            <a:r>
              <a:rPr lang="en-US" dirty="0" smtClean="0">
                <a:solidFill>
                  <a:schemeClr val="accent1"/>
                </a:solidFill>
              </a:rPr>
              <a:t>57.4%</a:t>
            </a:r>
            <a:endParaRPr lang="en-US" dirty="0">
              <a:solidFill>
                <a:schemeClr val="accent1"/>
              </a:solidFill>
            </a:endParaRPr>
          </a:p>
        </p:txBody>
      </p:sp>
      <p:sp>
        <p:nvSpPr>
          <p:cNvPr id="7" name="TextBox 6"/>
          <p:cNvSpPr txBox="1"/>
          <p:nvPr/>
        </p:nvSpPr>
        <p:spPr>
          <a:xfrm>
            <a:off x="4445619" y="3228795"/>
            <a:ext cx="790601" cy="369332"/>
          </a:xfrm>
          <a:prstGeom prst="rect">
            <a:avLst/>
          </a:prstGeom>
          <a:noFill/>
        </p:spPr>
        <p:txBody>
          <a:bodyPr wrap="none" rtlCol="0">
            <a:spAutoFit/>
          </a:bodyPr>
          <a:lstStyle/>
          <a:p>
            <a:r>
              <a:rPr lang="en-US" dirty="0" smtClean="0">
                <a:solidFill>
                  <a:schemeClr val="accent1"/>
                </a:solidFill>
              </a:rPr>
              <a:t>41.7%</a:t>
            </a:r>
            <a:endParaRPr lang="en-US" dirty="0">
              <a:solidFill>
                <a:schemeClr val="accent1"/>
              </a:solidFill>
            </a:endParaRPr>
          </a:p>
        </p:txBody>
      </p:sp>
      <p:sp>
        <p:nvSpPr>
          <p:cNvPr id="8" name="TextBox 7"/>
          <p:cNvSpPr txBox="1"/>
          <p:nvPr/>
        </p:nvSpPr>
        <p:spPr>
          <a:xfrm>
            <a:off x="6107151" y="5514796"/>
            <a:ext cx="556563" cy="369332"/>
          </a:xfrm>
          <a:prstGeom prst="rect">
            <a:avLst/>
          </a:prstGeom>
          <a:noFill/>
        </p:spPr>
        <p:txBody>
          <a:bodyPr wrap="none" rtlCol="0">
            <a:spAutoFit/>
          </a:bodyPr>
          <a:lstStyle/>
          <a:p>
            <a:r>
              <a:rPr lang="en-US" dirty="0" smtClean="0">
                <a:solidFill>
                  <a:schemeClr val="accent1"/>
                </a:solidFill>
              </a:rPr>
              <a:t>.9%</a:t>
            </a:r>
            <a:endParaRPr lang="en-US" dirty="0">
              <a:solidFill>
                <a:schemeClr val="accent1"/>
              </a:solidFill>
            </a:endParaRPr>
          </a:p>
        </p:txBody>
      </p:sp>
    </p:spTree>
    <p:extLst>
      <p:ext uri="{BB962C8B-B14F-4D97-AF65-F5344CB8AC3E}">
        <p14:creationId xmlns:p14="http://schemas.microsoft.com/office/powerpoint/2010/main" val="118148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197282738"/>
              </p:ext>
            </p:extLst>
          </p:nvPr>
        </p:nvGraphicFramePr>
        <p:xfrm>
          <a:off x="795355" y="475069"/>
          <a:ext cx="7612664" cy="2295152"/>
        </p:xfrm>
        <a:graphic>
          <a:graphicData uri="http://schemas.openxmlformats.org/drawingml/2006/table">
            <a:tbl>
              <a:tblPr>
                <a:tableStyleId>{5C22544A-7EE6-4342-B048-85BDC9FD1C3A}</a:tableStyleId>
              </a:tblPr>
              <a:tblGrid>
                <a:gridCol w="2714533">
                  <a:extLst>
                    <a:ext uri="{9D8B030D-6E8A-4147-A177-3AD203B41FA5}">
                      <a16:colId xmlns:a16="http://schemas.microsoft.com/office/drawing/2014/main" val="20000"/>
                    </a:ext>
                  </a:extLst>
                </a:gridCol>
                <a:gridCol w="1509675">
                  <a:extLst>
                    <a:ext uri="{9D8B030D-6E8A-4147-A177-3AD203B41FA5}">
                      <a16:colId xmlns:a16="http://schemas.microsoft.com/office/drawing/2014/main" val="20001"/>
                    </a:ext>
                  </a:extLst>
                </a:gridCol>
                <a:gridCol w="1135027">
                  <a:extLst>
                    <a:ext uri="{9D8B030D-6E8A-4147-A177-3AD203B41FA5}">
                      <a16:colId xmlns:a16="http://schemas.microsoft.com/office/drawing/2014/main" val="20002"/>
                    </a:ext>
                  </a:extLst>
                </a:gridCol>
                <a:gridCol w="1135027">
                  <a:extLst>
                    <a:ext uri="{9D8B030D-6E8A-4147-A177-3AD203B41FA5}">
                      <a16:colId xmlns:a16="http://schemas.microsoft.com/office/drawing/2014/main" val="20003"/>
                    </a:ext>
                  </a:extLst>
                </a:gridCol>
                <a:gridCol w="1118402">
                  <a:extLst>
                    <a:ext uri="{9D8B030D-6E8A-4147-A177-3AD203B41FA5}">
                      <a16:colId xmlns:a16="http://schemas.microsoft.com/office/drawing/2014/main" val="20004"/>
                    </a:ext>
                  </a:extLst>
                </a:gridCol>
              </a:tblGrid>
              <a:tr h="370588">
                <a:tc rowSpan="2" gridSpan="2">
                  <a:txBody>
                    <a:bodyPr/>
                    <a:lstStyle/>
                    <a:p>
                      <a:pPr marL="0" marR="0">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MS Mincho"/>
                        <a:cs typeface="Times New Roman" pitchFamily="18" charset="0"/>
                      </a:endParaRPr>
                    </a:p>
                  </a:txBody>
                  <a:tcPr marL="0" marR="0" marT="0" marB="0"/>
                </a:tc>
                <a:tc rowSpan="2" hMerge="1">
                  <a:txBody>
                    <a:bodyPr/>
                    <a:lstStyle/>
                    <a:p>
                      <a:endParaRPr lang="en-US"/>
                    </a:p>
                  </a:txBody>
                  <a:tcPr/>
                </a:tc>
                <a:tc gridSpan="2">
                  <a:txBody>
                    <a:bodyPr/>
                    <a:lstStyle/>
                    <a:p>
                      <a:pPr marL="38100" marR="38100" algn="ctr">
                        <a:lnSpc>
                          <a:spcPts val="1600"/>
                        </a:lnSpc>
                        <a:spcBef>
                          <a:spcPts val="0"/>
                        </a:spcBef>
                        <a:spcAft>
                          <a:spcPts val="0"/>
                        </a:spcAft>
                      </a:pPr>
                      <a:endParaRPr lang="en-US" sz="1800" dirty="0" smtClean="0">
                        <a:effectLst/>
                        <a:latin typeface="Times New Roman" pitchFamily="18" charset="0"/>
                        <a:cs typeface="Times New Roman" pitchFamily="18" charset="0"/>
                      </a:endParaRPr>
                    </a:p>
                    <a:p>
                      <a:pPr marL="38100" marR="38100" algn="ctr">
                        <a:lnSpc>
                          <a:spcPts val="1600"/>
                        </a:lnSpc>
                        <a:spcBef>
                          <a:spcPts val="0"/>
                        </a:spcBef>
                        <a:spcAft>
                          <a:spcPts val="0"/>
                        </a:spcAft>
                      </a:pPr>
                      <a:r>
                        <a:rPr lang="en-US" sz="1800" dirty="0" smtClean="0">
                          <a:effectLst/>
                          <a:latin typeface="Times New Roman" pitchFamily="18" charset="0"/>
                          <a:cs typeface="Times New Roman" pitchFamily="18" charset="0"/>
                        </a:rPr>
                        <a:t>What </a:t>
                      </a:r>
                      <a:r>
                        <a:rPr lang="en-US" sz="1800" dirty="0">
                          <a:effectLst/>
                          <a:latin typeface="Times New Roman" pitchFamily="18" charset="0"/>
                          <a:cs typeface="Times New Roman" pitchFamily="18" charset="0"/>
                        </a:rPr>
                        <a:t>is your gender?</a:t>
                      </a:r>
                      <a:endParaRPr lang="en-US" sz="1800" dirty="0">
                        <a:effectLst/>
                        <a:latin typeface="Times New Roman" pitchFamily="18" charset="0"/>
                        <a:ea typeface="MS Mincho"/>
                        <a:cs typeface="Times New Roman" pitchFamily="18" charset="0"/>
                      </a:endParaRPr>
                    </a:p>
                  </a:txBody>
                  <a:tcPr marL="0" marR="0" marT="0" marB="0"/>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latin typeface="Times New Roman" pitchFamily="18" charset="0"/>
                        <a:cs typeface="Times New Roman" pitchFamily="18" charset="0"/>
                      </a:endParaRPr>
                    </a:p>
                    <a:p>
                      <a:pPr marL="38100" marR="38100" algn="ctr">
                        <a:lnSpc>
                          <a:spcPts val="1600"/>
                        </a:lnSpc>
                        <a:spcBef>
                          <a:spcPts val="0"/>
                        </a:spcBef>
                        <a:spcAft>
                          <a:spcPts val="0"/>
                        </a:spcAft>
                      </a:pPr>
                      <a:endParaRPr lang="en-US" sz="1800" b="1" u="sng" dirty="0" smtClean="0">
                        <a:effectLst/>
                        <a:latin typeface="Times New Roman" pitchFamily="18" charset="0"/>
                        <a:cs typeface="Times New Roman" pitchFamily="18" charset="0"/>
                      </a:endParaRPr>
                    </a:p>
                    <a:p>
                      <a:pPr marL="38100" marR="38100" algn="ctr">
                        <a:lnSpc>
                          <a:spcPts val="1600"/>
                        </a:lnSpc>
                        <a:spcBef>
                          <a:spcPts val="0"/>
                        </a:spcBef>
                        <a:spcAft>
                          <a:spcPts val="0"/>
                        </a:spcAft>
                      </a:pPr>
                      <a:r>
                        <a:rPr lang="en-US" sz="1800" b="1" u="sng" dirty="0" smtClean="0">
                          <a:effectLst/>
                          <a:latin typeface="Times New Roman" pitchFamily="18" charset="0"/>
                          <a:cs typeface="Times New Roman" pitchFamily="18" charset="0"/>
                        </a:rPr>
                        <a:t>Total</a:t>
                      </a:r>
                      <a:endParaRPr lang="en-US" sz="1800" b="1" u="sng" dirty="0">
                        <a:effectLst/>
                        <a:latin typeface="Times New Roman" pitchFamily="18" charset="0"/>
                        <a:ea typeface="MS Mincho"/>
                        <a:cs typeface="Times New Roman" pitchFamily="18" charset="0"/>
                      </a:endParaRPr>
                    </a:p>
                  </a:txBody>
                  <a:tcPr marL="0" marR="0" marT="0" marB="0"/>
                </a:tc>
                <a:extLst>
                  <a:ext uri="{0D108BD9-81ED-4DB2-BD59-A6C34878D82A}">
                    <a16:rowId xmlns:a16="http://schemas.microsoft.com/office/drawing/2014/main" val="10000"/>
                  </a:ext>
                </a:extLst>
              </a:tr>
              <a:tr h="370588">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latin typeface="Times New Roman" pitchFamily="18" charset="0"/>
                        <a:cs typeface="Times New Roman" pitchFamily="18" charset="0"/>
                      </a:endParaRPr>
                    </a:p>
                    <a:p>
                      <a:pPr marL="38100" marR="38100" algn="ctr">
                        <a:lnSpc>
                          <a:spcPts val="1600"/>
                        </a:lnSpc>
                        <a:spcBef>
                          <a:spcPts val="0"/>
                        </a:spcBef>
                        <a:spcAft>
                          <a:spcPts val="0"/>
                        </a:spcAft>
                      </a:pPr>
                      <a:r>
                        <a:rPr lang="en-US" sz="1800" b="1" u="sng" dirty="0" smtClean="0">
                          <a:effectLst/>
                          <a:latin typeface="Times New Roman" pitchFamily="18" charset="0"/>
                          <a:cs typeface="Times New Roman" pitchFamily="18" charset="0"/>
                        </a:rPr>
                        <a:t>Male</a:t>
                      </a:r>
                      <a:endParaRPr lang="en-US" sz="1800" b="1" u="sng" dirty="0">
                        <a:effectLst/>
                        <a:latin typeface="Times New Roman" pitchFamily="18" charset="0"/>
                        <a:ea typeface="MS Mincho"/>
                        <a:cs typeface="Times New Roman" pitchFamily="18" charset="0"/>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latin typeface="Times New Roman" pitchFamily="18" charset="0"/>
                        <a:cs typeface="Times New Roman" pitchFamily="18" charset="0"/>
                      </a:endParaRPr>
                    </a:p>
                    <a:p>
                      <a:pPr marL="38100" marR="38100" algn="ctr">
                        <a:lnSpc>
                          <a:spcPts val="1600"/>
                        </a:lnSpc>
                        <a:spcBef>
                          <a:spcPts val="0"/>
                        </a:spcBef>
                        <a:spcAft>
                          <a:spcPts val="0"/>
                        </a:spcAft>
                      </a:pPr>
                      <a:r>
                        <a:rPr lang="en-US" sz="1800" b="1" u="sng" dirty="0" smtClean="0">
                          <a:effectLst/>
                          <a:latin typeface="Times New Roman" pitchFamily="18" charset="0"/>
                          <a:cs typeface="Times New Roman" pitchFamily="18" charset="0"/>
                        </a:rPr>
                        <a:t>Female</a:t>
                      </a:r>
                      <a:endParaRPr lang="en-US" sz="1800" b="1" u="sng" dirty="0">
                        <a:effectLst/>
                        <a:latin typeface="Times New Roman" pitchFamily="18" charset="0"/>
                        <a:ea typeface="MS Mincho"/>
                        <a:cs typeface="Times New Roman" pitchFamily="18" charset="0"/>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370588">
                <a:tc rowSpan="3">
                  <a:txBody>
                    <a:bodyPr/>
                    <a:lstStyle/>
                    <a:p>
                      <a:pPr marL="38100" marR="38100">
                        <a:lnSpc>
                          <a:spcPts val="1600"/>
                        </a:lnSpc>
                        <a:spcBef>
                          <a:spcPts val="0"/>
                        </a:spcBef>
                        <a:spcAft>
                          <a:spcPts val="0"/>
                        </a:spcAft>
                      </a:pPr>
                      <a:r>
                        <a:rPr lang="en-US" sz="1800" dirty="0">
                          <a:effectLst/>
                          <a:latin typeface="Times New Roman" pitchFamily="18" charset="0"/>
                          <a:cs typeface="Times New Roman" pitchFamily="18" charset="0"/>
                        </a:rPr>
                        <a:t>Do you know where TBG is located?</a:t>
                      </a:r>
                      <a:endParaRPr lang="en-US" sz="1800" dirty="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b="1" u="sng" dirty="0">
                          <a:effectLst/>
                          <a:latin typeface="Times New Roman" pitchFamily="18" charset="0"/>
                          <a:cs typeface="Times New Roman" pitchFamily="18" charset="0"/>
                        </a:rPr>
                        <a:t>Not Available</a:t>
                      </a:r>
                      <a:endParaRPr lang="en-US" sz="1800" b="1" u="sng" dirty="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dirty="0">
                          <a:effectLst/>
                          <a:latin typeface="Times New Roman" pitchFamily="18" charset="0"/>
                          <a:cs typeface="Times New Roman" pitchFamily="18" charset="0"/>
                        </a:rPr>
                        <a:t>37</a:t>
                      </a:r>
                      <a:endParaRPr lang="en-US" sz="1800" dirty="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dirty="0">
                          <a:effectLst/>
                          <a:latin typeface="Times New Roman" pitchFamily="18" charset="0"/>
                          <a:cs typeface="Times New Roman" pitchFamily="18" charset="0"/>
                        </a:rPr>
                        <a:t>25</a:t>
                      </a:r>
                      <a:endParaRPr lang="en-US" sz="1800" dirty="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dirty="0">
                          <a:effectLst/>
                          <a:latin typeface="Times New Roman" pitchFamily="18" charset="0"/>
                          <a:cs typeface="Times New Roman" pitchFamily="18" charset="0"/>
                        </a:rPr>
                        <a:t>62</a:t>
                      </a:r>
                      <a:endParaRPr lang="en-US" sz="1800" dirty="0">
                        <a:effectLst/>
                        <a:latin typeface="Times New Roman" pitchFamily="18" charset="0"/>
                        <a:ea typeface="MS Mincho"/>
                        <a:cs typeface="Times New Roman" pitchFamily="18" charset="0"/>
                      </a:endParaRPr>
                    </a:p>
                  </a:txBody>
                  <a:tcPr marL="0" marR="0" marT="0" marB="0" anchor="ctr"/>
                </a:tc>
                <a:extLst>
                  <a:ext uri="{0D108BD9-81ED-4DB2-BD59-A6C34878D82A}">
                    <a16:rowId xmlns:a16="http://schemas.microsoft.com/office/drawing/2014/main" val="10002"/>
                  </a:ext>
                </a:extLst>
              </a:tr>
              <a:tr h="370588">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latin typeface="Times New Roman" pitchFamily="18" charset="0"/>
                          <a:cs typeface="Times New Roman" pitchFamily="18" charset="0"/>
                        </a:rPr>
                        <a:t>Correct</a:t>
                      </a:r>
                      <a:endParaRPr lang="en-US" sz="1800" b="1" u="sng" dirty="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a:effectLst/>
                          <a:latin typeface="Times New Roman" pitchFamily="18" charset="0"/>
                          <a:cs typeface="Times New Roman" pitchFamily="18" charset="0"/>
                        </a:rPr>
                        <a:t>11</a:t>
                      </a:r>
                      <a:endParaRPr lang="en-US" sz="180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dirty="0">
                          <a:effectLst/>
                          <a:latin typeface="Times New Roman" pitchFamily="18" charset="0"/>
                          <a:cs typeface="Times New Roman" pitchFamily="18" charset="0"/>
                        </a:rPr>
                        <a:t>34</a:t>
                      </a:r>
                      <a:endParaRPr lang="en-US" sz="1800" dirty="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dirty="0">
                          <a:effectLst/>
                          <a:latin typeface="Times New Roman" pitchFamily="18" charset="0"/>
                          <a:cs typeface="Times New Roman" pitchFamily="18" charset="0"/>
                        </a:rPr>
                        <a:t>45</a:t>
                      </a:r>
                      <a:endParaRPr lang="en-US" sz="1800" dirty="0">
                        <a:effectLst/>
                        <a:latin typeface="Times New Roman" pitchFamily="18" charset="0"/>
                        <a:ea typeface="MS Mincho"/>
                        <a:cs typeface="Times New Roman" pitchFamily="18" charset="0"/>
                      </a:endParaRPr>
                    </a:p>
                  </a:txBody>
                  <a:tcPr marL="0" marR="0" marT="0" marB="0" anchor="ctr"/>
                </a:tc>
                <a:extLst>
                  <a:ext uri="{0D108BD9-81ED-4DB2-BD59-A6C34878D82A}">
                    <a16:rowId xmlns:a16="http://schemas.microsoft.com/office/drawing/2014/main" val="10003"/>
                  </a:ext>
                </a:extLst>
              </a:tr>
              <a:tr h="370588">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latin typeface="Times New Roman" pitchFamily="18" charset="0"/>
                          <a:cs typeface="Times New Roman" pitchFamily="18" charset="0"/>
                        </a:rPr>
                        <a:t>Incorrect</a:t>
                      </a:r>
                      <a:endParaRPr lang="en-US" sz="1800" b="1" u="sng" dirty="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a:effectLst/>
                          <a:latin typeface="Times New Roman" pitchFamily="18" charset="0"/>
                          <a:cs typeface="Times New Roman" pitchFamily="18" charset="0"/>
                        </a:rPr>
                        <a:t>1</a:t>
                      </a:r>
                      <a:endParaRPr lang="en-US" sz="180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dirty="0">
                          <a:effectLst/>
                          <a:latin typeface="Times New Roman" pitchFamily="18" charset="0"/>
                          <a:cs typeface="Times New Roman" pitchFamily="18" charset="0"/>
                        </a:rPr>
                        <a:t>0</a:t>
                      </a:r>
                      <a:endParaRPr lang="en-US" sz="1800" dirty="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dirty="0">
                          <a:effectLst/>
                          <a:latin typeface="Times New Roman" pitchFamily="18" charset="0"/>
                          <a:cs typeface="Times New Roman" pitchFamily="18" charset="0"/>
                        </a:rPr>
                        <a:t>1</a:t>
                      </a:r>
                      <a:endParaRPr lang="en-US" sz="1800" dirty="0">
                        <a:effectLst/>
                        <a:latin typeface="Times New Roman" pitchFamily="18" charset="0"/>
                        <a:ea typeface="MS Mincho"/>
                        <a:cs typeface="Times New Roman" pitchFamily="18" charset="0"/>
                      </a:endParaRPr>
                    </a:p>
                  </a:txBody>
                  <a:tcPr marL="0" marR="0" marT="0" marB="0" anchor="ctr"/>
                </a:tc>
                <a:extLst>
                  <a:ext uri="{0D108BD9-81ED-4DB2-BD59-A6C34878D82A}">
                    <a16:rowId xmlns:a16="http://schemas.microsoft.com/office/drawing/2014/main" val="10004"/>
                  </a:ext>
                </a:extLst>
              </a:tr>
              <a:tr h="370588">
                <a:tc gridSpan="2">
                  <a:txBody>
                    <a:bodyPr/>
                    <a:lstStyle/>
                    <a:p>
                      <a:pPr marL="38100" marR="38100" algn="ctr">
                        <a:lnSpc>
                          <a:spcPts val="1600"/>
                        </a:lnSpc>
                        <a:spcBef>
                          <a:spcPts val="0"/>
                        </a:spcBef>
                        <a:spcAft>
                          <a:spcPts val="0"/>
                        </a:spcAft>
                      </a:pPr>
                      <a:r>
                        <a:rPr lang="en-US" sz="1800" b="1" u="none" dirty="0" smtClean="0">
                          <a:effectLst/>
                          <a:latin typeface="Times New Roman" pitchFamily="18" charset="0"/>
                          <a:cs typeface="Times New Roman" pitchFamily="18" charset="0"/>
                        </a:rPr>
                        <a:t>                                         </a:t>
                      </a:r>
                      <a:r>
                        <a:rPr lang="en-US" sz="1800" b="1" u="sng" dirty="0" smtClean="0">
                          <a:effectLst/>
                          <a:latin typeface="Times New Roman" pitchFamily="18" charset="0"/>
                          <a:cs typeface="Times New Roman" pitchFamily="18" charset="0"/>
                        </a:rPr>
                        <a:t> Total</a:t>
                      </a:r>
                      <a:endParaRPr lang="en-US" sz="1800" b="1" u="sng" dirty="0">
                        <a:effectLst/>
                        <a:latin typeface="Times New Roman" pitchFamily="18" charset="0"/>
                        <a:ea typeface="MS Mincho"/>
                        <a:cs typeface="Times New Roman" pitchFamily="18" charset="0"/>
                      </a:endParaRPr>
                    </a:p>
                  </a:txBody>
                  <a:tcPr marL="0" marR="0" marT="0" marB="0" anchor="ctr"/>
                </a:tc>
                <a:tc hMerge="1">
                  <a:txBody>
                    <a:bodyPr/>
                    <a:lstStyle/>
                    <a:p>
                      <a:endParaRPr lang="en-US"/>
                    </a:p>
                  </a:txBody>
                  <a:tcPr/>
                </a:tc>
                <a:tc>
                  <a:txBody>
                    <a:bodyPr/>
                    <a:lstStyle/>
                    <a:p>
                      <a:pPr marL="38100" marR="38100" algn="ctr">
                        <a:lnSpc>
                          <a:spcPts val="1600"/>
                        </a:lnSpc>
                        <a:spcBef>
                          <a:spcPts val="0"/>
                        </a:spcBef>
                        <a:spcAft>
                          <a:spcPts val="0"/>
                        </a:spcAft>
                      </a:pPr>
                      <a:r>
                        <a:rPr lang="en-US" sz="1800" dirty="0">
                          <a:effectLst/>
                          <a:latin typeface="Times New Roman" pitchFamily="18" charset="0"/>
                          <a:cs typeface="Times New Roman" pitchFamily="18" charset="0"/>
                        </a:rPr>
                        <a:t>49</a:t>
                      </a:r>
                      <a:endParaRPr lang="en-US" sz="1800" dirty="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dirty="0">
                          <a:effectLst/>
                          <a:latin typeface="Times New Roman" pitchFamily="18" charset="0"/>
                          <a:cs typeface="Times New Roman" pitchFamily="18" charset="0"/>
                        </a:rPr>
                        <a:t>59</a:t>
                      </a:r>
                      <a:endParaRPr lang="en-US" sz="1800" dirty="0">
                        <a:effectLst/>
                        <a:latin typeface="Times New Roman" pitchFamily="18" charset="0"/>
                        <a:ea typeface="MS Mincho"/>
                        <a:cs typeface="Times New Roman" pitchFamily="18" charset="0"/>
                      </a:endParaRPr>
                    </a:p>
                  </a:txBody>
                  <a:tcPr marL="0" marR="0" marT="0" marB="0" anchor="ctr"/>
                </a:tc>
                <a:tc>
                  <a:txBody>
                    <a:bodyPr/>
                    <a:lstStyle/>
                    <a:p>
                      <a:pPr marL="38100" marR="38100" algn="ctr">
                        <a:lnSpc>
                          <a:spcPts val="1600"/>
                        </a:lnSpc>
                        <a:spcBef>
                          <a:spcPts val="0"/>
                        </a:spcBef>
                        <a:spcAft>
                          <a:spcPts val="0"/>
                        </a:spcAft>
                      </a:pPr>
                      <a:r>
                        <a:rPr lang="en-US" sz="1800" dirty="0">
                          <a:effectLst/>
                          <a:latin typeface="Times New Roman" pitchFamily="18" charset="0"/>
                          <a:cs typeface="Times New Roman" pitchFamily="18" charset="0"/>
                        </a:rPr>
                        <a:t>108</a:t>
                      </a:r>
                      <a:endParaRPr lang="en-US" sz="1800" dirty="0">
                        <a:effectLst/>
                        <a:latin typeface="Times New Roman" pitchFamily="18" charset="0"/>
                        <a:ea typeface="MS Mincho"/>
                        <a:cs typeface="Times New Roman" pitchFamily="18" charset="0"/>
                      </a:endParaRPr>
                    </a:p>
                  </a:txBody>
                  <a:tcPr marL="0" marR="0" marT="0" marB="0" anchor="ctr"/>
                </a:tc>
                <a:extLst>
                  <a:ext uri="{0D108BD9-81ED-4DB2-BD59-A6C34878D82A}">
                    <a16:rowId xmlns:a16="http://schemas.microsoft.com/office/drawing/2014/main" val="10005"/>
                  </a:ext>
                </a:extLst>
              </a:tr>
            </a:tbl>
          </a:graphicData>
        </a:graphic>
      </p:graphicFrame>
      <p:sp>
        <p:nvSpPr>
          <p:cNvPr id="8" name="TextBox 7"/>
          <p:cNvSpPr txBox="1"/>
          <p:nvPr/>
        </p:nvSpPr>
        <p:spPr>
          <a:xfrm>
            <a:off x="795355" y="2773568"/>
            <a:ext cx="2789161" cy="307777"/>
          </a:xfrm>
          <a:prstGeom prst="rect">
            <a:avLst/>
          </a:prstGeom>
          <a:noFill/>
        </p:spPr>
        <p:txBody>
          <a:bodyPr wrap="none" rtlCol="0">
            <a:spAutoFit/>
          </a:bodyPr>
          <a:lstStyle/>
          <a:p>
            <a:r>
              <a:rPr lang="en-US" sz="1400" dirty="0" smtClean="0"/>
              <a:t>t = 14.275 ***  	Reject Ho</a:t>
            </a:r>
            <a:endParaRPr lang="en-US" sz="1400" dirty="0"/>
          </a:p>
        </p:txBody>
      </p:sp>
      <p:graphicFrame>
        <p:nvGraphicFramePr>
          <p:cNvPr id="9" name="Table 8"/>
          <p:cNvGraphicFramePr>
            <a:graphicFrameLocks noGrp="1"/>
          </p:cNvGraphicFramePr>
          <p:nvPr>
            <p:extLst>
              <p:ext uri="{D42A27DB-BD31-4B8C-83A1-F6EECF244321}">
                <p14:modId xmlns:p14="http://schemas.microsoft.com/office/powerpoint/2010/main" val="256529924"/>
              </p:ext>
            </p:extLst>
          </p:nvPr>
        </p:nvGraphicFramePr>
        <p:xfrm>
          <a:off x="795352" y="3433376"/>
          <a:ext cx="7612666" cy="2290317"/>
        </p:xfrm>
        <a:graphic>
          <a:graphicData uri="http://schemas.openxmlformats.org/drawingml/2006/table">
            <a:tbl>
              <a:tblPr>
                <a:tableStyleId>{5C22544A-7EE6-4342-B048-85BDC9FD1C3A}</a:tableStyleId>
              </a:tblPr>
              <a:tblGrid>
                <a:gridCol w="1669068">
                  <a:extLst>
                    <a:ext uri="{9D8B030D-6E8A-4147-A177-3AD203B41FA5}">
                      <a16:colId xmlns:a16="http://schemas.microsoft.com/office/drawing/2014/main" val="20000"/>
                    </a:ext>
                  </a:extLst>
                </a:gridCol>
                <a:gridCol w="1260087">
                  <a:extLst>
                    <a:ext uri="{9D8B030D-6E8A-4147-A177-3AD203B41FA5}">
                      <a16:colId xmlns:a16="http://schemas.microsoft.com/office/drawing/2014/main" val="20001"/>
                    </a:ext>
                  </a:extLst>
                </a:gridCol>
                <a:gridCol w="1103971">
                  <a:extLst>
                    <a:ext uri="{9D8B030D-6E8A-4147-A177-3AD203B41FA5}">
                      <a16:colId xmlns:a16="http://schemas.microsoft.com/office/drawing/2014/main" val="20002"/>
                    </a:ext>
                  </a:extLst>
                </a:gridCol>
                <a:gridCol w="1282390">
                  <a:extLst>
                    <a:ext uri="{9D8B030D-6E8A-4147-A177-3AD203B41FA5}">
                      <a16:colId xmlns:a16="http://schemas.microsoft.com/office/drawing/2014/main" val="20003"/>
                    </a:ext>
                  </a:extLst>
                </a:gridCol>
                <a:gridCol w="735981">
                  <a:extLst>
                    <a:ext uri="{9D8B030D-6E8A-4147-A177-3AD203B41FA5}">
                      <a16:colId xmlns:a16="http://schemas.microsoft.com/office/drawing/2014/main" val="20004"/>
                    </a:ext>
                  </a:extLst>
                </a:gridCol>
                <a:gridCol w="847492">
                  <a:extLst>
                    <a:ext uri="{9D8B030D-6E8A-4147-A177-3AD203B41FA5}">
                      <a16:colId xmlns:a16="http://schemas.microsoft.com/office/drawing/2014/main" val="20005"/>
                    </a:ext>
                  </a:extLst>
                </a:gridCol>
                <a:gridCol w="713677">
                  <a:extLst>
                    <a:ext uri="{9D8B030D-6E8A-4147-A177-3AD203B41FA5}">
                      <a16:colId xmlns:a16="http://schemas.microsoft.com/office/drawing/2014/main" val="20006"/>
                    </a:ext>
                  </a:extLst>
                </a:gridCol>
              </a:tblGrid>
              <a:tr h="357039">
                <a:tc rowSpan="2" gridSpan="2">
                  <a:txBody>
                    <a:bodyPr/>
                    <a:lstStyle/>
                    <a:p>
                      <a:pPr marL="0" marR="0" algn="ctr">
                        <a:spcBef>
                          <a:spcPts val="0"/>
                        </a:spcBef>
                        <a:spcAft>
                          <a:spcPts val="0"/>
                        </a:spcAft>
                      </a:pPr>
                      <a:r>
                        <a:rPr lang="en-US" sz="1800" dirty="0">
                          <a:effectLst/>
                        </a:rPr>
                        <a:t> </a:t>
                      </a:r>
                      <a:endParaRPr lang="en-US" sz="1800" dirty="0">
                        <a:effectLst/>
                        <a:latin typeface="Times New Roman"/>
                        <a:ea typeface="MS Mincho"/>
                      </a:endParaRPr>
                    </a:p>
                  </a:txBody>
                  <a:tcPr marL="0" marR="0" marT="0" marB="0"/>
                </a:tc>
                <a:tc rowSpan="2" hMerge="1">
                  <a:txBody>
                    <a:bodyPr/>
                    <a:lstStyle/>
                    <a:p>
                      <a:endParaRPr lang="en-US"/>
                    </a:p>
                  </a:txBody>
                  <a:tcPr/>
                </a:tc>
                <a:tc gridSpan="4">
                  <a:txBody>
                    <a:bodyPr/>
                    <a:lstStyle/>
                    <a:p>
                      <a:pPr marL="38100" marR="38100" algn="ctr">
                        <a:lnSpc>
                          <a:spcPts val="1600"/>
                        </a:lnSpc>
                        <a:spcBef>
                          <a:spcPts val="0"/>
                        </a:spcBef>
                        <a:spcAft>
                          <a:spcPts val="0"/>
                        </a:spcAft>
                      </a:pPr>
                      <a:endParaRPr lang="en-US" sz="1800" dirty="0" smtClean="0">
                        <a:effectLst/>
                      </a:endParaRPr>
                    </a:p>
                    <a:p>
                      <a:pPr marL="38100" marR="38100" algn="ctr">
                        <a:lnSpc>
                          <a:spcPts val="1600"/>
                        </a:lnSpc>
                        <a:spcBef>
                          <a:spcPts val="0"/>
                        </a:spcBef>
                        <a:spcAft>
                          <a:spcPts val="0"/>
                        </a:spcAft>
                      </a:pPr>
                      <a:r>
                        <a:rPr lang="en-US" sz="1800" dirty="0" smtClean="0">
                          <a:effectLst/>
                        </a:rPr>
                        <a:t>What </a:t>
                      </a:r>
                      <a:r>
                        <a:rPr lang="en-US" sz="1800" dirty="0">
                          <a:effectLst/>
                        </a:rPr>
                        <a:t>level are you in school?</a:t>
                      </a:r>
                      <a:endParaRPr lang="en-US" sz="1800" dirty="0">
                        <a:effectLst/>
                        <a:latin typeface="Times New Roman"/>
                        <a:ea typeface="MS Mincho"/>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Total</a:t>
                      </a:r>
                      <a:endParaRPr lang="en-US" sz="1800" b="1" u="sng" dirty="0">
                        <a:effectLst/>
                        <a:latin typeface="Times New Roman"/>
                        <a:ea typeface="MS Mincho"/>
                      </a:endParaRPr>
                    </a:p>
                  </a:txBody>
                  <a:tcPr marL="0" marR="0" marT="0" marB="0"/>
                </a:tc>
                <a:extLst>
                  <a:ext uri="{0D108BD9-81ED-4DB2-BD59-A6C34878D82A}">
                    <a16:rowId xmlns:a16="http://schemas.microsoft.com/office/drawing/2014/main" val="10000"/>
                  </a:ext>
                </a:extLst>
              </a:tr>
              <a:tr h="357039">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Freshmen</a:t>
                      </a:r>
                      <a:endParaRPr lang="en-US" sz="1800" b="1" u="sng" dirty="0">
                        <a:effectLst/>
                        <a:latin typeface="Times New Roman"/>
                        <a:ea typeface="MS Mincho"/>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Sophomore</a:t>
                      </a:r>
                      <a:endParaRPr lang="en-US" sz="1800" b="1" u="sng" dirty="0">
                        <a:effectLst/>
                        <a:latin typeface="Times New Roman"/>
                        <a:ea typeface="MS Mincho"/>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Junior</a:t>
                      </a:r>
                      <a:endParaRPr lang="en-US" sz="1800" b="1" u="sng" dirty="0">
                        <a:effectLst/>
                        <a:latin typeface="Times New Roman"/>
                        <a:ea typeface="MS Mincho"/>
                      </a:endParaRPr>
                    </a:p>
                  </a:txBody>
                  <a:tcPr marL="0" marR="0" marT="0" marB="0"/>
                </a:tc>
                <a:tc>
                  <a:txBody>
                    <a:bodyPr/>
                    <a:lstStyle/>
                    <a:p>
                      <a:pPr marL="38100" marR="38100" algn="ctr">
                        <a:lnSpc>
                          <a:spcPts val="1600"/>
                        </a:lnSpc>
                        <a:spcBef>
                          <a:spcPts val="0"/>
                        </a:spcBef>
                        <a:spcAft>
                          <a:spcPts val="0"/>
                        </a:spcAft>
                      </a:pPr>
                      <a:endParaRPr lang="en-US" sz="1800" b="1" u="sng" dirty="0" smtClean="0">
                        <a:effectLst/>
                      </a:endParaRPr>
                    </a:p>
                    <a:p>
                      <a:pPr marL="38100" marR="38100" algn="ctr">
                        <a:lnSpc>
                          <a:spcPts val="1600"/>
                        </a:lnSpc>
                        <a:spcBef>
                          <a:spcPts val="0"/>
                        </a:spcBef>
                        <a:spcAft>
                          <a:spcPts val="0"/>
                        </a:spcAft>
                      </a:pPr>
                      <a:r>
                        <a:rPr lang="en-US" sz="1800" b="1" u="sng" dirty="0" smtClean="0">
                          <a:effectLst/>
                        </a:rPr>
                        <a:t>Senior</a:t>
                      </a:r>
                      <a:endParaRPr lang="en-US" sz="1800" b="1" u="sng" dirty="0">
                        <a:effectLst/>
                        <a:latin typeface="Times New Roman"/>
                        <a:ea typeface="MS Mincho"/>
                      </a:endParaRPr>
                    </a:p>
                  </a:txBody>
                  <a:tcPr marL="0" marR="0" marT="0" marB="0"/>
                </a:tc>
                <a:tc vMerge="1">
                  <a:txBody>
                    <a:bodyPr/>
                    <a:lstStyle/>
                    <a:p>
                      <a:endParaRPr lang="en-US"/>
                    </a:p>
                  </a:txBody>
                  <a:tcPr/>
                </a:tc>
                <a:extLst>
                  <a:ext uri="{0D108BD9-81ED-4DB2-BD59-A6C34878D82A}">
                    <a16:rowId xmlns:a16="http://schemas.microsoft.com/office/drawing/2014/main" val="10001"/>
                  </a:ext>
                </a:extLst>
              </a:tr>
              <a:tr h="357039">
                <a:tc rowSpan="3">
                  <a:txBody>
                    <a:bodyPr/>
                    <a:lstStyle/>
                    <a:p>
                      <a:pPr marL="38100" marR="38100" algn="ctr">
                        <a:lnSpc>
                          <a:spcPts val="1600"/>
                        </a:lnSpc>
                        <a:spcBef>
                          <a:spcPts val="0"/>
                        </a:spcBef>
                        <a:spcAft>
                          <a:spcPts val="0"/>
                        </a:spcAft>
                      </a:pPr>
                      <a:r>
                        <a:rPr lang="en-US" sz="1800">
                          <a:effectLst/>
                        </a:rPr>
                        <a:t>Do you know where TBG is located?</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b="1" u="sng" dirty="0">
                          <a:effectLst/>
                        </a:rPr>
                        <a:t>Not Available</a:t>
                      </a:r>
                      <a:endParaRPr lang="en-US" sz="1800" b="1" u="sng"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27</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12</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12</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11</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62</a:t>
                      </a:r>
                      <a:endParaRPr lang="en-US" sz="1800" dirty="0">
                        <a:effectLst/>
                        <a:latin typeface="Times New Roman"/>
                        <a:ea typeface="MS Mincho"/>
                      </a:endParaRPr>
                    </a:p>
                  </a:txBody>
                  <a:tcPr marL="0" marR="0" marT="0" marB="0" anchor="ctr"/>
                </a:tc>
                <a:extLst>
                  <a:ext uri="{0D108BD9-81ED-4DB2-BD59-A6C34878D82A}">
                    <a16:rowId xmlns:a16="http://schemas.microsoft.com/office/drawing/2014/main" val="10002"/>
                  </a:ext>
                </a:extLst>
              </a:tr>
              <a:tr h="357039">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rPr>
                        <a:t>Correct</a:t>
                      </a:r>
                      <a:endParaRPr lang="en-US" sz="1800" b="1" u="sng"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2</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9</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14</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20</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45</a:t>
                      </a:r>
                      <a:endParaRPr lang="en-US" sz="1800" dirty="0">
                        <a:effectLst/>
                        <a:latin typeface="Times New Roman"/>
                        <a:ea typeface="MS Mincho"/>
                      </a:endParaRPr>
                    </a:p>
                  </a:txBody>
                  <a:tcPr marL="0" marR="0" marT="0" marB="0" anchor="ctr"/>
                </a:tc>
                <a:extLst>
                  <a:ext uri="{0D108BD9-81ED-4DB2-BD59-A6C34878D82A}">
                    <a16:rowId xmlns:a16="http://schemas.microsoft.com/office/drawing/2014/main" val="10003"/>
                  </a:ext>
                </a:extLst>
              </a:tr>
              <a:tr h="357039">
                <a:tc vMerge="1">
                  <a:txBody>
                    <a:bodyPr/>
                    <a:lstStyle/>
                    <a:p>
                      <a:endParaRPr lang="en-US"/>
                    </a:p>
                  </a:txBody>
                  <a:tcPr/>
                </a:tc>
                <a:tc>
                  <a:txBody>
                    <a:bodyPr/>
                    <a:lstStyle/>
                    <a:p>
                      <a:pPr marL="38100" marR="38100" algn="ctr">
                        <a:lnSpc>
                          <a:spcPts val="1600"/>
                        </a:lnSpc>
                        <a:spcBef>
                          <a:spcPts val="0"/>
                        </a:spcBef>
                        <a:spcAft>
                          <a:spcPts val="0"/>
                        </a:spcAft>
                      </a:pPr>
                      <a:r>
                        <a:rPr lang="en-US" sz="1800" b="1" u="sng" dirty="0">
                          <a:effectLst/>
                        </a:rPr>
                        <a:t>Incorrect</a:t>
                      </a:r>
                      <a:endParaRPr lang="en-US" sz="1800" b="1" u="sng"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0</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0</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0</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1</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1</a:t>
                      </a:r>
                      <a:endParaRPr lang="en-US" sz="1800" dirty="0">
                        <a:effectLst/>
                        <a:latin typeface="Times New Roman"/>
                        <a:ea typeface="MS Mincho"/>
                      </a:endParaRPr>
                    </a:p>
                  </a:txBody>
                  <a:tcPr marL="0" marR="0" marT="0" marB="0" anchor="ctr"/>
                </a:tc>
                <a:extLst>
                  <a:ext uri="{0D108BD9-81ED-4DB2-BD59-A6C34878D82A}">
                    <a16:rowId xmlns:a16="http://schemas.microsoft.com/office/drawing/2014/main" val="10004"/>
                  </a:ext>
                </a:extLst>
              </a:tr>
              <a:tr h="357039">
                <a:tc gridSpan="2">
                  <a:txBody>
                    <a:bodyPr/>
                    <a:lstStyle/>
                    <a:p>
                      <a:pPr marL="38100" marR="38100" algn="ctr">
                        <a:lnSpc>
                          <a:spcPts val="1600"/>
                        </a:lnSpc>
                        <a:spcBef>
                          <a:spcPts val="0"/>
                        </a:spcBef>
                        <a:spcAft>
                          <a:spcPts val="0"/>
                        </a:spcAft>
                      </a:pPr>
                      <a:r>
                        <a:rPr lang="en-US" sz="1800" b="1" u="none" dirty="0" smtClean="0">
                          <a:effectLst/>
                        </a:rPr>
                        <a:t>                                </a:t>
                      </a:r>
                      <a:r>
                        <a:rPr lang="en-US" sz="1800" b="1" u="sng" dirty="0" smtClean="0">
                          <a:effectLst/>
                        </a:rPr>
                        <a:t>Total</a:t>
                      </a:r>
                      <a:endParaRPr lang="en-US" sz="1800" b="1" u="sng" dirty="0">
                        <a:effectLst/>
                        <a:latin typeface="Times New Roman"/>
                        <a:ea typeface="MS Mincho"/>
                      </a:endParaRPr>
                    </a:p>
                  </a:txBody>
                  <a:tcPr marL="0" marR="0" marT="0" marB="0" anchor="ctr"/>
                </a:tc>
                <a:tc hMerge="1">
                  <a:txBody>
                    <a:bodyPr/>
                    <a:lstStyle/>
                    <a:p>
                      <a:endParaRPr lang="en-US"/>
                    </a:p>
                  </a:txBody>
                  <a:tcPr/>
                </a:tc>
                <a:tc>
                  <a:txBody>
                    <a:bodyPr/>
                    <a:lstStyle/>
                    <a:p>
                      <a:pPr marL="38100" marR="38100" algn="ctr">
                        <a:lnSpc>
                          <a:spcPts val="1600"/>
                        </a:lnSpc>
                        <a:spcBef>
                          <a:spcPts val="0"/>
                        </a:spcBef>
                        <a:spcAft>
                          <a:spcPts val="0"/>
                        </a:spcAft>
                      </a:pPr>
                      <a:r>
                        <a:rPr lang="en-US" sz="1800">
                          <a:effectLst/>
                        </a:rPr>
                        <a:t>29</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a:effectLst/>
                        </a:rPr>
                        <a:t>21</a:t>
                      </a:r>
                      <a:endParaRPr lang="en-US" sz="180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26</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32</a:t>
                      </a:r>
                      <a:endParaRPr lang="en-US" sz="1800" dirty="0">
                        <a:effectLst/>
                        <a:latin typeface="Times New Roman"/>
                        <a:ea typeface="MS Mincho"/>
                      </a:endParaRPr>
                    </a:p>
                  </a:txBody>
                  <a:tcPr marL="0" marR="0" marT="0" marB="0" anchor="ctr"/>
                </a:tc>
                <a:tc>
                  <a:txBody>
                    <a:bodyPr/>
                    <a:lstStyle/>
                    <a:p>
                      <a:pPr marL="38100" marR="38100" algn="ctr">
                        <a:lnSpc>
                          <a:spcPts val="1600"/>
                        </a:lnSpc>
                        <a:spcBef>
                          <a:spcPts val="0"/>
                        </a:spcBef>
                        <a:spcAft>
                          <a:spcPts val="0"/>
                        </a:spcAft>
                      </a:pPr>
                      <a:r>
                        <a:rPr lang="en-US" sz="1800" dirty="0">
                          <a:effectLst/>
                        </a:rPr>
                        <a:t>108</a:t>
                      </a:r>
                      <a:endParaRPr lang="en-US" sz="1800" dirty="0">
                        <a:effectLst/>
                        <a:latin typeface="Times New Roman"/>
                        <a:ea typeface="MS Mincho"/>
                      </a:endParaRPr>
                    </a:p>
                  </a:txBody>
                  <a:tcPr marL="0" marR="0" marT="0" marB="0" anchor="ctr"/>
                </a:tc>
                <a:extLst>
                  <a:ext uri="{0D108BD9-81ED-4DB2-BD59-A6C34878D82A}">
                    <a16:rowId xmlns:a16="http://schemas.microsoft.com/office/drawing/2014/main" val="10005"/>
                  </a:ext>
                </a:extLst>
              </a:tr>
            </a:tbl>
          </a:graphicData>
        </a:graphic>
      </p:graphicFrame>
      <p:sp>
        <p:nvSpPr>
          <p:cNvPr id="10" name="TextBox 9"/>
          <p:cNvSpPr txBox="1"/>
          <p:nvPr/>
        </p:nvSpPr>
        <p:spPr>
          <a:xfrm>
            <a:off x="795352" y="5741658"/>
            <a:ext cx="2789161" cy="307777"/>
          </a:xfrm>
          <a:prstGeom prst="rect">
            <a:avLst/>
          </a:prstGeom>
          <a:noFill/>
        </p:spPr>
        <p:txBody>
          <a:bodyPr wrap="none" rtlCol="0">
            <a:spAutoFit/>
          </a:bodyPr>
          <a:lstStyle/>
          <a:p>
            <a:r>
              <a:rPr lang="en-US" sz="1400" dirty="0" smtClean="0"/>
              <a:t>t = 25.023***  	Reject Ho</a:t>
            </a:r>
            <a:endParaRPr lang="en-US" sz="1400" dirty="0"/>
          </a:p>
        </p:txBody>
      </p:sp>
      <p:sp>
        <p:nvSpPr>
          <p:cNvPr id="11" name="TextBox 10"/>
          <p:cNvSpPr txBox="1"/>
          <p:nvPr/>
        </p:nvSpPr>
        <p:spPr>
          <a:xfrm>
            <a:off x="1676789" y="442732"/>
            <a:ext cx="1819805" cy="830997"/>
          </a:xfrm>
          <a:prstGeom prst="rect">
            <a:avLst/>
          </a:prstGeom>
          <a:noFill/>
        </p:spPr>
        <p:txBody>
          <a:bodyPr wrap="square" rtlCol="0">
            <a:spAutoFit/>
          </a:bodyPr>
          <a:lstStyle/>
          <a:p>
            <a:pPr algn="ctr"/>
            <a:r>
              <a:rPr lang="en-US" sz="2400" b="1" dirty="0" smtClean="0">
                <a:solidFill>
                  <a:srgbClr val="AD0101"/>
                </a:solidFill>
              </a:rPr>
              <a:t>Variables</a:t>
            </a:r>
          </a:p>
          <a:p>
            <a:pPr algn="ctr"/>
            <a:r>
              <a:rPr lang="en-US" sz="2400" b="1" dirty="0" smtClean="0">
                <a:solidFill>
                  <a:srgbClr val="AD0101"/>
                </a:solidFill>
              </a:rPr>
              <a:t>are related</a:t>
            </a:r>
            <a:r>
              <a:rPr lang="en-US" b="1" dirty="0" smtClean="0"/>
              <a:t> </a:t>
            </a:r>
            <a:endParaRPr lang="en-US" b="1" dirty="0"/>
          </a:p>
        </p:txBody>
      </p:sp>
      <p:sp>
        <p:nvSpPr>
          <p:cNvPr id="12" name="TextBox 11"/>
          <p:cNvSpPr txBox="1"/>
          <p:nvPr/>
        </p:nvSpPr>
        <p:spPr>
          <a:xfrm>
            <a:off x="1472350" y="3409846"/>
            <a:ext cx="1819805" cy="830997"/>
          </a:xfrm>
          <a:prstGeom prst="rect">
            <a:avLst/>
          </a:prstGeom>
          <a:noFill/>
        </p:spPr>
        <p:txBody>
          <a:bodyPr wrap="square" rtlCol="0">
            <a:spAutoFit/>
          </a:bodyPr>
          <a:lstStyle/>
          <a:p>
            <a:pPr algn="ctr"/>
            <a:r>
              <a:rPr lang="en-US" sz="2400" b="1" dirty="0" smtClean="0">
                <a:solidFill>
                  <a:srgbClr val="AD0101"/>
                </a:solidFill>
              </a:rPr>
              <a:t>Variables</a:t>
            </a:r>
          </a:p>
          <a:p>
            <a:pPr algn="ctr"/>
            <a:r>
              <a:rPr lang="en-US" sz="2400" b="1" dirty="0" smtClean="0">
                <a:solidFill>
                  <a:srgbClr val="AD0101"/>
                </a:solidFill>
              </a:rPr>
              <a:t>are related</a:t>
            </a:r>
            <a:r>
              <a:rPr lang="en-US" b="1" dirty="0" smtClean="0"/>
              <a:t> </a:t>
            </a:r>
            <a:endParaRPr lang="en-US" b="1" dirty="0"/>
          </a:p>
        </p:txBody>
      </p:sp>
      <p:sp>
        <p:nvSpPr>
          <p:cNvPr id="13" name="TextBox 12"/>
          <p:cNvSpPr txBox="1"/>
          <p:nvPr/>
        </p:nvSpPr>
        <p:spPr>
          <a:xfrm>
            <a:off x="0" y="6434275"/>
            <a:ext cx="7071167" cy="369332"/>
          </a:xfrm>
          <a:prstGeom prst="rect">
            <a:avLst/>
          </a:prstGeom>
          <a:noFill/>
        </p:spPr>
        <p:txBody>
          <a:bodyPr wrap="none" rtlCol="0">
            <a:spAutoFit/>
          </a:bodyPr>
          <a:lstStyle/>
          <a:p>
            <a:r>
              <a:rPr lang="en-US" dirty="0" smtClean="0"/>
              <a:t>***Variables are significant at Confidence Intervals of 90%, 95%, 99% </a:t>
            </a:r>
            <a:endParaRPr lang="en-US" dirty="0"/>
          </a:p>
        </p:txBody>
      </p:sp>
    </p:spTree>
    <p:extLst>
      <p:ext uri="{BB962C8B-B14F-4D97-AF65-F5344CB8AC3E}">
        <p14:creationId xmlns:p14="http://schemas.microsoft.com/office/powerpoint/2010/main" val="1559742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ory">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Story">
      <a:majorFont>
        <a:latin typeface="Calisto MT"/>
        <a:ea typeface=""/>
        <a:cs typeface=""/>
        <a:font script="Jpan" typeface="ＭＳ Ｐ明朝"/>
      </a:majorFont>
      <a:minorFont>
        <a:latin typeface="Calisto MT"/>
        <a:ea typeface=""/>
        <a:cs typeface=""/>
        <a:font script="Jpan" typeface="ＭＳ Ｐ明朝"/>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1267</TotalTime>
  <Words>1892</Words>
  <Application>Microsoft Office PowerPoint</Application>
  <PresentationFormat>On-screen Show (4:3)</PresentationFormat>
  <Paragraphs>765</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Calisto MT</vt:lpstr>
      <vt:lpstr>MS Mincho</vt:lpstr>
      <vt:lpstr>Times New Roman</vt:lpstr>
      <vt:lpstr>Story</vt:lpstr>
      <vt:lpstr>PowerPoint Presentation</vt:lpstr>
      <vt:lpstr>Background</vt:lpstr>
      <vt:lpstr>Problem </vt:lpstr>
      <vt:lpstr>Challenges </vt:lpstr>
      <vt:lpstr>Selection &amp; Sample Info</vt:lpstr>
      <vt:lpstr>Have you heard of The Textbook Game?</vt:lpstr>
      <vt:lpstr>PowerPoint Presentation</vt:lpstr>
      <vt:lpstr>Do you know where  The Textbook Game is located?</vt:lpstr>
      <vt:lpstr>PowerPoint Presentation</vt:lpstr>
      <vt:lpstr>PowerPoint Presentation</vt:lpstr>
      <vt:lpstr>Current Advertising</vt:lpstr>
      <vt:lpstr>Which advertising techniques influence students purchasing behaviors the most?</vt:lpstr>
      <vt:lpstr>Comparison of Current Advertising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Where do college students in Columbia, MO prefer to buy their textbooks?</vt:lpstr>
      <vt:lpstr>What motivates students to buy at campus bookstores rather than The Textbook Game?</vt:lpstr>
      <vt:lpstr>How do students pay for their books and how does this affect their purchase decisions?</vt:lpstr>
      <vt:lpstr>How many students:  A) Buy books at The Textbook Game?  B) Sell books back to The Textbook Game?  C) Buy &amp; sell back books at The Textbook Game?</vt:lpstr>
      <vt:lpstr>How many students buy and sell at The Textbook Game?</vt:lpstr>
      <vt:lpstr>PowerPoint Presentation</vt:lpstr>
      <vt:lpstr>Social Media</vt:lpstr>
      <vt:lpstr>PowerPoint Presentation</vt:lpstr>
      <vt:lpstr>Social Media </vt:lpstr>
      <vt:lpstr>Gonga </vt:lpstr>
      <vt:lpstr>Gonga </vt:lpstr>
      <vt:lpstr>Gonga Recommendations</vt:lpstr>
      <vt:lpstr>The Ad Sheet</vt:lpstr>
      <vt:lpstr>TV &amp; Radio</vt:lpstr>
      <vt:lpstr>TV &amp; Radio </vt:lpstr>
      <vt:lpstr>Limitations </vt:lpstr>
      <vt:lpstr>Questions</vt:lpstr>
      <vt:lpstr>Appendix A: Research Objectives</vt:lpstr>
      <vt:lpstr>Appendix B: Research Questions </vt:lpstr>
      <vt:lpstr>Appendix B: Research Questions </vt:lpstr>
      <vt:lpstr>Appendix B: Research Questions </vt:lpstr>
      <vt:lpstr>Appendix C: Questionnaire</vt:lpstr>
      <vt:lpstr>Appendix C: Questionnaire</vt:lpstr>
      <vt:lpstr>Appendix C: Questionnaire</vt:lpstr>
      <vt:lpstr>Appendix C: Questionnaire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Olivia Hogan, Sean Krispin,                 Blake Gardner, Alex Renken</dc:title>
  <dc:creator>Olivia Hogan</dc:creator>
  <cp:lastModifiedBy>lin frank</cp:lastModifiedBy>
  <cp:revision>117</cp:revision>
  <cp:lastPrinted>2012-11-10T21:27:33Z</cp:lastPrinted>
  <dcterms:created xsi:type="dcterms:W3CDTF">2012-11-02T00:48:02Z</dcterms:created>
  <dcterms:modified xsi:type="dcterms:W3CDTF">2019-04-15T20:29:25Z</dcterms:modified>
</cp:coreProperties>
</file>