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7"/>
  </p:notesMasterIdLst>
  <p:handoutMasterIdLst>
    <p:handoutMasterId r:id="rId28"/>
  </p:handoutMasterIdLst>
  <p:sldIdLst>
    <p:sldId id="257" r:id="rId6"/>
    <p:sldId id="258" r:id="rId7"/>
    <p:sldId id="259" r:id="rId8"/>
    <p:sldId id="260" r:id="rId9"/>
    <p:sldId id="261" r:id="rId10"/>
    <p:sldId id="25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4" r:id="rId24"/>
    <p:sldId id="295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1" autoAdjust="0"/>
  </p:normalViewPr>
  <p:slideViewPr>
    <p:cSldViewPr snapToGrid="0">
      <p:cViewPr varScale="1">
        <p:scale>
          <a:sx n="82" d="100"/>
          <a:sy n="82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DD6D2-A8F7-4FB0-B3D6-5D3BA18B6D9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A9424D-C48D-4A94-ABD0-6B64CBD9C9D0}">
      <dgm:prSet/>
      <dgm:spPr/>
      <dgm:t>
        <a:bodyPr/>
        <a:lstStyle/>
        <a:p>
          <a:r>
            <a:rPr lang="en-US"/>
            <a:t>Difference test:</a:t>
          </a:r>
        </a:p>
      </dgm:t>
    </dgm:pt>
    <dgm:pt modelId="{6ACA3D2E-D257-45BF-9F2C-E9DEFB399976}" type="parTrans" cxnId="{C0A9FFD8-AADC-40A1-B83D-FFC59053B96E}">
      <dgm:prSet/>
      <dgm:spPr/>
      <dgm:t>
        <a:bodyPr/>
        <a:lstStyle/>
        <a:p>
          <a:endParaRPr lang="en-US"/>
        </a:p>
      </dgm:t>
    </dgm:pt>
    <dgm:pt modelId="{D09D2F68-136E-4E7D-97EF-3FA267130AD6}" type="sibTrans" cxnId="{C0A9FFD8-AADC-40A1-B83D-FFC59053B96E}">
      <dgm:prSet/>
      <dgm:spPr/>
      <dgm:t>
        <a:bodyPr/>
        <a:lstStyle/>
        <a:p>
          <a:endParaRPr lang="en-US"/>
        </a:p>
      </dgm:t>
    </dgm:pt>
    <dgm:pt modelId="{3B66E842-5CD6-4A17-BC31-36F4AC440F46}">
      <dgm:prSet/>
      <dgm:spPr/>
      <dgm:t>
        <a:bodyPr/>
        <a:lstStyle/>
        <a:p>
          <a:r>
            <a:rPr lang="en-US"/>
            <a:t>For mean-comparison: Independent t-test</a:t>
          </a:r>
        </a:p>
      </dgm:t>
    </dgm:pt>
    <dgm:pt modelId="{08E83324-618E-4CA3-B923-3F597BFBF7BF}" type="parTrans" cxnId="{E4844C22-7F1B-46CA-956C-A24592DEAF43}">
      <dgm:prSet/>
      <dgm:spPr/>
      <dgm:t>
        <a:bodyPr/>
        <a:lstStyle/>
        <a:p>
          <a:endParaRPr lang="en-US"/>
        </a:p>
      </dgm:t>
    </dgm:pt>
    <dgm:pt modelId="{0CF90953-7EE5-43D9-A564-A75712885A89}" type="sibTrans" cxnId="{E4844C22-7F1B-46CA-956C-A24592DEAF43}">
      <dgm:prSet/>
      <dgm:spPr/>
      <dgm:t>
        <a:bodyPr/>
        <a:lstStyle/>
        <a:p>
          <a:endParaRPr lang="en-US"/>
        </a:p>
      </dgm:t>
    </dgm:pt>
    <dgm:pt modelId="{D3C53CD1-214C-4E6F-8A32-57680D7E7084}">
      <dgm:prSet/>
      <dgm:spPr/>
      <dgm:t>
        <a:bodyPr/>
        <a:lstStyle/>
        <a:p>
          <a:r>
            <a:rPr lang="en-US"/>
            <a:t>Hypothesis testing</a:t>
          </a:r>
        </a:p>
      </dgm:t>
    </dgm:pt>
    <dgm:pt modelId="{F4911187-1BDE-4891-A2C4-4FBC365EEA81}" type="parTrans" cxnId="{E01B6B97-DD24-44DA-AB3D-2D0D691DF368}">
      <dgm:prSet/>
      <dgm:spPr/>
      <dgm:t>
        <a:bodyPr/>
        <a:lstStyle/>
        <a:p>
          <a:endParaRPr lang="en-US"/>
        </a:p>
      </dgm:t>
    </dgm:pt>
    <dgm:pt modelId="{B5461745-FE2E-49F7-A088-1002C153FB3D}" type="sibTrans" cxnId="{E01B6B97-DD24-44DA-AB3D-2D0D691DF368}">
      <dgm:prSet/>
      <dgm:spPr/>
      <dgm:t>
        <a:bodyPr/>
        <a:lstStyle/>
        <a:p>
          <a:endParaRPr lang="en-US"/>
        </a:p>
      </dgm:t>
    </dgm:pt>
    <dgm:pt modelId="{67C1E754-13DC-458D-80A2-810556D6BFAE}">
      <dgm:prSet/>
      <dgm:spPr/>
      <dgm:t>
        <a:bodyPr/>
        <a:lstStyle/>
        <a:p>
          <a:r>
            <a:rPr lang="en-US"/>
            <a:t>PA7 revision (optional) due this Friday</a:t>
          </a:r>
        </a:p>
      </dgm:t>
    </dgm:pt>
    <dgm:pt modelId="{25B7FCA0-067E-47A6-94DA-BD195BBC72ED}" type="parTrans" cxnId="{EB99BA16-DE61-4130-AF15-9870B3499610}">
      <dgm:prSet/>
      <dgm:spPr/>
      <dgm:t>
        <a:bodyPr/>
        <a:lstStyle/>
        <a:p>
          <a:endParaRPr lang="en-US"/>
        </a:p>
      </dgm:t>
    </dgm:pt>
    <dgm:pt modelId="{E96442D4-AB56-4262-AF6D-51589E4FD14F}" type="sibTrans" cxnId="{EB99BA16-DE61-4130-AF15-9870B3499610}">
      <dgm:prSet/>
      <dgm:spPr/>
      <dgm:t>
        <a:bodyPr/>
        <a:lstStyle/>
        <a:p>
          <a:endParaRPr lang="en-US"/>
        </a:p>
      </dgm:t>
    </dgm:pt>
    <dgm:pt modelId="{74F28886-CB08-4769-9E0F-60A3A5DDCBB4}" type="pres">
      <dgm:prSet presAssocID="{C4FDD6D2-A8F7-4FB0-B3D6-5D3BA18B6D91}" presName="linear" presStyleCnt="0">
        <dgm:presLayoutVars>
          <dgm:dir/>
          <dgm:animLvl val="lvl"/>
          <dgm:resizeHandles val="exact"/>
        </dgm:presLayoutVars>
      </dgm:prSet>
      <dgm:spPr/>
    </dgm:pt>
    <dgm:pt modelId="{C5E3DBC3-3255-426E-81F4-6009E7F29310}" type="pres">
      <dgm:prSet presAssocID="{DBA9424D-C48D-4A94-ABD0-6B64CBD9C9D0}" presName="parentLin" presStyleCnt="0"/>
      <dgm:spPr/>
    </dgm:pt>
    <dgm:pt modelId="{9AC642A0-32AA-425C-BC66-25F695BF66B1}" type="pres">
      <dgm:prSet presAssocID="{DBA9424D-C48D-4A94-ABD0-6B64CBD9C9D0}" presName="parentLeftMargin" presStyleLbl="node1" presStyleIdx="0" presStyleCnt="2"/>
      <dgm:spPr/>
    </dgm:pt>
    <dgm:pt modelId="{E662EFDA-0F07-41C7-B28A-40A8BF4118D1}" type="pres">
      <dgm:prSet presAssocID="{DBA9424D-C48D-4A94-ABD0-6B64CBD9C9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C7B88B-1F35-4AD1-8533-6BF280FEBE8C}" type="pres">
      <dgm:prSet presAssocID="{DBA9424D-C48D-4A94-ABD0-6B64CBD9C9D0}" presName="negativeSpace" presStyleCnt="0"/>
      <dgm:spPr/>
    </dgm:pt>
    <dgm:pt modelId="{98565856-05E8-49ED-A58F-FD85BAAD3645}" type="pres">
      <dgm:prSet presAssocID="{DBA9424D-C48D-4A94-ABD0-6B64CBD9C9D0}" presName="childText" presStyleLbl="conFgAcc1" presStyleIdx="0" presStyleCnt="2">
        <dgm:presLayoutVars>
          <dgm:bulletEnabled val="1"/>
        </dgm:presLayoutVars>
      </dgm:prSet>
      <dgm:spPr/>
    </dgm:pt>
    <dgm:pt modelId="{ACD17563-4920-4A71-A5F1-9A43B984E46A}" type="pres">
      <dgm:prSet presAssocID="{D09D2F68-136E-4E7D-97EF-3FA267130AD6}" presName="spaceBetweenRectangles" presStyleCnt="0"/>
      <dgm:spPr/>
    </dgm:pt>
    <dgm:pt modelId="{253CDAE6-E0D0-42EA-B4B8-FB06F712D1E5}" type="pres">
      <dgm:prSet presAssocID="{67C1E754-13DC-458D-80A2-810556D6BFAE}" presName="parentLin" presStyleCnt="0"/>
      <dgm:spPr/>
    </dgm:pt>
    <dgm:pt modelId="{BF5C6906-07FE-4C29-A0A2-BD70D990ABAA}" type="pres">
      <dgm:prSet presAssocID="{67C1E754-13DC-458D-80A2-810556D6BFAE}" presName="parentLeftMargin" presStyleLbl="node1" presStyleIdx="0" presStyleCnt="2"/>
      <dgm:spPr/>
    </dgm:pt>
    <dgm:pt modelId="{94D4EB1E-E203-401C-B4EB-3F85D851B44B}" type="pres">
      <dgm:prSet presAssocID="{67C1E754-13DC-458D-80A2-810556D6BF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2A127D-8371-492D-9E2D-D7BF11A5A2C2}" type="pres">
      <dgm:prSet presAssocID="{67C1E754-13DC-458D-80A2-810556D6BFAE}" presName="negativeSpace" presStyleCnt="0"/>
      <dgm:spPr/>
    </dgm:pt>
    <dgm:pt modelId="{795A2722-844E-48E9-ADEE-B8B951734CEF}" type="pres">
      <dgm:prSet presAssocID="{67C1E754-13DC-458D-80A2-810556D6BF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99BA16-DE61-4130-AF15-9870B3499610}" srcId="{C4FDD6D2-A8F7-4FB0-B3D6-5D3BA18B6D91}" destId="{67C1E754-13DC-458D-80A2-810556D6BFAE}" srcOrd="1" destOrd="0" parTransId="{25B7FCA0-067E-47A6-94DA-BD195BBC72ED}" sibTransId="{E96442D4-AB56-4262-AF6D-51589E4FD14F}"/>
    <dgm:cxn modelId="{E4844C22-7F1B-46CA-956C-A24592DEAF43}" srcId="{DBA9424D-C48D-4A94-ABD0-6B64CBD9C9D0}" destId="{3B66E842-5CD6-4A17-BC31-36F4AC440F46}" srcOrd="0" destOrd="0" parTransId="{08E83324-618E-4CA3-B923-3F597BFBF7BF}" sibTransId="{0CF90953-7EE5-43D9-A564-A75712885A89}"/>
    <dgm:cxn modelId="{681E5A65-589F-409A-B90F-8E7FD5DFBC50}" type="presOf" srcId="{DBA9424D-C48D-4A94-ABD0-6B64CBD9C9D0}" destId="{E662EFDA-0F07-41C7-B28A-40A8BF4118D1}" srcOrd="1" destOrd="0" presId="urn:microsoft.com/office/officeart/2005/8/layout/list1"/>
    <dgm:cxn modelId="{8FCB1566-1F5E-4F72-84D5-D4F35E78F459}" type="presOf" srcId="{67C1E754-13DC-458D-80A2-810556D6BFAE}" destId="{BF5C6906-07FE-4C29-A0A2-BD70D990ABAA}" srcOrd="0" destOrd="0" presId="urn:microsoft.com/office/officeart/2005/8/layout/list1"/>
    <dgm:cxn modelId="{ADF72047-ADBF-46D0-A6AF-942895B48F4C}" type="presOf" srcId="{D3C53CD1-214C-4E6F-8A32-57680D7E7084}" destId="{98565856-05E8-49ED-A58F-FD85BAAD3645}" srcOrd="0" destOrd="1" presId="urn:microsoft.com/office/officeart/2005/8/layout/list1"/>
    <dgm:cxn modelId="{66A17B86-F18C-4D18-864D-DE773CA64562}" type="presOf" srcId="{DBA9424D-C48D-4A94-ABD0-6B64CBD9C9D0}" destId="{9AC642A0-32AA-425C-BC66-25F695BF66B1}" srcOrd="0" destOrd="0" presId="urn:microsoft.com/office/officeart/2005/8/layout/list1"/>
    <dgm:cxn modelId="{E01B6B97-DD24-44DA-AB3D-2D0D691DF368}" srcId="{DBA9424D-C48D-4A94-ABD0-6B64CBD9C9D0}" destId="{D3C53CD1-214C-4E6F-8A32-57680D7E7084}" srcOrd="1" destOrd="0" parTransId="{F4911187-1BDE-4891-A2C4-4FBC365EEA81}" sibTransId="{B5461745-FE2E-49F7-A088-1002C153FB3D}"/>
    <dgm:cxn modelId="{C0A9FFD8-AADC-40A1-B83D-FFC59053B96E}" srcId="{C4FDD6D2-A8F7-4FB0-B3D6-5D3BA18B6D91}" destId="{DBA9424D-C48D-4A94-ABD0-6B64CBD9C9D0}" srcOrd="0" destOrd="0" parTransId="{6ACA3D2E-D257-45BF-9F2C-E9DEFB399976}" sibTransId="{D09D2F68-136E-4E7D-97EF-3FA267130AD6}"/>
    <dgm:cxn modelId="{5EC336E3-1F5C-4EF6-818F-CB03FAD4B9A5}" type="presOf" srcId="{67C1E754-13DC-458D-80A2-810556D6BFAE}" destId="{94D4EB1E-E203-401C-B4EB-3F85D851B44B}" srcOrd="1" destOrd="0" presId="urn:microsoft.com/office/officeart/2005/8/layout/list1"/>
    <dgm:cxn modelId="{DD3CE5EC-0BF3-4BD9-9AAA-1815F083EC81}" type="presOf" srcId="{3B66E842-5CD6-4A17-BC31-36F4AC440F46}" destId="{98565856-05E8-49ED-A58F-FD85BAAD3645}" srcOrd="0" destOrd="0" presId="urn:microsoft.com/office/officeart/2005/8/layout/list1"/>
    <dgm:cxn modelId="{78ACBAF4-CA88-4B3B-9129-B0771C62BB1B}" type="presOf" srcId="{C4FDD6D2-A8F7-4FB0-B3D6-5D3BA18B6D91}" destId="{74F28886-CB08-4769-9E0F-60A3A5DDCBB4}" srcOrd="0" destOrd="0" presId="urn:microsoft.com/office/officeart/2005/8/layout/list1"/>
    <dgm:cxn modelId="{E00572B9-E4C6-4FEE-AA05-F17546D0AE9D}" type="presParOf" srcId="{74F28886-CB08-4769-9E0F-60A3A5DDCBB4}" destId="{C5E3DBC3-3255-426E-81F4-6009E7F29310}" srcOrd="0" destOrd="0" presId="urn:microsoft.com/office/officeart/2005/8/layout/list1"/>
    <dgm:cxn modelId="{D3975826-3835-42EB-AFF0-D3577C11F9DB}" type="presParOf" srcId="{C5E3DBC3-3255-426E-81F4-6009E7F29310}" destId="{9AC642A0-32AA-425C-BC66-25F695BF66B1}" srcOrd="0" destOrd="0" presId="urn:microsoft.com/office/officeart/2005/8/layout/list1"/>
    <dgm:cxn modelId="{FF9A2C5C-AC44-4421-A9D4-AEFE4A5D16F5}" type="presParOf" srcId="{C5E3DBC3-3255-426E-81F4-6009E7F29310}" destId="{E662EFDA-0F07-41C7-B28A-40A8BF4118D1}" srcOrd="1" destOrd="0" presId="urn:microsoft.com/office/officeart/2005/8/layout/list1"/>
    <dgm:cxn modelId="{D7AFEE24-A326-4689-A178-666DFA0C47BD}" type="presParOf" srcId="{74F28886-CB08-4769-9E0F-60A3A5DDCBB4}" destId="{36C7B88B-1F35-4AD1-8533-6BF280FEBE8C}" srcOrd="1" destOrd="0" presId="urn:microsoft.com/office/officeart/2005/8/layout/list1"/>
    <dgm:cxn modelId="{D9AB8CBC-4796-4AF9-AE40-39B89B72B479}" type="presParOf" srcId="{74F28886-CB08-4769-9E0F-60A3A5DDCBB4}" destId="{98565856-05E8-49ED-A58F-FD85BAAD3645}" srcOrd="2" destOrd="0" presId="urn:microsoft.com/office/officeart/2005/8/layout/list1"/>
    <dgm:cxn modelId="{9041DC5B-6AB3-4FCC-AC5D-5F8162A69606}" type="presParOf" srcId="{74F28886-CB08-4769-9E0F-60A3A5DDCBB4}" destId="{ACD17563-4920-4A71-A5F1-9A43B984E46A}" srcOrd="3" destOrd="0" presId="urn:microsoft.com/office/officeart/2005/8/layout/list1"/>
    <dgm:cxn modelId="{6268B099-2AD4-414B-A8EC-4B5E9307867A}" type="presParOf" srcId="{74F28886-CB08-4769-9E0F-60A3A5DDCBB4}" destId="{253CDAE6-E0D0-42EA-B4B8-FB06F712D1E5}" srcOrd="4" destOrd="0" presId="urn:microsoft.com/office/officeart/2005/8/layout/list1"/>
    <dgm:cxn modelId="{D6A12CDC-B191-462C-8845-BE9F9C5EEDCE}" type="presParOf" srcId="{253CDAE6-E0D0-42EA-B4B8-FB06F712D1E5}" destId="{BF5C6906-07FE-4C29-A0A2-BD70D990ABAA}" srcOrd="0" destOrd="0" presId="urn:microsoft.com/office/officeart/2005/8/layout/list1"/>
    <dgm:cxn modelId="{4BA6C8CD-0674-4F83-8271-BBFD50663C7A}" type="presParOf" srcId="{253CDAE6-E0D0-42EA-B4B8-FB06F712D1E5}" destId="{94D4EB1E-E203-401C-B4EB-3F85D851B44B}" srcOrd="1" destOrd="0" presId="urn:microsoft.com/office/officeart/2005/8/layout/list1"/>
    <dgm:cxn modelId="{ECD6B876-5269-4665-B1B8-3DC86D307475}" type="presParOf" srcId="{74F28886-CB08-4769-9E0F-60A3A5DDCBB4}" destId="{4E2A127D-8371-492D-9E2D-D7BF11A5A2C2}" srcOrd="5" destOrd="0" presId="urn:microsoft.com/office/officeart/2005/8/layout/list1"/>
    <dgm:cxn modelId="{E0F046EC-7543-498B-B364-3CB5A8AC9EBC}" type="presParOf" srcId="{74F28886-CB08-4769-9E0F-60A3A5DDCBB4}" destId="{795A2722-844E-48E9-ADEE-B8B951734C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55F51-4BF4-4A2D-8B60-406E802CC2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AC493-4BC9-463F-B16E-46EB508A80B9}">
      <dgm:prSet/>
      <dgm:spPr/>
      <dgm:t>
        <a:bodyPr/>
        <a:lstStyle/>
        <a:p>
          <a:r>
            <a:rPr lang="en-US"/>
            <a:t>For mean-comparison: Independent t-test</a:t>
          </a:r>
        </a:p>
      </dgm:t>
    </dgm:pt>
    <dgm:pt modelId="{0BF2183E-7CCB-4BEB-9B5D-A4AFA6DCAC24}" type="parTrans" cxnId="{F2EB4D41-DD54-4F94-81E0-3C741770B4F5}">
      <dgm:prSet/>
      <dgm:spPr/>
      <dgm:t>
        <a:bodyPr/>
        <a:lstStyle/>
        <a:p>
          <a:endParaRPr lang="en-US"/>
        </a:p>
      </dgm:t>
    </dgm:pt>
    <dgm:pt modelId="{D9B3940C-43EF-4912-BAD2-78921E6EDC92}" type="sibTrans" cxnId="{F2EB4D41-DD54-4F94-81E0-3C741770B4F5}">
      <dgm:prSet/>
      <dgm:spPr/>
      <dgm:t>
        <a:bodyPr/>
        <a:lstStyle/>
        <a:p>
          <a:endParaRPr lang="en-US"/>
        </a:p>
      </dgm:t>
    </dgm:pt>
    <dgm:pt modelId="{F15E0896-CCBD-4ECC-A78F-46D923BF7F58}">
      <dgm:prSet/>
      <dgm:spPr/>
      <dgm:t>
        <a:bodyPr/>
        <a:lstStyle/>
        <a:p>
          <a:r>
            <a:rPr lang="en-US"/>
            <a:t>hypothesis testing 3 steps</a:t>
          </a:r>
        </a:p>
      </dgm:t>
    </dgm:pt>
    <dgm:pt modelId="{B7E6F9B3-F1E1-4DAD-AE31-5C6FF82E5076}" type="parTrans" cxnId="{9D084654-68B0-42B0-87A2-B367126E24CB}">
      <dgm:prSet/>
      <dgm:spPr/>
      <dgm:t>
        <a:bodyPr/>
        <a:lstStyle/>
        <a:p>
          <a:endParaRPr lang="en-US"/>
        </a:p>
      </dgm:t>
    </dgm:pt>
    <dgm:pt modelId="{689827E9-B213-4D78-A032-B5133FEEDB9A}" type="sibTrans" cxnId="{9D084654-68B0-42B0-87A2-B367126E24CB}">
      <dgm:prSet/>
      <dgm:spPr/>
      <dgm:t>
        <a:bodyPr/>
        <a:lstStyle/>
        <a:p>
          <a:endParaRPr lang="en-US"/>
        </a:p>
      </dgm:t>
    </dgm:pt>
    <dgm:pt modelId="{33D26FBE-542F-4235-8453-58D15947FF2B}">
      <dgm:prSet/>
      <dgm:spPr/>
      <dgm:t>
        <a:bodyPr/>
        <a:lstStyle/>
        <a:p>
          <a:r>
            <a:rPr lang="en-US"/>
            <a:t>Look up critical value in t table</a:t>
          </a:r>
        </a:p>
      </dgm:t>
    </dgm:pt>
    <dgm:pt modelId="{A15DC616-9581-4938-A14F-AEA93DF8B36B}" type="parTrans" cxnId="{4A490EBD-8977-4C6F-B717-B96E08E110BD}">
      <dgm:prSet/>
      <dgm:spPr/>
      <dgm:t>
        <a:bodyPr/>
        <a:lstStyle/>
        <a:p>
          <a:endParaRPr lang="en-US"/>
        </a:p>
      </dgm:t>
    </dgm:pt>
    <dgm:pt modelId="{A942000A-86F0-40F4-A86E-A288B7B5BCEE}" type="sibTrans" cxnId="{4A490EBD-8977-4C6F-B717-B96E08E110BD}">
      <dgm:prSet/>
      <dgm:spPr/>
      <dgm:t>
        <a:bodyPr/>
        <a:lstStyle/>
        <a:p>
          <a:endParaRPr lang="en-US"/>
        </a:p>
      </dgm:t>
    </dgm:pt>
    <dgm:pt modelId="{51D23927-EBDF-4BF8-8542-9344530E03DE}">
      <dgm:prSet/>
      <dgm:spPr/>
      <dgm:t>
        <a:bodyPr/>
        <a:lstStyle/>
        <a:p>
          <a:r>
            <a:rPr lang="en-US"/>
            <a:t>Which group’s average is higher?  </a:t>
          </a:r>
        </a:p>
      </dgm:t>
    </dgm:pt>
    <dgm:pt modelId="{7024BAE4-E069-4F11-A553-6E7AD5993C7B}" type="parTrans" cxnId="{B00C2376-F75D-4AA8-93D0-CFC1066CAF96}">
      <dgm:prSet/>
      <dgm:spPr/>
      <dgm:t>
        <a:bodyPr/>
        <a:lstStyle/>
        <a:p>
          <a:endParaRPr lang="en-US"/>
        </a:p>
      </dgm:t>
    </dgm:pt>
    <dgm:pt modelId="{6EF1B062-044C-4C73-BA56-77BBD2DE3FA8}" type="sibTrans" cxnId="{B00C2376-F75D-4AA8-93D0-CFC1066CAF96}">
      <dgm:prSet/>
      <dgm:spPr/>
      <dgm:t>
        <a:bodyPr/>
        <a:lstStyle/>
        <a:p>
          <a:endParaRPr lang="en-US"/>
        </a:p>
      </dgm:t>
    </dgm:pt>
    <dgm:pt modelId="{D82B5864-BD7C-4A84-9D65-AD155C933B3B}">
      <dgm:prSet/>
      <dgm:spPr/>
      <dgm:t>
        <a:bodyPr/>
        <a:lstStyle/>
        <a:p>
          <a:r>
            <a:rPr lang="en-US"/>
            <a:t>For cross-tabulation: two-way chi-square</a:t>
          </a:r>
        </a:p>
      </dgm:t>
    </dgm:pt>
    <dgm:pt modelId="{82335AF8-49BE-461A-BF67-4C4A5178744E}" type="parTrans" cxnId="{95B04F96-430F-4D74-B96E-19FCE9617394}">
      <dgm:prSet/>
      <dgm:spPr/>
      <dgm:t>
        <a:bodyPr/>
        <a:lstStyle/>
        <a:p>
          <a:endParaRPr lang="en-US"/>
        </a:p>
      </dgm:t>
    </dgm:pt>
    <dgm:pt modelId="{23111BFE-5364-43EB-8207-23E2CD7EB296}" type="sibTrans" cxnId="{95B04F96-430F-4D74-B96E-19FCE9617394}">
      <dgm:prSet/>
      <dgm:spPr/>
      <dgm:t>
        <a:bodyPr/>
        <a:lstStyle/>
        <a:p>
          <a:endParaRPr lang="en-US"/>
        </a:p>
      </dgm:t>
    </dgm:pt>
    <dgm:pt modelId="{D3D92234-A6B8-462A-A877-E5C43BB403C2}">
      <dgm:prSet/>
      <dgm:spPr/>
      <dgm:t>
        <a:bodyPr/>
        <a:lstStyle/>
        <a:p>
          <a:r>
            <a:rPr lang="en-US"/>
            <a:t>calculate expected value</a:t>
          </a:r>
        </a:p>
      </dgm:t>
    </dgm:pt>
    <dgm:pt modelId="{AEE51AF3-7799-4E9A-B36A-5DE00524B90B}" type="parTrans" cxnId="{1C78EA43-EEAE-4792-9F4D-B67B791915D3}">
      <dgm:prSet/>
      <dgm:spPr/>
      <dgm:t>
        <a:bodyPr/>
        <a:lstStyle/>
        <a:p>
          <a:endParaRPr lang="en-US"/>
        </a:p>
      </dgm:t>
    </dgm:pt>
    <dgm:pt modelId="{5138CD0E-6D6D-4F51-A232-60444092FB8A}" type="sibTrans" cxnId="{1C78EA43-EEAE-4792-9F4D-B67B791915D3}">
      <dgm:prSet/>
      <dgm:spPr/>
      <dgm:t>
        <a:bodyPr/>
        <a:lstStyle/>
        <a:p>
          <a:endParaRPr lang="en-US"/>
        </a:p>
      </dgm:t>
    </dgm:pt>
    <dgm:pt modelId="{90C323D3-36D7-4577-98E6-A4E06847C9A1}">
      <dgm:prSet/>
      <dgm:spPr/>
      <dgm:t>
        <a:bodyPr/>
        <a:lstStyle/>
        <a:p>
          <a:r>
            <a:rPr lang="en-US"/>
            <a:t>look up critical value in chi-square table </a:t>
          </a:r>
        </a:p>
      </dgm:t>
    </dgm:pt>
    <dgm:pt modelId="{FAE596BD-268F-4E69-8B89-C6F1DA432349}" type="parTrans" cxnId="{9ABF1AF6-FFFA-41B1-A020-D3F9CAF8AFA4}">
      <dgm:prSet/>
      <dgm:spPr/>
      <dgm:t>
        <a:bodyPr/>
        <a:lstStyle/>
        <a:p>
          <a:endParaRPr lang="en-US"/>
        </a:p>
      </dgm:t>
    </dgm:pt>
    <dgm:pt modelId="{3D25FEBC-D020-4304-9BA6-7898C37F5671}" type="sibTrans" cxnId="{9ABF1AF6-FFFA-41B1-A020-D3F9CAF8AFA4}">
      <dgm:prSet/>
      <dgm:spPr/>
      <dgm:t>
        <a:bodyPr/>
        <a:lstStyle/>
        <a:p>
          <a:endParaRPr lang="en-US"/>
        </a:p>
      </dgm:t>
    </dgm:pt>
    <dgm:pt modelId="{D9245EB1-23F1-41BC-BF2B-1B741D17C08B}">
      <dgm:prSet/>
      <dgm:spPr/>
      <dgm:t>
        <a:bodyPr/>
        <a:lstStyle/>
        <a:p>
          <a:r>
            <a:rPr lang="en-US"/>
            <a:t>Which group’s percent is higher?</a:t>
          </a:r>
        </a:p>
      </dgm:t>
    </dgm:pt>
    <dgm:pt modelId="{525D1A27-EAED-49A3-BC95-A32624D3C5D9}" type="parTrans" cxnId="{6D3EE006-3380-4698-A8CC-4B6730A41055}">
      <dgm:prSet/>
      <dgm:spPr/>
      <dgm:t>
        <a:bodyPr/>
        <a:lstStyle/>
        <a:p>
          <a:endParaRPr lang="en-US"/>
        </a:p>
      </dgm:t>
    </dgm:pt>
    <dgm:pt modelId="{A65EB007-997D-4AAA-95D9-3B7D0FD4F053}" type="sibTrans" cxnId="{6D3EE006-3380-4698-A8CC-4B6730A41055}">
      <dgm:prSet/>
      <dgm:spPr/>
      <dgm:t>
        <a:bodyPr/>
        <a:lstStyle/>
        <a:p>
          <a:endParaRPr lang="en-US"/>
        </a:p>
      </dgm:t>
    </dgm:pt>
    <dgm:pt modelId="{FD31BC77-2562-4CCD-936F-575CAF79A720}" type="pres">
      <dgm:prSet presAssocID="{33355F51-4BF4-4A2D-8B60-406E802CC261}" presName="Name0" presStyleCnt="0">
        <dgm:presLayoutVars>
          <dgm:dir/>
          <dgm:animLvl val="lvl"/>
          <dgm:resizeHandles val="exact"/>
        </dgm:presLayoutVars>
      </dgm:prSet>
      <dgm:spPr/>
    </dgm:pt>
    <dgm:pt modelId="{5D574BB8-4207-4664-AFCD-7A76D434C0C4}" type="pres">
      <dgm:prSet presAssocID="{497AC493-4BC9-463F-B16E-46EB508A80B9}" presName="composite" presStyleCnt="0"/>
      <dgm:spPr/>
    </dgm:pt>
    <dgm:pt modelId="{2EB7104A-E187-4794-ADF1-6FD65687DDD3}" type="pres">
      <dgm:prSet presAssocID="{497AC493-4BC9-463F-B16E-46EB508A80B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25BDC77-5E8A-45FF-9BB6-75E3A7D7A077}" type="pres">
      <dgm:prSet presAssocID="{497AC493-4BC9-463F-B16E-46EB508A80B9}" presName="desTx" presStyleLbl="alignAccFollowNode1" presStyleIdx="0" presStyleCnt="2">
        <dgm:presLayoutVars>
          <dgm:bulletEnabled val="1"/>
        </dgm:presLayoutVars>
      </dgm:prSet>
      <dgm:spPr/>
    </dgm:pt>
    <dgm:pt modelId="{8928C071-A54B-4B36-A81A-D96E2E49E566}" type="pres">
      <dgm:prSet presAssocID="{D9B3940C-43EF-4912-BAD2-78921E6EDC92}" presName="space" presStyleCnt="0"/>
      <dgm:spPr/>
    </dgm:pt>
    <dgm:pt modelId="{948B8E4B-9B7B-41B9-A54F-C6D7F7AA71A0}" type="pres">
      <dgm:prSet presAssocID="{D82B5864-BD7C-4A84-9D65-AD155C933B3B}" presName="composite" presStyleCnt="0"/>
      <dgm:spPr/>
    </dgm:pt>
    <dgm:pt modelId="{C7E431D9-442F-47C0-9360-EC703E67239A}" type="pres">
      <dgm:prSet presAssocID="{D82B5864-BD7C-4A84-9D65-AD155C933B3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8C4416-ADCF-4C93-9F89-F9398947DDA5}" type="pres">
      <dgm:prSet presAssocID="{D82B5864-BD7C-4A84-9D65-AD155C933B3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D3EE006-3380-4698-A8CC-4B6730A41055}" srcId="{D82B5864-BD7C-4A84-9D65-AD155C933B3B}" destId="{D9245EB1-23F1-41BC-BF2B-1B741D17C08B}" srcOrd="2" destOrd="0" parTransId="{525D1A27-EAED-49A3-BC95-A32624D3C5D9}" sibTransId="{A65EB007-997D-4AAA-95D9-3B7D0FD4F053}"/>
    <dgm:cxn modelId="{5C330122-7C31-43AF-8BE8-C3D61BADFAC7}" type="presOf" srcId="{90C323D3-36D7-4577-98E6-A4E06847C9A1}" destId="{B68C4416-ADCF-4C93-9F89-F9398947DDA5}" srcOrd="0" destOrd="1" presId="urn:microsoft.com/office/officeart/2005/8/layout/hList1"/>
    <dgm:cxn modelId="{E0021339-3436-46AB-8527-B0903BE00004}" type="presOf" srcId="{33355F51-4BF4-4A2D-8B60-406E802CC261}" destId="{FD31BC77-2562-4CCD-936F-575CAF79A720}" srcOrd="0" destOrd="0" presId="urn:microsoft.com/office/officeart/2005/8/layout/hList1"/>
    <dgm:cxn modelId="{F2EB4D41-DD54-4F94-81E0-3C741770B4F5}" srcId="{33355F51-4BF4-4A2D-8B60-406E802CC261}" destId="{497AC493-4BC9-463F-B16E-46EB508A80B9}" srcOrd="0" destOrd="0" parTransId="{0BF2183E-7CCB-4BEB-9B5D-A4AFA6DCAC24}" sibTransId="{D9B3940C-43EF-4912-BAD2-78921E6EDC92}"/>
    <dgm:cxn modelId="{1C78EA43-EEAE-4792-9F4D-B67B791915D3}" srcId="{D82B5864-BD7C-4A84-9D65-AD155C933B3B}" destId="{D3D92234-A6B8-462A-A877-E5C43BB403C2}" srcOrd="0" destOrd="0" parTransId="{AEE51AF3-7799-4E9A-B36A-5DE00524B90B}" sibTransId="{5138CD0E-6D6D-4F51-A232-60444092FB8A}"/>
    <dgm:cxn modelId="{0B4EA76A-40F8-40DB-8C64-8F47D6D80147}" type="presOf" srcId="{D82B5864-BD7C-4A84-9D65-AD155C933B3B}" destId="{C7E431D9-442F-47C0-9360-EC703E67239A}" srcOrd="0" destOrd="0" presId="urn:microsoft.com/office/officeart/2005/8/layout/hList1"/>
    <dgm:cxn modelId="{9D084654-68B0-42B0-87A2-B367126E24CB}" srcId="{497AC493-4BC9-463F-B16E-46EB508A80B9}" destId="{F15E0896-CCBD-4ECC-A78F-46D923BF7F58}" srcOrd="0" destOrd="0" parTransId="{B7E6F9B3-F1E1-4DAD-AE31-5C6FF82E5076}" sibTransId="{689827E9-B213-4D78-A032-B5133FEEDB9A}"/>
    <dgm:cxn modelId="{B00C2376-F75D-4AA8-93D0-CFC1066CAF96}" srcId="{497AC493-4BC9-463F-B16E-46EB508A80B9}" destId="{51D23927-EBDF-4BF8-8542-9344530E03DE}" srcOrd="2" destOrd="0" parTransId="{7024BAE4-E069-4F11-A553-6E7AD5993C7B}" sibTransId="{6EF1B062-044C-4C73-BA56-77BBD2DE3FA8}"/>
    <dgm:cxn modelId="{95B04F96-430F-4D74-B96E-19FCE9617394}" srcId="{33355F51-4BF4-4A2D-8B60-406E802CC261}" destId="{D82B5864-BD7C-4A84-9D65-AD155C933B3B}" srcOrd="1" destOrd="0" parTransId="{82335AF8-49BE-461A-BF67-4C4A5178744E}" sibTransId="{23111BFE-5364-43EB-8207-23E2CD7EB296}"/>
    <dgm:cxn modelId="{CAE78C9E-930A-4965-B672-E707726F4CAC}" type="presOf" srcId="{33D26FBE-542F-4235-8453-58D15947FF2B}" destId="{225BDC77-5E8A-45FF-9BB6-75E3A7D7A077}" srcOrd="0" destOrd="1" presId="urn:microsoft.com/office/officeart/2005/8/layout/hList1"/>
    <dgm:cxn modelId="{DAC374AF-C2CF-4376-963E-805CAFB9538E}" type="presOf" srcId="{D3D92234-A6B8-462A-A877-E5C43BB403C2}" destId="{B68C4416-ADCF-4C93-9F89-F9398947DDA5}" srcOrd="0" destOrd="0" presId="urn:microsoft.com/office/officeart/2005/8/layout/hList1"/>
    <dgm:cxn modelId="{4A490EBD-8977-4C6F-B717-B96E08E110BD}" srcId="{497AC493-4BC9-463F-B16E-46EB508A80B9}" destId="{33D26FBE-542F-4235-8453-58D15947FF2B}" srcOrd="1" destOrd="0" parTransId="{A15DC616-9581-4938-A14F-AEA93DF8B36B}" sibTransId="{A942000A-86F0-40F4-A86E-A288B7B5BCEE}"/>
    <dgm:cxn modelId="{5222D0BD-CE94-4E66-A78A-573297DC5ADB}" type="presOf" srcId="{F15E0896-CCBD-4ECC-A78F-46D923BF7F58}" destId="{225BDC77-5E8A-45FF-9BB6-75E3A7D7A077}" srcOrd="0" destOrd="0" presId="urn:microsoft.com/office/officeart/2005/8/layout/hList1"/>
    <dgm:cxn modelId="{ECF0E8BF-69DA-4985-99D5-552C6359ED52}" type="presOf" srcId="{D9245EB1-23F1-41BC-BF2B-1B741D17C08B}" destId="{B68C4416-ADCF-4C93-9F89-F9398947DDA5}" srcOrd="0" destOrd="2" presId="urn:microsoft.com/office/officeart/2005/8/layout/hList1"/>
    <dgm:cxn modelId="{D72A08E3-DB79-4773-AA46-EBA4360E3099}" type="presOf" srcId="{497AC493-4BC9-463F-B16E-46EB508A80B9}" destId="{2EB7104A-E187-4794-ADF1-6FD65687DDD3}" srcOrd="0" destOrd="0" presId="urn:microsoft.com/office/officeart/2005/8/layout/hList1"/>
    <dgm:cxn modelId="{F33687F2-1113-4475-AF09-93AAC6E92026}" type="presOf" srcId="{51D23927-EBDF-4BF8-8542-9344530E03DE}" destId="{225BDC77-5E8A-45FF-9BB6-75E3A7D7A077}" srcOrd="0" destOrd="2" presId="urn:microsoft.com/office/officeart/2005/8/layout/hList1"/>
    <dgm:cxn modelId="{9ABF1AF6-FFFA-41B1-A020-D3F9CAF8AFA4}" srcId="{D82B5864-BD7C-4A84-9D65-AD155C933B3B}" destId="{90C323D3-36D7-4577-98E6-A4E06847C9A1}" srcOrd="1" destOrd="0" parTransId="{FAE596BD-268F-4E69-8B89-C6F1DA432349}" sibTransId="{3D25FEBC-D020-4304-9BA6-7898C37F5671}"/>
    <dgm:cxn modelId="{EC4CA731-EEFD-497B-B31E-9F282398BE1E}" type="presParOf" srcId="{FD31BC77-2562-4CCD-936F-575CAF79A720}" destId="{5D574BB8-4207-4664-AFCD-7A76D434C0C4}" srcOrd="0" destOrd="0" presId="urn:microsoft.com/office/officeart/2005/8/layout/hList1"/>
    <dgm:cxn modelId="{702F5676-684B-46EB-87BE-E7EE0643051B}" type="presParOf" srcId="{5D574BB8-4207-4664-AFCD-7A76D434C0C4}" destId="{2EB7104A-E187-4794-ADF1-6FD65687DDD3}" srcOrd="0" destOrd="0" presId="urn:microsoft.com/office/officeart/2005/8/layout/hList1"/>
    <dgm:cxn modelId="{73C2210C-31CD-4533-8432-E8B5BD808E1B}" type="presParOf" srcId="{5D574BB8-4207-4664-AFCD-7A76D434C0C4}" destId="{225BDC77-5E8A-45FF-9BB6-75E3A7D7A077}" srcOrd="1" destOrd="0" presId="urn:microsoft.com/office/officeart/2005/8/layout/hList1"/>
    <dgm:cxn modelId="{ACF30AD3-DA95-4935-8446-3C43E7DFFF5D}" type="presParOf" srcId="{FD31BC77-2562-4CCD-936F-575CAF79A720}" destId="{8928C071-A54B-4B36-A81A-D96E2E49E566}" srcOrd="1" destOrd="0" presId="urn:microsoft.com/office/officeart/2005/8/layout/hList1"/>
    <dgm:cxn modelId="{03D9BCED-814D-475C-BF13-DE8AD713E44A}" type="presParOf" srcId="{FD31BC77-2562-4CCD-936F-575CAF79A720}" destId="{948B8E4B-9B7B-41B9-A54F-C6D7F7AA71A0}" srcOrd="2" destOrd="0" presId="urn:microsoft.com/office/officeart/2005/8/layout/hList1"/>
    <dgm:cxn modelId="{BC57DA23-44A0-43E7-9731-2D08B1698BBD}" type="presParOf" srcId="{948B8E4B-9B7B-41B9-A54F-C6D7F7AA71A0}" destId="{C7E431D9-442F-47C0-9360-EC703E67239A}" srcOrd="0" destOrd="0" presId="urn:microsoft.com/office/officeart/2005/8/layout/hList1"/>
    <dgm:cxn modelId="{382835DD-C237-4AED-BF63-82FCBFB4B249}" type="presParOf" srcId="{948B8E4B-9B7B-41B9-A54F-C6D7F7AA71A0}" destId="{B68C4416-ADCF-4C93-9F89-F9398947DD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5856-05E8-49ED-A58F-FD85BAAD3645}">
      <dsp:nvSpPr>
        <dsp:cNvPr id="0" name=""/>
        <dsp:cNvSpPr/>
      </dsp:nvSpPr>
      <dsp:spPr>
        <a:xfrm>
          <a:off x="0" y="2039234"/>
          <a:ext cx="5811128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74904" rIns="4510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 mean-comparison: Independent t-test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Hypothesis testing</a:t>
          </a:r>
        </a:p>
      </dsp:txBody>
      <dsp:txXfrm>
        <a:off x="0" y="2039234"/>
        <a:ext cx="5811128" cy="1048950"/>
      </dsp:txXfrm>
    </dsp:sp>
    <dsp:sp modelId="{E662EFDA-0F07-41C7-B28A-40A8BF4118D1}">
      <dsp:nvSpPr>
        <dsp:cNvPr id="0" name=""/>
        <dsp:cNvSpPr/>
      </dsp:nvSpPr>
      <dsp:spPr>
        <a:xfrm>
          <a:off x="290556" y="1773554"/>
          <a:ext cx="406778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Difference test:</a:t>
          </a:r>
        </a:p>
      </dsp:txBody>
      <dsp:txXfrm>
        <a:off x="316495" y="1799493"/>
        <a:ext cx="4015911" cy="479482"/>
      </dsp:txXfrm>
    </dsp:sp>
    <dsp:sp modelId="{795A2722-844E-48E9-ADEE-B8B951734CEF}">
      <dsp:nvSpPr>
        <dsp:cNvPr id="0" name=""/>
        <dsp:cNvSpPr/>
      </dsp:nvSpPr>
      <dsp:spPr>
        <a:xfrm>
          <a:off x="0" y="3451064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4EB1E-E203-401C-B4EB-3F85D851B44B}">
      <dsp:nvSpPr>
        <dsp:cNvPr id="0" name=""/>
        <dsp:cNvSpPr/>
      </dsp:nvSpPr>
      <dsp:spPr>
        <a:xfrm>
          <a:off x="290556" y="3185384"/>
          <a:ext cx="4067789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PA7 revision (optional) due this Friday</a:t>
          </a:r>
        </a:p>
      </dsp:txBody>
      <dsp:txXfrm>
        <a:off x="316495" y="3211323"/>
        <a:ext cx="4015911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7104A-E187-4794-ADF1-6FD65687DDD3}">
      <dsp:nvSpPr>
        <dsp:cNvPr id="0" name=""/>
        <dsp:cNvSpPr/>
      </dsp:nvSpPr>
      <dsp:spPr>
        <a:xfrm>
          <a:off x="51" y="250420"/>
          <a:ext cx="4913783" cy="1127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mean-comparison: Independent t-test</a:t>
          </a:r>
        </a:p>
      </dsp:txBody>
      <dsp:txXfrm>
        <a:off x="51" y="250420"/>
        <a:ext cx="4913783" cy="1127456"/>
      </dsp:txXfrm>
    </dsp:sp>
    <dsp:sp modelId="{225BDC77-5E8A-45FF-9BB6-75E3A7D7A077}">
      <dsp:nvSpPr>
        <dsp:cNvPr id="0" name=""/>
        <dsp:cNvSpPr/>
      </dsp:nvSpPr>
      <dsp:spPr>
        <a:xfrm>
          <a:off x="51" y="1377877"/>
          <a:ext cx="4913783" cy="27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hypothesis testing 3 steps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Look up critical value in t table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Which group’s average is higher?  </a:t>
          </a:r>
        </a:p>
      </dsp:txBody>
      <dsp:txXfrm>
        <a:off x="51" y="1377877"/>
        <a:ext cx="4913783" cy="2723040"/>
      </dsp:txXfrm>
    </dsp:sp>
    <dsp:sp modelId="{C7E431D9-442F-47C0-9360-EC703E67239A}">
      <dsp:nvSpPr>
        <dsp:cNvPr id="0" name=""/>
        <dsp:cNvSpPr/>
      </dsp:nvSpPr>
      <dsp:spPr>
        <a:xfrm>
          <a:off x="5601764" y="250420"/>
          <a:ext cx="4913783" cy="11274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cross-tabulation: two-way chi-square</a:t>
          </a:r>
        </a:p>
      </dsp:txBody>
      <dsp:txXfrm>
        <a:off x="5601764" y="250420"/>
        <a:ext cx="4913783" cy="1127456"/>
      </dsp:txXfrm>
    </dsp:sp>
    <dsp:sp modelId="{B68C4416-ADCF-4C93-9F89-F9398947DDA5}">
      <dsp:nvSpPr>
        <dsp:cNvPr id="0" name=""/>
        <dsp:cNvSpPr/>
      </dsp:nvSpPr>
      <dsp:spPr>
        <a:xfrm>
          <a:off x="5601764" y="1377877"/>
          <a:ext cx="491378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calculate expected value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look up critical value in chi-square table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Which group’s percent is higher?</a:t>
          </a:r>
        </a:p>
      </dsp:txBody>
      <dsp:txXfrm>
        <a:off x="5601764" y="1377877"/>
        <a:ext cx="4913783" cy="272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 still need to cover independent t-test </a:t>
            </a:r>
            <a:r>
              <a:rPr lang="en-US"/>
              <a:t>and chi-squared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0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95% confidence, critical value. </a:t>
            </a:r>
            <a:r>
              <a:rPr lang="en-US" b="1" dirty="0"/>
              <a:t>1.96</a:t>
            </a:r>
            <a:r>
              <a:rPr lang="en-US" dirty="0"/>
              <a:t> is </a:t>
            </a:r>
            <a:r>
              <a:rPr lang="en-US" b="1" dirty="0"/>
              <a:t>95% </a:t>
            </a:r>
            <a:r>
              <a:rPr lang="en-US" dirty="0"/>
              <a:t>CI critical value.  t &lt; t-critical at 95% CI, → cannot reject the null. there is no enough evidence to say there is difference between male and female in terms satisfaction on gift card purchase at 95% confidence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the hypothesized value is outside the confidence interval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4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the hypothesized value is outside the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9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36DF-F24E-48E3-BE9F-68AFE2C6589C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81C5-637A-43AB-A7C4-E7DFC89EBD5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C380-EB37-4688-ACA2-A268C2AE5967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8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7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32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2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61FD-B672-4D8F-8356-4A12CA89AA6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71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83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7F5D-6B5E-445B-A7D6-D5272A90763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9E4-EFCB-416B-8597-2977CD513C8F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E904-C2A5-4777-8FC5-B8D2FECC757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020D-AEF5-4548-AE67-C5782FBCD88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33E5-E33B-4FE4-9AAB-74E67996C9CD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6434-5ED1-4478-B475-B5D0455674B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1AD-501F-4E01-AB37-27CC7835DE35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4AA5-2820-462D-B05E-9F8E9E23816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3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31EB-30D5-46F2-958C-534FAB3DE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Morning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EAB19-53A0-4E1B-88E9-ADE4F4402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Take your name tag </a:t>
            </a:r>
          </a:p>
          <a:p>
            <a:r>
              <a:rPr lang="en-US" dirty="0"/>
              <a:t>Check-in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79523-BC3F-46CE-B853-6A0ECF8F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4FCB4-A52F-489F-A734-9DFD9B98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BCA90-A0BD-44A6-9695-53DC796C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T critical value with degree of freedom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919E-CB2B-4827-AD1C-C5C4726A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Look up the t table </a:t>
            </a:r>
          </a:p>
          <a:p>
            <a:r>
              <a:rPr lang="en-US" sz="2200"/>
              <a:t>Degree of freedom = (n</a:t>
            </a:r>
            <a:r>
              <a:rPr lang="en-US" sz="2200" baseline="-25000"/>
              <a:t>1 </a:t>
            </a:r>
            <a:r>
              <a:rPr lang="en-US" sz="2200"/>
              <a:t>- 1) + (n</a:t>
            </a:r>
            <a:r>
              <a:rPr lang="en-US" sz="2200" baseline="-25000"/>
              <a:t>2</a:t>
            </a:r>
            <a:r>
              <a:rPr lang="en-US" sz="2200"/>
              <a:t> - 1) = 14-1 + 16-1 = 28</a:t>
            </a:r>
          </a:p>
          <a:p>
            <a:r>
              <a:rPr lang="en-US" sz="2200" b="1"/>
              <a:t>Confidence level</a:t>
            </a:r>
            <a:r>
              <a:rPr lang="en-US" sz="2200"/>
              <a:t>@90%,95%, 99%. 1 - CI =  alpha = 10%, 5%, and 1%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</a:t>
            </a:r>
            <a:r>
              <a:rPr lang="en-US" sz="2200" baseline="-25000"/>
              <a:t>critical@90% </a:t>
            </a:r>
            <a:r>
              <a:rPr lang="en-US" sz="2200"/>
              <a:t>= 1.7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</a:t>
            </a:r>
            <a:r>
              <a:rPr lang="en-US" sz="2200" b="1"/>
              <a:t>t &gt; t</a:t>
            </a:r>
            <a:r>
              <a:rPr lang="en-US" sz="2200" b="1" baseline="-25000"/>
              <a:t>critical </a:t>
            </a:r>
            <a:r>
              <a:rPr lang="en-US" sz="2200"/>
              <a:t>then you </a:t>
            </a:r>
            <a:r>
              <a:rPr lang="en-US" sz="2200" b="1"/>
              <a:t>reject</a:t>
            </a:r>
            <a:r>
              <a:rPr lang="en-US" sz="2200"/>
              <a:t> the null hypothesis (i.e., null = no difference), meaning the difference is big enough/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3221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C940B-FDBD-4D57-AE34-4CF3FB2F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distribution: degree of freedom confidence level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114;p18">
            <a:extLst>
              <a:ext uri="{FF2B5EF4-FFF2-40B4-BE49-F238E27FC236}">
                <a16:creationId xmlns:a16="http://schemas.microsoft.com/office/drawing/2014/main" id="{6CB0F5AC-CA75-4087-8328-B31D76F5D0A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15354" y="640080"/>
            <a:ext cx="5092499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65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BDD05-45A0-4E37-9BBB-3ADD5840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Critical value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9AC6-B052-4300-A3FD-40DB20F7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t =|(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 / SE|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SE (standard error):√(SD</a:t>
            </a:r>
            <a:r>
              <a:rPr lang="en-US" sz="2000" baseline="-25000"/>
              <a:t>1</a:t>
            </a:r>
            <a:r>
              <a:rPr lang="en-US" sz="2000" baseline="30000"/>
              <a:t>2</a:t>
            </a:r>
            <a:r>
              <a:rPr lang="en-US" sz="2000"/>
              <a:t>/n</a:t>
            </a:r>
            <a:r>
              <a:rPr lang="en-US" sz="2000" baseline="-25000"/>
              <a:t>1</a:t>
            </a:r>
            <a:r>
              <a:rPr lang="en-US" sz="2000"/>
              <a:t> + SD</a:t>
            </a:r>
            <a:r>
              <a:rPr lang="en-US" sz="2000" baseline="-25000"/>
              <a:t>2</a:t>
            </a:r>
            <a:r>
              <a:rPr lang="en-US" sz="2000" baseline="30000"/>
              <a:t>2</a:t>
            </a:r>
            <a:r>
              <a:rPr lang="en-US" sz="2000"/>
              <a:t>/n</a:t>
            </a:r>
            <a:r>
              <a:rPr lang="en-US" sz="2000" baseline="-25000"/>
              <a:t>2</a:t>
            </a:r>
            <a:r>
              <a:rPr lang="en-US" sz="2000"/>
              <a:t> ) 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Sample mean difference = X̅</a:t>
            </a:r>
            <a:r>
              <a:rPr lang="en-US" sz="2000" baseline="-25000"/>
              <a:t>1 </a:t>
            </a:r>
            <a:r>
              <a:rPr lang="en-US" sz="2000"/>
              <a:t>- X̅</a:t>
            </a:r>
            <a:r>
              <a:rPr lang="en-US" sz="2000" baseline="-25000"/>
              <a:t>2 </a:t>
            </a:r>
            <a:r>
              <a:rPr lang="en-US" sz="2000"/>
              <a:t> = 3.93 - 5.06 = -1.13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Standard Error = Square root(02.67^2/14 + 1.73^2/16)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 = |(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 / SE| = |-1.13/0.83| = 1.35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Hypothesis testing steps: </a:t>
            </a:r>
          </a:p>
          <a:p>
            <a:pPr marL="342900" lvl="0" indent="-3746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-US" sz="2000"/>
              <a:t>H0: μ1 – μ2 =0, Ha: μ1 – μ2 &lt;&gt; 0  (note: you can also write in English)</a:t>
            </a:r>
          </a:p>
          <a:p>
            <a:pPr marL="3429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000"/>
              <a:t>t = 1.35 </a:t>
            </a:r>
            <a:r>
              <a:rPr lang="en-US" sz="2000" b="1"/>
              <a:t>NOT</a:t>
            </a:r>
            <a:r>
              <a:rPr lang="en-US" sz="2000"/>
              <a:t> &gt; t</a:t>
            </a:r>
            <a:r>
              <a:rPr lang="en-US" sz="2000" baseline="-25000"/>
              <a:t>critical@90% confidence, df = 28 </a:t>
            </a:r>
            <a:r>
              <a:rPr lang="en-US" sz="2000"/>
              <a:t>= 1.7 Thus, we </a:t>
            </a:r>
            <a:r>
              <a:rPr lang="en-US" sz="2000" b="1"/>
              <a:t>cannot </a:t>
            </a:r>
            <a:r>
              <a:rPr lang="en-US" sz="2000"/>
              <a:t>reject the null hypothesis. </a:t>
            </a:r>
            <a:endParaRPr lang="en-US" sz="2000" baseline="-25000"/>
          </a:p>
          <a:p>
            <a:pPr marL="3429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000"/>
              <a:t>There is </a:t>
            </a:r>
            <a:r>
              <a:rPr lang="en-US" sz="2000" b="1"/>
              <a:t>no enough evidence</a:t>
            </a:r>
            <a:r>
              <a:rPr lang="en-US" sz="2000"/>
              <a:t> to say there is difference between male and female in terms of their frequency of eating breakfast in the population at 90% confidence level. </a:t>
            </a:r>
          </a:p>
        </p:txBody>
      </p:sp>
    </p:spTree>
    <p:extLst>
      <p:ext uri="{BB962C8B-B14F-4D97-AF65-F5344CB8AC3E}">
        <p14:creationId xmlns:p14="http://schemas.microsoft.com/office/powerpoint/2010/main" val="305455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0ACFE-129D-4F0B-B7C0-31E9CD90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Hypothesis testing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F068-A795-40BA-9119-6E2EC4BA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200"/>
              <a:t>Formula the null and alternative hypothesis. Null is always Statement of no difference. </a:t>
            </a:r>
            <a:r>
              <a:rPr lang="en-US" sz="2200" b="1"/>
              <a:t>H0: μ1 – μ2 =0 , Ha: μ1 – μ2 &lt;&gt; 0  Note: </a:t>
            </a:r>
            <a:r>
              <a:rPr lang="en-US" sz="2200"/>
              <a:t>µ is population mean but you use the sample mean X̅</a:t>
            </a:r>
            <a:r>
              <a:rPr lang="en-US" sz="2200" baseline="-25000"/>
              <a:t>1 </a:t>
            </a:r>
            <a:r>
              <a:rPr lang="en-US" sz="2200"/>
              <a:t>- X̅</a:t>
            </a:r>
            <a:r>
              <a:rPr lang="en-US" sz="2200" baseline="-25000"/>
              <a:t>2 </a:t>
            </a:r>
            <a:r>
              <a:rPr lang="en-US" sz="2200"/>
              <a:t>to infer the population mean.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200"/>
              <a:t>Calculate using confidence interval or critical value method. Reject the null hypothesis that there is no difference if test statistics (t) is larger than the critical value (t critical)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200"/>
              <a:t>Conclusion: 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ts val="2000"/>
            </a:pPr>
            <a:r>
              <a:rPr lang="en-US" sz="2200" b="1"/>
              <a:t>If we cannot reject the null </a:t>
            </a:r>
            <a:r>
              <a:rPr lang="en-US" sz="2200"/>
              <a:t>hypothesis: there is </a:t>
            </a:r>
            <a:r>
              <a:rPr lang="en-US" sz="2200" b="1"/>
              <a:t>not enough evidence</a:t>
            </a:r>
            <a:r>
              <a:rPr lang="en-US" sz="2200"/>
              <a:t> to say there is a difference in the population average between male and female in terms of # of times eating breakfast at</a:t>
            </a:r>
            <a:r>
              <a:rPr lang="en-US" sz="2200" b="1"/>
              <a:t> 90% confidence level. 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ts val="2000"/>
            </a:pPr>
            <a:r>
              <a:rPr lang="en-US" sz="2200" b="1"/>
              <a:t>If reject the null:</a:t>
            </a:r>
            <a:r>
              <a:rPr lang="en-US" sz="2200"/>
              <a:t> we are </a:t>
            </a:r>
            <a:r>
              <a:rPr lang="en-US" sz="2200" b="1"/>
              <a:t>90% confident </a:t>
            </a:r>
            <a:r>
              <a:rPr lang="en-US" sz="2200"/>
              <a:t>that there is a </a:t>
            </a:r>
            <a:r>
              <a:rPr lang="en-US" sz="2200" b="1"/>
              <a:t>difference in population</a:t>
            </a:r>
            <a:r>
              <a:rPr lang="en-US" sz="2200"/>
              <a:t> </a:t>
            </a:r>
            <a:r>
              <a:rPr lang="en-US" sz="2200" b="1"/>
              <a:t>average </a:t>
            </a:r>
            <a:r>
              <a:rPr lang="en-US" sz="2200"/>
              <a:t>between male and female in terms of # of times eating breakfast in a week.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5791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A031-35F8-496B-BA23-3EACA0D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question – Qualtrics example write out the three steps of hypothesis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D4F2-6E79-4801-89B8-BE0EA5FD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058"/>
          </a:xfrm>
        </p:spPr>
        <p:txBody>
          <a:bodyPr/>
          <a:lstStyle/>
          <a:p>
            <a:r>
              <a:rPr lang="en-US"/>
              <a:t>Do men and women differ in how satisfied they are with their gift shopping experiences?</a:t>
            </a:r>
            <a:endParaRPr lang="en-US" dirty="0"/>
          </a:p>
        </p:txBody>
      </p:sp>
      <p:pic>
        <p:nvPicPr>
          <p:cNvPr id="4" name="Google Shape;136;p21">
            <a:extLst>
              <a:ext uri="{FF2B5EF4-FFF2-40B4-BE49-F238E27FC236}">
                <a16:creationId xmlns:a16="http://schemas.microsoft.com/office/drawing/2014/main" id="{F1C1AB6F-86B4-41DD-A5B4-6D218C72AF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728" y="2529191"/>
            <a:ext cx="7073630" cy="1960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2DE08-4EF9-4DB0-98F6-99ABB74782B2}"/>
              </a:ext>
            </a:extLst>
          </p:cNvPr>
          <p:cNvSpPr txBox="1"/>
          <p:nvPr/>
        </p:nvSpPr>
        <p:spPr>
          <a:xfrm>
            <a:off x="1448866" y="4048317"/>
            <a:ext cx="6945548" cy="212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 value method: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=|(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X̅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X̅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 / SE|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SE/standard error:√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SD1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SD2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)  ; Df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-1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-1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critical@90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?   hypothesis?   t =?    conclusion =?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75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11AB5-3295-4AB9-9042-5B290D87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 distribution: degree of freedom confidence interval </a:t>
            </a:r>
          </a:p>
        </p:txBody>
      </p:sp>
      <p:pic>
        <p:nvPicPr>
          <p:cNvPr id="4" name="Google Shape;145;p22">
            <a:extLst>
              <a:ext uri="{FF2B5EF4-FFF2-40B4-BE49-F238E27FC236}">
                <a16:creationId xmlns:a16="http://schemas.microsoft.com/office/drawing/2014/main" id="{314E9D36-F49C-44C5-B15C-D417204BE74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13007" y="643466"/>
            <a:ext cx="5109317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14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151C7-031B-4930-8263-8368DF70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Critical value method</a:t>
            </a:r>
          </a:p>
        </p:txBody>
      </p:sp>
      <p:pic>
        <p:nvPicPr>
          <p:cNvPr id="4" name="Google Shape;153;p23">
            <a:extLst>
              <a:ext uri="{FF2B5EF4-FFF2-40B4-BE49-F238E27FC236}">
                <a16:creationId xmlns:a16="http://schemas.microsoft.com/office/drawing/2014/main" id="{385929E9-76D0-478D-A366-BEDF543799A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36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0B6E-BCE3-463C-861F-773ED87A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statistics vs. t critical value judgement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1008-8C10-4DAD-A5FD-51699231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Since the t statistics that you calculated from the practice question above is 1.93, when the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 err="1"/>
              <a:t>t_critical@90</a:t>
            </a:r>
            <a:r>
              <a:rPr lang="en-US" sz="2800" dirty="0"/>
              <a:t>% = 1.645 , thus t test statistics = 1.93 &gt; </a:t>
            </a:r>
            <a:r>
              <a:rPr lang="en-US" sz="2800" dirty="0" err="1"/>
              <a:t>t_critical@90</a:t>
            </a:r>
            <a:r>
              <a:rPr lang="en-US" sz="2800" dirty="0"/>
              <a:t>%. You can reject the null hypothesis and claim a difference between the population means at the 90% confidence level.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when </a:t>
            </a:r>
            <a:r>
              <a:rPr lang="en-US" sz="2800" dirty="0" err="1"/>
              <a:t>t_critical@95</a:t>
            </a:r>
            <a:r>
              <a:rPr lang="en-US" sz="2800" dirty="0"/>
              <a:t>% = 1.96, thus t test statistics  = 1.93 </a:t>
            </a:r>
            <a:r>
              <a:rPr lang="en-US" sz="2800" b="1" dirty="0"/>
              <a:t>NOT &gt;</a:t>
            </a:r>
            <a:r>
              <a:rPr lang="en-US" sz="2800" dirty="0"/>
              <a:t> </a:t>
            </a:r>
            <a:r>
              <a:rPr lang="en-US" sz="2800" dirty="0" err="1"/>
              <a:t>t_critical@95</a:t>
            </a:r>
            <a:r>
              <a:rPr lang="en-US" sz="2800" dirty="0"/>
              <a:t>%. You can </a:t>
            </a:r>
            <a:r>
              <a:rPr lang="en-US" sz="2800" b="1" dirty="0"/>
              <a:t>NOT</a:t>
            </a:r>
            <a:r>
              <a:rPr lang="en-US" sz="2800" dirty="0"/>
              <a:t> reject the null hypothesis. You will claim there is </a:t>
            </a:r>
            <a:r>
              <a:rPr lang="en-US" sz="2800" b="1" dirty="0"/>
              <a:t>NO</a:t>
            </a:r>
            <a:r>
              <a:rPr lang="en-US" sz="2800" dirty="0"/>
              <a:t> difference between the population means at the </a:t>
            </a:r>
            <a:r>
              <a:rPr lang="en-US" sz="2800" b="1" dirty="0"/>
              <a:t>95% confidence</a:t>
            </a:r>
            <a:r>
              <a:rPr lang="en-US" sz="2800" dirty="0"/>
              <a:t> level.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when </a:t>
            </a:r>
            <a:r>
              <a:rPr lang="en-US" sz="2800" dirty="0" err="1"/>
              <a:t>t_critical@99</a:t>
            </a:r>
            <a:r>
              <a:rPr lang="en-US" sz="2800" dirty="0"/>
              <a:t>% = 2.58, what’s your conclusion?  thus t test statistics  = 1.93 </a:t>
            </a:r>
            <a:r>
              <a:rPr lang="en-US" sz="2800" b="1" dirty="0"/>
              <a:t>NOT &gt;</a:t>
            </a:r>
            <a:r>
              <a:rPr lang="en-US" sz="2800" dirty="0"/>
              <a:t> </a:t>
            </a:r>
            <a:r>
              <a:rPr lang="en-US" sz="2800" dirty="0" err="1"/>
              <a:t>t_critical@99</a:t>
            </a:r>
            <a:r>
              <a:rPr lang="en-US" sz="2800" dirty="0"/>
              <a:t>% (</a:t>
            </a:r>
            <a:r>
              <a:rPr lang="en-US" sz="2800" b="1" dirty="0"/>
              <a:t>2.58</a:t>
            </a:r>
            <a:r>
              <a:rPr lang="en-US" sz="2800" dirty="0"/>
              <a:t>). accept the null or There is no difference.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(any n larger than 120, you can use the last row in the t table or n is infinite)</a:t>
            </a:r>
          </a:p>
        </p:txBody>
      </p:sp>
    </p:spTree>
    <p:extLst>
      <p:ext uri="{BB962C8B-B14F-4D97-AF65-F5344CB8AC3E}">
        <p14:creationId xmlns:p14="http://schemas.microsoft.com/office/powerpoint/2010/main" val="269761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9D55-D745-4305-AD24-888CA14D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degree of freedom?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3D6E-9D14-494F-90DF-30744F3D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+ Y + Z = 10 </a:t>
            </a:r>
          </a:p>
          <a:p>
            <a:r>
              <a:rPr lang="en-US" dirty="0"/>
              <a:t>How many variable can be changed? </a:t>
            </a:r>
            <a:br>
              <a:rPr lang="en-US" dirty="0"/>
            </a:br>
            <a:r>
              <a:rPr lang="en-US" dirty="0"/>
              <a:t>3 variable – 1 = 2 degree of freedom </a:t>
            </a:r>
          </a:p>
          <a:p>
            <a:r>
              <a:rPr lang="en-US" dirty="0"/>
              <a:t>Thus, for linear n – 1 = 2</a:t>
            </a:r>
          </a:p>
        </p:txBody>
      </p:sp>
    </p:spTree>
    <p:extLst>
      <p:ext uri="{BB962C8B-B14F-4D97-AF65-F5344CB8AC3E}">
        <p14:creationId xmlns:p14="http://schemas.microsoft.com/office/powerpoint/2010/main" val="263071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724F8-F644-491C-9E55-32D461EA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Celebration: Math Function Dance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275;p35">
            <a:extLst>
              <a:ext uri="{FF2B5EF4-FFF2-40B4-BE49-F238E27FC236}">
                <a16:creationId xmlns:a16="http://schemas.microsoft.com/office/drawing/2014/main" id="{29A10A32-62A5-4297-B30F-F9D7DB1BB558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14153" y="640080"/>
            <a:ext cx="5494902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12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893BD-C5E5-4DD5-98FF-20FE93D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Recap - Difference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7AA9BD-5587-4A83-9787-6223C61183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35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1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386-5DA7-4DC6-8CE4-A2C6FE80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06-BA8B-45B8-8372-139747EB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2223-FC2A-4403-9F40-C055A4F9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B770-0D20-4E80-B8BE-829AC28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1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Multiple Regression Basics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410-9353-4EF7-A1FC-82B8C0FB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151-FB70-4770-91D4-AFC7326E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1A347-F1DB-42EE-B5A9-2193FE5A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A6771-8F48-4C95-8DB0-41E5BFA9F8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0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3B00B-8FC6-49BA-8D1C-AFD5A35F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Hypothesis testing Comprising means for two groups – Independent T-test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6CB4-BA37-4D01-B294-3314D5FA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500"/>
              <a:t>Example: You want to compare if there is difference between male and female in terms of number of days eating breakfast in a week</a:t>
            </a:r>
          </a:p>
          <a:p>
            <a:r>
              <a:rPr lang="en-US" sz="1500"/>
              <a:t>Type of RQ: Difference RQ</a:t>
            </a:r>
          </a:p>
          <a:p>
            <a:r>
              <a:rPr lang="en-US" sz="1500"/>
              <a:t>Level of measurement of analysis variable: interval or ratio </a:t>
            </a:r>
          </a:p>
          <a:p>
            <a:r>
              <a:rPr lang="en-US" sz="1500"/>
              <a:t>Which statistical test? </a:t>
            </a:r>
          </a:p>
          <a:p>
            <a:r>
              <a:rPr lang="en-US" sz="1500"/>
              <a:t>Questionnaire quesitosn for the analysis variable: </a:t>
            </a:r>
          </a:p>
          <a:p>
            <a:pPr lvl="1"/>
            <a:r>
              <a:rPr lang="en-US" sz="1500"/>
              <a:t>Q1: What’s your gender? () Male () Female </a:t>
            </a:r>
          </a:p>
          <a:p>
            <a:pPr lvl="1"/>
            <a:r>
              <a:rPr lang="en-US" sz="1500"/>
              <a:t>Q2: How often do you eat breakfast per week? _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Male</a:t>
            </a:r>
            <a:r>
              <a:rPr lang="en-US" sz="1500"/>
              <a:t>    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X̅</a:t>
            </a:r>
            <a:r>
              <a:rPr lang="en-US" sz="1500" baseline="-25000"/>
              <a:t>1 </a:t>
            </a:r>
            <a:r>
              <a:rPr lang="en-US" sz="1500"/>
              <a:t>= 3.93 times a week 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n1 = 14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SD1 = 2.67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Female</a:t>
            </a:r>
            <a:endParaRPr lang="en-US" sz="150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X̅</a:t>
            </a:r>
            <a:r>
              <a:rPr lang="en-US" sz="1500" baseline="-25000"/>
              <a:t>2</a:t>
            </a:r>
            <a:r>
              <a:rPr lang="en-US" sz="1500"/>
              <a:t>  = 5.06 times a week </a:t>
            </a:r>
            <a:r>
              <a:rPr lang="en-US" sz="1500" baseline="-25000"/>
              <a:t> </a:t>
            </a:r>
            <a:endParaRPr lang="en-US" sz="150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n2 =  16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SD2 = 1.73 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1216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80208-9953-4B2E-9D8A-E80A488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Formula and Intuition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E173-5DE1-42FB-8D3C-1FD2EFA4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difference in X_bar:  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 (standard error):√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(SD1</a:t>
            </a:r>
            <a:r>
              <a:rPr lang="en-US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lang="en-US" sz="20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+ SD2</a:t>
            </a:r>
            <a:r>
              <a:rPr lang="en-US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lang="en-US" sz="2000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) </a:t>
            </a:r>
            <a:endParaRPr lang="en-US"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Critical value method: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 =(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 / SE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*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/>
              <a:t>The larger the |t|, the higher the confidence that there is a difference in population average.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* make sure to take absolute value of t before comparing with t_critical 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t_critical@90% = 1.64 , t_critical@95% = 1.96 , t_critical@99% = 2.58  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(if n is large)</a:t>
            </a:r>
          </a:p>
        </p:txBody>
      </p:sp>
    </p:spTree>
    <p:extLst>
      <p:ext uri="{BB962C8B-B14F-4D97-AF65-F5344CB8AC3E}">
        <p14:creationId xmlns:p14="http://schemas.microsoft.com/office/powerpoint/2010/main" val="124164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</TotalTime>
  <Words>1175</Words>
  <Application>Microsoft Office PowerPoint</Application>
  <PresentationFormat>Widescreen</PresentationFormat>
  <Paragraphs>114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Times New Roman</vt:lpstr>
      <vt:lpstr>Office Theme</vt:lpstr>
      <vt:lpstr>1_Office Theme</vt:lpstr>
      <vt:lpstr>Good Morning</vt:lpstr>
      <vt:lpstr>iClicker Question</vt:lpstr>
      <vt:lpstr>iClicker Question</vt:lpstr>
      <vt:lpstr>iClicker Question</vt:lpstr>
      <vt:lpstr>iClicker Question</vt:lpstr>
      <vt:lpstr>Multiple Regression Basics</vt:lpstr>
      <vt:lpstr>Agenda</vt:lpstr>
      <vt:lpstr>Hypothesis testing Comprising means for two groups – Independent T-test</vt:lpstr>
      <vt:lpstr>Formula and Intuition</vt:lpstr>
      <vt:lpstr>T critical value with degree of freedom</vt:lpstr>
      <vt:lpstr>T distribution: degree of freedom confidence level</vt:lpstr>
      <vt:lpstr>Critical value method</vt:lpstr>
      <vt:lpstr>Hypothesis testing steps</vt:lpstr>
      <vt:lpstr>Practice question – Qualtrics example write out the three steps of hypothesis test</vt:lpstr>
      <vt:lpstr>T distribution: degree of freedom confidence interval </vt:lpstr>
      <vt:lpstr>Critical value method</vt:lpstr>
      <vt:lpstr>t statistics vs. t critical value judgement rule </vt:lpstr>
      <vt:lpstr>What’s degree of freedom?</vt:lpstr>
      <vt:lpstr>Celebration: Math Function Dance</vt:lpstr>
      <vt:lpstr>Recap - Difference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Nguyen, Mike (MU-Student)</dc:creator>
  <cp:lastModifiedBy>Nguyen, Mike (MU-Student)</cp:lastModifiedBy>
  <cp:revision>2</cp:revision>
  <dcterms:created xsi:type="dcterms:W3CDTF">2021-10-23T19:11:44Z</dcterms:created>
  <dcterms:modified xsi:type="dcterms:W3CDTF">2021-10-24T01:00:08Z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