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721475" cx="8961425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581">
          <p15:clr>
            <a:srgbClr val="A4A3A4"/>
          </p15:clr>
        </p15:guide>
        <p15:guide id="4" pos="5512">
          <p15:clr>
            <a:srgbClr val="A4A3A4"/>
          </p15:clr>
        </p15:guide>
        <p15:guide id="5" pos="79">
          <p15:clr>
            <a:srgbClr val="A4A3A4"/>
          </p15:clr>
        </p15:guide>
      </p15:sldGuideLst>
    </p:ext>
    <p:ext uri="{2D200454-40CA-4A62-9FC3-DE9A4176ACB9}">
      <p15:notesGuideLst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956C4-19EA-497B-9EFE-1353B54C9293}">
  <a:tblStyle styleId="{0A0956C4-19EA-497B-9EFE-1353B54C92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9FE"/>
          </a:solidFill>
        </a:fill>
      </a:tcStyle>
    </a:wholeTbl>
    <a:band1H>
      <a:tcTxStyle/>
      <a:tcStyle>
        <a:fill>
          <a:solidFill>
            <a:srgbClr val="EBF3FD"/>
          </a:solidFill>
        </a:fill>
      </a:tcStyle>
    </a:band1H>
    <a:band2H>
      <a:tcTxStyle/>
    </a:band2H>
    <a:band1V>
      <a:tcTxStyle/>
      <a:tcStyle>
        <a:fill>
          <a:solidFill>
            <a:srgbClr val="EBF3F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" orient="horz"/>
        <p:guide pos="3872" orient="horz"/>
        <p:guide pos="581" orient="horz"/>
        <p:guide pos="5512"/>
        <p:guide pos="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292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97150" y="439738"/>
            <a:ext cx="4111625" cy="308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3485" y="3766677"/>
            <a:ext cx="7920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8296546" y="6687929"/>
            <a:ext cx="7370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7299156" y="4178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8296546" y="6687929"/>
            <a:ext cx="7370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>
            <p:ph idx="11" type="ftr"/>
          </p:nvPr>
        </p:nvSpPr>
        <p:spPr>
          <a:xfrm>
            <a:off x="7299156" y="41785"/>
            <a:ext cx="1734449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NJE-262616.044-20090318-ashoHR1</a:t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2597150" y="439738"/>
            <a:ext cx="4111625" cy="3084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53485" y="3766677"/>
            <a:ext cx="79208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130e2d3a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130e2d3a_0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cf130e2d3a_0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330f8533_0_11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330f8533_0_11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95% confidence, critical value. </a:t>
            </a:r>
            <a:r>
              <a:rPr b="1" lang="en-US"/>
              <a:t>1.96</a:t>
            </a:r>
            <a:r>
              <a:rPr lang="en-US"/>
              <a:t> is </a:t>
            </a:r>
            <a:r>
              <a:rPr b="1" lang="en-US"/>
              <a:t>95% </a:t>
            </a:r>
            <a:r>
              <a:rPr lang="en-US"/>
              <a:t>CI critical value.  t &lt; t-critical at 95% CI, → cannot reject the null. there is no enough evidence to say there is difference between male and female in terms satisfaction on gift card purchase at 95% confidence level. </a:t>
            </a:r>
            <a:endParaRPr/>
          </a:p>
        </p:txBody>
      </p:sp>
      <p:sp>
        <p:nvSpPr>
          <p:cNvPr id="149" name="Google Shape;149;ga7330f8533_0_11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292c3798_0_38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61937" lvl="2" marL="457200" rtl="0" algn="l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1920"/>
              <a:buChar char="•"/>
            </a:pPr>
            <a:r>
              <a:rPr lang="en-US"/>
              <a:t>b) the hypothesized value is outside the confidence interval </a:t>
            </a:r>
            <a:endParaRPr/>
          </a:p>
        </p:txBody>
      </p:sp>
      <p:sp>
        <p:nvSpPr>
          <p:cNvPr id="157" name="Google Shape;157;gcf292c3798_0_38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292c3798_0_27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61937" lvl="2" marL="457200" rtl="0" algn="l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1920"/>
              <a:buChar char="•"/>
            </a:pPr>
            <a:r>
              <a:rPr lang="en-US"/>
              <a:t>b) the hypothesized value is outside the confidence interval </a:t>
            </a:r>
            <a:endParaRPr/>
          </a:p>
        </p:txBody>
      </p:sp>
      <p:sp>
        <p:nvSpPr>
          <p:cNvPr id="164" name="Google Shape;164;gcf292c3798_0_27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dba18e35_11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dba18e35_11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6dba18e35_11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5dc718de_0_155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9f5dc718de_0_155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9f5dc718de_0_155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9f5dc718de_0_155:notes"/>
          <p:cNvSpPr txBox="1"/>
          <p:nvPr>
            <p:ph idx="11" type="ftr"/>
          </p:nvPr>
        </p:nvSpPr>
        <p:spPr>
          <a:xfrm>
            <a:off x="7299156" y="41785"/>
            <a:ext cx="17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8c829a2ec_3_17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8c829a2ec_3_17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f5dc718de_0_31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n1 - 1 + n2 -1      x+y+? = 10 </a:t>
            </a:r>
            <a:endParaRPr/>
          </a:p>
        </p:txBody>
      </p:sp>
      <p:sp>
        <p:nvSpPr>
          <p:cNvPr id="200" name="Google Shape;200;g9f5dc718de_0_31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f5dc718de_0_55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 procedure - clockwise: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72*112/210 =  38.4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112*82/210 = 43.73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56*112/210 = 29.87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56*98/210 = 26.13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82*98/210 = 38.27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72*112/210 = 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O-E: on first cell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29-38.4 = -9.4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(O-E)^2 = 88.36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(O-E)^2/E = </a:t>
            </a:r>
            <a:r>
              <a:rPr lang="en-US"/>
              <a:t>88.36/38.4 = 2.3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Chi-square value test statistics: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2.30 + 0.90 + 0.33 + 2.63 + 1.03 + 0.38 =  7.56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9f5dc718de_0_55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161c29ed8_1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161c29ed8_1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a161c29ed8_1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e0d0ad11_0_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e0d0ad11_0_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a6e0d0ad11_0_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5dc718de_0_65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f5dc718de_0_65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0e1d21bcd_0_13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d0e1d21bcd_0_13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997cad18_0_7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d997cad18_0_7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d997cad18_0_7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e1d21bcd_0_1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0e1d21bcd_0_1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d0e1d21bcd_0_1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5dc718de_0_215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5dc718de_0_215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9f5dc718de_0_215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1de9c1b4_0_8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751de9c1b4_0_8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51de9c1b4_0_8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g751de9c1b4_0_8:notes"/>
          <p:cNvSpPr txBox="1"/>
          <p:nvPr>
            <p:ph idx="11" type="ftr"/>
          </p:nvPr>
        </p:nvSpPr>
        <p:spPr>
          <a:xfrm>
            <a:off x="7299156" y="41785"/>
            <a:ext cx="1734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NJE-262616.044-20090318-ashoHR1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e0d0ad11_0_7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e0d0ad11_0_7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a6e0d0ad11_0_7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e0d0ad11_0_16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e0d0ad11_0_16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a6e0d0ad11_0_16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e0d0ad11_0_24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e0d0ad11_0_24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6e0d0ad11_0_24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5dc718de_0_230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5dc718de_0_230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if you use confidence interval method: (-2.55,0.28)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9f5dc718de_0_230:notes"/>
          <p:cNvSpPr txBox="1"/>
          <p:nvPr>
            <p:ph idx="12" type="sldNum"/>
          </p:nvPr>
        </p:nvSpPr>
        <p:spPr>
          <a:xfrm>
            <a:off x="8296546" y="6687929"/>
            <a:ext cx="737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1de9c1b4_0_16:notes"/>
          <p:cNvSpPr txBox="1"/>
          <p:nvPr>
            <p:ph idx="1" type="body"/>
          </p:nvPr>
        </p:nvSpPr>
        <p:spPr>
          <a:xfrm>
            <a:off x="753485" y="3766677"/>
            <a:ext cx="7920900" cy="12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  <a:buSzPts val="2000"/>
              <a:buAutoNum type="arabicPeriod"/>
            </a:pPr>
            <a:r>
              <a:rPr lang="en-US" sz="2000"/>
              <a:t> or outside of the confidence interval.</a:t>
            </a:r>
            <a:endParaRPr/>
          </a:p>
        </p:txBody>
      </p:sp>
      <p:sp>
        <p:nvSpPr>
          <p:cNvPr id="124" name="Google Shape;124;g751de9c1b4_0_16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5dc718de_0_6:notes"/>
          <p:cNvSpPr/>
          <p:nvPr>
            <p:ph idx="2" type="sldImg"/>
          </p:nvPr>
        </p:nvSpPr>
        <p:spPr>
          <a:xfrm>
            <a:off x="2597150" y="439738"/>
            <a:ext cx="41115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9f5dc718de_0_6:notes"/>
          <p:cNvSpPr txBox="1"/>
          <p:nvPr>
            <p:ph idx="1" type="body"/>
          </p:nvPr>
        </p:nvSpPr>
        <p:spPr>
          <a:xfrm>
            <a:off x="753485" y="3766677"/>
            <a:ext cx="7920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" y="6300788"/>
            <a:ext cx="8961438" cy="420687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640013" y="2133600"/>
            <a:ext cx="4935537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40013" y="3867150"/>
            <a:ext cx="49355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2992438" y="411163"/>
            <a:ext cx="1222375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 rot="5400000">
            <a:off x="6188869" y="624682"/>
            <a:ext cx="2943225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1803400" y="-1454150"/>
            <a:ext cx="2943225" cy="6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418513" y="6403975"/>
            <a:ext cx="39687" cy="1825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452563" y="1951038"/>
            <a:ext cx="2074862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679825" y="1951038"/>
            <a:ext cx="2074863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0" y="6300788"/>
            <a:ext cx="8961438" cy="422275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19063" y="230188"/>
            <a:ext cx="86185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52563" y="1951038"/>
            <a:ext cx="430212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18124" y="6402924"/>
            <a:ext cx="40076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4IsWrKChT5sRHDjbgIzI41cA7Q6AzSCYRLGiKQ5yv_k/edit#gid=1786835383" TargetMode="External"/><Relationship Id="rId4" Type="http://schemas.openxmlformats.org/officeDocument/2006/relationships/hyperlink" Target="https://drive.google.com/file/d/1Q3di2glnSXba2ib6uepnfwkTeuzBzSCc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4IsWrKChT5sRHDjbgIzI41cA7Q6AzSCYRLGiKQ5yv_k/edit#gid=178683538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238391" y="851098"/>
            <a:ext cx="8490857" cy="1643909"/>
          </a:xfrm>
          <a:prstGeom prst="roundRect">
            <a:avLst>
              <a:gd fmla="val 16667" name="adj"/>
            </a:avLst>
          </a:prstGeom>
          <a:solidFill>
            <a:srgbClr val="02152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404446" y="1058584"/>
            <a:ext cx="832480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small">
                <a:solidFill>
                  <a:schemeClr val="lt1"/>
                </a:solidFill>
              </a:rPr>
              <a:t>12. Hypothesis Tests – Difference test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0" y="0"/>
            <a:ext cx="8958263" cy="672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-12" y="68063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distribution: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 of freedom*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level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75" y="0"/>
            <a:ext cx="6546899" cy="6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0" y="0"/>
            <a:ext cx="39087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1" y="217269"/>
            <a:ext cx="8240288" cy="6015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342350" y="2703400"/>
            <a:ext cx="15735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19063" y="230188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statistics vs. t critical value judgement rule 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61" name="Google Shape;161;p24"/>
          <p:cNvSpPr txBox="1"/>
          <p:nvPr>
            <p:ph idx="4294967295" type="subTitle"/>
          </p:nvPr>
        </p:nvSpPr>
        <p:spPr>
          <a:xfrm>
            <a:off x="331810" y="522700"/>
            <a:ext cx="9109500" cy="2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/>
              <a:t>Since the t statistics that you calculated from the practice question above is 1.93, when the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/>
              <a:t>t_critical@90% = 1.645 , thus t test statistics = 1.93 &gt; t_critical@90%. You can reject the null hypothesis and claim a difference between the population means at the 90% confidence level.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/>
              <a:t>when t_critical@95% = 1.96, thus </a:t>
            </a:r>
            <a:r>
              <a:rPr lang="en-US" sz="1900"/>
              <a:t>t test statistics </a:t>
            </a:r>
            <a:r>
              <a:rPr lang="en-US" sz="1900"/>
              <a:t> = 1.93 </a:t>
            </a:r>
            <a:r>
              <a:rPr b="1" lang="en-US" sz="1900"/>
              <a:t>NOT &gt;</a:t>
            </a:r>
            <a:r>
              <a:rPr lang="en-US" sz="1900"/>
              <a:t> t_critical@95%. You can </a:t>
            </a:r>
            <a:r>
              <a:rPr b="1" lang="en-US" sz="1900"/>
              <a:t>NOT</a:t>
            </a:r>
            <a:r>
              <a:rPr lang="en-US" sz="1900"/>
              <a:t> reject the null hypothesis. You will claim there is </a:t>
            </a:r>
            <a:r>
              <a:rPr b="1" lang="en-US" sz="1900"/>
              <a:t>NO</a:t>
            </a:r>
            <a:r>
              <a:rPr lang="en-US" sz="1900"/>
              <a:t> difference between the population means at the </a:t>
            </a:r>
            <a:r>
              <a:rPr b="1" lang="en-US" sz="1900"/>
              <a:t>95% confidence</a:t>
            </a:r>
            <a:r>
              <a:rPr lang="en-US" sz="1900"/>
              <a:t> level.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/>
              <a:t>when t_critical@99% = 2.58, what’s your conclusion?  </a:t>
            </a:r>
            <a:r>
              <a:rPr lang="en-US" sz="1900"/>
              <a:t>thus t test statistics  = 1.93 </a:t>
            </a:r>
            <a:r>
              <a:rPr b="1" lang="en-US" sz="1900"/>
              <a:t>NOT &gt;</a:t>
            </a:r>
            <a:r>
              <a:rPr lang="en-US" sz="1900"/>
              <a:t> t_critical@99% (</a:t>
            </a:r>
            <a:r>
              <a:rPr b="1" lang="en-US" sz="1900"/>
              <a:t>2.58</a:t>
            </a:r>
            <a:r>
              <a:rPr lang="en-US" sz="1900"/>
              <a:t>). accept the null or There is no difference.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/>
              <a:t>(any n larger than 120, you can use the last row in the t table or n is infinite)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/>
              <a:t> </a:t>
            </a:r>
            <a:endParaRPr sz="1100"/>
          </a:p>
          <a:p>
            <a:pPr indent="-2286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19063" y="230188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degree of freedom?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68" name="Google Shape;168;p25"/>
          <p:cNvSpPr txBox="1"/>
          <p:nvPr>
            <p:ph idx="4294967295" type="subTitle"/>
          </p:nvPr>
        </p:nvSpPr>
        <p:spPr>
          <a:xfrm>
            <a:off x="348888" y="1193025"/>
            <a:ext cx="4935600" cy="2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X + Y + Z = 10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How many variable can be changed?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3 variables - 1 = 2 degree of freedom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Thus, for linear n - 1 = 2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348888" y="526025"/>
            <a:ext cx="4935600" cy="4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348888" y="1193025"/>
            <a:ext cx="4935600" cy="2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Difference test: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For cross-tabulation: two-way chi-square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Second exam: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Practice questions</a:t>
            </a:r>
            <a:r>
              <a:rPr lang="en-US" sz="2000"/>
              <a:t> (no one-way chi-sq test)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next week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Extra credit PA </a:t>
            </a:r>
            <a:endParaRPr sz="2000"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19063" y="230188"/>
            <a:ext cx="8618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 Two-way chi-square test 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1575" y="639650"/>
            <a:ext cx="8058300" cy="55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b="1" lang="en-US" sz="2000"/>
              <a:t>Level of measurement </a:t>
            </a:r>
            <a:r>
              <a:rPr lang="en-US" sz="2000"/>
              <a:t>of analysis variable： nominal or ordinal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/>
              <a:t>Difference RQ: </a:t>
            </a:r>
            <a:r>
              <a:rPr lang="en-US" sz="2000"/>
              <a:t>  cross-tabulation analysis. 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Do students living on campus differ from those living off campus in the their pizza preferences (Papa johns, Shakespeare’s, gumby’s)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Questionnaire questions: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Q1: Where do you live?   _ on campus   _off campus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366050" y="4423000"/>
            <a:ext cx="6670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Q2: Which of the following is your most preferred pizza restaurant? (Select only one) 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_ Papa Johns  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_Shakespeare’s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_Gumby’s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157839" y="671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913275"/>
                <a:gridCol w="924700"/>
                <a:gridCol w="1095925"/>
                <a:gridCol w="719200"/>
                <a:gridCol w="936100"/>
                <a:gridCol w="730625"/>
              </a:tblGrid>
              <a:tr h="5957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Do students living on campus differ from those living off campus in the their pizza preferences?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 hMerge="1"/>
                <a:tc hMerge="1"/>
                <a:tc hMerge="1"/>
                <a:tc hMerge="1"/>
                <a:tc hMerge="1"/>
              </a:tr>
              <a:tr h="42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Papa John's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Shakespeare's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Gumby's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 campus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off campus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</a:tbl>
          </a:graphicData>
        </a:graphic>
      </p:graphicFrame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550" y="2362850"/>
            <a:ext cx="4587600" cy="353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8"/>
          <p:cNvGraphicFramePr/>
          <p:nvPr/>
        </p:nvGraphicFramePr>
        <p:xfrm>
          <a:off x="77970" y="302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882300"/>
                <a:gridCol w="893325"/>
                <a:gridCol w="1058775"/>
                <a:gridCol w="694825"/>
                <a:gridCol w="904350"/>
              </a:tblGrid>
              <a:tr h="84230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Row %: divide each cell over its row total. E.g., 29/112 = 26%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</a:rPr>
                        <a:t>Do students living on campus differ from those living off campus in the their pizza preferences? 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 hMerge="1"/>
                <a:tc hMerge="1"/>
                <a:tc hMerge="1"/>
                <a:tc hMerge="1"/>
              </a:tr>
              <a:tr h="74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Papa John's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Shakespeare's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Gumby's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 % Row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 campus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26%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45%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29%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off campus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44%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33%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23%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8"/>
          <p:cNvSpPr txBox="1"/>
          <p:nvPr/>
        </p:nvSpPr>
        <p:spPr>
          <a:xfrm>
            <a:off x="77970" y="116889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</a:rPr>
              <a:t>Visualization</a:t>
            </a:r>
            <a:r>
              <a:rPr b="1"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 flipH="1" rot="10800000">
            <a:off x="2942000" y="4362475"/>
            <a:ext cx="2651100" cy="53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/>
          <p:nvPr/>
        </p:nvCxnSpPr>
        <p:spPr>
          <a:xfrm flipH="1" rot="10800000">
            <a:off x="1967125" y="4755850"/>
            <a:ext cx="5592600" cy="54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304100" y="5111075"/>
            <a:ext cx="6574800" cy="16104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 calculate the test statistics for chi-square test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level</a:t>
            </a:r>
            <a:r>
              <a:rPr lang="en-US" sz="1600">
                <a:solidFill>
                  <a:schemeClr val="dk1"/>
                </a:solidFill>
              </a:rPr>
              <a:t>, Degree of freedom,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Step3: draw conclusion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204" name="Google Shape;204;p29"/>
          <p:cNvGraphicFramePr/>
          <p:nvPr/>
        </p:nvGraphicFramePr>
        <p:xfrm>
          <a:off x="304112" y="1108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907725"/>
                <a:gridCol w="919075"/>
                <a:gridCol w="1089275"/>
                <a:gridCol w="714825"/>
                <a:gridCol w="930425"/>
                <a:gridCol w="726175"/>
              </a:tblGrid>
              <a:tr h="5672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Do students living on campus differ from those living off campus in the their pizza preferences?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 hMerge="1"/>
                <a:tc hMerge="1"/>
                <a:tc hMerge="1"/>
                <a:tc hMerge="1"/>
                <a:tc hMerge="1"/>
              </a:tr>
              <a:tr h="40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Papa John's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Shakespeare's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Gumby's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 campus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off campus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1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</a:tbl>
          </a:graphicData>
        </a:graphic>
      </p:graphicFrame>
      <p:sp>
        <p:nvSpPr>
          <p:cNvPr id="205" name="Google Shape;205;p29"/>
          <p:cNvSpPr/>
          <p:nvPr/>
        </p:nvSpPr>
        <p:spPr>
          <a:xfrm>
            <a:off x="304100" y="2718900"/>
            <a:ext cx="6574800" cy="2925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the clicker question: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sure. 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77970" y="116889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iClicker – </a:t>
            </a: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students living on campus differ from those living off campus in the their pizza preferences (</a:t>
            </a:r>
            <a:r>
              <a:rPr b="1" lang="en-US" sz="2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population</a:t>
            </a: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A- Yes    B – No    C – Not sure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04100" y="3798300"/>
            <a:ext cx="6574800" cy="14391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There is </a:t>
            </a:r>
            <a:r>
              <a:rPr b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difference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pizza preference between on-campus and off-campus students</a:t>
            </a:r>
            <a:endParaRPr b="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There is </a:t>
            </a:r>
            <a:r>
              <a:rPr b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difference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pizza preference between on-campus and off-campus students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04100" y="3011400"/>
            <a:ext cx="6574800" cy="1132500"/>
          </a:xfrm>
          <a:prstGeom prst="rect">
            <a:avLst/>
          </a:prstGeom>
          <a:solidFill>
            <a:srgbClr val="E9EFFE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to do a </a:t>
            </a:r>
            <a:r>
              <a:rPr lang="en-US">
                <a:solidFill>
                  <a:schemeClr val="dk1"/>
                </a:solidFill>
              </a:rPr>
              <a:t>statistical </a:t>
            </a:r>
            <a:r>
              <a:rPr b="1" lang="en-US">
                <a:solidFill>
                  <a:schemeClr val="dk1"/>
                </a:solidFill>
              </a:rPr>
              <a:t>difference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 Otherwise, the difference in the sample may due to sample error and cannot reflect true differences in population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Intuition: bigger the difference between observed and expected, the more likely there is difference in population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110197" y="8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956300"/>
                <a:gridCol w="968250"/>
                <a:gridCol w="1147550"/>
                <a:gridCol w="782800"/>
                <a:gridCol w="950475"/>
                <a:gridCol w="765025"/>
              </a:tblGrid>
              <a:tr h="371250">
                <a:tc gridSpan="5"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Do students living on campus differ from those living off campus in the their pizza preferences</a:t>
                      </a:r>
                      <a:r>
                        <a:rPr lang="en-US" sz="1200" u="none" cap="none" strike="noStrike"/>
                        <a:t>?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Papa John's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Shakespeare's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Gumby's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row </a:t>
                      </a:r>
                      <a:r>
                        <a:rPr b="1" lang="en-US" sz="1200" u="none" cap="none" strike="noStrike"/>
                        <a:t>Total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Observed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On campus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29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112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Expected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Observed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off campus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43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32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23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98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Expected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column </a:t>
                      </a:r>
                      <a:r>
                        <a:rPr b="1" lang="en-US" sz="1200" u="none" cap="none" strike="noStrike"/>
                        <a:t>Total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72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82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</a:rPr>
                        <a:t>56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210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O-E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On campus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                 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off campus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(O - E)^2</a:t>
                      </a:r>
                      <a:br>
                        <a:rPr b="1" lang="en-US" sz="1200" u="none" cap="none" strike="noStrike"/>
                      </a:b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On campus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                 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off campus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(O - E)^2 / 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On campus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off campus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E9EFFE"/>
                          </a:solidFill>
                        </a:rPr>
                        <a:t>          7.56 </a:t>
                      </a:r>
                      <a:endParaRPr b="0" i="0" sz="12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0" marB="0" marR="2850" marL="2850" anchor="b">
                    <a:solidFill>
                      <a:srgbClr val="E9EFFE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0"/>
          <p:cNvSpPr/>
          <p:nvPr/>
        </p:nvSpPr>
        <p:spPr>
          <a:xfrm>
            <a:off x="4928046" y="5203178"/>
            <a:ext cx="1213800" cy="1064400"/>
          </a:xfrm>
          <a:prstGeom prst="rect">
            <a:avLst/>
          </a:prstGeom>
          <a:noFill/>
          <a:ln cap="flat" cmpd="sng" w="57150">
            <a:solidFill>
              <a:srgbClr val="B3D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(O-E)^2/E to ge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the test statistics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905" y="5886619"/>
            <a:ext cx="3619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6019325" y="623825"/>
            <a:ext cx="3081000" cy="120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3D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expected value is tricky here: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Expected value =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total * Column total / Grand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22238" y="21231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</a:rPr>
              <a:t>Breakout room practice - iClicker answer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4747" y="5177257"/>
            <a:ext cx="208253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1607975" y="1994975"/>
            <a:ext cx="17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72*112/210 = </a:t>
            </a:r>
            <a:r>
              <a:rPr b="1" lang="en-US" sz="1200">
                <a:solidFill>
                  <a:schemeClr val="dk1"/>
                </a:solidFill>
              </a:rPr>
              <a:t>38.40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/>
          </a:p>
        </p:txBody>
      </p:sp>
      <p:sp>
        <p:nvSpPr>
          <p:cNvPr id="221" name="Google Shape;221;p30"/>
          <p:cNvSpPr txBox="1"/>
          <p:nvPr/>
        </p:nvSpPr>
        <p:spPr>
          <a:xfrm>
            <a:off x="1935275" y="3364125"/>
            <a:ext cx="141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29 - 38.4 = </a:t>
            </a:r>
            <a:r>
              <a:rPr b="1" lang="en-US" sz="1200">
                <a:solidFill>
                  <a:schemeClr val="dk1"/>
                </a:solidFill>
              </a:rPr>
              <a:t>(9.40)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1728875" y="4045525"/>
            <a:ext cx="16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(9.4)*(9.4) = </a:t>
            </a:r>
            <a:r>
              <a:rPr b="1" lang="en-US" sz="1200">
                <a:solidFill>
                  <a:schemeClr val="dk1"/>
                </a:solidFill>
              </a:rPr>
              <a:t>88.36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1935275" y="5029400"/>
            <a:ext cx="14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88.36/38.4 = </a:t>
            </a:r>
            <a:r>
              <a:rPr b="1" lang="en-US" sz="1200">
                <a:solidFill>
                  <a:schemeClr val="dk1"/>
                </a:solidFill>
              </a:rPr>
              <a:t>2.30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0" y="0"/>
            <a:ext cx="5511900" cy="60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10" y="305183"/>
            <a:ext cx="8470290" cy="591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0" y="5456950"/>
            <a:ext cx="6465300" cy="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Chi-square test statistics: 2.30+0.90+0.33+2.63+1.03+0.38 = </a:t>
            </a:r>
            <a:r>
              <a:rPr b="1" lang="en-US" sz="1600">
                <a:solidFill>
                  <a:schemeClr val="dk1"/>
                </a:solidFill>
              </a:rPr>
              <a:t>7.57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5780000" y="1524200"/>
            <a:ext cx="2970300" cy="352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3D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48888" y="526025"/>
            <a:ext cx="4935600" cy="4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348888" y="1651975"/>
            <a:ext cx="4935600" cy="2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Difference test: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For mean-comparison: Independent t-test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hypothesis testing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PA7 revision (optional) due this Friday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Research assistant opportunity 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313" y="148452"/>
            <a:ext cx="4429125" cy="74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-1" y="492444"/>
            <a:ext cx="4532400" cy="575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value of Chi-square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your confidence level is </a:t>
            </a:r>
            <a:r>
              <a:rPr b="1" lang="en-US" sz="1600">
                <a:solidFill>
                  <a:schemeClr val="dk1"/>
                </a:solidFill>
              </a:rPr>
              <a:t>alpha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E.g.,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1" lang="en-US" sz="1600">
                <a:solidFill>
                  <a:schemeClr val="dk1"/>
                </a:solidFill>
              </a:rPr>
              <a:t>95%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(degree of freedom) = (r-1) * (c-1)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(2-1)*(3-1)= 2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Conclusion: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b="0" lang="en-U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can reject </a:t>
            </a:r>
            <a:r>
              <a:rPr b="0" lang="en-US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null hypo at 95% CI,  since the test statistics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(7.5</a:t>
            </a:r>
            <a:r>
              <a:rPr b="1" lang="en-US" sz="1600">
                <a:solidFill>
                  <a:schemeClr val="dk1"/>
                </a:solidFill>
              </a:rPr>
              <a:t>7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lang="en-US" sz="1600">
                <a:solidFill>
                  <a:schemeClr val="dk1"/>
                </a:solidFill>
              </a:rPr>
              <a:t>          			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critical value of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(5.99).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is a        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pizza preferences between on-campus and off-campus students at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Moreover,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campus students prefer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while off campus students tend to prefer Papa John’s. (Note: this is based on the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% calculated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24607" y="0"/>
            <a:ext cx="861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Chi-square test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317225" y="1215425"/>
            <a:ext cx="148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5% alpha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308150" y="2002175"/>
            <a:ext cx="217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(2-1)*(3-1)= </a:t>
            </a:r>
            <a:r>
              <a:rPr b="1" lang="en-US"/>
              <a:t>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2411725" y="3145175"/>
            <a:ext cx="14880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greater than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889650" y="3691675"/>
            <a:ext cx="1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difference </a:t>
            </a:r>
            <a:endParaRPr b="1"/>
          </a:p>
        </p:txBody>
      </p:sp>
      <p:sp>
        <p:nvSpPr>
          <p:cNvPr id="246" name="Google Shape;246;p32"/>
          <p:cNvSpPr txBox="1"/>
          <p:nvPr/>
        </p:nvSpPr>
        <p:spPr>
          <a:xfrm>
            <a:off x="77150" y="4191325"/>
            <a:ext cx="2634000" cy="43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95% confidence level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120025" y="4960975"/>
            <a:ext cx="21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Shakespeare’s pizza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157839" y="671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913275"/>
                <a:gridCol w="924700"/>
                <a:gridCol w="1095925"/>
                <a:gridCol w="719200"/>
                <a:gridCol w="936100"/>
                <a:gridCol w="730625"/>
              </a:tblGrid>
              <a:tr h="5957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Do students living on campus differ from those living off campus in the their pizza preferences?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 hMerge="1"/>
                <a:tc hMerge="1"/>
                <a:tc hMerge="1"/>
                <a:tc hMerge="1"/>
                <a:tc hMerge="1"/>
              </a:tr>
              <a:tr h="42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Papa John's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Shakespeare's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Gumby's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 campus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off campus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  <a:tr h="22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00" marB="0" marR="9200" marL="9200" anchor="b"/>
                </a:tc>
              </a:tr>
            </a:tbl>
          </a:graphicData>
        </a:graphic>
      </p:graphicFrame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550" y="2362850"/>
            <a:ext cx="4587600" cy="353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33"/>
          <p:cNvGraphicFramePr/>
          <p:nvPr/>
        </p:nvGraphicFramePr>
        <p:xfrm>
          <a:off x="77970" y="302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{0A0956C4-19EA-497B-9EFE-1353B54C9293}</a:tableStyleId>
              </a:tblPr>
              <a:tblGrid>
                <a:gridCol w="882300"/>
                <a:gridCol w="893325"/>
                <a:gridCol w="1058775"/>
                <a:gridCol w="694825"/>
                <a:gridCol w="904350"/>
              </a:tblGrid>
              <a:tr h="842300"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Row %: divide each cell over its row total. E.g., 29/112 = 26%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</a:rPr>
                        <a:t>Do students living on campus differ from those living off campus in the their pizza preferences? 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 hMerge="1"/>
                <a:tc hMerge="1"/>
                <a:tc hMerge="1"/>
                <a:tc hMerge="1"/>
              </a:tr>
              <a:tr h="74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Papa John's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Shakespeare's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Gumby's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 % Row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 campus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26%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45%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29%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off campus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44%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33%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E9EFFE"/>
                          </a:solidFill>
                          <a:highlight>
                            <a:srgbClr val="000000"/>
                          </a:highlight>
                        </a:rPr>
                        <a:t>23%</a:t>
                      </a:r>
                      <a:endParaRPr b="0" i="0" sz="1100" u="none" cap="none" strike="noStrike">
                        <a:solidFill>
                          <a:srgbClr val="E9EFFE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100%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solidFill>
                      <a:srgbClr val="E9EFFE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3"/>
          <p:cNvSpPr txBox="1"/>
          <p:nvPr/>
        </p:nvSpPr>
        <p:spPr>
          <a:xfrm>
            <a:off x="77970" y="116889"/>
            <a:ext cx="86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</a:rPr>
              <a:t>Visualization</a:t>
            </a:r>
            <a:r>
              <a:rPr b="1" lang="en-US"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3"/>
          <p:cNvCxnSpPr/>
          <p:nvPr/>
        </p:nvCxnSpPr>
        <p:spPr>
          <a:xfrm flipH="1" rot="10800000">
            <a:off x="2942000" y="4362475"/>
            <a:ext cx="2651100" cy="53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3"/>
          <p:cNvCxnSpPr/>
          <p:nvPr/>
        </p:nvCxnSpPr>
        <p:spPr>
          <a:xfrm flipH="1" rot="10800000">
            <a:off x="1967125" y="4755850"/>
            <a:ext cx="5592600" cy="54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0" y="0"/>
            <a:ext cx="5511900" cy="60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10" y="305183"/>
            <a:ext cx="8470290" cy="591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0" y="5456950"/>
            <a:ext cx="6465300" cy="8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Chi-square test statistics: 2.30+0.90+0.33+2.63+1.03+0.38 = </a:t>
            </a:r>
            <a:r>
              <a:rPr b="1" lang="en-US" sz="1600">
                <a:solidFill>
                  <a:schemeClr val="dk1"/>
                </a:solidFill>
              </a:rPr>
              <a:t>7.57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5780000" y="1524200"/>
            <a:ext cx="2970300" cy="352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B3D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formula for ex</a:t>
            </a:r>
            <a:r>
              <a:rPr lang="en-US" sz="1600">
                <a:solidFill>
                  <a:schemeClr val="dk1"/>
                </a:solidFill>
              </a:rPr>
              <a:t>pected value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re-written as: 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total/ Grand total (row probability) * 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total / Grand total (column probability)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Grand total.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variable are independent, you can use multiplication rule to get the joint- probability</a:t>
            </a:r>
            <a:r>
              <a:rPr lang="en-US" sz="1600">
                <a:solidFill>
                  <a:schemeClr val="dk1"/>
                </a:solidFill>
              </a:rPr>
              <a:t>. The expected value assumes independent or no difference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00" y="665500"/>
            <a:ext cx="554355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>
            <p:ph idx="4294967295" type="ctrTitle"/>
          </p:nvPr>
        </p:nvSpPr>
        <p:spPr>
          <a:xfrm>
            <a:off x="2200876" y="45175"/>
            <a:ext cx="4935600" cy="4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Celebration: Math Function Dance!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ctrTitle"/>
          </p:nvPr>
        </p:nvSpPr>
        <p:spPr>
          <a:xfrm>
            <a:off x="348888" y="526025"/>
            <a:ext cx="4935600" cy="4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83" name="Google Shape;283;p36"/>
          <p:cNvSpPr txBox="1"/>
          <p:nvPr>
            <p:ph idx="1" type="subTitle"/>
          </p:nvPr>
        </p:nvSpPr>
        <p:spPr>
          <a:xfrm>
            <a:off x="348888" y="1651975"/>
            <a:ext cx="4935600" cy="2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Difference test: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mean-comparison: Independent t-test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hypothesis testing 3 steps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Look up critical value in t 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group’s average is higher?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cross-tabulation: two-way chi-square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calculate expected value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look up </a:t>
            </a:r>
            <a:r>
              <a:rPr lang="en-US" sz="2000"/>
              <a:t>critical</a:t>
            </a:r>
            <a:r>
              <a:rPr lang="en-US" sz="2000"/>
              <a:t> value in chi-square table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Which group’s </a:t>
            </a:r>
            <a:r>
              <a:rPr lang="en-US" sz="2000"/>
              <a:t>percent is higher?</a:t>
            </a:r>
            <a:endParaRPr sz="2000"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19063" y="230188"/>
            <a:ext cx="8618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 testing Comparing</a:t>
            </a:r>
            <a:r>
              <a:rPr lang="en-US" u="sng"/>
              <a:t> Means </a:t>
            </a:r>
            <a:r>
              <a:rPr lang="en-US"/>
              <a:t>for Two Groups – Independent T test</a:t>
            </a:r>
            <a:br>
              <a:rPr lang="en-US"/>
            </a:br>
            <a:br>
              <a:rPr lang="en-US" sz="2000"/>
            </a:b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87237" y="519925"/>
            <a:ext cx="8058300" cy="4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Example: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You want to compare if there is difference between male and female in terms of number</a:t>
            </a:r>
            <a:r>
              <a:rPr lang="en-US" sz="1900"/>
              <a:t> </a:t>
            </a:r>
            <a:r>
              <a:rPr lang="en-US" sz="1900"/>
              <a:t>of days eating breakfast in a week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b="1" lang="en-US" sz="1900"/>
              <a:t>Type of RQ: </a:t>
            </a:r>
            <a:r>
              <a:rPr lang="en-US" sz="1900"/>
              <a:t>Difference RQ</a:t>
            </a:r>
            <a:endParaRPr sz="1900"/>
          </a:p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b="1" lang="en-US" sz="1900"/>
              <a:t>Level of measurement </a:t>
            </a:r>
            <a:r>
              <a:rPr lang="en-US" sz="1900"/>
              <a:t>of a</a:t>
            </a:r>
            <a:r>
              <a:rPr lang="en-US" sz="1900"/>
              <a:t>nalysis variable： interval or ratio. </a:t>
            </a:r>
            <a:endParaRPr sz="1900"/>
          </a:p>
          <a:p>
            <a:pPr indent="-45085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2200"/>
              <a:t>Which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statistical test</a:t>
            </a:r>
            <a:r>
              <a:rPr lang="en-US" sz="2200"/>
              <a:t>?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Questionnaire questions for the analysis variable: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Q1: What’s your gender? () Male () Female 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Q2: How often do you eat breakfast per week?  __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Male</a:t>
            </a:r>
            <a:r>
              <a:rPr lang="en-US" sz="1900"/>
              <a:t>    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X̅</a:t>
            </a:r>
            <a:r>
              <a:rPr baseline="-25000" lang="en-US" sz="2000"/>
              <a:t>1 </a:t>
            </a:r>
            <a:r>
              <a:rPr lang="en-US" sz="1900"/>
              <a:t>= 3.93 times a week 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n1 = 14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SD1 = 2.67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Female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X̅</a:t>
            </a:r>
            <a:r>
              <a:rPr baseline="-25000" lang="en-US" sz="2000"/>
              <a:t>2</a:t>
            </a:r>
            <a:r>
              <a:rPr lang="en-US" sz="2000"/>
              <a:t> </a:t>
            </a:r>
            <a:r>
              <a:rPr lang="en-US" sz="1900"/>
              <a:t> = 5.06 times a week </a:t>
            </a:r>
            <a:r>
              <a:rPr baseline="-25000" lang="en-US" sz="2000"/>
              <a:t>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n2 =  16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SD2 = 1.73 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Formula and intuition: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05825" y="230200"/>
            <a:ext cx="8244900" cy="31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difference in X_bar:  </a:t>
            </a:r>
            <a:r>
              <a:rPr lang="en-US" sz="1900"/>
              <a:t>( X̅</a:t>
            </a:r>
            <a:r>
              <a:rPr baseline="-25000" lang="en-US" sz="1900"/>
              <a:t>1 </a:t>
            </a:r>
            <a:r>
              <a:rPr lang="en-US" sz="1900"/>
              <a:t>– X̅</a:t>
            </a:r>
            <a:r>
              <a:rPr baseline="-25000" lang="en-US" sz="1900"/>
              <a:t>2</a:t>
            </a:r>
            <a:r>
              <a:rPr lang="en-US" sz="1900"/>
              <a:t> 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SE (standard error):</a:t>
            </a:r>
            <a:r>
              <a:rPr lang="en-US" sz="1950"/>
              <a:t>√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(SD1</a:t>
            </a:r>
            <a:r>
              <a:rPr baseline="30000" lang="en-US" sz="195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baseline="-25000" lang="en-US" sz="195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 + SD2</a:t>
            </a:r>
            <a:r>
              <a:rPr baseline="30000" lang="en-US" sz="195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baseline="-25000" lang="en-US" sz="195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 )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Critical value method: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t =( X̅</a:t>
            </a:r>
            <a:r>
              <a:rPr baseline="-25000" lang="en-US" sz="1900"/>
              <a:t>1 </a:t>
            </a:r>
            <a:r>
              <a:rPr lang="en-US" sz="1900"/>
              <a:t>– X̅</a:t>
            </a:r>
            <a:r>
              <a:rPr baseline="-25000" lang="en-US" sz="1900"/>
              <a:t>2</a:t>
            </a:r>
            <a:r>
              <a:rPr lang="en-US" sz="1900"/>
              <a:t> ) / SE</a:t>
            </a:r>
            <a:endParaRPr sz="1900"/>
          </a:p>
          <a:p>
            <a:pPr indent="-2286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*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/>
              <a:t>The larger the |t|, the higher the confidence that there is a difference in population average.</a:t>
            </a:r>
            <a:endParaRPr sz="1900"/>
          </a:p>
          <a:p>
            <a:pPr indent="-2286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* make sure to take absolute value of t before comparing with t_critical </a:t>
            </a:r>
            <a:endParaRPr sz="1900"/>
          </a:p>
          <a:p>
            <a:pPr indent="-2286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t_critical@90% = 1.64 , </a:t>
            </a:r>
            <a:r>
              <a:rPr lang="en-US" sz="1900"/>
              <a:t>t_critical</a:t>
            </a:r>
            <a:r>
              <a:rPr lang="en-US" sz="1900"/>
              <a:t>@95% = 1.96 , </a:t>
            </a:r>
            <a:r>
              <a:rPr lang="en-US" sz="1900"/>
              <a:t>t_critical</a:t>
            </a:r>
            <a:r>
              <a:rPr lang="en-US" sz="1900"/>
              <a:t>@99% = 2.58  </a:t>
            </a:r>
            <a:endParaRPr sz="1900"/>
          </a:p>
          <a:p>
            <a:pPr indent="-2286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(if n is large)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19063" y="230188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critical value with degree of freedom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62706" y="795751"/>
            <a:ext cx="6457500" cy="12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Look up the t  table: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Degree of freedom  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= (n</a:t>
            </a:r>
            <a:r>
              <a:rPr baseline="-25000" lang="en-US" sz="2400"/>
              <a:t>1 </a:t>
            </a:r>
            <a:r>
              <a:rPr lang="en-US" sz="2400"/>
              <a:t>- 1) + (n</a:t>
            </a:r>
            <a:r>
              <a:rPr baseline="-25000" lang="en-US" sz="2400"/>
              <a:t>2</a:t>
            </a:r>
            <a:r>
              <a:rPr lang="en-US" sz="2400"/>
              <a:t> - 1) = 14-1 + 16-1 = 28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Confidence level</a:t>
            </a:r>
            <a:r>
              <a:rPr lang="en-US" sz="2400"/>
              <a:t>@90%,95%, 99%. 1 - CI =</a:t>
            </a:r>
            <a:r>
              <a:rPr lang="en-US" sz="2400"/>
              <a:t>  alpha = 10%, 5%, and 1%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</a:t>
            </a:r>
            <a:r>
              <a:rPr baseline="-25000" lang="en-US" sz="2400"/>
              <a:t>critical@90% </a:t>
            </a:r>
            <a:r>
              <a:rPr lang="en-US" sz="2400"/>
              <a:t>= 1.7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If </a:t>
            </a:r>
            <a:r>
              <a:rPr b="1" lang="en-US" sz="2400"/>
              <a:t>t &gt; t</a:t>
            </a:r>
            <a:r>
              <a:rPr b="1" baseline="-25000" lang="en-US" sz="2400"/>
              <a:t>critical </a:t>
            </a:r>
            <a:r>
              <a:rPr lang="en-US" sz="2400"/>
              <a:t>then you </a:t>
            </a:r>
            <a:r>
              <a:rPr b="1" lang="en-US" sz="2400"/>
              <a:t>reject</a:t>
            </a:r>
            <a:r>
              <a:rPr lang="en-US" sz="2400"/>
              <a:t> the null hypothesis (i.e., null = no difference), meaning the difference is big enough/ statistically significant.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-12" y="68063"/>
            <a:ext cx="8618400" cy="28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distribution: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degree of freedom*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confidence level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75" y="0"/>
            <a:ext cx="6546899" cy="6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125425" y="288925"/>
            <a:ext cx="8835900" cy="5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Critical value method: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 =|( X̅</a:t>
            </a:r>
            <a:r>
              <a:rPr baseline="-25000" lang="en-US" sz="2100">
                <a:solidFill>
                  <a:schemeClr val="dk1"/>
                </a:solidFill>
              </a:rPr>
              <a:t>1 </a:t>
            </a:r>
            <a:r>
              <a:rPr lang="en-US" sz="2100">
                <a:solidFill>
                  <a:schemeClr val="dk1"/>
                </a:solidFill>
              </a:rPr>
              <a:t>– X̅</a:t>
            </a:r>
            <a:r>
              <a:rPr baseline="-25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 ) / SE|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SE (standard error):√(SD</a:t>
            </a:r>
            <a:r>
              <a:rPr baseline="-25000" lang="en-US" sz="2100">
                <a:solidFill>
                  <a:schemeClr val="dk1"/>
                </a:solidFill>
              </a:rPr>
              <a:t>1</a:t>
            </a:r>
            <a:r>
              <a:rPr baseline="30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/n</a:t>
            </a:r>
            <a:r>
              <a:rPr baseline="-25000" lang="en-US" sz="2100">
                <a:solidFill>
                  <a:schemeClr val="dk1"/>
                </a:solidFill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 + SD</a:t>
            </a:r>
            <a:r>
              <a:rPr baseline="-25000" lang="en-US" sz="2100">
                <a:solidFill>
                  <a:schemeClr val="dk1"/>
                </a:solidFill>
              </a:rPr>
              <a:t>2</a:t>
            </a:r>
            <a:r>
              <a:rPr baseline="30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/n</a:t>
            </a:r>
            <a:r>
              <a:rPr baseline="-25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 )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Sample mean difference = X̅</a:t>
            </a:r>
            <a:r>
              <a:rPr baseline="-25000" lang="en-US" sz="2100">
                <a:solidFill>
                  <a:schemeClr val="dk1"/>
                </a:solidFill>
              </a:rPr>
              <a:t>1 </a:t>
            </a:r>
            <a:r>
              <a:rPr lang="en-US" sz="2100">
                <a:solidFill>
                  <a:schemeClr val="dk1"/>
                </a:solidFill>
              </a:rPr>
              <a:t>- X̅</a:t>
            </a:r>
            <a:r>
              <a:rPr baseline="-25000" lang="en-US" sz="2100">
                <a:solidFill>
                  <a:schemeClr val="dk1"/>
                </a:solidFill>
              </a:rPr>
              <a:t>2 </a:t>
            </a:r>
            <a:r>
              <a:rPr lang="en-US" sz="2100">
                <a:solidFill>
                  <a:schemeClr val="dk1"/>
                </a:solidFill>
              </a:rPr>
              <a:t> = 3.93 - 5.06 = -1.13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Standard Error = </a:t>
            </a:r>
            <a:r>
              <a:rPr lang="en-US" sz="2100">
                <a:solidFill>
                  <a:schemeClr val="dk1"/>
                </a:solidFill>
              </a:rPr>
              <a:t>Square root(02.67^2/14 + 1.73^2/16)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 = |( X̅</a:t>
            </a:r>
            <a:r>
              <a:rPr baseline="-25000" lang="en-US" sz="2100">
                <a:solidFill>
                  <a:schemeClr val="dk1"/>
                </a:solidFill>
              </a:rPr>
              <a:t>1 </a:t>
            </a:r>
            <a:r>
              <a:rPr lang="en-US" sz="2100">
                <a:solidFill>
                  <a:schemeClr val="dk1"/>
                </a:solidFill>
              </a:rPr>
              <a:t>– X̅</a:t>
            </a:r>
            <a:r>
              <a:rPr baseline="-25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 ) / SE| = |-1.13/0.83| = 1.35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Hypothesis testing steps: </a:t>
            </a:r>
            <a:endParaRPr b="1" sz="21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H0: μ1 – μ2 =0, Ha: μ1 – μ2 &lt;&gt; 0  (note: you can also write in English)</a:t>
            </a:r>
            <a:endParaRPr sz="21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t = 1.35 </a:t>
            </a:r>
            <a:r>
              <a:rPr b="1" lang="en-US" sz="2100">
                <a:solidFill>
                  <a:schemeClr val="dk1"/>
                </a:solidFill>
              </a:rPr>
              <a:t>NOT</a:t>
            </a:r>
            <a:r>
              <a:rPr lang="en-US" sz="2100">
                <a:solidFill>
                  <a:schemeClr val="dk1"/>
                </a:solidFill>
              </a:rPr>
              <a:t> &gt; t</a:t>
            </a:r>
            <a:r>
              <a:rPr baseline="-25000" lang="en-US" sz="2100">
                <a:solidFill>
                  <a:schemeClr val="dk1"/>
                </a:solidFill>
              </a:rPr>
              <a:t>critical@90% confidence, df = 28 </a:t>
            </a:r>
            <a:r>
              <a:rPr lang="en-US" sz="2100">
                <a:solidFill>
                  <a:schemeClr val="dk1"/>
                </a:solidFill>
              </a:rPr>
              <a:t>= 1.7 Thus, we </a:t>
            </a:r>
            <a:r>
              <a:rPr b="1" lang="en-US" sz="2100">
                <a:solidFill>
                  <a:schemeClr val="dk1"/>
                </a:solidFill>
              </a:rPr>
              <a:t>cannot </a:t>
            </a:r>
            <a:r>
              <a:rPr lang="en-US" sz="2100">
                <a:solidFill>
                  <a:schemeClr val="dk1"/>
                </a:solidFill>
              </a:rPr>
              <a:t>reject the null hypothesis. </a:t>
            </a:r>
            <a:endParaRPr baseline="-25000" sz="21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There is </a:t>
            </a:r>
            <a:r>
              <a:rPr b="1" lang="en-US" sz="2100">
                <a:solidFill>
                  <a:schemeClr val="dk1"/>
                </a:solidFill>
              </a:rPr>
              <a:t>no enough evidence</a:t>
            </a:r>
            <a:r>
              <a:rPr lang="en-US" sz="2100">
                <a:solidFill>
                  <a:schemeClr val="dk1"/>
                </a:solidFill>
              </a:rPr>
              <a:t> to say there is </a:t>
            </a:r>
            <a:r>
              <a:rPr lang="en-US" sz="2100">
                <a:solidFill>
                  <a:schemeClr val="dk1"/>
                </a:solidFill>
              </a:rPr>
              <a:t>difference between male and female in terms of their frequency of eating breakfast in the population at 90% confidence level.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98224" y="80950"/>
            <a:ext cx="81990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Hypothesis testing s</a:t>
            </a:r>
            <a:r>
              <a:rPr b="1" lang="en-US" sz="2000">
                <a:solidFill>
                  <a:schemeClr val="dk1"/>
                </a:solidFill>
              </a:rPr>
              <a:t>teps: </a:t>
            </a:r>
            <a:endParaRPr sz="20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Formula the null and alternative hypothesis. Null is always </a:t>
            </a:r>
            <a:r>
              <a:rPr lang="en-US" sz="2000">
                <a:solidFill>
                  <a:schemeClr val="dk1"/>
                </a:solidFill>
              </a:rPr>
              <a:t>Statement of no difference. </a:t>
            </a:r>
            <a:r>
              <a:rPr b="1" lang="en-US" sz="2000">
                <a:solidFill>
                  <a:schemeClr val="dk1"/>
                </a:solidFill>
              </a:rPr>
              <a:t>H0: μ1 – μ2 =0 , Ha: μ1 – μ2 &lt;&gt; 0  Note: </a:t>
            </a:r>
            <a:r>
              <a:rPr lang="en-US" sz="2000">
                <a:solidFill>
                  <a:schemeClr val="dk1"/>
                </a:solidFill>
              </a:rPr>
              <a:t>µ is population mean but you use the sample mean </a:t>
            </a:r>
            <a:r>
              <a:rPr lang="en-US" sz="1900">
                <a:solidFill>
                  <a:schemeClr val="dk1"/>
                </a:solidFill>
              </a:rPr>
              <a:t>X̅</a:t>
            </a:r>
            <a:r>
              <a:rPr baseline="-25000" lang="en-US" sz="1900">
                <a:solidFill>
                  <a:schemeClr val="dk1"/>
                </a:solidFill>
              </a:rPr>
              <a:t>1 </a:t>
            </a:r>
            <a:r>
              <a:rPr lang="en-US" sz="2000">
                <a:solidFill>
                  <a:schemeClr val="dk1"/>
                </a:solidFill>
              </a:rPr>
              <a:t>- </a:t>
            </a:r>
            <a:r>
              <a:rPr lang="en-US" sz="1900">
                <a:solidFill>
                  <a:schemeClr val="dk1"/>
                </a:solidFill>
              </a:rPr>
              <a:t>X̅</a:t>
            </a:r>
            <a:r>
              <a:rPr baseline="-25000" lang="en-US" sz="1900">
                <a:solidFill>
                  <a:schemeClr val="dk1"/>
                </a:solidFill>
              </a:rPr>
              <a:t>2 </a:t>
            </a:r>
            <a:r>
              <a:rPr lang="en-US" sz="2000">
                <a:solidFill>
                  <a:schemeClr val="dk1"/>
                </a:solidFill>
              </a:rPr>
              <a:t>to infer the population mean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Calculate using confidence interval or</a:t>
            </a:r>
            <a:r>
              <a:rPr lang="en-US" sz="2000">
                <a:solidFill>
                  <a:schemeClr val="dk1"/>
                </a:solidFill>
              </a:rPr>
              <a:t> critical value method. Reject the null hypothesis that there is no difference if test statistics (t) is larger than the critical value (t critical)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Conclusion: 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If we cannot reject the null </a:t>
            </a:r>
            <a:r>
              <a:rPr lang="en-US" sz="2000">
                <a:solidFill>
                  <a:schemeClr val="dk1"/>
                </a:solidFill>
              </a:rPr>
              <a:t>hypothesis: there is </a:t>
            </a:r>
            <a:r>
              <a:rPr b="1" lang="en-US" sz="2000">
                <a:solidFill>
                  <a:schemeClr val="dk1"/>
                </a:solidFill>
              </a:rPr>
              <a:t>not enough evidence</a:t>
            </a:r>
            <a:r>
              <a:rPr lang="en-US" sz="2000">
                <a:solidFill>
                  <a:schemeClr val="dk1"/>
                </a:solidFill>
              </a:rPr>
              <a:t> to say there is a difference in the population average between male and female in terms of # of times eating breakfast at</a:t>
            </a:r>
            <a:r>
              <a:rPr b="1" lang="en-US" sz="2000">
                <a:solidFill>
                  <a:schemeClr val="dk1"/>
                </a:solidFill>
              </a:rPr>
              <a:t> 90% confidence level. </a:t>
            </a:r>
            <a:endParaRPr b="1"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If reject the null:</a:t>
            </a:r>
            <a:r>
              <a:rPr lang="en-US" sz="2000">
                <a:solidFill>
                  <a:schemeClr val="dk1"/>
                </a:solidFill>
              </a:rPr>
              <a:t> we are </a:t>
            </a:r>
            <a:r>
              <a:rPr b="1" lang="en-US" sz="2000">
                <a:solidFill>
                  <a:schemeClr val="dk1"/>
                </a:solidFill>
              </a:rPr>
              <a:t>90% confident </a:t>
            </a:r>
            <a:r>
              <a:rPr lang="en-US" sz="2000">
                <a:solidFill>
                  <a:schemeClr val="dk1"/>
                </a:solidFill>
              </a:rPr>
              <a:t>that there is a </a:t>
            </a:r>
            <a:r>
              <a:rPr b="1" lang="en-US" sz="2000">
                <a:solidFill>
                  <a:schemeClr val="dk1"/>
                </a:solidFill>
              </a:rPr>
              <a:t>difference in population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average </a:t>
            </a:r>
            <a:r>
              <a:rPr lang="en-US" sz="2000">
                <a:solidFill>
                  <a:schemeClr val="dk1"/>
                </a:solidFill>
              </a:rPr>
              <a:t>between male and female in terms of # of times eating breakfast in a week.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452850" y="1210233"/>
            <a:ext cx="8284500" cy="872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>
            <p:ph idx="4294967295" type="title"/>
          </p:nvPr>
        </p:nvSpPr>
        <p:spPr>
          <a:xfrm>
            <a:off x="119063" y="230188"/>
            <a:ext cx="861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Practice question - Qualtrics example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write out the three steps of hypothesis test </a:t>
            </a:r>
            <a:endParaRPr sz="3200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45513" y="6435725"/>
            <a:ext cx="195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41717" y="1239932"/>
            <a:ext cx="78360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men and women differ in how satisfied they are with their gift shopping experiences?</a:t>
            </a:r>
            <a:endParaRPr b="0"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88" y="2082325"/>
            <a:ext cx="80200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2000" y="3849400"/>
            <a:ext cx="84462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Critical value method: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 =|( X̅</a:t>
            </a:r>
            <a:r>
              <a:rPr baseline="-25000" lang="en-US" sz="1700">
                <a:solidFill>
                  <a:schemeClr val="dk1"/>
                </a:solidFill>
              </a:rPr>
              <a:t>1 </a:t>
            </a:r>
            <a:r>
              <a:rPr lang="en-US" sz="1700">
                <a:solidFill>
                  <a:schemeClr val="dk1"/>
                </a:solidFill>
              </a:rPr>
              <a:t>– X̅</a:t>
            </a:r>
            <a:r>
              <a:rPr baseline="-25000" lang="en-US" sz="1700">
                <a:solidFill>
                  <a:schemeClr val="dk1"/>
                </a:solidFill>
              </a:rPr>
              <a:t>2</a:t>
            </a:r>
            <a:r>
              <a:rPr lang="en-US" sz="1700">
                <a:solidFill>
                  <a:schemeClr val="dk1"/>
                </a:solidFill>
              </a:rPr>
              <a:t> ) / SE|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SE/standard error:</a:t>
            </a:r>
            <a:r>
              <a:rPr lang="en-US" sz="1750">
                <a:solidFill>
                  <a:schemeClr val="dk1"/>
                </a:solidFill>
              </a:rPr>
              <a:t>√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(SD1</a:t>
            </a:r>
            <a:r>
              <a:rPr baseline="30000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baseline="-25000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SD2</a:t>
            </a:r>
            <a:r>
              <a:rPr baseline="30000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</a:t>
            </a:r>
            <a:r>
              <a:rPr baseline="-25000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; Df = n1-1 + n2 -1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baseline="-25000" lang="en-US" sz="2400">
                <a:solidFill>
                  <a:schemeClr val="dk1"/>
                </a:solidFill>
              </a:rPr>
              <a:t>critical@90% </a:t>
            </a:r>
            <a:r>
              <a:rPr lang="en-US" sz="1700">
                <a:solidFill>
                  <a:schemeClr val="dk1"/>
                </a:solidFill>
              </a:rPr>
              <a:t>= ?   hypothesis?   t =?    conclusion =? 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