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721475" cx="8961425"/>
  <p:notesSz cx="9296400" cy="701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2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581">
          <p15:clr>
            <a:srgbClr val="A4A3A4"/>
          </p15:clr>
        </p15:guide>
        <p15:guide id="4" pos="5512">
          <p15:clr>
            <a:srgbClr val="A4A3A4"/>
          </p15:clr>
        </p15:guide>
        <p15:guide id="5" pos="79">
          <p15:clr>
            <a:srgbClr val="A4A3A4"/>
          </p15:clr>
        </p15:guide>
      </p15:sldGuideLst>
    </p:ext>
    <p:ext uri="{2D200454-40CA-4A62-9FC3-DE9A4176ACB9}">
      <p15:notesGuideLst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2" orient="horz"/>
        <p:guide pos="3872" orient="horz"/>
        <p:guide pos="581" orient="horz"/>
        <p:guide pos="5512"/>
        <p:guide pos="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292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597150" y="439738"/>
            <a:ext cx="4111625" cy="3084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3485" y="3766677"/>
            <a:ext cx="7920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8296546" y="6687929"/>
            <a:ext cx="7370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7299156" y="4178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6d1b93fc_0_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6d1b93fc_0_0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9f6d1b93fc_0_0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0efd8e33b_0_8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0efd8e33b_0_80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I want to be 99% confidence. alpha = 0.01. Is it still significant? </a:t>
            </a:r>
            <a:endParaRPr/>
          </a:p>
        </p:txBody>
      </p:sp>
      <p:sp>
        <p:nvSpPr>
          <p:cNvPr id="74" name="Google Shape;74;gd0efd8e33b_0_80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ef6f4177_0_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ef6f4177_0_0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I want to be 99% confidence. alpha = 0.01. Is it still significant? </a:t>
            </a:r>
            <a:endParaRPr/>
          </a:p>
        </p:txBody>
      </p:sp>
      <p:sp>
        <p:nvSpPr>
          <p:cNvPr id="84" name="Google Shape;84;gd2ef6f4177_0_0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efd8e33b_0_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d0efd8e33b_0_0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d0efd8e33b_0_0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d0efd8e33b_0_0:notes"/>
          <p:cNvSpPr txBox="1"/>
          <p:nvPr>
            <p:ph idx="11" type="ftr"/>
          </p:nvPr>
        </p:nvSpPr>
        <p:spPr>
          <a:xfrm>
            <a:off x="7299156" y="41785"/>
            <a:ext cx="1734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NJE-262616.044-20090318-ashoHR1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753485" y="3766677"/>
            <a:ext cx="7920829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|0.8| high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|0.3| moderate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&lt;|0.3| low correlation </a:t>
            </a:r>
            <a:endParaRPr/>
          </a:p>
        </p:txBody>
      </p:sp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2597150" y="439738"/>
            <a:ext cx="4111625" cy="3084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70c1c40e4_0_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a70c1c40e4_0_0:notes"/>
          <p:cNvSpPr txBox="1"/>
          <p:nvPr>
            <p:ph idx="1" type="body"/>
          </p:nvPr>
        </p:nvSpPr>
        <p:spPr>
          <a:xfrm>
            <a:off x="753485" y="3766677"/>
            <a:ext cx="7920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" y="6300788"/>
            <a:ext cx="8961438" cy="420687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2640013" y="2133600"/>
            <a:ext cx="49355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40013" y="3867150"/>
            <a:ext cx="493553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 rot="5400000">
            <a:off x="2992438" y="411163"/>
            <a:ext cx="1222375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 rot="5400000">
            <a:off x="6188869" y="624682"/>
            <a:ext cx="2943225" cy="21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 rot="5400000">
            <a:off x="1803400" y="-1454150"/>
            <a:ext cx="2943225" cy="6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418513" y="6403975"/>
            <a:ext cx="39687" cy="1825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250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20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452563" y="1951038"/>
            <a:ext cx="207486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679825" y="1951038"/>
            <a:ext cx="207486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50850" lvl="1" marL="914400" algn="l">
              <a:spcBef>
                <a:spcPts val="0"/>
              </a:spcBef>
              <a:spcAft>
                <a:spcPts val="0"/>
              </a:spcAft>
              <a:buSzPts val="3500"/>
              <a:buChar char="▪"/>
              <a:defRPr sz="2800"/>
            </a:lvl2pPr>
            <a:lvl3pPr indent="-411480" lvl="2" marL="1371600" algn="l">
              <a:spcBef>
                <a:spcPts val="0"/>
              </a:spcBef>
              <a:spcAft>
                <a:spcPts val="0"/>
              </a:spcAft>
              <a:buSzPts val="2880"/>
              <a:buChar char="–"/>
              <a:defRPr sz="2400"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000"/>
            </a:lvl4pPr>
            <a:lvl5pPr indent="-341629" lvl="4" marL="22860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5pPr>
            <a:lvl6pPr indent="-341629" lvl="5" marL="27432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6pPr>
            <a:lvl7pPr indent="-341629" lvl="6" marL="32004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7pPr>
            <a:lvl8pPr indent="-341629" lvl="7" marL="36576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8pPr>
            <a:lvl9pPr indent="-341629" lvl="8" marL="41148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0" y="6300788"/>
            <a:ext cx="8961438" cy="422275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4IsWrKChT5sRHDjbgIzI41cA7Q6AzSCYRLGiKQ5yv_k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611724" y="596650"/>
            <a:ext cx="7397700" cy="22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Agenda: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</a:t>
            </a:r>
            <a:r>
              <a:rPr lang="en-US"/>
              <a:t>statistical</a:t>
            </a:r>
            <a:r>
              <a:rPr lang="en-US"/>
              <a:t> program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The last statistical test </a:t>
            </a:r>
            <a:r>
              <a:rPr lang="en-US"/>
              <a:t>-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class: Final exam review &amp; Q&amp;A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</a:t>
            </a:r>
            <a:r>
              <a:rPr lang="en-US"/>
              <a:t>credit PA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5" y="-136525"/>
            <a:ext cx="5409412" cy="62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5448275" y="4464400"/>
            <a:ext cx="3426600" cy="22194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</a:rPr>
              <a:t>Step3: draw conclusion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Is there a difference in population?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If there is, how do the groups differ on the analysis variable? </a:t>
            </a:r>
            <a:endParaRPr sz="1600"/>
          </a:p>
        </p:txBody>
      </p:sp>
      <p:sp>
        <p:nvSpPr>
          <p:cNvPr id="79" name="Google Shape;79;p14"/>
          <p:cNvSpPr/>
          <p:nvPr/>
        </p:nvSpPr>
        <p:spPr>
          <a:xfrm>
            <a:off x="5534825" y="1949975"/>
            <a:ext cx="3253500" cy="14391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Step2: calculate the test statistics for chi-square test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Using alpha rather than critical value for 95% confidence level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if the test </a:t>
            </a:r>
            <a:r>
              <a:rPr b="1" lang="en-US" sz="1600">
                <a:solidFill>
                  <a:schemeClr val="dk1"/>
                </a:solidFill>
              </a:rPr>
              <a:t>significance probability</a:t>
            </a:r>
            <a:r>
              <a:rPr lang="en-US" sz="1600">
                <a:solidFill>
                  <a:schemeClr val="dk1"/>
                </a:solidFill>
              </a:rPr>
              <a:t> is </a:t>
            </a:r>
            <a:r>
              <a:rPr b="1" lang="en-US" sz="1600">
                <a:solidFill>
                  <a:schemeClr val="dk1"/>
                </a:solidFill>
              </a:rPr>
              <a:t>smaller </a:t>
            </a:r>
            <a:r>
              <a:rPr lang="en-US" sz="1600">
                <a:solidFill>
                  <a:schemeClr val="dk1"/>
                </a:solidFill>
              </a:rPr>
              <a:t>than </a:t>
            </a:r>
            <a:r>
              <a:rPr b="1" lang="en-US" sz="1600">
                <a:solidFill>
                  <a:schemeClr val="dk1"/>
                </a:solidFill>
              </a:rPr>
              <a:t>alpha </a:t>
            </a:r>
            <a:r>
              <a:rPr lang="en-US" sz="1600">
                <a:solidFill>
                  <a:schemeClr val="dk1"/>
                </a:solidFill>
              </a:rPr>
              <a:t>then there is a difference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534825" y="359150"/>
            <a:ext cx="3253500" cy="14391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Breakout room - iClicker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Step1: </a:t>
            </a:r>
            <a:r>
              <a:rPr b="1" lang="en-US" sz="1600"/>
              <a:t>Hypothesis set up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 </a:t>
            </a:r>
            <a:endParaRPr b="0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Ha: </a:t>
            </a: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5" y="-136525"/>
            <a:ext cx="5409412" cy="62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5448275" y="4464400"/>
            <a:ext cx="3426600" cy="22194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</a:rPr>
              <a:t>Step3: draw conclusion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Is there a difference in population?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If there is, how do the groups differ on the analysis variable? </a:t>
            </a:r>
            <a:endParaRPr sz="1600"/>
          </a:p>
        </p:txBody>
      </p:sp>
      <p:sp>
        <p:nvSpPr>
          <p:cNvPr id="89" name="Google Shape;89;p15"/>
          <p:cNvSpPr/>
          <p:nvPr/>
        </p:nvSpPr>
        <p:spPr>
          <a:xfrm>
            <a:off x="5534825" y="1949975"/>
            <a:ext cx="3253500" cy="14391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Step2: calculate the test statistics for chi-square test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Using alpha rather than critical value for </a:t>
            </a:r>
            <a:r>
              <a:rPr b="1" lang="en-US" sz="1600" u="sng">
                <a:solidFill>
                  <a:schemeClr val="dk1"/>
                </a:solidFill>
              </a:rPr>
              <a:t>99% confidence level </a:t>
            </a:r>
            <a:endParaRPr b="1" sz="16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if the test </a:t>
            </a:r>
            <a:r>
              <a:rPr b="1" lang="en-US" sz="1600">
                <a:solidFill>
                  <a:schemeClr val="dk1"/>
                </a:solidFill>
              </a:rPr>
              <a:t>significance probability</a:t>
            </a:r>
            <a:r>
              <a:rPr lang="en-US" sz="1600">
                <a:solidFill>
                  <a:schemeClr val="dk1"/>
                </a:solidFill>
              </a:rPr>
              <a:t> is </a:t>
            </a:r>
            <a:r>
              <a:rPr b="1" lang="en-US" sz="1600">
                <a:solidFill>
                  <a:schemeClr val="dk1"/>
                </a:solidFill>
              </a:rPr>
              <a:t>smaller </a:t>
            </a:r>
            <a:r>
              <a:rPr lang="en-US" sz="1600">
                <a:solidFill>
                  <a:schemeClr val="dk1"/>
                </a:solidFill>
              </a:rPr>
              <a:t>than </a:t>
            </a:r>
            <a:r>
              <a:rPr b="1" lang="en-US" sz="1600">
                <a:solidFill>
                  <a:schemeClr val="dk1"/>
                </a:solidFill>
              </a:rPr>
              <a:t>alpha </a:t>
            </a:r>
            <a:r>
              <a:rPr lang="en-US" sz="1600">
                <a:solidFill>
                  <a:schemeClr val="dk1"/>
                </a:solidFill>
              </a:rPr>
              <a:t>then there is a difference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What’s your NEW conclusion?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534825" y="359150"/>
            <a:ext cx="3253500" cy="14391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Breakout room - iClicker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Step1: </a:t>
            </a:r>
            <a:r>
              <a:rPr b="1" lang="en-US" sz="1600"/>
              <a:t>Hypothesis set up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 </a:t>
            </a:r>
            <a:endParaRPr b="0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Ha: </a:t>
            </a: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119063" y="230188"/>
            <a:ext cx="86184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test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1575" y="639650"/>
            <a:ext cx="8058300" cy="55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Example: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b="1" lang="en-US" sz="2000"/>
              <a:t>Level of measurement </a:t>
            </a:r>
            <a:r>
              <a:rPr lang="en-US" sz="2000"/>
              <a:t>for </a:t>
            </a:r>
            <a:r>
              <a:rPr b="1" lang="en-US" sz="2000"/>
              <a:t>BOTH</a:t>
            </a:r>
            <a:r>
              <a:rPr lang="en-US" sz="2000"/>
              <a:t> analysis variable： </a:t>
            </a:r>
            <a:endParaRPr sz="20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interval or Ratio </a:t>
            </a:r>
            <a:endParaRPr sz="20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/>
              <a:t>Association </a:t>
            </a:r>
            <a:r>
              <a:rPr b="1" lang="en-US" sz="2000"/>
              <a:t>RQ: </a:t>
            </a:r>
            <a:r>
              <a:rPr lang="en-US" sz="2000"/>
              <a:t>  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Does workers’ incomes increase as their ages increase?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 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Questionnaire questions: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Q1: What’s your age?   __ 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66050" y="4423000"/>
            <a:ext cx="667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Q2: What’s your income? __ 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119063" y="230188"/>
            <a:ext cx="86184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Correlation </a:t>
            </a:r>
            <a:r>
              <a:rPr b="1" lang="en-US" sz="3200">
                <a:solidFill>
                  <a:schemeClr val="dk2"/>
                </a:solidFill>
              </a:rPr>
              <a:t>visualization - Breakout room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850825" y="4378825"/>
            <a:ext cx="76947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if income and age correlation coefficient is 0.8. </a:t>
            </a:r>
            <a:r>
              <a:rPr b="1" lang="en-US" sz="2500"/>
              <a:t>Conclusion: </a:t>
            </a:r>
            <a:r>
              <a:rPr lang="en-US" sz="2500"/>
              <a:t>We would claim that income is highly and positively correlated with age, when age increases the income increases.</a:t>
            </a:r>
            <a:endParaRPr b="0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957375" y="4202050"/>
            <a:ext cx="7694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X-axis: income. Y-axis: age</a:t>
            </a:r>
            <a:endParaRPr b="0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82" y="811375"/>
            <a:ext cx="3678075" cy="29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125" y="811382"/>
            <a:ext cx="3494584" cy="29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156" y="811375"/>
            <a:ext cx="1287977" cy="29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452846" y="1210235"/>
            <a:ext cx="8207100" cy="481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119063" y="230188"/>
            <a:ext cx="8618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Recap 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72352" y="1335731"/>
            <a:ext cx="78360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</a:rPr>
              <a:t>Reading statistical program output</a:t>
            </a:r>
            <a:endParaRPr b="1" sz="3200">
              <a:solidFill>
                <a:schemeClr val="dk2"/>
              </a:solidFill>
            </a:endParaRPr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Significance probability value vs. alpha value</a:t>
            </a:r>
            <a:endParaRPr>
              <a:solidFill>
                <a:schemeClr val="dk1"/>
              </a:solidFill>
            </a:endParaRPr>
          </a:p>
          <a:p>
            <a:pPr indent="-3365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Three steps of hypothesis testing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</a:rPr>
              <a:t>Association test</a:t>
            </a:r>
            <a:endParaRPr sz="2800">
              <a:solidFill>
                <a:schemeClr val="dk1"/>
              </a:solidFill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the association (positive, negative) 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 </a:t>
            </a:r>
            <a:r>
              <a:rPr lang="en-US" sz="2800">
                <a:solidFill>
                  <a:schemeClr val="dk1"/>
                </a:solidFill>
              </a:rPr>
              <a:t>of the association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