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dea4db63_0_120:notes"/>
          <p:cNvSpPr txBox="1"/>
          <p:nvPr>
            <p:ph idx="12" type="sldNum"/>
          </p:nvPr>
        </p:nvSpPr>
        <p:spPr>
          <a:xfrm>
            <a:off x="6120402" y="8782616"/>
            <a:ext cx="54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badea4db63_0_120:notes"/>
          <p:cNvSpPr txBox="1"/>
          <p:nvPr>
            <p:ph idx="11" type="ftr"/>
          </p:nvPr>
        </p:nvSpPr>
        <p:spPr>
          <a:xfrm>
            <a:off x="4967390" y="93989"/>
            <a:ext cx="16965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 sz="1400"/>
          </a:p>
        </p:txBody>
      </p:sp>
      <p:sp>
        <p:nvSpPr>
          <p:cNvPr id="110" name="Google Shape;110;gbadea4db63_0_120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badea4db63_0_120:notes"/>
          <p:cNvSpPr txBox="1"/>
          <p:nvPr>
            <p:ph idx="1" type="body"/>
          </p:nvPr>
        </p:nvSpPr>
        <p:spPr>
          <a:xfrm>
            <a:off x="555850" y="4913057"/>
            <a:ext cx="584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dea4db63_0_128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adea4db63_0_128:notes"/>
          <p:cNvSpPr txBox="1"/>
          <p:nvPr>
            <p:ph idx="1" type="body"/>
          </p:nvPr>
        </p:nvSpPr>
        <p:spPr>
          <a:xfrm>
            <a:off x="555850" y="4913057"/>
            <a:ext cx="5843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adea4db63_0_128:notes"/>
          <p:cNvSpPr txBox="1"/>
          <p:nvPr>
            <p:ph idx="12" type="sldNum"/>
          </p:nvPr>
        </p:nvSpPr>
        <p:spPr>
          <a:xfrm>
            <a:off x="6120402" y="8782616"/>
            <a:ext cx="54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adea4db63_0_134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gbadea4db63_0_134:notes"/>
          <p:cNvSpPr txBox="1"/>
          <p:nvPr>
            <p:ph idx="1" type="body"/>
          </p:nvPr>
        </p:nvSpPr>
        <p:spPr>
          <a:xfrm>
            <a:off x="555850" y="4913057"/>
            <a:ext cx="58431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 Descriptive,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 Association, (how is it different from differece RQ?)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RQ3 Difference, (how would the QQ looks like to answer this?)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RQ4 Difference,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RQ5 Descriptive,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RQ6 Descriptive,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RQ7 Difference,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RQ8 Descriptive,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RQ9 Descriptive,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RQ10 Association</a:t>
            </a:r>
            <a:endParaRPr/>
          </a:p>
        </p:txBody>
      </p:sp>
      <p:sp>
        <p:nvSpPr>
          <p:cNvPr id="126" name="Google Shape;126;gbadea4db63_0_134:notes"/>
          <p:cNvSpPr txBox="1"/>
          <p:nvPr>
            <p:ph idx="12" type="sldNum"/>
          </p:nvPr>
        </p:nvSpPr>
        <p:spPr>
          <a:xfrm>
            <a:off x="6120402" y="8782616"/>
            <a:ext cx="54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sp>
        <p:nvSpPr>
          <p:cNvPr id="127" name="Google Shape;127;gbadea4db63_0_134:notes"/>
          <p:cNvSpPr txBox="1"/>
          <p:nvPr>
            <p:ph idx="11" type="ftr"/>
          </p:nvPr>
        </p:nvSpPr>
        <p:spPr>
          <a:xfrm>
            <a:off x="4967390" y="93989"/>
            <a:ext cx="16965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NJE-262616.044-20090318-ashoHR1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dea4db63_0_141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gbadea4db63_0_141:notes"/>
          <p:cNvSpPr txBox="1"/>
          <p:nvPr>
            <p:ph idx="1" type="body"/>
          </p:nvPr>
        </p:nvSpPr>
        <p:spPr>
          <a:xfrm>
            <a:off x="555850" y="4913057"/>
            <a:ext cx="58431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type question examples: </a:t>
            </a:r>
            <a:endParaRPr/>
          </a:p>
        </p:txBody>
      </p:sp>
      <p:sp>
        <p:nvSpPr>
          <p:cNvPr id="134" name="Google Shape;134;gbadea4db63_0_141:notes"/>
          <p:cNvSpPr txBox="1"/>
          <p:nvPr>
            <p:ph idx="12" type="sldNum"/>
          </p:nvPr>
        </p:nvSpPr>
        <p:spPr>
          <a:xfrm>
            <a:off x="6120402" y="8782616"/>
            <a:ext cx="54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sp>
        <p:nvSpPr>
          <p:cNvPr id="135" name="Google Shape;135;gbadea4db63_0_141:notes"/>
          <p:cNvSpPr txBox="1"/>
          <p:nvPr>
            <p:ph idx="11" type="ftr"/>
          </p:nvPr>
        </p:nvSpPr>
        <p:spPr>
          <a:xfrm>
            <a:off x="4967390" y="93989"/>
            <a:ext cx="16965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NJE-262616.044-20090318-ashoHR1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adea4db63_0_148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adea4db63_0_148:notes"/>
          <p:cNvSpPr txBox="1"/>
          <p:nvPr>
            <p:ph idx="1" type="body"/>
          </p:nvPr>
        </p:nvSpPr>
        <p:spPr>
          <a:xfrm>
            <a:off x="555850" y="4913057"/>
            <a:ext cx="5843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badea4db63_0_148:notes"/>
          <p:cNvSpPr txBox="1"/>
          <p:nvPr>
            <p:ph idx="12" type="sldNum"/>
          </p:nvPr>
        </p:nvSpPr>
        <p:spPr>
          <a:xfrm>
            <a:off x="6120402" y="8782616"/>
            <a:ext cx="54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adea4db63_0_154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badea4db63_0_154:notes"/>
          <p:cNvSpPr txBox="1"/>
          <p:nvPr>
            <p:ph idx="1" type="body"/>
          </p:nvPr>
        </p:nvSpPr>
        <p:spPr>
          <a:xfrm>
            <a:off x="555850" y="4913057"/>
            <a:ext cx="584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dea4db63_0_161:notes"/>
          <p:cNvSpPr txBox="1"/>
          <p:nvPr>
            <p:ph idx="1" type="body"/>
          </p:nvPr>
        </p:nvSpPr>
        <p:spPr>
          <a:xfrm>
            <a:off x="555850" y="4913057"/>
            <a:ext cx="5843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badea4db63_0_161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dea4db63_0_166:notes"/>
          <p:cNvSpPr txBox="1"/>
          <p:nvPr>
            <p:ph idx="1" type="body"/>
          </p:nvPr>
        </p:nvSpPr>
        <p:spPr>
          <a:xfrm>
            <a:off x="555850" y="4913057"/>
            <a:ext cx="5843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badea4db63_0_166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dea4db63_0_171:notes"/>
          <p:cNvSpPr txBox="1"/>
          <p:nvPr>
            <p:ph idx="1" type="body"/>
          </p:nvPr>
        </p:nvSpPr>
        <p:spPr>
          <a:xfrm>
            <a:off x="555850" y="4913057"/>
            <a:ext cx="5843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adea4db63_0_171:notes"/>
          <p:cNvSpPr/>
          <p:nvPr>
            <p:ph idx="2" type="sldImg"/>
          </p:nvPr>
        </p:nvSpPr>
        <p:spPr>
          <a:xfrm>
            <a:off x="-123439" y="573062"/>
            <a:ext cx="7111200" cy="40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" y="4821576"/>
            <a:ext cx="9144000" cy="321900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8614324" y="27941"/>
            <a:ext cx="3012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693799" y="1632703"/>
            <a:ext cx="5036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693799" y="2959274"/>
            <a:ext cx="5036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589630" y="4899734"/>
            <a:ext cx="411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482157" y="1493000"/>
            <a:ext cx="4389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8590027" y="4900538"/>
            <a:ext cx="40500" cy="13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22450" y="3305495"/>
            <a:ext cx="7771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722450" y="2180582"/>
            <a:ext cx="777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482157" y="1493000"/>
            <a:ext cx="2117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754796" y="1493000"/>
            <a:ext cx="2117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456796" y="206517"/>
            <a:ext cx="8230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456796" y="1151639"/>
            <a:ext cx="4039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56796" y="1631489"/>
            <a:ext cx="40398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rtl="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83" name="Google Shape;83;p19"/>
          <p:cNvSpPr txBox="1"/>
          <p:nvPr>
            <p:ph idx="3" type="body"/>
          </p:nvPr>
        </p:nvSpPr>
        <p:spPr>
          <a:xfrm>
            <a:off x="4645709" y="1151639"/>
            <a:ext cx="404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84" name="Google Shape;84;p19"/>
          <p:cNvSpPr txBox="1"/>
          <p:nvPr>
            <p:ph idx="4" type="body"/>
          </p:nvPr>
        </p:nvSpPr>
        <p:spPr>
          <a:xfrm>
            <a:off x="4645709" y="1631489"/>
            <a:ext cx="40416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rtl="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56796" y="205303"/>
            <a:ext cx="30081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574994" y="205303"/>
            <a:ext cx="51123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rtl="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56796" y="1076321"/>
            <a:ext cx="30081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791546" y="3600693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/>
          <p:nvPr>
            <p:ph idx="2" type="pic"/>
          </p:nvPr>
        </p:nvSpPr>
        <p:spPr>
          <a:xfrm>
            <a:off x="1791546" y="459198"/>
            <a:ext cx="54864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791546" y="4025876"/>
            <a:ext cx="54864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 rot="5400000">
            <a:off x="3209431" y="-234100"/>
            <a:ext cx="9354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rot="5400000">
            <a:off x="6690365" y="203298"/>
            <a:ext cx="22524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 rot="5400000">
            <a:off x="2215434" y="-1918002"/>
            <a:ext cx="2252400" cy="6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21576"/>
            <a:ext cx="9144000" cy="323100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482157" y="1493000"/>
            <a:ext cx="4389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8589630" y="4899734"/>
            <a:ext cx="411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W18sz7sM8zHGAYHnkmGR9-WLqzqgByLP-FZHYNHBC7E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/>
          <p:nvPr/>
        </p:nvSpPr>
        <p:spPr>
          <a:xfrm>
            <a:off x="243248" y="651289"/>
            <a:ext cx="8664000" cy="1257900"/>
          </a:xfrm>
          <a:prstGeom prst="roundRect">
            <a:avLst>
              <a:gd fmla="val 16667" name="adj"/>
            </a:avLst>
          </a:prstGeom>
          <a:solidFill>
            <a:srgbClr val="0215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 txBox="1"/>
          <p:nvPr>
            <p:ph type="ctrTitle"/>
          </p:nvPr>
        </p:nvSpPr>
        <p:spPr>
          <a:xfrm>
            <a:off x="412686" y="810064"/>
            <a:ext cx="84942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cap="small">
                <a:solidFill>
                  <a:schemeClr val="lt1"/>
                </a:solidFill>
              </a:rPr>
              <a:t>DEFINE THE RESEARCH PROBLEM</a:t>
            </a:r>
            <a:endParaRPr b="1" sz="3600" cap="small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cap="small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600" cap="small">
                <a:solidFill>
                  <a:schemeClr val="lt1"/>
                </a:solidFill>
              </a:rPr>
            </a:br>
            <a:br>
              <a:rPr b="1" lang="en" sz="3600" cap="small">
                <a:solidFill>
                  <a:schemeClr val="lt1"/>
                </a:solidFill>
              </a:rPr>
            </a:br>
            <a:br>
              <a:rPr b="1" lang="en" sz="3600" cap="small">
                <a:solidFill>
                  <a:schemeClr val="lt1"/>
                </a:solidFill>
              </a:rPr>
            </a:br>
            <a:br>
              <a:rPr b="1" lang="en" sz="3600" cap="small">
                <a:solidFill>
                  <a:schemeClr val="lt1"/>
                </a:solidFill>
              </a:rPr>
            </a:br>
            <a:r>
              <a:rPr b="1" lang="en" sz="3600" cap="small">
                <a:solidFill>
                  <a:schemeClr val="dk1"/>
                </a:solidFill>
              </a:rPr>
              <a:t>Frank Lin</a:t>
            </a:r>
            <a:endParaRPr/>
          </a:p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ctrTitle"/>
          </p:nvPr>
        </p:nvSpPr>
        <p:spPr>
          <a:xfrm>
            <a:off x="790865" y="705813"/>
            <a:ext cx="7764600" cy="18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CE3 discussion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CE1 vague research question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PA3 walkthrough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224138" y="81507"/>
            <a:ext cx="8695800" cy="4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CE3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A. For each research question below, indicate the research question form (descriptive, differences, or association research question) 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B. In addition,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1)For each descriptive RQ below, describe the variable to be measured.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2)For each difference RQ below, describe both the grouping variable and the analysis variable.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3)For each association RQ below, describe the two variables to be associated.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RQ1: How often do Columbia residents buy floral items (potted plants, bouquets, arrangements, etc.)?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RQ2: IS household income associated with frequency of buying floral items?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RQ3: Do married people buy more floral items than single people?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RQ4: Are Columbia residents more likely to buy their floral items at a supermarket or at a florist shop?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RQ5: What percentage of Columbia residents have a favorite florist?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RQ6: What percentage of Columbia residents have purchased floral items via the internet?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RQ7: Are men or women more likely to purchase floral items via the internet?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RQ8: What is the average price residents pay for floral items?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RQ9: For what sorts of occasions are they most likely to buy floral items?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RQ1O: Is age related to how often a person purchases floral items?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119294" y="0"/>
            <a:ext cx="8905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Student Questions: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what’s the difference between difference and association analysis? for example, off-campus students get pizza delivered more, they can then be associated as people who get pizza delivered the most. So, difference analysis can somewhat be seen as a correlation or even a starting point within the association analysi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Is this a difference RQ? Is there a difference between number of male and female students taken our survey?  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Is there a differnece between number of people who shop online and shop in store？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Can you have more than one analysis variable?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 a difference analysis, could you please elaborate more on the grouping variable and comparison variable and how those two variables work together?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90865" y="705813"/>
            <a:ext cx="7764600" cy="18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Vague RQ  - </a:t>
            </a:r>
            <a:r>
              <a:rPr lang="en" u="sng">
                <a:solidFill>
                  <a:schemeClr val="hlink"/>
                </a:solidFill>
                <a:hlinkClick r:id="rId3"/>
              </a:rPr>
              <a:t>CE1</a:t>
            </a:r>
            <a:r>
              <a:rPr lang="en"/>
              <a:t> continue: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462072" y="1046262"/>
            <a:ext cx="8264100" cy="3578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>
            <p:ph idx="4294967295" type="title"/>
          </p:nvPr>
        </p:nvSpPr>
        <p:spPr>
          <a:xfrm>
            <a:off x="121489" y="176148"/>
            <a:ext cx="8793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PA#3 sign up?</a:t>
            </a:r>
            <a:endParaRPr sz="3200"/>
          </a:p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2285599" y="2348006"/>
            <a:ext cx="4571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https://docs.google.com/spreadsheets/d/13Y4uTVFiYiVHVRIfo_7YZZAFuL6Z6JDR3gUXydcBqK8/edit?usp=sharing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440019" y="492020"/>
            <a:ext cx="8264100" cy="3578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PA3: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objective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at least one difference research question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1089483" y="484669"/>
            <a:ext cx="69651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 Boutique – sample project on Canvas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Managerial obj: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Pestle’s main objective was to find a more effective way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the store’s brands to potential new female customer’s on Mizzou’s campus. The team would apply this by analyzing potential improvements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increases store awareness for all female college students.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Objective: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current female college students ’ awareness and knowledge about a local clothing boutique store; identity the best media for the store to use to increase awareness.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 Research questions: current level of awareness of the store, location, etc.  Best media: current media usage, etc. 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171" name="Google Shape;171;p33"/>
          <p:cNvSpPr/>
          <p:nvPr/>
        </p:nvSpPr>
        <p:spPr>
          <a:xfrm>
            <a:off x="-627273" y="335153"/>
            <a:ext cx="5747700" cy="4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Do students who currently live downtown shop downtown more often than students who live on/off campus?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How often do students shop at a boutique downtown?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What percentage of female students enjoy shopping downtown?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How many times have female students visited Cha?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How satisfied are female students when shopping at Cha?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What percentage of current female college students know about Cha?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Do students from the St. Louis area have a greater awareness of Cha than other students from different areas?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What is the average price of clothing a student is willing to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 on a dress/romper?</a:t>
            </a:r>
            <a:endParaRPr/>
          </a:p>
        </p:txBody>
      </p:sp>
      <p:sp>
        <p:nvSpPr>
          <p:cNvPr id="172" name="Google Shape;172;p33"/>
          <p:cNvSpPr/>
          <p:nvPr/>
        </p:nvSpPr>
        <p:spPr>
          <a:xfrm>
            <a:off x="4232768" y="260379"/>
            <a:ext cx="4820100" cy="4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Is </a:t>
            </a:r>
            <a:r>
              <a:rPr lang="en" sz="1600">
                <a:solidFill>
                  <a:schemeClr val="dk1"/>
                </a:solidFill>
              </a:rPr>
              <a:t>there a difference between</a:t>
            </a: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sorority </a:t>
            </a:r>
            <a:r>
              <a:rPr lang="en" sz="1600">
                <a:solidFill>
                  <a:schemeClr val="dk1"/>
                </a:solidFill>
              </a:rPr>
              <a:t>and non- sorority students on </a:t>
            </a: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frequency of shopping at cha?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On what sort of occasions do people go shopping for clothes downtown?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What social media outlets are most frequently used to look at for outfit ideas?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How important is it to see the clothing items on social media before going into the store?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 What percentage of college students have a favorite boutique?</a:t>
            </a:r>
            <a:endParaRPr/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14. What is current college student’s favorite downtown boutique?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>
            <a:off x="248864" y="38693"/>
            <a:ext cx="5747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Questions – Cha Boutique Sample Project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