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af69a32e_0_126:notes"/>
          <p:cNvSpPr/>
          <p:nvPr>
            <p:ph idx="2" type="sldImg"/>
          </p:nvPr>
        </p:nvSpPr>
        <p:spPr>
          <a:xfrm>
            <a:off x="1410296" y="573571"/>
            <a:ext cx="4044300" cy="402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af69a32e_0_126:notes"/>
          <p:cNvSpPr txBox="1"/>
          <p:nvPr>
            <p:ph idx="1" type="body"/>
          </p:nvPr>
        </p:nvSpPr>
        <p:spPr>
          <a:xfrm>
            <a:off x="555850" y="4913057"/>
            <a:ext cx="58434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perspective from my former boss. Yoav. now Sr. Director BBB.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Mizzou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mkt research basics. And apply. And learn the </a:t>
            </a:r>
            <a:r>
              <a:rPr lang="en"/>
              <a:t>statics and why and how for manager. 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gd2af69a32e_0_126:notes"/>
          <p:cNvSpPr txBox="1"/>
          <p:nvPr>
            <p:ph idx="12" type="sldNum"/>
          </p:nvPr>
        </p:nvSpPr>
        <p:spPr>
          <a:xfrm>
            <a:off x="6120403" y="8723386"/>
            <a:ext cx="54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325195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325195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0bda5184_0_5:notes"/>
          <p:cNvSpPr/>
          <p:nvPr>
            <p:ph idx="2" type="sldImg"/>
          </p:nvPr>
        </p:nvSpPr>
        <p:spPr>
          <a:xfrm>
            <a:off x="1410296" y="573571"/>
            <a:ext cx="4044300" cy="402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0bda5184_0_5:notes"/>
          <p:cNvSpPr txBox="1"/>
          <p:nvPr>
            <p:ph idx="1" type="body"/>
          </p:nvPr>
        </p:nvSpPr>
        <p:spPr>
          <a:xfrm>
            <a:off x="555850" y="4913057"/>
            <a:ext cx="58434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perspective from my former boss. Yoav. now Sr. Director BBB.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Mizzou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mkt research basics. And apply. And learn the statics and why and how for manager.  </a:t>
            </a:r>
            <a:endParaRPr/>
          </a:p>
        </p:txBody>
      </p:sp>
      <p:sp>
        <p:nvSpPr>
          <p:cNvPr id="122" name="Google Shape;122;gd10bda5184_0_5:notes"/>
          <p:cNvSpPr txBox="1"/>
          <p:nvPr>
            <p:ph idx="12" type="sldNum"/>
          </p:nvPr>
        </p:nvSpPr>
        <p:spPr>
          <a:xfrm>
            <a:off x="6120403" y="8723386"/>
            <a:ext cx="54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" y="4821576"/>
            <a:ext cx="9144000" cy="321900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8614324" y="27941"/>
            <a:ext cx="3012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693799" y="1632703"/>
            <a:ext cx="5036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693799" y="2959274"/>
            <a:ext cx="50361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589630" y="4899734"/>
            <a:ext cx="411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482157" y="1493000"/>
            <a:ext cx="4389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8590027" y="4900538"/>
            <a:ext cx="40500" cy="13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722450" y="3305495"/>
            <a:ext cx="7771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722450" y="2180582"/>
            <a:ext cx="7771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250"/>
              <a:buNone/>
              <a:defRPr sz="18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sz="16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80"/>
              <a:buNone/>
              <a:defRPr sz="14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46"/>
              <a:buNone/>
              <a:defRPr sz="14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482157" y="1493000"/>
            <a:ext cx="2117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754796" y="1493000"/>
            <a:ext cx="2117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2400"/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  <a:defRPr sz="2000"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 sz="1800"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6796" y="206517"/>
            <a:ext cx="8230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456796" y="1151639"/>
            <a:ext cx="4039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56796" y="1631489"/>
            <a:ext cx="40398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rtl="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4645709" y="1151639"/>
            <a:ext cx="4041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24"/>
              <a:buNone/>
              <a:defRPr b="1" sz="1600"/>
            </a:lvl9pPr>
          </a:lstStyle>
          <a:p/>
        </p:txBody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4645709" y="1631489"/>
            <a:ext cx="4041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▪"/>
              <a:defRPr sz="2000"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 sz="1800"/>
            </a:lvl3pPr>
            <a:lvl4pPr indent="-350519" lvl="3" marL="1828800" rtl="0" algn="l">
              <a:spcBef>
                <a:spcPts val="0"/>
              </a:spcBef>
              <a:spcAft>
                <a:spcPts val="0"/>
              </a:spcAft>
              <a:buSzPts val="1920"/>
              <a:buChar char="▫"/>
              <a:defRPr sz="1600"/>
            </a:lvl4pPr>
            <a:lvl5pPr indent="-319023" lvl="4" marL="22860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5pPr>
            <a:lvl6pPr indent="-319023" lvl="5" marL="27432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6pPr>
            <a:lvl7pPr indent="-319023" lvl="6" marL="32004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7pPr>
            <a:lvl8pPr indent="-319023" lvl="7" marL="36576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8pPr>
            <a:lvl9pPr indent="-319023" lvl="8" marL="4114800" rtl="0" algn="l">
              <a:spcBef>
                <a:spcPts val="0"/>
              </a:spcBef>
              <a:spcAft>
                <a:spcPts val="0"/>
              </a:spcAft>
              <a:buSzPts val="1424"/>
              <a:buChar char="-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6796" y="205303"/>
            <a:ext cx="30081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574994" y="205303"/>
            <a:ext cx="51123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▪"/>
              <a:defRPr sz="2800"/>
            </a:lvl2pPr>
            <a:lvl3pPr indent="-411480" lvl="2" marL="1371600" rtl="0" algn="l">
              <a:spcBef>
                <a:spcPts val="0"/>
              </a:spcBef>
              <a:spcAft>
                <a:spcPts val="0"/>
              </a:spcAft>
              <a:buSzPts val="2880"/>
              <a:buChar char="–"/>
              <a:defRPr sz="2400"/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  <a:defRPr sz="2000"/>
            </a:lvl4pPr>
            <a:lvl5pPr indent="-341629" lvl="4" marL="22860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5pPr>
            <a:lvl6pPr indent="-341629" lvl="5" marL="27432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6pPr>
            <a:lvl7pPr indent="-341629" lvl="6" marL="32004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7pPr>
            <a:lvl8pPr indent="-341629" lvl="7" marL="36576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8pPr>
            <a:lvl9pPr indent="-341629" lvl="8" marL="4114800" rtl="0" algn="l">
              <a:spcBef>
                <a:spcPts val="0"/>
              </a:spcBef>
              <a:spcAft>
                <a:spcPts val="0"/>
              </a:spcAft>
              <a:buSzPts val="1780"/>
              <a:buChar char="-"/>
              <a:defRPr sz="20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6796" y="1076321"/>
            <a:ext cx="30081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791546" y="3600693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/>
          <p:nvPr>
            <p:ph idx="2" type="pic"/>
          </p:nvPr>
        </p:nvSpPr>
        <p:spPr>
          <a:xfrm>
            <a:off x="1791546" y="459198"/>
            <a:ext cx="5486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8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791546" y="402587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080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801"/>
              <a:buNone/>
              <a:defRPr sz="900"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 rot="5400000">
            <a:off x="3209431" y="-234100"/>
            <a:ext cx="9354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rot="5400000">
            <a:off x="6690365" y="203298"/>
            <a:ext cx="22524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 rot="5400000">
            <a:off x="2215434" y="-1918002"/>
            <a:ext cx="2252400" cy="6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rtl="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rtl="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rtl="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21576"/>
            <a:ext cx="9144000" cy="323100"/>
          </a:xfrm>
          <a:prstGeom prst="rect">
            <a:avLst/>
          </a:prstGeom>
          <a:solidFill>
            <a:srgbClr val="0316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21489" y="176148"/>
            <a:ext cx="8793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482157" y="1493000"/>
            <a:ext cx="4389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9023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9023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9023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9023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9023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8589630" y="4899734"/>
            <a:ext cx="411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valuation.missouri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5587" y="130002"/>
            <a:ext cx="7548300" cy="17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Agenda: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Guest speaker: Yoav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Sr. Director of e-Commerce, Bed Bath and Beyond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Course evaluation </a:t>
            </a:r>
            <a:endParaRPr sz="2300"/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6" y="1"/>
            <a:ext cx="3857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ctrTitle"/>
          </p:nvPr>
        </p:nvSpPr>
        <p:spPr>
          <a:xfrm>
            <a:off x="395587" y="130002"/>
            <a:ext cx="7548300" cy="17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Go to the evaluation link below and choose Students evaluation: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hlink"/>
                </a:solidFill>
                <a:hlinkClick r:id="rId3"/>
              </a:rPr>
              <a:t>https://evaluation.missouri.edu/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</a:rPr>
              <a:t> 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</a:rPr>
              <a:t>Class: MRKTNG 4050 Section 02 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33333"/>
                </a:solidFill>
              </a:rPr>
              <a:t>(Marketing Research)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</a:rPr>
              <a:t>Course number: 56593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33333"/>
                </a:solidFill>
              </a:rPr>
              <a:t>Instructor: Yufan Lin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333333"/>
                </a:solidFill>
              </a:rPr>
              <a:t> </a:t>
            </a:r>
            <a:endParaRPr sz="2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719615" y="4924834"/>
            <a:ext cx="199200" cy="1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Blank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