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9296400" cy="7010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PLLOH5E5XdWjDidinaPu9dO90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4028440" cy="35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65809" y="1"/>
            <a:ext cx="4028440" cy="35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71813" y="876300"/>
            <a:ext cx="31527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:notes"/>
          <p:cNvSpPr txBox="1"/>
          <p:nvPr>
            <p:ph idx="11" type="ftr"/>
          </p:nvPr>
        </p:nvSpPr>
        <p:spPr>
          <a:xfrm>
            <a:off x="0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NJE-262616.044-20090318-ashoHR1</a:t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3071813" y="876300"/>
            <a:ext cx="31527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577672" y="5105940"/>
            <a:ext cx="6072635" cy="25169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d0e967eb0_0_108:notes"/>
          <p:cNvSpPr/>
          <p:nvPr>
            <p:ph idx="2" type="sldImg"/>
          </p:nvPr>
        </p:nvSpPr>
        <p:spPr>
          <a:xfrm>
            <a:off x="3071813" y="876300"/>
            <a:ext cx="3152700" cy="23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d0e967eb0_0_108:notes"/>
          <p:cNvSpPr txBox="1"/>
          <p:nvPr>
            <p:ph idx="1" type="body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9d0e967eb0_0_108:notes"/>
          <p:cNvSpPr txBox="1"/>
          <p:nvPr>
            <p:ph idx="12" type="sldNum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7809a0565_1_0:notes"/>
          <p:cNvSpPr/>
          <p:nvPr>
            <p:ph idx="2" type="sldImg"/>
          </p:nvPr>
        </p:nvSpPr>
        <p:spPr>
          <a:xfrm>
            <a:off x="3071813" y="876300"/>
            <a:ext cx="3152700" cy="23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7809a0565_1_0:notes"/>
          <p:cNvSpPr txBox="1"/>
          <p:nvPr>
            <p:ph idx="1" type="body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c7809a0565_1_0:notes"/>
          <p:cNvSpPr txBox="1"/>
          <p:nvPr>
            <p:ph idx="12" type="sldNum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d0e967eb0_0_73:notes"/>
          <p:cNvSpPr/>
          <p:nvPr>
            <p:ph idx="2" type="sldImg"/>
          </p:nvPr>
        </p:nvSpPr>
        <p:spPr>
          <a:xfrm>
            <a:off x="3071813" y="876300"/>
            <a:ext cx="3152700" cy="23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d0e967eb0_0_73:notes"/>
          <p:cNvSpPr txBox="1"/>
          <p:nvPr>
            <p:ph idx="1" type="body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9d0e967eb0_0_73:notes"/>
          <p:cNvSpPr txBox="1"/>
          <p:nvPr>
            <p:ph idx="12" type="sldNum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d0e967eb0_0_1:notes"/>
          <p:cNvSpPr/>
          <p:nvPr>
            <p:ph idx="2" type="sldImg"/>
          </p:nvPr>
        </p:nvSpPr>
        <p:spPr>
          <a:xfrm>
            <a:off x="3071813" y="876300"/>
            <a:ext cx="3152700" cy="23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d0e967eb0_0_1:notes"/>
          <p:cNvSpPr txBox="1"/>
          <p:nvPr>
            <p:ph idx="1" type="body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9d0e967eb0_0_1:notes"/>
          <p:cNvSpPr txBox="1"/>
          <p:nvPr>
            <p:ph idx="12" type="sldNum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8388bc859_0_0:notes"/>
          <p:cNvSpPr/>
          <p:nvPr>
            <p:ph idx="2" type="sldImg"/>
          </p:nvPr>
        </p:nvSpPr>
        <p:spPr>
          <a:xfrm>
            <a:off x="3071813" y="876300"/>
            <a:ext cx="3152700" cy="23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8388bc859_0_0:notes"/>
          <p:cNvSpPr txBox="1"/>
          <p:nvPr>
            <p:ph idx="1" type="body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c8388bc859_0_0:notes"/>
          <p:cNvSpPr txBox="1"/>
          <p:nvPr>
            <p:ph idx="12" type="sldNum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8388bc859_0_9:notes"/>
          <p:cNvSpPr/>
          <p:nvPr>
            <p:ph idx="2" type="sldImg"/>
          </p:nvPr>
        </p:nvSpPr>
        <p:spPr>
          <a:xfrm>
            <a:off x="3071813" y="876300"/>
            <a:ext cx="3152700" cy="23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8388bc859_0_9:notes"/>
          <p:cNvSpPr txBox="1"/>
          <p:nvPr>
            <p:ph idx="1" type="body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c8388bc859_0_9:notes"/>
          <p:cNvSpPr txBox="1"/>
          <p:nvPr>
            <p:ph idx="12" type="sldNum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d0e967eb0_0_81:notes"/>
          <p:cNvSpPr/>
          <p:nvPr>
            <p:ph idx="2" type="sldImg"/>
          </p:nvPr>
        </p:nvSpPr>
        <p:spPr>
          <a:xfrm>
            <a:off x="3071813" y="876300"/>
            <a:ext cx="3152700" cy="23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d0e967eb0_0_81:notes"/>
          <p:cNvSpPr txBox="1"/>
          <p:nvPr>
            <p:ph idx="1" type="body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9d0e967eb0_0_81:notes"/>
          <p:cNvSpPr txBox="1"/>
          <p:nvPr>
            <p:ph idx="12" type="sldNum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d0e967eb0_0_96:notes"/>
          <p:cNvSpPr/>
          <p:nvPr>
            <p:ph idx="2" type="sldImg"/>
          </p:nvPr>
        </p:nvSpPr>
        <p:spPr>
          <a:xfrm>
            <a:off x="3071813" y="876300"/>
            <a:ext cx="3152700" cy="23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d0e967eb0_0_96:notes"/>
          <p:cNvSpPr txBox="1"/>
          <p:nvPr>
            <p:ph idx="1" type="body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9d0e967eb0_0_96:notes"/>
          <p:cNvSpPr txBox="1"/>
          <p:nvPr>
            <p:ph idx="12" type="sldNum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d0e967eb0_0_92:notes"/>
          <p:cNvSpPr/>
          <p:nvPr>
            <p:ph idx="2" type="sldImg"/>
          </p:nvPr>
        </p:nvSpPr>
        <p:spPr>
          <a:xfrm>
            <a:off x="3071813" y="876300"/>
            <a:ext cx="3152700" cy="23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d0e967eb0_0_92:notes"/>
          <p:cNvSpPr txBox="1"/>
          <p:nvPr>
            <p:ph idx="1" type="body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9d0e967eb0_0_92:notes"/>
          <p:cNvSpPr txBox="1"/>
          <p:nvPr>
            <p:ph idx="12" type="sldNum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d0e967eb0_0_103:notes"/>
          <p:cNvSpPr/>
          <p:nvPr>
            <p:ph idx="2" type="sldImg"/>
          </p:nvPr>
        </p:nvSpPr>
        <p:spPr>
          <a:xfrm>
            <a:off x="3071813" y="876300"/>
            <a:ext cx="3152700" cy="23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d0e967eb0_0_103:notes"/>
          <p:cNvSpPr txBox="1"/>
          <p:nvPr>
            <p:ph idx="1" type="body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9d0e967eb0_0_103:notes"/>
          <p:cNvSpPr txBox="1"/>
          <p:nvPr>
            <p:ph idx="12" type="sldNum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1d5b024fe_0_0:notes"/>
          <p:cNvSpPr/>
          <p:nvPr>
            <p:ph idx="2" type="sldImg"/>
          </p:nvPr>
        </p:nvSpPr>
        <p:spPr>
          <a:xfrm>
            <a:off x="3071813" y="876300"/>
            <a:ext cx="3152700" cy="23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1d5b024fe_0_0:notes"/>
          <p:cNvSpPr txBox="1"/>
          <p:nvPr>
            <p:ph idx="1" type="body"/>
          </p:nvPr>
        </p:nvSpPr>
        <p:spPr>
          <a:xfrm>
            <a:off x="929640" y="3373754"/>
            <a:ext cx="7437000" cy="27603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a1d5b024fe_0_0:notes"/>
          <p:cNvSpPr txBox="1"/>
          <p:nvPr>
            <p:ph idx="12" type="sldNum"/>
          </p:nvPr>
        </p:nvSpPr>
        <p:spPr>
          <a:xfrm>
            <a:off x="5265809" y="6658664"/>
            <a:ext cx="4028400" cy="3516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071813" y="876300"/>
            <a:ext cx="31527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577672" y="5105940"/>
            <a:ext cx="6072635" cy="25169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d0e967eb0_0_8:notes"/>
          <p:cNvSpPr/>
          <p:nvPr>
            <p:ph idx="2" type="sldImg"/>
          </p:nvPr>
        </p:nvSpPr>
        <p:spPr>
          <a:xfrm>
            <a:off x="1037628" y="439347"/>
            <a:ext cx="722970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g9d0e967eb0_0_8:notes"/>
          <p:cNvSpPr txBox="1"/>
          <p:nvPr>
            <p:ph idx="1" type="body"/>
          </p:nvPr>
        </p:nvSpPr>
        <p:spPr>
          <a:xfrm>
            <a:off x="753485" y="3766677"/>
            <a:ext cx="7920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3071813" y="876300"/>
            <a:ext cx="31527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577672" y="5105940"/>
            <a:ext cx="6072635" cy="25169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3071813" y="876300"/>
            <a:ext cx="31527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577672" y="5105940"/>
            <a:ext cx="6072635" cy="25169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3071813" y="876300"/>
            <a:ext cx="31527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577672" y="5105940"/>
            <a:ext cx="6072635" cy="25169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071813" y="876300"/>
            <a:ext cx="31527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lang="en-US"/>
              <a:t>Rights reserved: www.questionpro.com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 txBox="1"/>
          <p:nvPr>
            <p:ph idx="12" type="sldNum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1:notes"/>
          <p:cNvSpPr txBox="1"/>
          <p:nvPr>
            <p:ph idx="11" type="ftr"/>
          </p:nvPr>
        </p:nvSpPr>
        <p:spPr>
          <a:xfrm>
            <a:off x="0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NJE-262616.044-20090318-ashoHR1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3071813" y="876300"/>
            <a:ext cx="31527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577672" y="5105940"/>
            <a:ext cx="6072635" cy="25169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8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5" name="Google Shape;75;p8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8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7" name="Google Shape;77;p8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p8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8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8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1" name="Google Shape;91;p8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8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9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9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5"/>
          <p:cNvSpPr txBox="1"/>
          <p:nvPr>
            <p:ph type="title"/>
          </p:nvPr>
        </p:nvSpPr>
        <p:spPr>
          <a:xfrm>
            <a:off x="1371600" y="274638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5"/>
          <p:cNvSpPr txBox="1"/>
          <p:nvPr>
            <p:ph idx="1" type="body"/>
          </p:nvPr>
        </p:nvSpPr>
        <p:spPr>
          <a:xfrm>
            <a:off x="1447800" y="1600200"/>
            <a:ext cx="35433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5"/>
          <p:cNvSpPr txBox="1"/>
          <p:nvPr>
            <p:ph idx="2" type="body"/>
          </p:nvPr>
        </p:nvSpPr>
        <p:spPr>
          <a:xfrm>
            <a:off x="5143500" y="1600200"/>
            <a:ext cx="35433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6"/>
          <p:cNvSpPr txBox="1"/>
          <p:nvPr>
            <p:ph type="title"/>
          </p:nvPr>
        </p:nvSpPr>
        <p:spPr>
          <a:xfrm>
            <a:off x="1371600" y="274638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6"/>
          <p:cNvSpPr txBox="1"/>
          <p:nvPr>
            <p:ph idx="1" type="body"/>
          </p:nvPr>
        </p:nvSpPr>
        <p:spPr>
          <a:xfrm>
            <a:off x="1447800" y="1600200"/>
            <a:ext cx="35433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6"/>
          <p:cNvSpPr txBox="1"/>
          <p:nvPr>
            <p:ph idx="2" type="body"/>
          </p:nvPr>
        </p:nvSpPr>
        <p:spPr>
          <a:xfrm>
            <a:off x="5143500" y="1600200"/>
            <a:ext cx="35433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6"/>
          <p:cNvSpPr txBox="1"/>
          <p:nvPr>
            <p:ph idx="3" type="body"/>
          </p:nvPr>
        </p:nvSpPr>
        <p:spPr>
          <a:xfrm>
            <a:off x="5143500" y="3938588"/>
            <a:ext cx="35433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7"/>
          <p:cNvSpPr txBox="1"/>
          <p:nvPr>
            <p:ph type="title"/>
          </p:nvPr>
        </p:nvSpPr>
        <p:spPr>
          <a:xfrm>
            <a:off x="1371600" y="274638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7"/>
          <p:cNvSpPr txBox="1"/>
          <p:nvPr>
            <p:ph idx="1" type="body"/>
          </p:nvPr>
        </p:nvSpPr>
        <p:spPr>
          <a:xfrm>
            <a:off x="1447800" y="1600200"/>
            <a:ext cx="72390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7"/>
          <p:cNvSpPr txBox="1"/>
          <p:nvPr>
            <p:ph idx="2" type="body"/>
          </p:nvPr>
        </p:nvSpPr>
        <p:spPr>
          <a:xfrm>
            <a:off x="1447800" y="3938588"/>
            <a:ext cx="72390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8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7" name="Google Shape;67;p8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8" name="Google Shape;68;p8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spreadsheets/d/14IsWrKChT5sRHDjbgIzI41cA7Q6AzSCYRLGiKQ5yv_k/edit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document/d/1ekisYs5uxsxSzOZwJSe-v04ITffQ0fsSl6HXIEZA5X8/edit?usp=sharing" TargetMode="External"/><Relationship Id="rId4" Type="http://schemas.openxmlformats.org/officeDocument/2006/relationships/hyperlink" Target="https://docs.google.com/document/d/1ekisYs5uxsxSzOZwJSe-v04ITffQ0fsSl6HXIEZA5X8/edit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file/d/1uwyQz2LCU0MSYEZJ1oxITdBiomQla9s2/view?usp=sharing" TargetMode="External"/><Relationship Id="rId4" Type="http://schemas.openxmlformats.org/officeDocument/2006/relationships/hyperlink" Target="https://mailmissouri-my.sharepoint.com/:x:/g/personal/ylb3c_umsystem_edu/EeYgQWvbg3NHsFYaKMe4hqMBRXjaRjkU3IJ7W57lZMwyFA?e=ySDwt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/>
          <p:nvPr/>
        </p:nvSpPr>
        <p:spPr>
          <a:xfrm>
            <a:off x="243503" y="868386"/>
            <a:ext cx="8663321" cy="1677300"/>
          </a:xfrm>
          <a:prstGeom prst="roundRect">
            <a:avLst>
              <a:gd fmla="val 16667" name="adj"/>
            </a:avLst>
          </a:prstGeom>
          <a:solidFill>
            <a:srgbClr val="06111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3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>
            <p:ph type="ctrTitle"/>
          </p:nvPr>
        </p:nvSpPr>
        <p:spPr>
          <a:xfrm>
            <a:off x="412931" y="1080086"/>
            <a:ext cx="8493893" cy="56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73" cap="small">
                <a:solidFill>
                  <a:schemeClr val="lt1"/>
                </a:solidFill>
              </a:rPr>
              <a:t>12. Using Basic Descriptive Analysis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270" y="1"/>
            <a:ext cx="9140221" cy="68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https://encrypted-tbn1.gstatic.com/images?q=tbn:ANd9GcTYdXtGihWdnZ2hyyTLEDGDLKidjfdDmwf-HIBpb0hHjmeWnUQZcQ" id="116" name="Google Shape;1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9212" y="3429001"/>
            <a:ext cx="3759532" cy="2661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9d0e967eb0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869925"/>
            <a:ext cx="8839200" cy="3238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9d0e967eb0_0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62007"/>
            <a:ext cx="9143999" cy="3333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c7809a056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34" y="700538"/>
            <a:ext cx="8800951" cy="54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9d0e967eb0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6543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d0e967eb0_0_1"/>
          <p:cNvSpPr txBox="1"/>
          <p:nvPr/>
        </p:nvSpPr>
        <p:spPr>
          <a:xfrm>
            <a:off x="598625" y="892575"/>
            <a:ext cx="73404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9d0e967eb0_0_1"/>
          <p:cNvSpPr txBox="1"/>
          <p:nvPr/>
        </p:nvSpPr>
        <p:spPr>
          <a:xfrm>
            <a:off x="1104000" y="1255700"/>
            <a:ext cx="76122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Four level of measurement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Type of Research questions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Descriptive statistics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Data analysis plan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8388bc859_0_0"/>
          <p:cNvSpPr txBox="1"/>
          <p:nvPr/>
        </p:nvSpPr>
        <p:spPr>
          <a:xfrm>
            <a:off x="1104000" y="1255700"/>
            <a:ext cx="76122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Agenda: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Data analysis plan</a:t>
            </a:r>
            <a:r>
              <a:rPr lang="en-US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for your PA6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Practice the data analysis plan using your QQ Worksheet B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8388bc859_0_9"/>
          <p:cNvSpPr txBox="1"/>
          <p:nvPr/>
        </p:nvSpPr>
        <p:spPr>
          <a:xfrm>
            <a:off x="1104000" y="398125"/>
            <a:ext cx="7612200" cy="4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Agenda: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To-do: PA6,  PA7 (next week)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Difference RQ data visualization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Difference RQ data from Qualtrics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Intermediate descriptive statistics a</a:t>
            </a:r>
            <a:r>
              <a:rPr lang="en-US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nalytics techniques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9d0e967eb0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555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9d0e967eb0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00" y="1131550"/>
            <a:ext cx="9431426" cy="423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9d0e967eb0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11187"/>
            <a:ext cx="8839198" cy="3835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9d0e967eb0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6027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1d5b024fe_0_0"/>
          <p:cNvSpPr txBox="1"/>
          <p:nvPr>
            <p:ph type="ctrTitle"/>
          </p:nvPr>
        </p:nvSpPr>
        <p:spPr>
          <a:xfrm>
            <a:off x="685800" y="90347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do list</a:t>
            </a:r>
            <a:endParaRPr/>
          </a:p>
        </p:txBody>
      </p:sp>
      <p:sp>
        <p:nvSpPr>
          <p:cNvPr id="123" name="Google Shape;123;ga1d5b024fe_0_0"/>
          <p:cNvSpPr txBox="1"/>
          <p:nvPr>
            <p:ph idx="1" type="subTitle"/>
          </p:nvPr>
        </p:nvSpPr>
        <p:spPr>
          <a:xfrm>
            <a:off x="1371600" y="265925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M</a:t>
            </a:r>
            <a:r>
              <a:rPr lang="en-US"/>
              <a:t>id-term question?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PA5: data collection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PA6: data analysis plan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462325" y="1234826"/>
            <a:ext cx="8453100" cy="5264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 txBox="1"/>
          <p:nvPr>
            <p:ph idx="4294967295" type="title"/>
          </p:nvPr>
        </p:nvSpPr>
        <p:spPr>
          <a:xfrm>
            <a:off x="121751" y="234865"/>
            <a:ext cx="8793595" cy="502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/>
              <a:t>Commonly used Descriptive Analysis</a:t>
            </a:r>
            <a:endParaRPr/>
          </a:p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719357" y="6566446"/>
            <a:ext cx="199228" cy="155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1" name="Google Shape;131;p8"/>
          <p:cNvSpPr txBox="1"/>
          <p:nvPr/>
        </p:nvSpPr>
        <p:spPr>
          <a:xfrm>
            <a:off x="686279" y="1362863"/>
            <a:ext cx="7995083" cy="4111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frequency or percent</a:t>
            </a:r>
            <a:endParaRPr sz="32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Measures of central tendency </a:t>
            </a:r>
            <a:r>
              <a:rPr lang="en-US" sz="3265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(typical response)</a:t>
            </a: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used to report a single piece of information that describes the most typical response to a question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Measures of variability </a:t>
            </a:r>
            <a:r>
              <a:rPr lang="en-US" sz="3265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(uncertainty)</a:t>
            </a: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used to reveal the typical difference between the values in a set of values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d0e967eb0_0_8"/>
          <p:cNvSpPr/>
          <p:nvPr/>
        </p:nvSpPr>
        <p:spPr>
          <a:xfrm>
            <a:off x="462072" y="1199352"/>
            <a:ext cx="8374200" cy="4911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9d0e967eb0_0_8"/>
          <p:cNvSpPr txBox="1"/>
          <p:nvPr>
            <p:ph idx="4294967295" type="title"/>
          </p:nvPr>
        </p:nvSpPr>
        <p:spPr>
          <a:xfrm>
            <a:off x="121489" y="234864"/>
            <a:ext cx="8793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Probability Sampling Methods</a:t>
            </a:r>
            <a:endParaRPr/>
          </a:p>
        </p:txBody>
      </p:sp>
      <p:sp>
        <p:nvSpPr>
          <p:cNvPr id="138" name="Google Shape;138;g9d0e967eb0_0_8"/>
          <p:cNvSpPr txBox="1"/>
          <p:nvPr>
            <p:ph idx="12" type="sldNum"/>
          </p:nvPr>
        </p:nvSpPr>
        <p:spPr>
          <a:xfrm>
            <a:off x="6686711" y="6485459"/>
            <a:ext cx="21771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9" name="Google Shape;139;g9d0e967eb0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579" y="1359475"/>
            <a:ext cx="7521250" cy="318099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sp>
        <p:nvSpPr>
          <p:cNvPr id="140" name="Google Shape;140;g9d0e967eb0_0_8"/>
          <p:cNvSpPr txBox="1"/>
          <p:nvPr/>
        </p:nvSpPr>
        <p:spPr>
          <a:xfrm>
            <a:off x="797118" y="4770544"/>
            <a:ext cx="76128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Central tendency = the center of the bell shape 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Variance is the spread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/>
          <p:nvPr/>
        </p:nvSpPr>
        <p:spPr>
          <a:xfrm>
            <a:off x="462314" y="1234818"/>
            <a:ext cx="8373760" cy="49118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"/>
          <p:cNvSpPr txBox="1"/>
          <p:nvPr>
            <p:ph idx="4294967295" type="title"/>
          </p:nvPr>
        </p:nvSpPr>
        <p:spPr>
          <a:xfrm>
            <a:off x="121751" y="234865"/>
            <a:ext cx="8793595" cy="502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/>
              <a:t>Measures of Central Tendency</a:t>
            </a:r>
            <a:endParaRPr/>
          </a:p>
        </p:txBody>
      </p:sp>
      <p:sp>
        <p:nvSpPr>
          <p:cNvPr id="147" name="Google Shape;147;p9"/>
          <p:cNvSpPr txBox="1"/>
          <p:nvPr>
            <p:ph idx="12" type="sldNum"/>
          </p:nvPr>
        </p:nvSpPr>
        <p:spPr>
          <a:xfrm>
            <a:off x="8719357" y="6566446"/>
            <a:ext cx="199228" cy="155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686279" y="1362863"/>
            <a:ext cx="7995083" cy="4708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Mean: sometimes referred to as the “arithmetic mean”; the average value characterizing a set of numbers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Mode: the value in a string of numbers that occurs most often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Median: the value whose occurrence lies in the middle of a set of ordered values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/>
          <p:nvPr/>
        </p:nvSpPr>
        <p:spPr>
          <a:xfrm>
            <a:off x="462314" y="1234818"/>
            <a:ext cx="8373760" cy="49118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/>
          <p:nvPr>
            <p:ph idx="4294967295" type="title"/>
          </p:nvPr>
        </p:nvSpPr>
        <p:spPr>
          <a:xfrm>
            <a:off x="121751" y="234865"/>
            <a:ext cx="8793595" cy="502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/>
              <a:t>Measures of Variability</a:t>
            </a:r>
            <a:endParaRPr/>
          </a:p>
        </p:txBody>
      </p:sp>
      <p:sp>
        <p:nvSpPr>
          <p:cNvPr id="155" name="Google Shape;155;p14"/>
          <p:cNvSpPr txBox="1"/>
          <p:nvPr>
            <p:ph idx="12" type="sldNum"/>
          </p:nvPr>
        </p:nvSpPr>
        <p:spPr>
          <a:xfrm>
            <a:off x="8719357" y="6566446"/>
            <a:ext cx="199228" cy="155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6" name="Google Shape;156;p14"/>
          <p:cNvSpPr txBox="1"/>
          <p:nvPr/>
        </p:nvSpPr>
        <p:spPr>
          <a:xfrm>
            <a:off x="490789" y="1362863"/>
            <a:ext cx="7995083" cy="4049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distribution reveals the number (percent) of occurrences of each number or set of numbers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 identifies the maximum and minimum values in a set of numbers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deviation indicates the degree of variation in a way that can be translated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a bell-shaped curve distribution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/>
          <p:nvPr/>
        </p:nvSpPr>
        <p:spPr>
          <a:xfrm>
            <a:off x="462314" y="1234818"/>
            <a:ext cx="8373760" cy="49118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 txBox="1"/>
          <p:nvPr>
            <p:ph idx="4294967295" type="title"/>
          </p:nvPr>
        </p:nvSpPr>
        <p:spPr>
          <a:xfrm>
            <a:off x="121751" y="234865"/>
            <a:ext cx="8793595" cy="502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/>
              <a:t>iClicker - </a:t>
            </a:r>
            <a:r>
              <a:rPr lang="en-US" sz="3265"/>
              <a:t>In Class Exercise</a:t>
            </a:r>
            <a:endParaRPr/>
          </a:p>
        </p:txBody>
      </p:sp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8719357" y="6566446"/>
            <a:ext cx="199228" cy="155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4" name="Google Shape;164;p10"/>
          <p:cNvSpPr txBox="1"/>
          <p:nvPr/>
        </p:nvSpPr>
        <p:spPr>
          <a:xfrm>
            <a:off x="686279" y="1362862"/>
            <a:ext cx="7995083" cy="214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80, 83, 85, 88, 90, 91, 95, 100</a:t>
            </a:r>
            <a:endParaRPr/>
          </a:p>
          <a:p>
            <a:pPr indent="-466481" lvl="1" marL="93296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65"/>
              <a:buFont typeface="Arial"/>
              <a:buChar char="•"/>
            </a:pPr>
            <a:r>
              <a:rPr b="0" i="0" lang="en-US" sz="32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endParaRPr/>
          </a:p>
          <a:p>
            <a:pPr indent="-466481" lvl="1" marL="93296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65"/>
              <a:buFont typeface="Arial"/>
              <a:buChar char="•"/>
            </a:pPr>
            <a:r>
              <a:rPr b="0" i="0" lang="en-US" sz="32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  <a:endParaRPr/>
          </a:p>
          <a:p>
            <a:pPr indent="-466481" lvl="1" marL="93296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65"/>
              <a:buFont typeface="Arial"/>
              <a:buChar char="•"/>
            </a:pPr>
            <a:r>
              <a:rPr b="0" i="0" lang="en-US" sz="32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 </a:t>
            </a:r>
            <a:endParaRPr/>
          </a:p>
        </p:txBody>
      </p:sp>
      <p:sp>
        <p:nvSpPr>
          <p:cNvPr id="165" name="Google Shape;165;p10"/>
          <p:cNvSpPr txBox="1"/>
          <p:nvPr/>
        </p:nvSpPr>
        <p:spPr>
          <a:xfrm>
            <a:off x="686273" y="3576455"/>
            <a:ext cx="7995083" cy="1632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66481" lvl="1" marL="93296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65"/>
              <a:buFont typeface="Arial"/>
              <a:buChar char="•"/>
            </a:pPr>
            <a:r>
              <a:rPr b="0" i="0" lang="en-US" sz="32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Mean: </a:t>
            </a:r>
            <a:r>
              <a:rPr b="0" i="0" lang="en-US" sz="3265" u="none" cap="none" strike="noStrike">
                <a:solidFill>
                  <a:srgbClr val="FFFFF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3265">
                <a:solidFill>
                  <a:srgbClr val="FFFFF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466481" lvl="1" marL="93296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65"/>
              <a:buFont typeface="Arial"/>
              <a:buChar char="•"/>
            </a:pPr>
            <a:r>
              <a:rPr b="0" i="0" lang="en-US" sz="32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Mode: </a:t>
            </a:r>
            <a:endParaRPr b="0" i="0" sz="3265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6481" lvl="1" marL="93296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65"/>
              <a:buFont typeface="Arial"/>
              <a:buChar char="•"/>
            </a:pPr>
            <a:r>
              <a:rPr b="0" i="0" lang="en-US" sz="32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Median: </a:t>
            </a:r>
            <a:r>
              <a:rPr b="0" i="0" lang="en-US" sz="326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88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3" name="Google Shape;173;p11"/>
          <p:cNvSpPr txBox="1"/>
          <p:nvPr/>
        </p:nvSpPr>
        <p:spPr>
          <a:xfrm>
            <a:off x="121751" y="234864"/>
            <a:ext cx="8793595" cy="512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6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Statistical procedure </a:t>
            </a:r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381512" y="-69062"/>
            <a:ext cx="8345233" cy="3166001"/>
            <a:chOff x="373653" y="-67688"/>
            <a:chExt cx="8179102" cy="3102974"/>
          </a:xfrm>
        </p:grpSpPr>
        <p:pic>
          <p:nvPicPr>
            <p:cNvPr id="175" name="Google Shape;175;p11"/>
            <p:cNvPicPr preferRelativeResize="0"/>
            <p:nvPr/>
          </p:nvPicPr>
          <p:blipFill rotWithShape="1">
            <a:blip r:embed="rId3">
              <a:alphaModFix/>
            </a:blip>
            <a:srcRect b="45502" l="99" r="-98" t="22408"/>
            <a:stretch/>
          </p:blipFill>
          <p:spPr>
            <a:xfrm>
              <a:off x="382588" y="1657648"/>
              <a:ext cx="8162925" cy="987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1"/>
            <p:cNvPicPr preferRelativeResize="0"/>
            <p:nvPr/>
          </p:nvPicPr>
          <p:blipFill rotWithShape="1">
            <a:blip r:embed="rId3">
              <a:alphaModFix/>
            </a:blip>
            <a:srcRect b="0" l="0" r="-89" t="87310"/>
            <a:stretch/>
          </p:blipFill>
          <p:spPr>
            <a:xfrm>
              <a:off x="382588" y="2644875"/>
              <a:ext cx="8170167" cy="3904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1"/>
            <p:cNvPicPr preferRelativeResize="0"/>
            <p:nvPr/>
          </p:nvPicPr>
          <p:blipFill rotWithShape="1">
            <a:blip r:embed="rId3">
              <a:alphaModFix/>
            </a:blip>
            <a:srcRect b="88069" l="-99" r="99" t="-44714"/>
            <a:stretch/>
          </p:blipFill>
          <p:spPr>
            <a:xfrm>
              <a:off x="373653" y="-67688"/>
              <a:ext cx="8162925" cy="17427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8" name="Google Shape;17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1597" y="3171352"/>
            <a:ext cx="4657375" cy="29967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1"/>
          <p:cNvSpPr/>
          <p:nvPr/>
        </p:nvSpPr>
        <p:spPr>
          <a:xfrm>
            <a:off x="333900" y="2375900"/>
            <a:ext cx="950400" cy="365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 txBox="1"/>
          <p:nvPr/>
        </p:nvSpPr>
        <p:spPr>
          <a:xfrm>
            <a:off x="121750" y="3345400"/>
            <a:ext cx="3833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Mode: categorical and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Mean: only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why?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What’s the average of first place (1), second place (2), third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place(3), and other ranks(4)?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Note: the number in the parentheses is your questionnaire response option.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7113150" y="747525"/>
            <a:ext cx="1350300" cy="11943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5197875" y="747525"/>
            <a:ext cx="1350300" cy="11943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5197875" y="77050"/>
            <a:ext cx="125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Categorical variable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7113150" y="77050"/>
            <a:ext cx="125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variable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333900" y="1655000"/>
            <a:ext cx="950400" cy="365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/>
          <p:nvPr/>
        </p:nvSpPr>
        <p:spPr>
          <a:xfrm>
            <a:off x="462314" y="1234818"/>
            <a:ext cx="8373760" cy="49118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2"/>
          <p:cNvSpPr txBox="1"/>
          <p:nvPr>
            <p:ph idx="4294967295" type="title"/>
          </p:nvPr>
        </p:nvSpPr>
        <p:spPr>
          <a:xfrm>
            <a:off x="121751" y="234864"/>
            <a:ext cx="8793595" cy="100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/>
              <a:t>iClicker - Which Measure of Central Tendency </a:t>
            </a:r>
            <a:r>
              <a:rPr lang="en-US" sz="3265" u="sng"/>
              <a:t>(mode or mean)</a:t>
            </a:r>
            <a:r>
              <a:rPr lang="en-US" sz="3265"/>
              <a:t> should you use?</a:t>
            </a:r>
            <a:endParaRPr/>
          </a:p>
        </p:txBody>
      </p:sp>
      <p:sp>
        <p:nvSpPr>
          <p:cNvPr id="192" name="Google Shape;192;p12"/>
          <p:cNvSpPr txBox="1"/>
          <p:nvPr>
            <p:ph idx="12" type="sldNum"/>
          </p:nvPr>
        </p:nvSpPr>
        <p:spPr>
          <a:xfrm>
            <a:off x="8719357" y="6566446"/>
            <a:ext cx="199228" cy="155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3" name="Google Shape;193;p12"/>
          <p:cNvSpPr txBox="1"/>
          <p:nvPr/>
        </p:nvSpPr>
        <p:spPr>
          <a:xfrm>
            <a:off x="686279" y="1362862"/>
            <a:ext cx="7995083" cy="464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66481" lvl="0" marL="46648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7"/>
              <a:buFont typeface="Arial"/>
              <a:buChar char="•"/>
            </a:pPr>
            <a:r>
              <a:rPr lang="en-US" sz="285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 of respondent (Male or Female)  hint: can you do average gender? how do you calculate average?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061" lvl="0" marL="46648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7"/>
              <a:buFont typeface="Arial"/>
              <a:buNone/>
            </a:pPr>
            <a:r>
              <a:t/>
            </a:r>
            <a:endParaRPr sz="285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6481" lvl="0" marL="46648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7"/>
              <a:buFont typeface="Arial"/>
              <a:buChar char="•"/>
            </a:pPr>
            <a:r>
              <a:rPr lang="en-US" sz="285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Satisfaction (how satisfied are you with the store’s customer service? – use 5 point scale – 1 not satisfied; 5 very </a:t>
            </a:r>
            <a:r>
              <a:rPr lang="en-US" sz="32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satisfied)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2018-09-12T10:45:24Z</dcterms:created>
  <dc:creator>shinhye</dc:creator>
</cp:coreProperties>
</file>