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721475" cx="8961425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2">
          <p15:clr>
            <a:srgbClr val="A4A3A4"/>
          </p15:clr>
        </p15:guide>
        <p15:guide id="2" orient="horz" pos="3872">
          <p15:clr>
            <a:srgbClr val="A4A3A4"/>
          </p15:clr>
        </p15:guide>
        <p15:guide id="3" orient="horz" pos="581">
          <p15:clr>
            <a:srgbClr val="A4A3A4"/>
          </p15:clr>
        </p15:guide>
        <p15:guide id="4" pos="5512">
          <p15:clr>
            <a:srgbClr val="A4A3A4"/>
          </p15:clr>
        </p15:guide>
        <p15:guide id="5" pos="79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1" roundtripDataSignature="AMtx7mjWoQgt265Vy//6a4fgLKEaoIab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E2A724-E9DF-4578-B0EA-AB0D13228177}">
  <a:tblStyle styleId="{55E2A724-E9DF-4578-B0EA-AB0D1322817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2" orient="horz"/>
        <p:guide pos="3872" orient="horz"/>
        <p:guide pos="581" orient="horz"/>
        <p:guide pos="5512"/>
        <p:guide pos="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9023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>
            <p:ph idx="11" type="ftr"/>
          </p:nvPr>
        </p:nvSpPr>
        <p:spPr>
          <a:xfrm>
            <a:off x="5077777" y="95555"/>
            <a:ext cx="173444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9ef85aea2_0_0:notes"/>
          <p:cNvSpPr txBox="1"/>
          <p:nvPr>
            <p:ph idx="12" type="sldNum"/>
          </p:nvPr>
        </p:nvSpPr>
        <p:spPr>
          <a:xfrm>
            <a:off x="6256411" y="8928993"/>
            <a:ext cx="555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b9ef85aea2_0_0:notes"/>
          <p:cNvSpPr txBox="1"/>
          <p:nvPr>
            <p:ph idx="11" type="ftr"/>
          </p:nvPr>
        </p:nvSpPr>
        <p:spPr>
          <a:xfrm>
            <a:off x="5077777" y="95555"/>
            <a:ext cx="1734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NJE-262616.044-20090318-ashoHR1</a:t>
            </a:r>
            <a:endParaRPr/>
          </a:p>
        </p:txBody>
      </p:sp>
      <p:sp>
        <p:nvSpPr>
          <p:cNvPr id="67" name="Google Shape;67;gb9ef85aea2_0_0:notes"/>
          <p:cNvSpPr/>
          <p:nvPr>
            <p:ph idx="2" type="sldImg"/>
          </p:nvPr>
        </p:nvSpPr>
        <p:spPr>
          <a:xfrm>
            <a:off x="782638" y="582613"/>
            <a:ext cx="5451600" cy="409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gb9ef85aea2_0_0:notes"/>
          <p:cNvSpPr txBox="1"/>
          <p:nvPr>
            <p:ph idx="1" type="body"/>
          </p:nvPr>
        </p:nvSpPr>
        <p:spPr>
          <a:xfrm>
            <a:off x="568202" y="4994941"/>
            <a:ext cx="5973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7:notes"/>
          <p:cNvSpPr txBox="1"/>
          <p:nvPr>
            <p:ph idx="1" type="body"/>
          </p:nvPr>
        </p:nvSpPr>
        <p:spPr>
          <a:xfrm>
            <a:off x="568202" y="4994941"/>
            <a:ext cx="597308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21:notes"/>
          <p:cNvSpPr txBox="1"/>
          <p:nvPr>
            <p:ph idx="1" type="body"/>
          </p:nvPr>
        </p:nvSpPr>
        <p:spPr>
          <a:xfrm>
            <a:off x="568202" y="4994941"/>
            <a:ext cx="597308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24:notes"/>
          <p:cNvSpPr txBox="1"/>
          <p:nvPr>
            <p:ph idx="1" type="body"/>
          </p:nvPr>
        </p:nvSpPr>
        <p:spPr>
          <a:xfrm>
            <a:off x="568202" y="4994941"/>
            <a:ext cx="597308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8:notes"/>
          <p:cNvSpPr txBox="1"/>
          <p:nvPr>
            <p:ph idx="1" type="body"/>
          </p:nvPr>
        </p:nvSpPr>
        <p:spPr>
          <a:xfrm>
            <a:off x="568202" y="4994941"/>
            <a:ext cx="597308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10:notes"/>
          <p:cNvSpPr txBox="1"/>
          <p:nvPr>
            <p:ph idx="1" type="body"/>
          </p:nvPr>
        </p:nvSpPr>
        <p:spPr>
          <a:xfrm>
            <a:off x="568202" y="4994941"/>
            <a:ext cx="597308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11:notes"/>
          <p:cNvSpPr txBox="1"/>
          <p:nvPr>
            <p:ph idx="1" type="body"/>
          </p:nvPr>
        </p:nvSpPr>
        <p:spPr>
          <a:xfrm>
            <a:off x="568202" y="4994941"/>
            <a:ext cx="597308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12:notes"/>
          <p:cNvSpPr txBox="1"/>
          <p:nvPr>
            <p:ph idx="1" type="body"/>
          </p:nvPr>
        </p:nvSpPr>
        <p:spPr>
          <a:xfrm>
            <a:off x="568202" y="4994941"/>
            <a:ext cx="597308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Marketing analytics is the term often used to refer to the </a:t>
            </a:r>
            <a:r>
              <a:rPr b="1" lang="en-US"/>
              <a:t>management and analysis of data</a:t>
            </a:r>
            <a:r>
              <a:rPr lang="en-US"/>
              <a:t> to improve marketing decisions. Sources of data can originate from many places, including companies, sensors, retailers, trade organizations, governments, publishers, the Internet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and social media. These data take many forms, both qualitative and quantitative, including text, photos, videos, business transactions, research data, and many other types of data. There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is simply too much data available for any one company to exhaustively gather, store, analyze, and report. Decisions must be made about </a:t>
            </a:r>
            <a:r>
              <a:rPr b="1" lang="en-US"/>
              <a:t>what data to collect and how to analyze the data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 find trends, patterns, and relationships among data from multiple sources. Effective use of multiple sources of data requires having the resources and talent available to retrieve, store,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integrate, analyze, report, and protect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14:notes"/>
          <p:cNvSpPr txBox="1"/>
          <p:nvPr>
            <p:ph idx="1" type="body"/>
          </p:nvPr>
        </p:nvSpPr>
        <p:spPr>
          <a:xfrm>
            <a:off x="568202" y="4994941"/>
            <a:ext cx="597308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15:notes"/>
          <p:cNvSpPr txBox="1"/>
          <p:nvPr>
            <p:ph idx="1" type="body"/>
          </p:nvPr>
        </p:nvSpPr>
        <p:spPr>
          <a:xfrm>
            <a:off x="568202" y="4994941"/>
            <a:ext cx="597308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16:notes"/>
          <p:cNvSpPr txBox="1"/>
          <p:nvPr>
            <p:ph idx="1" type="body"/>
          </p:nvPr>
        </p:nvSpPr>
        <p:spPr>
          <a:xfrm>
            <a:off x="568202" y="4994941"/>
            <a:ext cx="597308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/>
          <p:nvPr/>
        </p:nvSpPr>
        <p:spPr>
          <a:xfrm>
            <a:off x="1" y="6300788"/>
            <a:ext cx="8961438" cy="420687"/>
          </a:xfrm>
          <a:prstGeom prst="rect">
            <a:avLst/>
          </a:prstGeom>
          <a:solidFill>
            <a:srgbClr val="0316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 txBox="1"/>
          <p:nvPr/>
        </p:nvSpPr>
        <p:spPr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8"/>
          <p:cNvSpPr txBox="1"/>
          <p:nvPr>
            <p:ph type="ctrTitle"/>
          </p:nvPr>
        </p:nvSpPr>
        <p:spPr>
          <a:xfrm>
            <a:off x="2640013" y="2133600"/>
            <a:ext cx="4935537" cy="487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2640013" y="3867150"/>
            <a:ext cx="4935537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9" name="Google Shape;19;p28"/>
          <p:cNvSpPr/>
          <p:nvPr/>
        </p:nvSpPr>
        <p:spPr>
          <a:xfrm>
            <a:off x="8418124" y="6402924"/>
            <a:ext cx="40076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" type="body"/>
          </p:nvPr>
        </p:nvSpPr>
        <p:spPr>
          <a:xfrm rot="5400000">
            <a:off x="2992438" y="411163"/>
            <a:ext cx="1222375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/>
          <p:nvPr>
            <p:ph type="title"/>
          </p:nvPr>
        </p:nvSpPr>
        <p:spPr>
          <a:xfrm rot="5400000">
            <a:off x="6188869" y="624682"/>
            <a:ext cx="2943225" cy="2154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1" type="body"/>
          </p:nvPr>
        </p:nvSpPr>
        <p:spPr>
          <a:xfrm rot="5400000">
            <a:off x="1803400" y="-1454150"/>
            <a:ext cx="2943225" cy="6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1452563" y="1951038"/>
            <a:ext cx="4302125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4" name="Google Shape;24;p29"/>
          <p:cNvSpPr/>
          <p:nvPr/>
        </p:nvSpPr>
        <p:spPr>
          <a:xfrm>
            <a:off x="8418513" y="6403975"/>
            <a:ext cx="39687" cy="1825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708025" y="4319588"/>
            <a:ext cx="7616825" cy="1335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708025" y="2849563"/>
            <a:ext cx="7616825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250"/>
              <a:buNone/>
              <a:defRPr sz="18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920"/>
              <a:buNone/>
              <a:defRPr sz="16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680"/>
              <a:buNone/>
              <a:defRPr sz="14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9pPr>
          </a:lstStyle>
          <a:p/>
        </p:txBody>
      </p:sp>
      <p:sp>
        <p:nvSpPr>
          <p:cNvPr id="30" name="Google Shape;30;p31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" type="body"/>
          </p:nvPr>
        </p:nvSpPr>
        <p:spPr>
          <a:xfrm>
            <a:off x="1452563" y="1951038"/>
            <a:ext cx="2074862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419100" lvl="1" marL="914400" algn="l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2400"/>
            </a:lvl2pPr>
            <a:lvl3pPr indent="-381000" lvl="2" marL="1371600" algn="l">
              <a:spcBef>
                <a:spcPts val="0"/>
              </a:spcBef>
              <a:spcAft>
                <a:spcPts val="0"/>
              </a:spcAft>
              <a:buSzPts val="2400"/>
              <a:buChar char="–"/>
              <a:defRPr sz="2000"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 sz="1800"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9pPr>
          </a:lstStyle>
          <a:p/>
        </p:txBody>
      </p:sp>
      <p:sp>
        <p:nvSpPr>
          <p:cNvPr id="34" name="Google Shape;34;p32"/>
          <p:cNvSpPr txBox="1"/>
          <p:nvPr>
            <p:ph idx="2" type="body"/>
          </p:nvPr>
        </p:nvSpPr>
        <p:spPr>
          <a:xfrm>
            <a:off x="3679825" y="1951038"/>
            <a:ext cx="2074863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419100" lvl="1" marL="914400" algn="l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2400"/>
            </a:lvl2pPr>
            <a:lvl3pPr indent="-381000" lvl="2" marL="1371600" algn="l">
              <a:spcBef>
                <a:spcPts val="0"/>
              </a:spcBef>
              <a:spcAft>
                <a:spcPts val="0"/>
              </a:spcAft>
              <a:buSzPts val="2400"/>
              <a:buChar char="–"/>
              <a:defRPr sz="2000"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 sz="1800"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9pPr>
          </a:lstStyle>
          <a:p/>
        </p:txBody>
      </p:sp>
      <p:sp>
        <p:nvSpPr>
          <p:cNvPr id="35" name="Google Shape;35;p32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/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" type="body"/>
          </p:nvPr>
        </p:nvSpPr>
        <p:spPr>
          <a:xfrm>
            <a:off x="447675" y="1504950"/>
            <a:ext cx="3959225" cy="6270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160"/>
              <a:buNone/>
              <a:defRPr b="1"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920"/>
              <a:buNone/>
              <a:defRPr b="1"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9pPr>
          </a:lstStyle>
          <a:p/>
        </p:txBody>
      </p:sp>
      <p:sp>
        <p:nvSpPr>
          <p:cNvPr id="39" name="Google Shape;39;p33"/>
          <p:cNvSpPr txBox="1"/>
          <p:nvPr>
            <p:ph idx="2" type="body"/>
          </p:nvPr>
        </p:nvSpPr>
        <p:spPr>
          <a:xfrm>
            <a:off x="447675" y="2132013"/>
            <a:ext cx="3959225" cy="3871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87350" lvl="1" marL="914400" algn="l">
              <a:spcBef>
                <a:spcPts val="0"/>
              </a:spcBef>
              <a:spcAft>
                <a:spcPts val="0"/>
              </a:spcAft>
              <a:buSzPts val="2500"/>
              <a:buChar char="▪"/>
              <a:defRPr sz="2000"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 sz="1800"/>
            </a:lvl3pPr>
            <a:lvl4pPr indent="-350519" lvl="3" marL="1828800" algn="l">
              <a:spcBef>
                <a:spcPts val="0"/>
              </a:spcBef>
              <a:spcAft>
                <a:spcPts val="0"/>
              </a:spcAft>
              <a:buSzPts val="1920"/>
              <a:buChar char="▫"/>
              <a:defRPr sz="1600"/>
            </a:lvl4pPr>
            <a:lvl5pPr indent="-319023" lvl="4" marL="22860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5pPr>
            <a:lvl6pPr indent="-319023" lvl="5" marL="27432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6pPr>
            <a:lvl7pPr indent="-319023" lvl="6" marL="32004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7pPr>
            <a:lvl8pPr indent="-319023" lvl="7" marL="36576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8pPr>
            <a:lvl9pPr indent="-319023" lvl="8" marL="41148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9pPr>
          </a:lstStyle>
          <a:p/>
        </p:txBody>
      </p:sp>
      <p:sp>
        <p:nvSpPr>
          <p:cNvPr id="40" name="Google Shape;40;p33"/>
          <p:cNvSpPr txBox="1"/>
          <p:nvPr>
            <p:ph idx="3" type="body"/>
          </p:nvPr>
        </p:nvSpPr>
        <p:spPr>
          <a:xfrm>
            <a:off x="4552950" y="1504950"/>
            <a:ext cx="3960813" cy="6270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160"/>
              <a:buNone/>
              <a:defRPr b="1"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920"/>
              <a:buNone/>
              <a:defRPr b="1"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9pPr>
          </a:lstStyle>
          <a:p/>
        </p:txBody>
      </p:sp>
      <p:sp>
        <p:nvSpPr>
          <p:cNvPr id="41" name="Google Shape;41;p33"/>
          <p:cNvSpPr txBox="1"/>
          <p:nvPr>
            <p:ph idx="4" type="body"/>
          </p:nvPr>
        </p:nvSpPr>
        <p:spPr>
          <a:xfrm>
            <a:off x="4552950" y="2132013"/>
            <a:ext cx="3960813" cy="3871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87350" lvl="1" marL="914400" algn="l">
              <a:spcBef>
                <a:spcPts val="0"/>
              </a:spcBef>
              <a:spcAft>
                <a:spcPts val="0"/>
              </a:spcAft>
              <a:buSzPts val="2500"/>
              <a:buChar char="▪"/>
              <a:defRPr sz="2000"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 sz="1800"/>
            </a:lvl3pPr>
            <a:lvl4pPr indent="-350519" lvl="3" marL="1828800" algn="l">
              <a:spcBef>
                <a:spcPts val="0"/>
              </a:spcBef>
              <a:spcAft>
                <a:spcPts val="0"/>
              </a:spcAft>
              <a:buSzPts val="1920"/>
              <a:buChar char="▫"/>
              <a:defRPr sz="1600"/>
            </a:lvl4pPr>
            <a:lvl5pPr indent="-319023" lvl="4" marL="22860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5pPr>
            <a:lvl6pPr indent="-319023" lvl="5" marL="27432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6pPr>
            <a:lvl7pPr indent="-319023" lvl="6" marL="32004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7pPr>
            <a:lvl8pPr indent="-319023" lvl="7" marL="36576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8pPr>
            <a:lvl9pPr indent="-319023" lvl="8" marL="41148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9pPr>
          </a:lstStyle>
          <a:p/>
        </p:txBody>
      </p:sp>
      <p:sp>
        <p:nvSpPr>
          <p:cNvPr id="42" name="Google Shape;42;p33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4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/>
          <p:nvPr>
            <p:ph type="title"/>
          </p:nvPr>
        </p:nvSpPr>
        <p:spPr>
          <a:xfrm>
            <a:off x="447675" y="268288"/>
            <a:ext cx="2947988" cy="1138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" type="body"/>
          </p:nvPr>
        </p:nvSpPr>
        <p:spPr>
          <a:xfrm>
            <a:off x="3503613" y="268288"/>
            <a:ext cx="5010150" cy="573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450850" lvl="1" marL="914400" algn="l">
              <a:spcBef>
                <a:spcPts val="0"/>
              </a:spcBef>
              <a:spcAft>
                <a:spcPts val="0"/>
              </a:spcAft>
              <a:buSzPts val="3500"/>
              <a:buChar char="▪"/>
              <a:defRPr sz="2800"/>
            </a:lvl2pPr>
            <a:lvl3pPr indent="-411480" lvl="2" marL="1371600" algn="l">
              <a:spcBef>
                <a:spcPts val="0"/>
              </a:spcBef>
              <a:spcAft>
                <a:spcPts val="0"/>
              </a:spcAft>
              <a:buSzPts val="2880"/>
              <a:buChar char="–"/>
              <a:defRPr sz="2400"/>
            </a:lvl3pPr>
            <a:lvl4pPr indent="-381000" lvl="3" marL="1828800" algn="l">
              <a:spcBef>
                <a:spcPts val="0"/>
              </a:spcBef>
              <a:spcAft>
                <a:spcPts val="0"/>
              </a:spcAft>
              <a:buSzPts val="2400"/>
              <a:buChar char="▫"/>
              <a:defRPr sz="2000"/>
            </a:lvl4pPr>
            <a:lvl5pPr indent="-341629" lvl="4" marL="22860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5pPr>
            <a:lvl6pPr indent="-341629" lvl="5" marL="27432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6pPr>
            <a:lvl7pPr indent="-341629" lvl="6" marL="32004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7pPr>
            <a:lvl8pPr indent="-341629" lvl="7" marL="36576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8pPr>
            <a:lvl9pPr indent="-341629" lvl="8" marL="41148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9pPr>
          </a:lstStyle>
          <a:p/>
        </p:txBody>
      </p:sp>
      <p:sp>
        <p:nvSpPr>
          <p:cNvPr id="49" name="Google Shape;49;p35"/>
          <p:cNvSpPr txBox="1"/>
          <p:nvPr>
            <p:ph idx="2" type="body"/>
          </p:nvPr>
        </p:nvSpPr>
        <p:spPr>
          <a:xfrm>
            <a:off x="447675" y="1406525"/>
            <a:ext cx="2947988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9pPr>
          </a:lstStyle>
          <a:p/>
        </p:txBody>
      </p:sp>
      <p:sp>
        <p:nvSpPr>
          <p:cNvPr id="50" name="Google Shape;50;p35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 txBox="1"/>
          <p:nvPr>
            <p:ph type="title"/>
          </p:nvPr>
        </p:nvSpPr>
        <p:spPr>
          <a:xfrm>
            <a:off x="1755775" y="4705350"/>
            <a:ext cx="5376863" cy="555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/>
          <p:nvPr>
            <p:ph idx="2" type="pic"/>
          </p:nvPr>
        </p:nvSpPr>
        <p:spPr>
          <a:xfrm>
            <a:off x="1755775" y="600075"/>
            <a:ext cx="5376863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36"/>
          <p:cNvSpPr txBox="1"/>
          <p:nvPr>
            <p:ph idx="1" type="body"/>
          </p:nvPr>
        </p:nvSpPr>
        <p:spPr>
          <a:xfrm>
            <a:off x="1755775" y="5260975"/>
            <a:ext cx="5376863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9pPr>
          </a:lstStyle>
          <a:p/>
        </p:txBody>
      </p:sp>
      <p:sp>
        <p:nvSpPr>
          <p:cNvPr id="55" name="Google Shape;55;p36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7"/>
          <p:cNvSpPr/>
          <p:nvPr/>
        </p:nvSpPr>
        <p:spPr>
          <a:xfrm>
            <a:off x="0" y="6300788"/>
            <a:ext cx="8961438" cy="422275"/>
          </a:xfrm>
          <a:prstGeom prst="rect">
            <a:avLst/>
          </a:prstGeom>
          <a:solidFill>
            <a:srgbClr val="0316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7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1452563" y="1951038"/>
            <a:ext cx="4302125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0519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9023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9023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9023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9023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9023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/>
          <p:nvPr/>
        </p:nvSpPr>
        <p:spPr>
          <a:xfrm>
            <a:off x="8418124" y="6402924"/>
            <a:ext cx="40076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census.gov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secondarydata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f85aea2_0_0"/>
          <p:cNvSpPr/>
          <p:nvPr/>
        </p:nvSpPr>
        <p:spPr>
          <a:xfrm>
            <a:off x="238391" y="851098"/>
            <a:ext cx="8490900" cy="1644000"/>
          </a:xfrm>
          <a:prstGeom prst="roundRect">
            <a:avLst>
              <a:gd fmla="val 16667" name="adj"/>
            </a:avLst>
          </a:prstGeom>
          <a:solidFill>
            <a:srgbClr val="02152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b9ef85aea2_0_0"/>
          <p:cNvSpPr txBox="1"/>
          <p:nvPr>
            <p:ph type="ctrTitle"/>
          </p:nvPr>
        </p:nvSpPr>
        <p:spPr>
          <a:xfrm>
            <a:off x="404446" y="1058584"/>
            <a:ext cx="8324700" cy="3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cap="small">
                <a:solidFill>
                  <a:schemeClr val="lt1"/>
                </a:solidFill>
              </a:rPr>
              <a:t>Using Secondary Data And Online Information Databases</a:t>
            </a:r>
            <a:br>
              <a:rPr b="1" lang="en-US" sz="3600" cap="small">
                <a:solidFill>
                  <a:schemeClr val="lt1"/>
                </a:solidFill>
              </a:rPr>
            </a:br>
            <a:br>
              <a:rPr b="1" lang="en-US" sz="3600" cap="small">
                <a:solidFill>
                  <a:schemeClr val="lt1"/>
                </a:solidFill>
              </a:rPr>
            </a:br>
            <a:br>
              <a:rPr b="1" lang="en-US" sz="3600" cap="small">
                <a:solidFill>
                  <a:schemeClr val="lt1"/>
                </a:solidFill>
              </a:rPr>
            </a:br>
            <a:br>
              <a:rPr b="1" lang="en-US" sz="3600" cap="small">
                <a:solidFill>
                  <a:schemeClr val="lt1"/>
                </a:solidFill>
              </a:rPr>
            </a:br>
            <a:br>
              <a:rPr b="1" lang="en-US" sz="3600" cap="small">
                <a:solidFill>
                  <a:schemeClr val="lt1"/>
                </a:solidFill>
              </a:rPr>
            </a:br>
            <a:r>
              <a:rPr b="1" lang="en-US" sz="3600" cap="small">
                <a:solidFill>
                  <a:schemeClr val="dk1"/>
                </a:solidFill>
              </a:rPr>
              <a:t>Frank Lin</a:t>
            </a:r>
            <a:endParaRPr/>
          </a:p>
        </p:txBody>
      </p:sp>
      <p:sp>
        <p:nvSpPr>
          <p:cNvPr id="72" name="Google Shape;72;gb9ef85aea2_0_0"/>
          <p:cNvSpPr/>
          <p:nvPr/>
        </p:nvSpPr>
        <p:spPr>
          <a:xfrm>
            <a:off x="0" y="0"/>
            <a:ext cx="8958300" cy="672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b9ef85aea2_0_0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452846" y="1187945"/>
            <a:ext cx="8189128" cy="493308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>
            <p:ph idx="4294967295"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Evaluating Secondary Data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485372" y="1343931"/>
            <a:ext cx="808488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was the purpose of the study?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collected the information?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information was collected?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was the information attained?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consistent is the information with other information?</a:t>
            </a:r>
            <a:endParaRPr/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452846" y="1367245"/>
            <a:ext cx="8098971" cy="46765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 txBox="1"/>
          <p:nvPr>
            <p:ph idx="4294967295"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Key Sources of Secondary Data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566055" y="1550126"/>
            <a:ext cx="7985761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Census of the Population (</a:t>
            </a:r>
            <a:r>
              <a:rPr b="1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www.census.gov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 </a:t>
            </a:r>
            <a:r>
              <a:rPr b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considered the “granddaddy” of all market information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Conducted every ten years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Demographic variables such as age, sex, occupation etc. at a zip code level</a:t>
            </a:r>
            <a:endParaRPr/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381" y="1922462"/>
            <a:ext cx="76866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/>
          <p:nvPr/>
        </p:nvSpPr>
        <p:spPr>
          <a:xfrm>
            <a:off x="452846" y="1367245"/>
            <a:ext cx="8098971" cy="46765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 txBox="1"/>
          <p:nvPr>
            <p:ph idx="4294967295"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Social Media Data</a:t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566055" y="1550126"/>
            <a:ext cx="798576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generated Content: </a:t>
            </a:r>
            <a:r>
              <a:rPr b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that is created by users of online systems and intended to be shared with others.</a:t>
            </a:r>
            <a:endParaRPr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566055" y="3162729"/>
            <a:ext cx="7985761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Uses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Competitor News</a:t>
            </a:r>
            <a:endParaRPr b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Word cloud 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446542" y="760663"/>
            <a:ext cx="8098971" cy="46765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What’s next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</a:rPr>
              <a:t>PA3 due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CE4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452846" y="1210235"/>
            <a:ext cx="8207060" cy="481404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 txBox="1"/>
          <p:nvPr>
            <p:ph idx="4294967295"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Classification of Data</a:t>
            </a:r>
            <a:endParaRPr/>
          </a:p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81" name="Google Shape;81;p8"/>
          <p:cNvSpPr txBox="1"/>
          <p:nvPr/>
        </p:nvSpPr>
        <p:spPr>
          <a:xfrm>
            <a:off x="672352" y="1335731"/>
            <a:ext cx="435236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Primary: 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that is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developed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gathered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researcher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specifically for the research project at hand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 txBox="1"/>
          <p:nvPr/>
        </p:nvSpPr>
        <p:spPr>
          <a:xfrm>
            <a:off x="672352" y="3546429"/>
            <a:ext cx="448235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Secondary: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information that has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previously been gathered 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someone other than the researcher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and/or for some other purpose than the research project at hand</a:t>
            </a:r>
            <a:endParaRPr/>
          </a:p>
        </p:txBody>
      </p:sp>
      <p:pic>
        <p:nvPicPr>
          <p:cNvPr descr="https://encrypted-tbn3.google.com/images?q=tbn:ANd9GcRgAdKayQ6RTqsFhHWcsHsl1RavpZwYCXIReBifLX5yPunH4-IK" id="83" name="Google Shape;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0447" y="4240306"/>
            <a:ext cx="1511370" cy="149511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https://encrypted-tbn1.google.com/images?q=tbn:ANd9GcQGM_jDQTjfOEouqqBHlSsVQEcd94HwY5AGIVTK8EjNUnDmHuDn" id="84" name="Google Shape;8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0447" y="1657069"/>
            <a:ext cx="1511370" cy="157778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https://encrypted-tbn3.google.com/images?q=tbn:ANd9GcRqrMn7gc2FltYO95dxLgHpE6wZFlvbQA6UAPeUw2yMhJSz0IZU-Q" id="85" name="Google Shape;8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1942" y="3617258"/>
            <a:ext cx="1707086" cy="170301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https://encrypted-tbn1.google.com/images?q=tbn:ANd9GcSboztmHrSTkGbk4E9iBhOor7AXIWSGeXzrFDI-WF8Am0lO90OncA" id="86" name="Google Shape;8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80302" y="1493782"/>
            <a:ext cx="1651502" cy="190436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>
            <a:off x="452846" y="1367245"/>
            <a:ext cx="8098971" cy="46765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0"/>
          <p:cNvSpPr txBox="1"/>
          <p:nvPr>
            <p:ph idx="4294967295"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Uses of Secondary Data</a:t>
            </a:r>
            <a:endParaRPr/>
          </a:p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94" name="Google Shape;94;p10"/>
          <p:cNvSpPr txBox="1"/>
          <p:nvPr/>
        </p:nvSpPr>
        <p:spPr>
          <a:xfrm>
            <a:off x="618562" y="1577786"/>
            <a:ext cx="761103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Secondary data 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many uses in marketing research. For example, 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Economic-trend forecasting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Corporate intelligence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 data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opinion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Historical data</a:t>
            </a:r>
            <a:endParaRPr/>
          </a:p>
        </p:txBody>
      </p:sp>
      <p:sp>
        <p:nvSpPr>
          <p:cNvPr id="95" name="Google Shape;95;p10"/>
          <p:cNvSpPr txBox="1"/>
          <p:nvPr/>
        </p:nvSpPr>
        <p:spPr>
          <a:xfrm>
            <a:off x="618557" y="4437616"/>
            <a:ext cx="76110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Visit 🡪 </a:t>
            </a:r>
            <a:r>
              <a:rPr b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www.SecondaryData.com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(recommended)</a:t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452846" y="1367245"/>
            <a:ext cx="8098971" cy="46765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1"/>
          <p:cNvSpPr txBox="1"/>
          <p:nvPr>
            <p:ph idx="4294967295"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Classification of Secondary Data</a:t>
            </a:r>
            <a:endParaRPr/>
          </a:p>
        </p:txBody>
      </p:sp>
      <p:sp>
        <p:nvSpPr>
          <p:cNvPr id="102" name="Google Shape;102;p11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103" name="Google Shape;103;p11"/>
          <p:cNvSpPr txBox="1"/>
          <p:nvPr/>
        </p:nvSpPr>
        <p:spPr>
          <a:xfrm>
            <a:off x="618562" y="1577786"/>
            <a:ext cx="761103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data: 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has been collected within the firm. For example, 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records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Invoices</a:t>
            </a:r>
            <a:endParaRPr/>
          </a:p>
        </p:txBody>
      </p:sp>
      <p:sp>
        <p:nvSpPr>
          <p:cNvPr id="104" name="Google Shape;104;p11"/>
          <p:cNvSpPr txBox="1"/>
          <p:nvPr/>
        </p:nvSpPr>
        <p:spPr>
          <a:xfrm>
            <a:off x="618556" y="3576976"/>
            <a:ext cx="781723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data: 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that has been prepared and published for distribution. For example,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database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/>
          <p:nvPr/>
        </p:nvSpPr>
        <p:spPr>
          <a:xfrm>
            <a:off x="452846" y="1205875"/>
            <a:ext cx="8098971" cy="48094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"/>
          <p:cNvSpPr txBox="1"/>
          <p:nvPr>
            <p:ph idx="4294967295"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Internal Data</a:t>
            </a:r>
            <a:endParaRPr/>
          </a:p>
        </p:txBody>
      </p:sp>
      <p:sp>
        <p:nvSpPr>
          <p:cNvPr id="111" name="Google Shape;111;p12"/>
          <p:cNvSpPr txBox="1"/>
          <p:nvPr/>
        </p:nvSpPr>
        <p:spPr>
          <a:xfrm>
            <a:off x="566056" y="1388756"/>
            <a:ext cx="76994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Database: </a:t>
            </a:r>
            <a:r>
              <a:rPr b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collection of information describing items of interest</a:t>
            </a:r>
            <a:endParaRPr/>
          </a:p>
        </p:txBody>
      </p:sp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graphicFrame>
        <p:nvGraphicFramePr>
          <p:cNvPr id="113" name="Google Shape;113;p12"/>
          <p:cNvGraphicFramePr/>
          <p:nvPr/>
        </p:nvGraphicFramePr>
        <p:xfrm>
          <a:off x="4800600" y="3778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{55E2A724-E9DF-4578-B0EA-AB0D13228177}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51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" name="Google Shape;114;p12"/>
          <p:cNvSpPr/>
          <p:nvPr/>
        </p:nvSpPr>
        <p:spPr>
          <a:xfrm>
            <a:off x="4038600" y="3778610"/>
            <a:ext cx="762000" cy="2057400"/>
          </a:xfrm>
          <a:prstGeom prst="leftBrace">
            <a:avLst>
              <a:gd fmla="val 22500" name="adj1"/>
              <a:gd fmla="val 50000" name="adj2"/>
            </a:avLst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12"/>
          <p:cNvCxnSpPr/>
          <p:nvPr/>
        </p:nvCxnSpPr>
        <p:spPr>
          <a:xfrm>
            <a:off x="2743200" y="3092810"/>
            <a:ext cx="990600" cy="182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2"/>
          <p:cNvSpPr/>
          <p:nvPr/>
        </p:nvSpPr>
        <p:spPr>
          <a:xfrm rot="5400000">
            <a:off x="5753100" y="2064110"/>
            <a:ext cx="762000" cy="2667000"/>
          </a:xfrm>
          <a:prstGeom prst="leftBrace">
            <a:avLst>
              <a:gd fmla="val 29167" name="adj1"/>
              <a:gd fmla="val 50000" name="adj2"/>
            </a:avLst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2"/>
          <p:cNvSpPr txBox="1"/>
          <p:nvPr/>
        </p:nvSpPr>
        <p:spPr>
          <a:xfrm>
            <a:off x="2362200" y="2268055"/>
            <a:ext cx="5867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Records                              Fields</a:t>
            </a:r>
            <a:endParaRPr/>
          </a:p>
        </p:txBody>
      </p:sp>
      <p:pic>
        <p:nvPicPr>
          <p:cNvPr descr="j0178191" id="118" name="Google Shape;1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702410"/>
            <a:ext cx="1176338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2"/>
          <p:cNvSpPr txBox="1"/>
          <p:nvPr/>
        </p:nvSpPr>
        <p:spPr>
          <a:xfrm>
            <a:off x="2057400" y="537881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mining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target pregnancy marketing" id="124" name="Google Shape;124;p13"/>
          <p:cNvPicPr preferRelativeResize="0"/>
          <p:nvPr/>
        </p:nvPicPr>
        <p:blipFill rotWithShape="1">
          <a:blip r:embed="rId3">
            <a:alphaModFix/>
          </a:blip>
          <a:srcRect b="1" l="6" r="1" t="0"/>
          <a:stretch/>
        </p:blipFill>
        <p:spPr>
          <a:xfrm>
            <a:off x="20" y="10"/>
            <a:ext cx="8961417" cy="672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6329015" y="6229811"/>
            <a:ext cx="2016323" cy="357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r>
              <a:rPr lang="en-US">
                <a:solidFill>
                  <a:srgbClr val="FFFFFF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/>
          <p:nvPr/>
        </p:nvSpPr>
        <p:spPr>
          <a:xfrm>
            <a:off x="452846" y="1187945"/>
            <a:ext cx="8098971" cy="493308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 txBox="1"/>
          <p:nvPr>
            <p:ph idx="4294967295"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External Data</a:t>
            </a:r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566056" y="1343931"/>
            <a:ext cx="8049026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Publicly available: 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 for public distribution. Normally found in libraries, trade organizations etc.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Syndicated Services data: 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provided by firms that collect data in a standard format and make them available to subscribing firms – highly specialized and not available in libraries.  An example: </a:t>
            </a:r>
            <a:r>
              <a:rPr lang="en-US" sz="2400">
                <a:solidFill>
                  <a:schemeClr val="dk1"/>
                </a:solidFill>
              </a:rPr>
              <a:t>Nielsen Scanner data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databases: 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databases supplied by organizations outside the firm such as online information databases (e.g., FACTIVA and Lexis Nexis)</a:t>
            </a:r>
            <a:endParaRPr/>
          </a:p>
        </p:txBody>
      </p:sp>
      <p:sp>
        <p:nvSpPr>
          <p:cNvPr id="133" name="Google Shape;133;p14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/>
          <p:nvPr/>
        </p:nvSpPr>
        <p:spPr>
          <a:xfrm>
            <a:off x="452846" y="1187945"/>
            <a:ext cx="8098971" cy="493308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 txBox="1"/>
          <p:nvPr>
            <p:ph idx="4294967295"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Advantages of Secondary Data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566056" y="1343931"/>
            <a:ext cx="7036015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obtained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quickly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inexpensive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usually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</a:t>
            </a:r>
            <a:r>
              <a:rPr b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existing primary data</a:t>
            </a:r>
            <a:endParaRPr/>
          </a:p>
        </p:txBody>
      </p:sp>
      <p:sp>
        <p:nvSpPr>
          <p:cNvPr id="141" name="Google Shape;141;p15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/>
          <p:nvPr/>
        </p:nvSpPr>
        <p:spPr>
          <a:xfrm>
            <a:off x="452846" y="1187945"/>
            <a:ext cx="8189128" cy="493308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 txBox="1"/>
          <p:nvPr>
            <p:ph idx="4294967295" type="title"/>
          </p:nvPr>
        </p:nvSpPr>
        <p:spPr>
          <a:xfrm>
            <a:off x="119063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Disadvantages of Secondary Data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485371" y="1343931"/>
            <a:ext cx="815660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Reporting units 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incompatible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Measurement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units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not match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definitions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not usable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are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outdated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2018-09-06T15:45:31Z</dcterms:created>
  <dc:creator>lin frank</dc:creator>
</cp:coreProperties>
</file>