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721475" cx="8961425"/>
  <p:notesSz cx="7010400" cy="92964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2">
          <p15:clr>
            <a:srgbClr val="A4A3A4"/>
          </p15:clr>
        </p15:guide>
        <p15:guide id="2" orient="horz" pos="3872">
          <p15:clr>
            <a:srgbClr val="A4A3A4"/>
          </p15:clr>
        </p15:guide>
        <p15:guide id="3" orient="horz" pos="581">
          <p15:clr>
            <a:srgbClr val="A4A3A4"/>
          </p15:clr>
        </p15:guide>
        <p15:guide id="4" pos="5512">
          <p15:clr>
            <a:srgbClr val="A4A3A4"/>
          </p15:clr>
        </p15:guide>
        <p15:guide id="5" pos="79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4" roundtripDataSignature="AMtx7mguhHm3kFQafMCXAZwJBmieq44u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2" orient="horz"/>
        <p:guide pos="3872" orient="horz"/>
        <p:guide pos="581" orient="horz"/>
        <p:guide pos="5512"/>
        <p:guide pos="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5077777" y="95555"/>
            <a:ext cx="173444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ath.upenn.edu/~deturck/m170/wk4/lecture/case2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:notes"/>
          <p:cNvSpPr txBox="1"/>
          <p:nvPr>
            <p:ph idx="11" type="ftr"/>
          </p:nvPr>
        </p:nvSpPr>
        <p:spPr>
          <a:xfrm>
            <a:off x="5077777" y="95555"/>
            <a:ext cx="173444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NJE-262616.044-20090318-ashoHR1</a:t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71c7aa845_0_0:notes"/>
          <p:cNvSpPr/>
          <p:nvPr>
            <p:ph idx="2" type="sldImg"/>
          </p:nvPr>
        </p:nvSpPr>
        <p:spPr>
          <a:xfrm>
            <a:off x="782638" y="582613"/>
            <a:ext cx="5451600" cy="409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71c7aa845_0_0:notes"/>
          <p:cNvSpPr txBox="1"/>
          <p:nvPr>
            <p:ph idx="1" type="body"/>
          </p:nvPr>
        </p:nvSpPr>
        <p:spPr>
          <a:xfrm>
            <a:off x="568202" y="4994941"/>
            <a:ext cx="59730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b71c7aa845_0_0:notes"/>
          <p:cNvSpPr txBox="1"/>
          <p:nvPr>
            <p:ph idx="12" type="sldNum"/>
          </p:nvPr>
        </p:nvSpPr>
        <p:spPr>
          <a:xfrm>
            <a:off x="6256411" y="8928993"/>
            <a:ext cx="5559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en-US"/>
              <a:t>Marketing Research can go wrong: wrong sample, wrong analysis method, biases …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3:notes"/>
          <p:cNvSpPr txBox="1"/>
          <p:nvPr>
            <p:ph idx="11" type="ftr"/>
          </p:nvPr>
        </p:nvSpPr>
        <p:spPr>
          <a:xfrm>
            <a:off x="5077777" y="95555"/>
            <a:ext cx="173444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NJE-262616.044-20090318-ashoHR1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https://www.math.upenn.edu/~deturck/m170/wk4/lecture/case2.html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4:notes"/>
          <p:cNvSpPr txBox="1"/>
          <p:nvPr>
            <p:ph idx="11" type="ftr"/>
          </p:nvPr>
        </p:nvSpPr>
        <p:spPr>
          <a:xfrm>
            <a:off x="5077777" y="95555"/>
            <a:ext cx="173444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NJE-262616.044-20090318-ashoHR1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90f48e56_0_0:notes"/>
          <p:cNvSpPr/>
          <p:nvPr>
            <p:ph idx="2" type="sldImg"/>
          </p:nvPr>
        </p:nvSpPr>
        <p:spPr>
          <a:xfrm>
            <a:off x="782638" y="582613"/>
            <a:ext cx="5451600" cy="409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90f48e56_0_0:notes"/>
          <p:cNvSpPr txBox="1"/>
          <p:nvPr>
            <p:ph idx="1" type="body"/>
          </p:nvPr>
        </p:nvSpPr>
        <p:spPr>
          <a:xfrm>
            <a:off x="568202" y="4994941"/>
            <a:ext cx="59730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 yourself, know your market.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Situational analysis (SWOT), Customer analysis (BADPR), Marketing Mix analysis (4P)</a:t>
            </a:r>
            <a:endParaRPr/>
          </a:p>
        </p:txBody>
      </p:sp>
      <p:sp>
        <p:nvSpPr>
          <p:cNvPr id="131" name="Google Shape;131;g9290f48e56_0_0:notes"/>
          <p:cNvSpPr txBox="1"/>
          <p:nvPr>
            <p:ph idx="12" type="sldNum"/>
          </p:nvPr>
        </p:nvSpPr>
        <p:spPr>
          <a:xfrm>
            <a:off x="6256411" y="8928993"/>
            <a:ext cx="5559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Design: specific question to be answered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/>
          <p:nvPr/>
        </p:nvSpPr>
        <p:spPr>
          <a:xfrm>
            <a:off x="1" y="6300788"/>
            <a:ext cx="8961438" cy="420687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>
            <p:ph type="ctrTitle"/>
          </p:nvPr>
        </p:nvSpPr>
        <p:spPr>
          <a:xfrm>
            <a:off x="2640013" y="2133600"/>
            <a:ext cx="4935537" cy="487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2640013" y="3867150"/>
            <a:ext cx="493553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9" name="Google Shape;19;p27"/>
          <p:cNvSpPr/>
          <p:nvPr/>
        </p:nvSpPr>
        <p:spPr>
          <a:xfrm>
            <a:off x="8418124" y="6402924"/>
            <a:ext cx="400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" type="body"/>
          </p:nvPr>
        </p:nvSpPr>
        <p:spPr>
          <a:xfrm rot="5400000">
            <a:off x="2992438" y="411163"/>
            <a:ext cx="1222375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/>
          <p:nvPr>
            <p:ph type="title"/>
          </p:nvPr>
        </p:nvSpPr>
        <p:spPr>
          <a:xfrm rot="5400000">
            <a:off x="6188869" y="624682"/>
            <a:ext cx="2943225" cy="2154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 txBox="1"/>
          <p:nvPr>
            <p:ph idx="1" type="body"/>
          </p:nvPr>
        </p:nvSpPr>
        <p:spPr>
          <a:xfrm rot="5400000">
            <a:off x="1803400" y="-1454150"/>
            <a:ext cx="2943225" cy="6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1452563" y="1951038"/>
            <a:ext cx="430212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74" name="Google Shape;74;p30"/>
          <p:cNvSpPr/>
          <p:nvPr/>
        </p:nvSpPr>
        <p:spPr>
          <a:xfrm>
            <a:off x="8418513" y="6403975"/>
            <a:ext cx="39687" cy="18256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1452563" y="1951038"/>
            <a:ext cx="430212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4" name="Google Shape;24;p28"/>
          <p:cNvSpPr/>
          <p:nvPr/>
        </p:nvSpPr>
        <p:spPr>
          <a:xfrm>
            <a:off x="8418513" y="6403975"/>
            <a:ext cx="39687" cy="1825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250"/>
              <a:buNone/>
              <a:defRPr sz="18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20"/>
              <a:buNone/>
              <a:defRPr sz="16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680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" type="body"/>
          </p:nvPr>
        </p:nvSpPr>
        <p:spPr>
          <a:xfrm>
            <a:off x="1452563" y="1951038"/>
            <a:ext cx="2074862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419100" lvl="1" marL="914400" algn="l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2400"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SzPts val="2400"/>
              <a:buChar char="–"/>
              <a:defRPr sz="2000"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 sz="1800"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9pPr>
          </a:lstStyle>
          <a:p/>
        </p:txBody>
      </p:sp>
      <p:sp>
        <p:nvSpPr>
          <p:cNvPr id="34" name="Google Shape;34;p33"/>
          <p:cNvSpPr txBox="1"/>
          <p:nvPr>
            <p:ph idx="2" type="body"/>
          </p:nvPr>
        </p:nvSpPr>
        <p:spPr>
          <a:xfrm>
            <a:off x="3679825" y="1951038"/>
            <a:ext cx="2074863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419100" lvl="1" marL="914400" algn="l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2400"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SzPts val="2400"/>
              <a:buChar char="–"/>
              <a:defRPr sz="2000"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 sz="1800"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87350" lvl="1" marL="914400" algn="l">
              <a:spcBef>
                <a:spcPts val="0"/>
              </a:spcBef>
              <a:spcAft>
                <a:spcPts val="0"/>
              </a:spcAft>
              <a:buSzPts val="2500"/>
              <a:buChar char="▪"/>
              <a:defRPr sz="2000"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 sz="1800"/>
            </a:lvl3pPr>
            <a:lvl4pPr indent="-350519" lvl="3" marL="1828800" algn="l">
              <a:spcBef>
                <a:spcPts val="0"/>
              </a:spcBef>
              <a:spcAft>
                <a:spcPts val="0"/>
              </a:spcAft>
              <a:buSzPts val="1920"/>
              <a:buChar char="▫"/>
              <a:defRPr sz="1600"/>
            </a:lvl4pPr>
            <a:lvl5pPr indent="-319023" lvl="4" marL="22860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5pPr>
            <a:lvl6pPr indent="-319023" lvl="5" marL="27432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6pPr>
            <a:lvl7pPr indent="-319023" lvl="6" marL="32004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7pPr>
            <a:lvl8pPr indent="-319023" lvl="7" marL="36576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8pPr>
            <a:lvl9pPr indent="-319023" lvl="8" marL="41148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9pPr>
          </a:lstStyle>
          <a:p/>
        </p:txBody>
      </p:sp>
      <p:sp>
        <p:nvSpPr>
          <p:cNvPr id="40" name="Google Shape;40;p34"/>
          <p:cNvSpPr txBox="1"/>
          <p:nvPr>
            <p:ph idx="3" type="body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4" type="body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87350" lvl="1" marL="914400" algn="l">
              <a:spcBef>
                <a:spcPts val="0"/>
              </a:spcBef>
              <a:spcAft>
                <a:spcPts val="0"/>
              </a:spcAft>
              <a:buSzPts val="2500"/>
              <a:buChar char="▪"/>
              <a:defRPr sz="2000"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 sz="1800"/>
            </a:lvl3pPr>
            <a:lvl4pPr indent="-350519" lvl="3" marL="1828800" algn="l">
              <a:spcBef>
                <a:spcPts val="0"/>
              </a:spcBef>
              <a:spcAft>
                <a:spcPts val="0"/>
              </a:spcAft>
              <a:buSzPts val="1920"/>
              <a:buChar char="▫"/>
              <a:defRPr sz="1600"/>
            </a:lvl4pPr>
            <a:lvl5pPr indent="-319023" lvl="4" marL="22860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5pPr>
            <a:lvl6pPr indent="-319023" lvl="5" marL="27432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6pPr>
            <a:lvl7pPr indent="-319023" lvl="6" marL="32004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7pPr>
            <a:lvl8pPr indent="-319023" lvl="7" marL="36576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8pPr>
            <a:lvl9pPr indent="-319023" lvl="8" marL="41148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9pPr>
          </a:lstStyle>
          <a:p/>
        </p:txBody>
      </p:sp>
      <p:sp>
        <p:nvSpPr>
          <p:cNvPr id="42" name="Google Shape;42;p34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/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" type="body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50850" lvl="1" marL="914400" algn="l">
              <a:spcBef>
                <a:spcPts val="0"/>
              </a:spcBef>
              <a:spcAft>
                <a:spcPts val="0"/>
              </a:spcAft>
              <a:buSzPts val="3500"/>
              <a:buChar char="▪"/>
              <a:defRPr sz="2800"/>
            </a:lvl2pPr>
            <a:lvl3pPr indent="-411480" lvl="2" marL="1371600" algn="l">
              <a:spcBef>
                <a:spcPts val="0"/>
              </a:spcBef>
              <a:spcAft>
                <a:spcPts val="0"/>
              </a:spcAft>
              <a:buSzPts val="2880"/>
              <a:buChar char="–"/>
              <a:defRPr sz="2400"/>
            </a:lvl3pPr>
            <a:lvl4pPr indent="-381000" lvl="3" marL="1828800" algn="l">
              <a:spcBef>
                <a:spcPts val="0"/>
              </a:spcBef>
              <a:spcAft>
                <a:spcPts val="0"/>
              </a:spcAft>
              <a:buSzPts val="2400"/>
              <a:buChar char="▫"/>
              <a:defRPr sz="2000"/>
            </a:lvl4pPr>
            <a:lvl5pPr indent="-341629" lvl="4" marL="22860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5pPr>
            <a:lvl6pPr indent="-341629" lvl="5" marL="27432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6pPr>
            <a:lvl7pPr indent="-341629" lvl="6" marL="32004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7pPr>
            <a:lvl8pPr indent="-341629" lvl="7" marL="36576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8pPr>
            <a:lvl9pPr indent="-341629" lvl="8" marL="41148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9pPr>
          </a:lstStyle>
          <a:p/>
        </p:txBody>
      </p:sp>
      <p:sp>
        <p:nvSpPr>
          <p:cNvPr id="49" name="Google Shape;49;p36"/>
          <p:cNvSpPr txBox="1"/>
          <p:nvPr>
            <p:ph idx="2" type="body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9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 txBox="1"/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/>
          <p:nvPr>
            <p:ph idx="2" type="pic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37"/>
          <p:cNvSpPr txBox="1"/>
          <p:nvPr>
            <p:ph idx="1" type="body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9pPr>
          </a:lstStyle>
          <a:p/>
        </p:txBody>
      </p:sp>
      <p:sp>
        <p:nvSpPr>
          <p:cNvPr id="55" name="Google Shape;55;p37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6"/>
          <p:cNvSpPr/>
          <p:nvPr/>
        </p:nvSpPr>
        <p:spPr>
          <a:xfrm>
            <a:off x="0" y="6300788"/>
            <a:ext cx="8961438" cy="422275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6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1452563" y="1951038"/>
            <a:ext cx="430212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9023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9023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9023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9023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6"/>
          <p:cNvSpPr/>
          <p:nvPr/>
        </p:nvSpPr>
        <p:spPr>
          <a:xfrm>
            <a:off x="8418124" y="6402924"/>
            <a:ext cx="400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/>
          <p:nvPr/>
        </p:nvSpPr>
        <p:spPr>
          <a:xfrm>
            <a:off x="0" y="6300788"/>
            <a:ext cx="8961438" cy="422275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9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1452563" y="1951038"/>
            <a:ext cx="430212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9023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9023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9023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9023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9"/>
          <p:cNvSpPr/>
          <p:nvPr/>
        </p:nvSpPr>
        <p:spPr>
          <a:xfrm>
            <a:off x="8418124" y="6402924"/>
            <a:ext cx="400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7.jpg"/><Relationship Id="rId6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bDUVNhzLCNOXIkUeJLvwbQUrmir66x1KPthaXPcDfpg/edit?usp=sharing" TargetMode="External"/><Relationship Id="rId4" Type="http://schemas.openxmlformats.org/officeDocument/2006/relationships/hyperlink" Target="https://docs.google.com/spreadsheets/d/13Y4uTVFiYiVHVRIfo_7YZZAFuL6Z6JDR3gUXydcBqK8/edit?usp=sharing" TargetMode="External"/><Relationship Id="rId5" Type="http://schemas.openxmlformats.org/officeDocument/2006/relationships/hyperlink" Target="https://drive.google.com/open?id=1Gkdcr4qUUHJJuGb1FhvbiQmatgVFVUZSyobJ7q0_fG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4.jpg"/><Relationship Id="rId6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/>
          <p:nvPr/>
        </p:nvSpPr>
        <p:spPr>
          <a:xfrm>
            <a:off x="249918" y="643188"/>
            <a:ext cx="8490857" cy="1643909"/>
          </a:xfrm>
          <a:prstGeom prst="roundRect">
            <a:avLst>
              <a:gd fmla="val 16667" name="adj"/>
            </a:avLst>
          </a:prstGeom>
          <a:solidFill>
            <a:srgbClr val="02152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>
            <p:ph type="ctrTitle"/>
          </p:nvPr>
        </p:nvSpPr>
        <p:spPr>
          <a:xfrm>
            <a:off x="1117916" y="1124668"/>
            <a:ext cx="692881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cap="small">
                <a:solidFill>
                  <a:schemeClr val="lt1"/>
                </a:solidFill>
              </a:rPr>
              <a:t>1. Introduction to Marketing Research</a:t>
            </a:r>
            <a:endParaRPr/>
          </a:p>
        </p:txBody>
      </p:sp>
      <p:sp>
        <p:nvSpPr>
          <p:cNvPr id="83" name="Google Shape;83;p1"/>
          <p:cNvSpPr/>
          <p:nvPr/>
        </p:nvSpPr>
        <p:spPr>
          <a:xfrm>
            <a:off x="0" y="0"/>
            <a:ext cx="8958263" cy="6721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pic>
        <p:nvPicPr>
          <p:cNvPr descr="https://encrypted-tbn3.google.com/images?q=tbn:ANd9GcRQRG2MLZNp0saKY8GuQDKW7YEfaHgIJqsrEZQlyzX6N0aDdoCOmA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1270" y="3064589"/>
            <a:ext cx="3275692" cy="245360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3510255" y="2702927"/>
            <a:ext cx="2343791" cy="4547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Frank (Yufan) Lin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/>
          <p:nvPr/>
        </p:nvSpPr>
        <p:spPr>
          <a:xfrm>
            <a:off x="452846" y="1367245"/>
            <a:ext cx="8098971" cy="47170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 txBox="1"/>
          <p:nvPr>
            <p:ph idx="4294967295" type="title"/>
          </p:nvPr>
        </p:nvSpPr>
        <p:spPr>
          <a:xfrm>
            <a:off x="224036" y="448098"/>
            <a:ext cx="806529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Is This Marketing Research?</a:t>
            </a:r>
            <a:endParaRPr/>
          </a:p>
        </p:txBody>
      </p:sp>
      <p:sp>
        <p:nvSpPr>
          <p:cNvPr id="184" name="Google Shape;184;p16"/>
          <p:cNvSpPr txBox="1"/>
          <p:nvPr>
            <p:ph idx="4294967295" type="body"/>
          </p:nvPr>
        </p:nvSpPr>
        <p:spPr>
          <a:xfrm>
            <a:off x="533849" y="1506309"/>
            <a:ext cx="6990357" cy="3808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Determine optimal promotional mix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Establish market potential for a new product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Determine product pricing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Determine location of retail outlets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7730097" y="1724303"/>
            <a:ext cx="639582" cy="472712"/>
          </a:xfrm>
          <a:custGeom>
            <a:rect b="b" l="l" r="r" t="t"/>
            <a:pathLst>
              <a:path extrusionOk="0" h="618" w="648">
                <a:moveTo>
                  <a:pt x="0" y="374"/>
                </a:moveTo>
                <a:lnTo>
                  <a:pt x="88" y="320"/>
                </a:lnTo>
                <a:lnTo>
                  <a:pt x="122" y="340"/>
                </a:lnTo>
                <a:lnTo>
                  <a:pt x="184" y="452"/>
                </a:lnTo>
                <a:lnTo>
                  <a:pt x="278" y="316"/>
                </a:lnTo>
                <a:lnTo>
                  <a:pt x="434" y="148"/>
                </a:lnTo>
                <a:lnTo>
                  <a:pt x="534" y="60"/>
                </a:lnTo>
                <a:lnTo>
                  <a:pt x="632" y="0"/>
                </a:lnTo>
                <a:lnTo>
                  <a:pt x="648" y="26"/>
                </a:lnTo>
                <a:lnTo>
                  <a:pt x="566" y="98"/>
                </a:lnTo>
                <a:lnTo>
                  <a:pt x="448" y="230"/>
                </a:lnTo>
                <a:lnTo>
                  <a:pt x="346" y="360"/>
                </a:lnTo>
                <a:lnTo>
                  <a:pt x="234" y="554"/>
                </a:lnTo>
                <a:lnTo>
                  <a:pt x="144" y="618"/>
                </a:lnTo>
                <a:lnTo>
                  <a:pt x="82" y="466"/>
                </a:lnTo>
                <a:lnTo>
                  <a:pt x="42" y="404"/>
                </a:lnTo>
                <a:lnTo>
                  <a:pt x="0" y="37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7730097" y="2434051"/>
            <a:ext cx="639582" cy="472712"/>
          </a:xfrm>
          <a:custGeom>
            <a:rect b="b" l="l" r="r" t="t"/>
            <a:pathLst>
              <a:path extrusionOk="0" h="618" w="648">
                <a:moveTo>
                  <a:pt x="0" y="374"/>
                </a:moveTo>
                <a:lnTo>
                  <a:pt x="88" y="320"/>
                </a:lnTo>
                <a:lnTo>
                  <a:pt x="122" y="340"/>
                </a:lnTo>
                <a:lnTo>
                  <a:pt x="184" y="452"/>
                </a:lnTo>
                <a:lnTo>
                  <a:pt x="278" y="316"/>
                </a:lnTo>
                <a:lnTo>
                  <a:pt x="434" y="148"/>
                </a:lnTo>
                <a:lnTo>
                  <a:pt x="534" y="60"/>
                </a:lnTo>
                <a:lnTo>
                  <a:pt x="632" y="0"/>
                </a:lnTo>
                <a:lnTo>
                  <a:pt x="648" y="26"/>
                </a:lnTo>
                <a:lnTo>
                  <a:pt x="566" y="98"/>
                </a:lnTo>
                <a:lnTo>
                  <a:pt x="448" y="230"/>
                </a:lnTo>
                <a:lnTo>
                  <a:pt x="346" y="360"/>
                </a:lnTo>
                <a:lnTo>
                  <a:pt x="234" y="554"/>
                </a:lnTo>
                <a:lnTo>
                  <a:pt x="144" y="618"/>
                </a:lnTo>
                <a:lnTo>
                  <a:pt x="82" y="466"/>
                </a:lnTo>
                <a:lnTo>
                  <a:pt x="42" y="404"/>
                </a:lnTo>
                <a:lnTo>
                  <a:pt x="0" y="37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7730097" y="3753401"/>
            <a:ext cx="639582" cy="472712"/>
          </a:xfrm>
          <a:custGeom>
            <a:rect b="b" l="l" r="r" t="t"/>
            <a:pathLst>
              <a:path extrusionOk="0" h="618" w="648">
                <a:moveTo>
                  <a:pt x="0" y="374"/>
                </a:moveTo>
                <a:lnTo>
                  <a:pt x="88" y="320"/>
                </a:lnTo>
                <a:lnTo>
                  <a:pt x="122" y="340"/>
                </a:lnTo>
                <a:lnTo>
                  <a:pt x="184" y="452"/>
                </a:lnTo>
                <a:lnTo>
                  <a:pt x="278" y="316"/>
                </a:lnTo>
                <a:lnTo>
                  <a:pt x="434" y="148"/>
                </a:lnTo>
                <a:lnTo>
                  <a:pt x="534" y="60"/>
                </a:lnTo>
                <a:lnTo>
                  <a:pt x="632" y="0"/>
                </a:lnTo>
                <a:lnTo>
                  <a:pt x="648" y="26"/>
                </a:lnTo>
                <a:lnTo>
                  <a:pt x="566" y="98"/>
                </a:lnTo>
                <a:lnTo>
                  <a:pt x="448" y="230"/>
                </a:lnTo>
                <a:lnTo>
                  <a:pt x="346" y="360"/>
                </a:lnTo>
                <a:lnTo>
                  <a:pt x="234" y="554"/>
                </a:lnTo>
                <a:lnTo>
                  <a:pt x="144" y="618"/>
                </a:lnTo>
                <a:lnTo>
                  <a:pt x="82" y="466"/>
                </a:lnTo>
                <a:lnTo>
                  <a:pt x="42" y="404"/>
                </a:lnTo>
                <a:lnTo>
                  <a:pt x="0" y="37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7730097" y="4506691"/>
            <a:ext cx="639582" cy="472712"/>
          </a:xfrm>
          <a:custGeom>
            <a:rect b="b" l="l" r="r" t="t"/>
            <a:pathLst>
              <a:path extrusionOk="0" h="618" w="648">
                <a:moveTo>
                  <a:pt x="0" y="374"/>
                </a:moveTo>
                <a:lnTo>
                  <a:pt x="88" y="320"/>
                </a:lnTo>
                <a:lnTo>
                  <a:pt x="122" y="340"/>
                </a:lnTo>
                <a:lnTo>
                  <a:pt x="184" y="452"/>
                </a:lnTo>
                <a:lnTo>
                  <a:pt x="278" y="316"/>
                </a:lnTo>
                <a:lnTo>
                  <a:pt x="434" y="148"/>
                </a:lnTo>
                <a:lnTo>
                  <a:pt x="534" y="60"/>
                </a:lnTo>
                <a:lnTo>
                  <a:pt x="632" y="0"/>
                </a:lnTo>
                <a:lnTo>
                  <a:pt x="648" y="26"/>
                </a:lnTo>
                <a:lnTo>
                  <a:pt x="566" y="98"/>
                </a:lnTo>
                <a:lnTo>
                  <a:pt x="448" y="230"/>
                </a:lnTo>
                <a:lnTo>
                  <a:pt x="346" y="360"/>
                </a:lnTo>
                <a:lnTo>
                  <a:pt x="234" y="554"/>
                </a:lnTo>
                <a:lnTo>
                  <a:pt x="144" y="618"/>
                </a:lnTo>
                <a:lnTo>
                  <a:pt x="82" y="466"/>
                </a:lnTo>
                <a:lnTo>
                  <a:pt x="42" y="404"/>
                </a:lnTo>
                <a:lnTo>
                  <a:pt x="0" y="37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448412" y="5266596"/>
            <a:ext cx="73728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/>
          <p:nvPr/>
        </p:nvSpPr>
        <p:spPr>
          <a:xfrm>
            <a:off x="452844" y="1367246"/>
            <a:ext cx="8098971" cy="46818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 txBox="1"/>
          <p:nvPr>
            <p:ph idx="4294967295" type="title"/>
          </p:nvPr>
        </p:nvSpPr>
        <p:spPr>
          <a:xfrm>
            <a:off x="224035" y="219506"/>
            <a:ext cx="855947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Marketing Research Examples – by third party agency for the consumers</a:t>
            </a:r>
            <a:endParaRPr/>
          </a:p>
        </p:txBody>
      </p:sp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pic>
        <p:nvPicPr>
          <p:cNvPr descr="https://encrypted-tbn0.google.com/images?q=tbn:ANd9GcSvw9KKLrC3J8qA1ARhr_zkJQYffaPgTnSfwsxb2ChGkuMk5Oto" id="198" name="Google Shape;1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4908" y="1711488"/>
            <a:ext cx="1684968" cy="133142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https://encrypted-tbn3.google.com/images?q=tbn:ANd9GcRj6wglgh2GE4SD2-DRcKOVtiTZSBV3iaXVxLNNeageQ4IyRRJG" id="199" name="Google Shape;19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5067" y="4053254"/>
            <a:ext cx="1736205" cy="127488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https://encrypted-tbn1.google.com/images?q=tbn:ANd9GcSEkeR_U0mSTu4dAVE7xE80QFxnVP5HAbqPCLiYyX2TwLE8FKD3" id="200" name="Google Shape;20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0191" y="1711488"/>
            <a:ext cx="1365290" cy="180638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https://encrypted-tbn1.google.com/images?q=tbn:ANd9GcR7vzRaHRAuQPdpVhwoTT188eHet0MVx9AeJ7rHS3h78tcKRExp" id="201" name="Google Shape;20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98554" y="4053254"/>
            <a:ext cx="1356928" cy="146354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02" name="Google Shape;202;p13"/>
          <p:cNvSpPr txBox="1"/>
          <p:nvPr/>
        </p:nvSpPr>
        <p:spPr>
          <a:xfrm>
            <a:off x="545126" y="1705715"/>
            <a:ext cx="24354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thinking about going to college…which college I should target?</a:t>
            </a:r>
            <a:endParaRPr/>
          </a:p>
        </p:txBody>
      </p:sp>
      <p:sp>
        <p:nvSpPr>
          <p:cNvPr id="203" name="Google Shape;203;p13"/>
          <p:cNvSpPr txBox="1"/>
          <p:nvPr/>
        </p:nvSpPr>
        <p:spPr>
          <a:xfrm>
            <a:off x="542212" y="4053254"/>
            <a:ext cx="24354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going to SFO, which all places should I visit?</a:t>
            </a:r>
            <a:endParaRPr/>
          </a:p>
        </p:txBody>
      </p:sp>
      <p:sp>
        <p:nvSpPr>
          <p:cNvPr id="204" name="Google Shape;204;p13"/>
          <p:cNvSpPr txBox="1"/>
          <p:nvPr/>
        </p:nvSpPr>
        <p:spPr>
          <a:xfrm>
            <a:off x="4352192" y="1777829"/>
            <a:ext cx="23035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want to take my friends out for dinner…I wonder what are my options?</a:t>
            </a:r>
            <a:endParaRPr/>
          </a:p>
        </p:txBody>
      </p:sp>
      <p:sp>
        <p:nvSpPr>
          <p:cNvPr id="205" name="Google Shape;205;p13"/>
          <p:cNvSpPr txBox="1"/>
          <p:nvPr/>
        </p:nvSpPr>
        <p:spPr>
          <a:xfrm>
            <a:off x="4352192" y="4053254"/>
            <a:ext cx="230358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watch the new flick and I don’t even like the promo, hmm.. Where can I get some information about it?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descr="How likely are you to recommend your school to other students who are looking to enroll? &#10;O is not at all likely to recommend and 10 is extremely likely to recommend &#10;Not at all likely &#10;Neutral &#10;Extremely Likely "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32" y="4775743"/>
            <a:ext cx="8543925" cy="13219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1.google.com/images?q=tbn:ANd9GcSEkeR_U0mSTu4dAVE7xE80QFxnVP5HAbqPCLiYyX2TwLE8FKD3" id="212" name="Google Shape;2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231" y="133350"/>
            <a:ext cx="1919011" cy="253900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Tell Us What You Think &#10;If you're a current student, we want to hear what you have to say' Prospective students and their counselors &#10;and parents all rely on your opinions to help them research their best-fit colleges. We use your feedback to &#10;create all of our rankings lists and school profiles. &#10;385 &#10;COLLEGES &#10;ETON &#10;4 &#10;THE UNDERGRADUATE SURVEY &#10;The undergraduate survey drives our rankings in The Best Colleges , The Best Value Colleges , and &#10;Guide to Green Colleges &#10;Take the Undergraduate Survey &#10;THE ON-CAMPUS MBA SURVEY &#10;Our MBA student survey drives the rankings for Best Business Schools &#10;Take the On-campus MBA Survey &#10;THE ONLINE MBA SURVEY &#10;Our Online MBA student survey drives the rankings for Top 25 Online MBA Programs &#10;Take the Online MBA Survey " id="213" name="Google Shape;21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98002" y="133350"/>
            <a:ext cx="4973155" cy="4351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71c7aa845_0_0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20" name="Google Shape;220;gb71c7aa845_0_0"/>
          <p:cNvSpPr txBox="1"/>
          <p:nvPr/>
        </p:nvSpPr>
        <p:spPr>
          <a:xfrm>
            <a:off x="251700" y="710625"/>
            <a:ext cx="7020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Recap &amp; Next: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Syllabus (</a:t>
            </a:r>
            <a:r>
              <a:rPr b="1" lang="en-US" sz="3000">
                <a:solidFill>
                  <a:schemeClr val="dk1"/>
                </a:solidFill>
              </a:rPr>
              <a:t>attendance</a:t>
            </a:r>
            <a:r>
              <a:rPr b="1" lang="en-US" sz="3000">
                <a:solidFill>
                  <a:schemeClr val="dk1"/>
                </a:solidFill>
              </a:rPr>
              <a:t>, PA, CE)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Purpose and </a:t>
            </a:r>
            <a:r>
              <a:rPr b="1" lang="en-US" sz="3000">
                <a:solidFill>
                  <a:schemeClr val="dk1"/>
                </a:solidFill>
              </a:rPr>
              <a:t>definition</a:t>
            </a:r>
            <a:r>
              <a:rPr b="1" lang="en-US" sz="3000">
                <a:solidFill>
                  <a:schemeClr val="dk1"/>
                </a:solidFill>
              </a:rPr>
              <a:t> of marketing </a:t>
            </a:r>
            <a:r>
              <a:rPr b="1" lang="en-US" sz="3000">
                <a:solidFill>
                  <a:schemeClr val="dk1"/>
                </a:solidFill>
              </a:rPr>
              <a:t>research</a:t>
            </a:r>
            <a:r>
              <a:rPr b="1" lang="en-US" sz="3000">
                <a:solidFill>
                  <a:schemeClr val="dk1"/>
                </a:solidFill>
              </a:rPr>
              <a:t>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Assignment due soon: PA #1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08835" y="999599"/>
            <a:ext cx="8136677" cy="496577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Introduce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other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iclicker reef</a:t>
            </a:r>
            <a:r>
              <a:rPr lang="en-US" sz="2000">
                <a:solidFill>
                  <a:schemeClr val="dk1"/>
                </a:solidFill>
              </a:rPr>
              <a:t> -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name, mizzou email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Fill out the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bio sheet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 fact about you</a:t>
            </a:r>
            <a:endParaRPr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-US" sz="2000">
                <a:solidFill>
                  <a:schemeClr val="dk1"/>
                </a:solidFill>
              </a:rPr>
              <a:t>What’s your passion for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marketing or marketing research?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of the class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Syllabus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Attendance &amp; Class participation on iClicker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Case discussion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project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Research Intro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Political marketing c</a:t>
            </a:r>
            <a:r>
              <a:rPr lang="en-US" sz="2000">
                <a:solidFill>
                  <a:schemeClr val="dk1"/>
                </a:solidFill>
              </a:rPr>
              <a:t>ases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Examples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318366" y="4990398"/>
            <a:ext cx="8026972" cy="1239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</a:rPr>
              <a:t>Dewey Defeats Missouri Truman</a:t>
            </a:r>
            <a:endParaRPr/>
          </a:p>
        </p:txBody>
      </p:sp>
      <p:pic>
        <p:nvPicPr>
          <p:cNvPr descr="Image result for truman wrong newspaper" id="101" name="Google Shape;101;p3"/>
          <p:cNvPicPr preferRelativeResize="0"/>
          <p:nvPr/>
        </p:nvPicPr>
        <p:blipFill rotWithShape="1">
          <a:blip r:embed="rId3">
            <a:alphaModFix/>
          </a:blip>
          <a:srcRect b="12007" l="0" r="2" t="652"/>
          <a:stretch/>
        </p:blipFill>
        <p:spPr>
          <a:xfrm>
            <a:off x="-2927" y="10"/>
            <a:ext cx="8961436" cy="4480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3"/>
          <p:cNvCxnSpPr/>
          <p:nvPr/>
        </p:nvCxnSpPr>
        <p:spPr>
          <a:xfrm rot="10800000">
            <a:off x="6164548" y="5159311"/>
            <a:ext cx="0" cy="896196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6329015" y="6229811"/>
            <a:ext cx="2016323" cy="35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Breakout room session &amp; Iclicker Poll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656697" y="846666"/>
            <a:ext cx="6912504" cy="4487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What could be the possible reasons behind the failure in marketing research for presidential poll?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A : Questions not phrased properly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B: Sample is not representative 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C: Analytical proecedure was wrong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 of content</a:t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408836" y="999600"/>
            <a:ext cx="7292864" cy="42876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Marketing Research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of Marketing Research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Research Problems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of Marketing Research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Information System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/>
          <p:nvPr/>
        </p:nvSpPr>
        <p:spPr>
          <a:xfrm>
            <a:off x="452846" y="1367246"/>
            <a:ext cx="8098971" cy="42062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 txBox="1"/>
          <p:nvPr>
            <p:ph idx="4294967295" type="title"/>
          </p:nvPr>
        </p:nvSpPr>
        <p:spPr>
          <a:xfrm>
            <a:off x="224036" y="448098"/>
            <a:ext cx="806529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Purpose of Marketing Research</a:t>
            </a:r>
            <a:endParaRPr/>
          </a:p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27" name="Google Shape;127;p10"/>
          <p:cNvSpPr txBox="1"/>
          <p:nvPr/>
        </p:nvSpPr>
        <p:spPr>
          <a:xfrm>
            <a:off x="592232" y="1391652"/>
            <a:ext cx="7872499" cy="2265934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r>
              <a:rPr b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</a:t>
            </a: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marketer</a:t>
            </a:r>
            <a:r>
              <a:rPr b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providing </a:t>
            </a: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b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can be used in making marketing </a:t>
            </a: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290f48e56_0_0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134" name="Google Shape;134;g9290f48e56_0_0"/>
          <p:cNvCxnSpPr>
            <a:stCxn id="135" idx="2"/>
            <a:endCxn id="136" idx="1"/>
          </p:cNvCxnSpPr>
          <p:nvPr/>
        </p:nvCxnSpPr>
        <p:spPr>
          <a:xfrm flipH="1" rot="-5400000">
            <a:off x="2700662" y="3541071"/>
            <a:ext cx="1057200" cy="5973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g9290f48e56_0_0"/>
          <p:cNvCxnSpPr>
            <a:stCxn id="135" idx="2"/>
            <a:endCxn id="138" idx="1"/>
          </p:cNvCxnSpPr>
          <p:nvPr/>
        </p:nvCxnSpPr>
        <p:spPr>
          <a:xfrm rot="-5400000">
            <a:off x="2921013" y="2704153"/>
            <a:ext cx="616500" cy="5973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9290f48e56_0_0"/>
          <p:cNvSpPr/>
          <p:nvPr/>
        </p:nvSpPr>
        <p:spPr>
          <a:xfrm>
            <a:off x="3527913" y="2146753"/>
            <a:ext cx="2280600" cy="10956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Consumer segment 1 - on-campus students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(e.g., satisfaction, current shopping behavior)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9290f48e56_0_0"/>
          <p:cNvSpPr/>
          <p:nvPr/>
        </p:nvSpPr>
        <p:spPr>
          <a:xfrm>
            <a:off x="3527912" y="3930021"/>
            <a:ext cx="2280600" cy="8766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Consumer segment 2 - off-campus students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9290f48e56_0_0"/>
          <p:cNvSpPr/>
          <p:nvPr/>
        </p:nvSpPr>
        <p:spPr>
          <a:xfrm>
            <a:off x="6030820" y="1693020"/>
            <a:ext cx="1980300" cy="5148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 (e.g., adding a new coffee bar)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9290f48e56_0_0"/>
          <p:cNvSpPr/>
          <p:nvPr/>
        </p:nvSpPr>
        <p:spPr>
          <a:xfrm>
            <a:off x="6030812" y="2581225"/>
            <a:ext cx="2280600" cy="7881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Price (e.g, WTP)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Promotion (e.g., social media channel)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9290f48e56_0_0"/>
          <p:cNvSpPr/>
          <p:nvPr/>
        </p:nvSpPr>
        <p:spPr>
          <a:xfrm>
            <a:off x="6030820" y="3468351"/>
            <a:ext cx="1980300" cy="5148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Product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9290f48e56_0_0"/>
          <p:cNvSpPr/>
          <p:nvPr/>
        </p:nvSpPr>
        <p:spPr>
          <a:xfrm>
            <a:off x="6030820" y="4356555"/>
            <a:ext cx="1980300" cy="5148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Price/Place/Promotion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" name="Google Shape;143;g9290f48e56_0_0"/>
          <p:cNvCxnSpPr>
            <a:stCxn id="138" idx="3"/>
            <a:endCxn id="139" idx="1"/>
          </p:cNvCxnSpPr>
          <p:nvPr/>
        </p:nvCxnSpPr>
        <p:spPr>
          <a:xfrm flipH="1" rot="10800000">
            <a:off x="5808513" y="1950553"/>
            <a:ext cx="222300" cy="744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g9290f48e56_0_0"/>
          <p:cNvCxnSpPr>
            <a:stCxn id="138" idx="3"/>
            <a:endCxn id="140" idx="1"/>
          </p:cNvCxnSpPr>
          <p:nvPr/>
        </p:nvCxnSpPr>
        <p:spPr>
          <a:xfrm>
            <a:off x="5808513" y="2694553"/>
            <a:ext cx="222300" cy="28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g9290f48e56_0_0"/>
          <p:cNvCxnSpPr>
            <a:stCxn id="141" idx="1"/>
            <a:endCxn id="136" idx="3"/>
          </p:cNvCxnSpPr>
          <p:nvPr/>
        </p:nvCxnSpPr>
        <p:spPr>
          <a:xfrm flipH="1">
            <a:off x="5808520" y="3725751"/>
            <a:ext cx="222300" cy="642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g9290f48e56_0_0"/>
          <p:cNvCxnSpPr>
            <a:stCxn id="142" idx="1"/>
            <a:endCxn id="136" idx="3"/>
          </p:cNvCxnSpPr>
          <p:nvPr/>
        </p:nvCxnSpPr>
        <p:spPr>
          <a:xfrm rot="10800000">
            <a:off x="5808520" y="4368255"/>
            <a:ext cx="222300" cy="245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g9290f48e56_0_0"/>
          <p:cNvSpPr txBox="1"/>
          <p:nvPr>
            <p:ph idx="4294967295" type="title"/>
          </p:nvPr>
        </p:nvSpPr>
        <p:spPr>
          <a:xfrm>
            <a:off x="224036" y="448098"/>
            <a:ext cx="8065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Purpose of Marketing Research</a:t>
            </a:r>
            <a:endParaRPr/>
          </a:p>
        </p:txBody>
      </p:sp>
      <p:sp>
        <p:nvSpPr>
          <p:cNvPr id="148" name="Google Shape;148;g9290f48e56_0_0"/>
          <p:cNvSpPr/>
          <p:nvPr/>
        </p:nvSpPr>
        <p:spPr>
          <a:xfrm>
            <a:off x="650013" y="2975353"/>
            <a:ext cx="2280600" cy="10956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Marketing Strategy (meet consumers needs profitably)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/>
          <p:nvPr/>
        </p:nvSpPr>
        <p:spPr>
          <a:xfrm>
            <a:off x="452846" y="1367246"/>
            <a:ext cx="8098971" cy="42062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597429" y="1418978"/>
            <a:ext cx="7617222" cy="112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800" lIns="89600" spcFirstLastPara="1" rIns="89600" wrap="square" tIns="44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1276" y="1933304"/>
            <a:ext cx="3111428" cy="278674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597429" y="1421390"/>
            <a:ext cx="4314203" cy="1344295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process of </a:t>
            </a: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designing</a:t>
            </a: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gathering</a:t>
            </a:r>
            <a:r>
              <a:rPr b="0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analyzing</a:t>
            </a:r>
            <a:r>
              <a:rPr b="0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r>
              <a:rPr b="0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that may be used to solve a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marketing problem</a:t>
            </a:r>
            <a:endParaRPr b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Marketing Research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452846" y="1001487"/>
            <a:ext cx="8098971" cy="498130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597429" y="1418978"/>
            <a:ext cx="7617222" cy="112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800" lIns="89600" spcFirstLastPara="1" rIns="89600" wrap="square" tIns="44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Marketing Research</a:t>
            </a:r>
            <a:endParaRPr/>
          </a:p>
        </p:txBody>
      </p:sp>
      <p:pic>
        <p:nvPicPr>
          <p:cNvPr descr="https://encrypted-tbn1.gstatic.com/images?q=tbn:ANd9GcStDVe4rtA5BmaeiPrPbUOSglcdS6sIBmT-FNch9L_f1sk9VJ7RJQ"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177" y="1532705"/>
            <a:ext cx="2011829" cy="1715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3.gstatic.com/images?q=tbn:ANd9GcQMUJfQs49YRKKFS_IUWzWIAu05PjvR9LYYUi51ILobvSM3LuOX" id="168" name="Google Shape;16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7540" y="4032053"/>
            <a:ext cx="1792240" cy="1575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1.gstatic.com/images?q=tbn:ANd9GcTkP6Ajhvd63NJ74HTNasZXThVv4bHDwQF7rEmkDeNn-A7Og67Y" id="169" name="Google Shape;16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4671" y="4024274"/>
            <a:ext cx="2031067" cy="150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1.gstatic.com/images?q=tbn:ANd9GcR1m0NfwiZ71O05AsGhWxRzdaGuJDuZLP0tmf6OCT07Z1iLXU4Z" id="170" name="Google Shape;17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1402" y="1506578"/>
            <a:ext cx="2095500" cy="162847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/>
          <p:nvPr/>
        </p:nvSpPr>
        <p:spPr>
          <a:xfrm>
            <a:off x="3892731" y="1979101"/>
            <a:ext cx="1027612" cy="7553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6487903" y="3222148"/>
            <a:ext cx="705377" cy="70376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3831768" y="4589417"/>
            <a:ext cx="1027612" cy="77506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889792" y="922397"/>
            <a:ext cx="2319942" cy="55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Designing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5589181" y="931815"/>
            <a:ext cx="2319942" cy="55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Gathering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5680620" y="5364115"/>
            <a:ext cx="2319942" cy="55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Analyzing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860233" y="5343285"/>
            <a:ext cx="2319942" cy="55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">
  <a:themeElements>
    <a:clrScheme name="Blank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2018-08-21T16:37:12Z</dcterms:created>
  <dc:creator>lin frank</dc:creator>
</cp:coreProperties>
</file>