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721475" cx="8961425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2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581">
          <p15:clr>
            <a:srgbClr val="A4A3A4"/>
          </p15:clr>
        </p15:guide>
        <p15:guide id="4" pos="5512">
          <p15:clr>
            <a:srgbClr val="A4A3A4"/>
          </p15:clr>
        </p15:guide>
        <p15:guide id="5" pos="79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2" roundtripDataSignature="AMtx7mgJC0Y/ftpxc4hOV6DKdUBmqvZe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2" orient="horz"/>
        <p:guide pos="3872" orient="horz"/>
        <p:guide pos="581" orient="horz"/>
        <p:guide pos="5512"/>
        <p:guide pos="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6256411" y="8928993"/>
            <a:ext cx="555815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 txBox="1"/>
          <p:nvPr>
            <p:ph idx="11" type="ftr"/>
          </p:nvPr>
        </p:nvSpPr>
        <p:spPr>
          <a:xfrm>
            <a:off x="5077777" y="9555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568202" y="4994941"/>
            <a:ext cx="59730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3708e770a_0_14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3708e770a_0_14:notes"/>
          <p:cNvSpPr txBox="1"/>
          <p:nvPr>
            <p:ph idx="1" type="body"/>
          </p:nvPr>
        </p:nvSpPr>
        <p:spPr>
          <a:xfrm>
            <a:off x="568202" y="4994941"/>
            <a:ext cx="59730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93708e770a_0_14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 txBox="1"/>
          <p:nvPr>
            <p:ph idx="1" type="body"/>
          </p:nvPr>
        </p:nvSpPr>
        <p:spPr>
          <a:xfrm>
            <a:off x="568202" y="4994941"/>
            <a:ext cx="5973084" cy="1231106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7:notes"/>
          <p:cNvSpPr/>
          <p:nvPr>
            <p:ph idx="2" type="sldImg"/>
          </p:nvPr>
        </p:nvSpPr>
        <p:spPr>
          <a:xfrm>
            <a:off x="782638" y="582613"/>
            <a:ext cx="5451475" cy="4090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708e770a_0_21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3708e770a_0_21:notes"/>
          <p:cNvSpPr txBox="1"/>
          <p:nvPr>
            <p:ph idx="1" type="body"/>
          </p:nvPr>
        </p:nvSpPr>
        <p:spPr>
          <a:xfrm>
            <a:off x="568202" y="4994941"/>
            <a:ext cx="59730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93708e770a_0_21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3708e770a_0_0:notes"/>
          <p:cNvSpPr/>
          <p:nvPr>
            <p:ph idx="2" type="sldImg"/>
          </p:nvPr>
        </p:nvSpPr>
        <p:spPr>
          <a:xfrm>
            <a:off x="782638" y="582613"/>
            <a:ext cx="5451600" cy="409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3708e770a_0_0:notes"/>
          <p:cNvSpPr txBox="1"/>
          <p:nvPr>
            <p:ph idx="1" type="body"/>
          </p:nvPr>
        </p:nvSpPr>
        <p:spPr>
          <a:xfrm>
            <a:off x="568202" y="4994941"/>
            <a:ext cx="59730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93708e770a_0_0:notes"/>
          <p:cNvSpPr txBox="1"/>
          <p:nvPr>
            <p:ph idx="12" type="sldNum"/>
          </p:nvPr>
        </p:nvSpPr>
        <p:spPr>
          <a:xfrm>
            <a:off x="6256411" y="8928993"/>
            <a:ext cx="5559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1" y="6300788"/>
            <a:ext cx="8961438" cy="420687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 txBox="1"/>
          <p:nvPr/>
        </p:nvSpPr>
        <p:spPr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 txBox="1"/>
          <p:nvPr>
            <p:ph type="ctrTitle"/>
          </p:nvPr>
        </p:nvSpPr>
        <p:spPr>
          <a:xfrm>
            <a:off x="2640013" y="2133600"/>
            <a:ext cx="49355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2640013" y="3867150"/>
            <a:ext cx="4935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9" name="Google Shape;19;p30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" type="body"/>
          </p:nvPr>
        </p:nvSpPr>
        <p:spPr>
          <a:xfrm rot="5400000">
            <a:off x="2992438" y="411163"/>
            <a:ext cx="1222375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title"/>
          </p:nvPr>
        </p:nvSpPr>
        <p:spPr>
          <a:xfrm rot="5400000">
            <a:off x="6188869" y="624682"/>
            <a:ext cx="2943225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 rot="5400000">
            <a:off x="1803400" y="-1454150"/>
            <a:ext cx="2943225" cy="6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4" name="Google Shape;24;p31"/>
          <p:cNvSpPr/>
          <p:nvPr/>
        </p:nvSpPr>
        <p:spPr>
          <a:xfrm>
            <a:off x="8418513" y="6403975"/>
            <a:ext cx="39687" cy="1825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1452563" y="1951038"/>
            <a:ext cx="20748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3679825" y="1951038"/>
            <a:ext cx="207486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38" name="Google Shape;38;p34"/>
          <p:cNvSpPr txBox="1"/>
          <p:nvPr>
            <p:ph idx="3" type="body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4" type="body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/>
          <p:nvPr>
            <p:ph idx="2" type="pic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9"/>
          <p:cNvSpPr/>
          <p:nvPr/>
        </p:nvSpPr>
        <p:spPr>
          <a:xfrm>
            <a:off x="0" y="6300788"/>
            <a:ext cx="8961438" cy="422275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9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8hRqWB13RZQbYlRfJXcidAN54QynBzVf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299161" y="1478619"/>
            <a:ext cx="6367767" cy="1232859"/>
          </a:xfrm>
          <a:prstGeom prst="roundRect">
            <a:avLst>
              <a:gd fmla="val 16667" name="adj"/>
            </a:avLst>
          </a:prstGeom>
          <a:solidFill>
            <a:srgbClr val="0215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type="ctrTitle"/>
          </p:nvPr>
        </p:nvSpPr>
        <p:spPr>
          <a:xfrm>
            <a:off x="1958766" y="1683785"/>
            <a:ext cx="519630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cap="small">
                <a:solidFill>
                  <a:schemeClr val="lt1"/>
                </a:solidFill>
              </a:rPr>
              <a:t>3. Problem &amp; Intro to Project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1120379" y="840333"/>
            <a:ext cx="6718300" cy="504080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  <p:pic>
        <p:nvPicPr>
          <p:cNvPr descr="https://encrypted-tbn0.google.com/images?q=tbn:ANd9GcSCoRU-SM3dnWGkgmM_icGvUaBU3_L-4tGW5eOk5KAEV-vtEag5"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417" y="3666064"/>
            <a:ext cx="1978702" cy="130008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75" name="Google Shape;75;p1"/>
          <p:cNvSpPr txBox="1"/>
          <p:nvPr/>
        </p:nvSpPr>
        <p:spPr>
          <a:xfrm>
            <a:off x="616099" y="2182214"/>
            <a:ext cx="7729240" cy="3198347"/>
          </a:xfrm>
          <a:prstGeom prst="rect">
            <a:avLst/>
          </a:prstGeom>
          <a:noFill/>
          <a:ln>
            <a:noFill/>
          </a:ln>
        </p:spPr>
        <p:txBody>
          <a:bodyPr anchorCtr="0" anchor="t" bIns="33600" lIns="67200" spcFirstLastPara="1" rIns="67200" wrap="square" tIns="336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</a:pPr>
            <a:r>
              <a:t/>
            </a:r>
            <a:endParaRPr b="1" sz="17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</a:pPr>
            <a:r>
              <a:t/>
            </a:r>
            <a:endParaRPr b="1" sz="17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</a:pPr>
            <a:r>
              <a:t/>
            </a:r>
            <a:endParaRPr b="1" sz="17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</a:pPr>
            <a:r>
              <a:rPr b="1" lang="en-US" sz="17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Frank  (Yufan) Lin</a:t>
            </a:r>
            <a:endParaRPr b="1" sz="176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708e770a_0_14"/>
          <p:cNvSpPr txBox="1"/>
          <p:nvPr>
            <p:ph type="title"/>
          </p:nvPr>
        </p:nvSpPr>
        <p:spPr>
          <a:xfrm>
            <a:off x="119063" y="230188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everyone: </a:t>
            </a:r>
            <a:endParaRPr/>
          </a:p>
        </p:txBody>
      </p:sp>
      <p:sp>
        <p:nvSpPr>
          <p:cNvPr id="82" name="Google Shape;82;g93708e770a_0_14"/>
          <p:cNvSpPr txBox="1"/>
          <p:nvPr>
            <p:ph idx="1" type="body"/>
          </p:nvPr>
        </p:nvSpPr>
        <p:spPr>
          <a:xfrm>
            <a:off x="582632" y="998691"/>
            <a:ext cx="6887700" cy="29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Turn on your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the chat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Mute your microphone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ask questions by Chat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Open iClicker to write your team #, your name and your email address.  </a:t>
            </a:r>
            <a:endParaRPr b="1"/>
          </a:p>
        </p:txBody>
      </p:sp>
      <p:sp>
        <p:nvSpPr>
          <p:cNvPr id="83" name="Google Shape;83;g93708e770a_0_14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457200" y="1238249"/>
            <a:ext cx="828039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 CASE #1 A Bigger Bookshop? A used book dealer with a small store in downtown Columbia is considering expanding. The shop occupies a small and crowded storefront space at the street level. The book dealer wonders whether he should expand to the second floor by adding a staircase and additional selling space upstairs.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romanUcPeriod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overall management problem?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romanUcPeriod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major decisions this book dealer needs to make? </a:t>
            </a:r>
            <a:endParaRPr/>
          </a:p>
          <a:p>
            <a:pPr indent="-2984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romanUcPeriod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information does the book dealer need to make these decisions? </a:t>
            </a:r>
            <a:endParaRPr/>
          </a:p>
          <a:p>
            <a:pPr indent="-2984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romanUcPeriod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were conducting a survey to help this book dealer make these decisions, what research objectives should you have for the survey?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452563" y="1951038"/>
            <a:ext cx="5376862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Problems:</a:t>
            </a:r>
            <a:r>
              <a:rPr lang="en-US" sz="1800"/>
              <a:t> are </a:t>
            </a:r>
            <a:r>
              <a:rPr lang="en-US" sz="1800" u="sng"/>
              <a:t>situations</a:t>
            </a:r>
            <a:r>
              <a:rPr lang="en-US" sz="1800"/>
              <a:t> calling for managers to </a:t>
            </a:r>
            <a:r>
              <a:rPr lang="en-US" sz="1800" u="sng"/>
              <a:t>make choices</a:t>
            </a:r>
            <a:r>
              <a:rPr lang="en-US" sz="1800"/>
              <a:t> among alternatives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Managerial objective: </a:t>
            </a:r>
            <a:r>
              <a:rPr lang="en-US" sz="1800"/>
              <a:t>What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client hopes will result from the project to help them make the choice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Researcher objective: </a:t>
            </a:r>
            <a:r>
              <a:rPr lang="en-US" sz="1800"/>
              <a:t>What information will help the client to achieve managerial objectives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Research Question: </a:t>
            </a:r>
            <a:r>
              <a:rPr lang="en-US" sz="1800"/>
              <a:t>Questions that managers want to be answered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708e770a_0_21"/>
          <p:cNvSpPr txBox="1"/>
          <p:nvPr>
            <p:ph type="title"/>
          </p:nvPr>
        </p:nvSpPr>
        <p:spPr>
          <a:xfrm>
            <a:off x="119063" y="230188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the project</a:t>
            </a:r>
            <a:endParaRPr/>
          </a:p>
        </p:txBody>
      </p:sp>
      <p:sp>
        <p:nvSpPr>
          <p:cNvPr id="103" name="Google Shape;103;g93708e770a_0_21"/>
          <p:cNvSpPr txBox="1"/>
          <p:nvPr>
            <p:ph idx="1" type="body"/>
          </p:nvPr>
        </p:nvSpPr>
        <p:spPr>
          <a:xfrm>
            <a:off x="1452563" y="1951038"/>
            <a:ext cx="4302000" cy="122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Sample group project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3708e770a_0_21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708e770a_0_0"/>
          <p:cNvSpPr txBox="1"/>
          <p:nvPr>
            <p:ph type="title"/>
          </p:nvPr>
        </p:nvSpPr>
        <p:spPr>
          <a:xfrm>
            <a:off x="119063" y="230188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Breakout room discussion </a:t>
            </a:r>
            <a:endParaRPr/>
          </a:p>
        </p:txBody>
      </p:sp>
      <p:sp>
        <p:nvSpPr>
          <p:cNvPr id="111" name="Google Shape;111;g93708e770a_0_0"/>
          <p:cNvSpPr txBox="1"/>
          <p:nvPr>
            <p:ph idx="1" type="body"/>
          </p:nvPr>
        </p:nvSpPr>
        <p:spPr>
          <a:xfrm>
            <a:off x="582632" y="998691"/>
            <a:ext cx="6887700" cy="29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93708e770a_0_0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2009-03-12T09:33:14Z</dcterms:created>
  <dc:creator>Noemie Brun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false</vt:bool>
  </property>
  <property fmtid="{D5CDD505-2E9C-101B-9397-08002B2CF9AE}" pid="6" name="Title">
    <vt:lpwstr>Valuing Corporate Social Responsibility and Sustainability</vt:lpwstr>
  </property>
  <property fmtid="{D5CDD505-2E9C-101B-9397-08002B2CF9AE}" pid="7" name="Event">
    <vt:lpwstr/>
  </property>
  <property fmtid="{D5CDD505-2E9C-101B-9397-08002B2CF9AE}" pid="8" name="Delivery Date">
    <vt:lpwstr>March 2009</vt:lpwstr>
  </property>
  <property fmtid="{D5CDD505-2E9C-101B-9397-08002B2CF9AE}" pid="9" name="DocID">
    <vt:lpwstr>NJE-262616.044-20090318-ashoHR1</vt:lpwstr>
  </property>
  <property fmtid="{D5CDD505-2E9C-101B-9397-08002B2CF9AE}" pid="10" name="DocIDinTitle">
    <vt:bool>false</vt:bool>
  </property>
  <property fmtid="{D5CDD505-2E9C-101B-9397-08002B2CF9AE}" pid="11" name="DocIDinSlide">
    <vt:bool>true</vt:bool>
  </property>
  <property fmtid="{D5CDD505-2E9C-101B-9397-08002B2CF9AE}" pid="12" name="DocIDPosition">
    <vt:i4>1</vt:i4>
  </property>
</Properties>
</file>