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6721475" cx="8961425"/>
  <p:notesSz cx="7010400" cy="9296400"/>
  <p:embeddedFontLst>
    <p:embeddedFont>
      <p:font typeface="Arim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2">
          <p15:clr>
            <a:srgbClr val="A4A3A4"/>
          </p15:clr>
        </p15:guide>
        <p15:guide id="2" orient="horz" pos="3872">
          <p15:clr>
            <a:srgbClr val="A4A3A4"/>
          </p15:clr>
        </p15:guide>
        <p15:guide id="3" orient="horz" pos="581">
          <p15:clr>
            <a:srgbClr val="A4A3A4"/>
          </p15:clr>
        </p15:guide>
        <p15:guide id="4" pos="5512">
          <p15:clr>
            <a:srgbClr val="A4A3A4"/>
          </p15:clr>
        </p15:guide>
        <p15:guide id="5" pos="79">
          <p15:clr>
            <a:srgbClr val="A4A3A4"/>
          </p15:clr>
        </p15:guide>
      </p15:sldGuideLst>
    </p:ext>
    <p:ext uri="{2D200454-40CA-4A62-9FC3-DE9A4176ACB9}">
      <p15:notesGuideLst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45" roundtripDataSignature="AMtx7mjIH8gGtO7BMUJIxuao9BsRDL6+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F1B72B-C720-4354-827D-1EC599D4A710}">
  <a:tblStyle styleId="{74F1B72B-C720-4354-827D-1EC599D4A71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5F9FE"/>
          </a:solidFill>
        </a:fill>
      </a:tcStyle>
    </a:wholeTbl>
    <a:band1H>
      <a:tcTxStyle/>
      <a:tcStyle>
        <a:fill>
          <a:solidFill>
            <a:srgbClr val="EBF3FD"/>
          </a:solidFill>
        </a:fill>
      </a:tcStyle>
    </a:band1H>
    <a:band2H>
      <a:tcTxStyle/>
    </a:band2H>
    <a:band1V>
      <a:tcTxStyle/>
      <a:tcStyle>
        <a:fill>
          <a:solidFill>
            <a:srgbClr val="EBF3FD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2" orient="horz"/>
        <p:guide pos="3872" orient="horz"/>
        <p:guide pos="581" orient="horz"/>
        <p:guide pos="5512"/>
        <p:guide pos="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Arimo-bold.fntdata"/><Relationship Id="rId41" Type="http://schemas.openxmlformats.org/officeDocument/2006/relationships/font" Target="fonts/Arimo-regular.fntdata"/><Relationship Id="rId22" Type="http://schemas.openxmlformats.org/officeDocument/2006/relationships/slide" Target="slides/slide16.xml"/><Relationship Id="rId44" Type="http://schemas.openxmlformats.org/officeDocument/2006/relationships/font" Target="fonts/Arimo-boldItalic.fntdata"/><Relationship Id="rId21" Type="http://schemas.openxmlformats.org/officeDocument/2006/relationships/slide" Target="slides/slide15.xml"/><Relationship Id="rId43" Type="http://schemas.openxmlformats.org/officeDocument/2006/relationships/font" Target="fonts/Arimo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568202" y="4994941"/>
            <a:ext cx="5973084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0519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9023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6256411" y="8928993"/>
            <a:ext cx="555815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/>
          <p:nvPr>
            <p:ph idx="11" type="ftr"/>
          </p:nvPr>
        </p:nvSpPr>
        <p:spPr>
          <a:xfrm>
            <a:off x="5077777" y="95555"/>
            <a:ext cx="1734449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2" type="sldNum"/>
          </p:nvPr>
        </p:nvSpPr>
        <p:spPr>
          <a:xfrm>
            <a:off x="6256411" y="8928993"/>
            <a:ext cx="555815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:notes"/>
          <p:cNvSpPr txBox="1"/>
          <p:nvPr>
            <p:ph idx="11" type="ftr"/>
          </p:nvPr>
        </p:nvSpPr>
        <p:spPr>
          <a:xfrm>
            <a:off x="5077777" y="95555"/>
            <a:ext cx="1734449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NJE-262616.044-20090318-ashoHR1</a:t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568202" y="4994941"/>
            <a:ext cx="597308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15:notes"/>
          <p:cNvSpPr txBox="1"/>
          <p:nvPr>
            <p:ph idx="1" type="body"/>
          </p:nvPr>
        </p:nvSpPr>
        <p:spPr>
          <a:xfrm>
            <a:off x="568202" y="4994941"/>
            <a:ext cx="597308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16:notes"/>
          <p:cNvSpPr txBox="1"/>
          <p:nvPr>
            <p:ph idx="1" type="body"/>
          </p:nvPr>
        </p:nvSpPr>
        <p:spPr>
          <a:xfrm>
            <a:off x="568202" y="4994941"/>
            <a:ext cx="597308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p18:notes"/>
          <p:cNvSpPr txBox="1"/>
          <p:nvPr>
            <p:ph idx="1" type="body"/>
          </p:nvPr>
        </p:nvSpPr>
        <p:spPr>
          <a:xfrm>
            <a:off x="568202" y="4994941"/>
            <a:ext cx="597308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1" name="Google Shape;181;p3:notes"/>
          <p:cNvSpPr txBox="1"/>
          <p:nvPr>
            <p:ph idx="1" type="body"/>
          </p:nvPr>
        </p:nvSpPr>
        <p:spPr>
          <a:xfrm>
            <a:off x="568202" y="4994941"/>
            <a:ext cx="5973084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(Point 1- 3 for identifying the problem and causes, point 4-5: target customers and difference type RQ, point 6-7: info needs to form your research objections and their prioritization, point 8: decision alternatives). </a:t>
            </a:r>
            <a:endParaRPr/>
          </a:p>
        </p:txBody>
      </p:sp>
      <p:sp>
        <p:nvSpPr>
          <p:cNvPr id="182" name="Google Shape;182;p3:notes"/>
          <p:cNvSpPr txBox="1"/>
          <p:nvPr>
            <p:ph idx="12" type="sldNum"/>
          </p:nvPr>
        </p:nvSpPr>
        <p:spPr>
          <a:xfrm>
            <a:off x="6256411" y="8928993"/>
            <a:ext cx="555815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3:notes"/>
          <p:cNvSpPr txBox="1"/>
          <p:nvPr>
            <p:ph idx="11" type="ftr"/>
          </p:nvPr>
        </p:nvSpPr>
        <p:spPr>
          <a:xfrm>
            <a:off x="5077777" y="95555"/>
            <a:ext cx="1734449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NJE-262616.044-20090318-ashoHR1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:notes"/>
          <p:cNvSpPr txBox="1"/>
          <p:nvPr>
            <p:ph idx="12" type="sldNum"/>
          </p:nvPr>
        </p:nvSpPr>
        <p:spPr>
          <a:xfrm>
            <a:off x="6256411" y="8928993"/>
            <a:ext cx="555815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3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23:notes"/>
          <p:cNvSpPr txBox="1"/>
          <p:nvPr>
            <p:ph idx="1" type="body"/>
          </p:nvPr>
        </p:nvSpPr>
        <p:spPr>
          <a:xfrm>
            <a:off x="568202" y="4994941"/>
            <a:ext cx="5973084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:notes"/>
          <p:cNvSpPr txBox="1"/>
          <p:nvPr>
            <p:ph idx="12" type="sldNum"/>
          </p:nvPr>
        </p:nvSpPr>
        <p:spPr>
          <a:xfrm>
            <a:off x="6256411" y="8928993"/>
            <a:ext cx="555815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4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24:notes"/>
          <p:cNvSpPr txBox="1"/>
          <p:nvPr>
            <p:ph idx="1" type="body"/>
          </p:nvPr>
        </p:nvSpPr>
        <p:spPr>
          <a:xfrm>
            <a:off x="568202" y="4994941"/>
            <a:ext cx="5973084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9466e4ba6_0_1:notes"/>
          <p:cNvSpPr/>
          <p:nvPr>
            <p:ph idx="2" type="sldImg"/>
          </p:nvPr>
        </p:nvSpPr>
        <p:spPr>
          <a:xfrm>
            <a:off x="782638" y="582613"/>
            <a:ext cx="5451600" cy="409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9466e4ba6_0_1:notes"/>
          <p:cNvSpPr txBox="1"/>
          <p:nvPr>
            <p:ph idx="1" type="body"/>
          </p:nvPr>
        </p:nvSpPr>
        <p:spPr>
          <a:xfrm>
            <a:off x="568202" y="4994941"/>
            <a:ext cx="5973000" cy="12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b9466e4ba6_0_1:notes"/>
          <p:cNvSpPr txBox="1"/>
          <p:nvPr>
            <p:ph idx="12" type="sldNum"/>
          </p:nvPr>
        </p:nvSpPr>
        <p:spPr>
          <a:xfrm>
            <a:off x="6256411" y="8928993"/>
            <a:ext cx="555900" cy="1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:notes"/>
          <p:cNvSpPr txBox="1"/>
          <p:nvPr>
            <p:ph idx="12" type="sldNum"/>
          </p:nvPr>
        </p:nvSpPr>
        <p:spPr>
          <a:xfrm>
            <a:off x="6256411" y="8928993"/>
            <a:ext cx="555815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5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25:notes"/>
          <p:cNvSpPr txBox="1"/>
          <p:nvPr>
            <p:ph idx="1" type="body"/>
          </p:nvPr>
        </p:nvSpPr>
        <p:spPr>
          <a:xfrm>
            <a:off x="568202" y="4994941"/>
            <a:ext cx="5973084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:notes"/>
          <p:cNvSpPr txBox="1"/>
          <p:nvPr>
            <p:ph idx="12" type="sldNum"/>
          </p:nvPr>
        </p:nvSpPr>
        <p:spPr>
          <a:xfrm>
            <a:off x="6256411" y="8928993"/>
            <a:ext cx="555815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6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p26:notes"/>
          <p:cNvSpPr txBox="1"/>
          <p:nvPr>
            <p:ph idx="1" type="body"/>
          </p:nvPr>
        </p:nvSpPr>
        <p:spPr>
          <a:xfrm>
            <a:off x="568202" y="4994941"/>
            <a:ext cx="5973084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:notes"/>
          <p:cNvSpPr txBox="1"/>
          <p:nvPr>
            <p:ph idx="12" type="sldNum"/>
          </p:nvPr>
        </p:nvSpPr>
        <p:spPr>
          <a:xfrm>
            <a:off x="6256411" y="8928993"/>
            <a:ext cx="555815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7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27:notes"/>
          <p:cNvSpPr txBox="1"/>
          <p:nvPr>
            <p:ph idx="1" type="body"/>
          </p:nvPr>
        </p:nvSpPr>
        <p:spPr>
          <a:xfrm>
            <a:off x="568202" y="4994941"/>
            <a:ext cx="5973084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iCliker poll what’s differenece?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568202" y="4994941"/>
            <a:ext cx="5973084" cy="123110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:notes"/>
          <p:cNvSpPr txBox="1"/>
          <p:nvPr>
            <p:ph idx="12" type="sldNum"/>
          </p:nvPr>
        </p:nvSpPr>
        <p:spPr>
          <a:xfrm>
            <a:off x="6256411" y="8928993"/>
            <a:ext cx="555815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8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p28:notes"/>
          <p:cNvSpPr txBox="1"/>
          <p:nvPr>
            <p:ph idx="1" type="body"/>
          </p:nvPr>
        </p:nvSpPr>
        <p:spPr>
          <a:xfrm>
            <a:off x="568202" y="4994941"/>
            <a:ext cx="5973084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:notes"/>
          <p:cNvSpPr txBox="1"/>
          <p:nvPr>
            <p:ph idx="12" type="sldNum"/>
          </p:nvPr>
        </p:nvSpPr>
        <p:spPr>
          <a:xfrm>
            <a:off x="6256411" y="8928993"/>
            <a:ext cx="555815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9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p29:notes"/>
          <p:cNvSpPr txBox="1"/>
          <p:nvPr>
            <p:ph idx="1" type="body"/>
          </p:nvPr>
        </p:nvSpPr>
        <p:spPr>
          <a:xfrm>
            <a:off x="568202" y="4994941"/>
            <a:ext cx="5973084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:notes"/>
          <p:cNvSpPr txBox="1"/>
          <p:nvPr>
            <p:ph idx="12" type="sldNum"/>
          </p:nvPr>
        </p:nvSpPr>
        <p:spPr>
          <a:xfrm>
            <a:off x="6256411" y="8928993"/>
            <a:ext cx="555815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0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30:notes"/>
          <p:cNvSpPr txBox="1"/>
          <p:nvPr>
            <p:ph idx="1" type="body"/>
          </p:nvPr>
        </p:nvSpPr>
        <p:spPr>
          <a:xfrm>
            <a:off x="568202" y="4994941"/>
            <a:ext cx="5973084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Video from pepsi challenge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:notes"/>
          <p:cNvSpPr txBox="1"/>
          <p:nvPr>
            <p:ph idx="12" type="sldNum"/>
          </p:nvPr>
        </p:nvSpPr>
        <p:spPr>
          <a:xfrm>
            <a:off x="6256411" y="8928993"/>
            <a:ext cx="555815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1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p31:notes"/>
          <p:cNvSpPr txBox="1"/>
          <p:nvPr>
            <p:ph idx="1" type="body"/>
          </p:nvPr>
        </p:nvSpPr>
        <p:spPr>
          <a:xfrm>
            <a:off x="568202" y="4994941"/>
            <a:ext cx="5973084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:notes"/>
          <p:cNvSpPr txBox="1"/>
          <p:nvPr>
            <p:ph idx="12" type="sldNum"/>
          </p:nvPr>
        </p:nvSpPr>
        <p:spPr>
          <a:xfrm>
            <a:off x="6256411" y="8928993"/>
            <a:ext cx="555815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2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p32:notes"/>
          <p:cNvSpPr txBox="1"/>
          <p:nvPr>
            <p:ph idx="1" type="body"/>
          </p:nvPr>
        </p:nvSpPr>
        <p:spPr>
          <a:xfrm>
            <a:off x="568202" y="4994941"/>
            <a:ext cx="5973084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:notes"/>
          <p:cNvSpPr txBox="1"/>
          <p:nvPr>
            <p:ph idx="12" type="sldNum"/>
          </p:nvPr>
        </p:nvSpPr>
        <p:spPr>
          <a:xfrm>
            <a:off x="6256411" y="8928993"/>
            <a:ext cx="555815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33:notes"/>
          <p:cNvSpPr txBox="1"/>
          <p:nvPr>
            <p:ph idx="1" type="body"/>
          </p:nvPr>
        </p:nvSpPr>
        <p:spPr>
          <a:xfrm>
            <a:off x="568202" y="4994941"/>
            <a:ext cx="5973084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:notes"/>
          <p:cNvSpPr txBox="1"/>
          <p:nvPr>
            <p:ph idx="12" type="sldNum"/>
          </p:nvPr>
        </p:nvSpPr>
        <p:spPr>
          <a:xfrm>
            <a:off x="6256411" y="8928993"/>
            <a:ext cx="555815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4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34:notes"/>
          <p:cNvSpPr txBox="1"/>
          <p:nvPr>
            <p:ph idx="1" type="body"/>
          </p:nvPr>
        </p:nvSpPr>
        <p:spPr>
          <a:xfrm>
            <a:off x="568202" y="4994941"/>
            <a:ext cx="5973084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:notes"/>
          <p:cNvSpPr txBox="1"/>
          <p:nvPr>
            <p:ph idx="12" type="sldNum"/>
          </p:nvPr>
        </p:nvSpPr>
        <p:spPr>
          <a:xfrm>
            <a:off x="6256411" y="8928993"/>
            <a:ext cx="555815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5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p35:notes"/>
          <p:cNvSpPr txBox="1"/>
          <p:nvPr>
            <p:ph idx="1" type="body"/>
          </p:nvPr>
        </p:nvSpPr>
        <p:spPr>
          <a:xfrm>
            <a:off x="568202" y="4994941"/>
            <a:ext cx="5973084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:notes"/>
          <p:cNvSpPr txBox="1"/>
          <p:nvPr>
            <p:ph idx="12" type="sldNum"/>
          </p:nvPr>
        </p:nvSpPr>
        <p:spPr>
          <a:xfrm>
            <a:off x="6256411" y="8928993"/>
            <a:ext cx="555815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6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p36:notes"/>
          <p:cNvSpPr txBox="1"/>
          <p:nvPr>
            <p:ph idx="1" type="body"/>
          </p:nvPr>
        </p:nvSpPr>
        <p:spPr>
          <a:xfrm>
            <a:off x="568202" y="4994941"/>
            <a:ext cx="5973084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:notes"/>
          <p:cNvSpPr txBox="1"/>
          <p:nvPr>
            <p:ph idx="12" type="sldNum"/>
          </p:nvPr>
        </p:nvSpPr>
        <p:spPr>
          <a:xfrm>
            <a:off x="6256411" y="8928993"/>
            <a:ext cx="555815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7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Google Shape;328;p37:notes"/>
          <p:cNvSpPr txBox="1"/>
          <p:nvPr>
            <p:ph idx="1" type="body"/>
          </p:nvPr>
        </p:nvSpPr>
        <p:spPr>
          <a:xfrm>
            <a:off x="568202" y="4994941"/>
            <a:ext cx="5973084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568202" y="4994941"/>
            <a:ext cx="5973084" cy="123110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400"/>
              <a:t>What could be the potential causes that a restaurant is having a gradual sales decline?  pick a specific method and consider the probable cause.</a:t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980347ca3e_0_0:notes"/>
          <p:cNvSpPr txBox="1"/>
          <p:nvPr>
            <p:ph idx="12" type="sldNum"/>
          </p:nvPr>
        </p:nvSpPr>
        <p:spPr>
          <a:xfrm>
            <a:off x="6256411" y="8928993"/>
            <a:ext cx="555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980347ca3e_0_0:notes"/>
          <p:cNvSpPr/>
          <p:nvPr>
            <p:ph idx="2" type="sldImg"/>
          </p:nvPr>
        </p:nvSpPr>
        <p:spPr>
          <a:xfrm>
            <a:off x="782638" y="582613"/>
            <a:ext cx="5451600" cy="409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Google Shape;337;g980347ca3e_0_0:notes"/>
          <p:cNvSpPr txBox="1"/>
          <p:nvPr>
            <p:ph idx="1" type="body"/>
          </p:nvPr>
        </p:nvSpPr>
        <p:spPr>
          <a:xfrm>
            <a:off x="568202" y="4994941"/>
            <a:ext cx="59730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8:notes"/>
          <p:cNvSpPr txBox="1"/>
          <p:nvPr>
            <p:ph idx="12" type="sldNum"/>
          </p:nvPr>
        </p:nvSpPr>
        <p:spPr>
          <a:xfrm>
            <a:off x="6256411" y="8928993"/>
            <a:ext cx="555815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8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Google Shape;346;p38:notes"/>
          <p:cNvSpPr txBox="1"/>
          <p:nvPr>
            <p:ph idx="1" type="body"/>
          </p:nvPr>
        </p:nvSpPr>
        <p:spPr>
          <a:xfrm>
            <a:off x="568202" y="4994941"/>
            <a:ext cx="5973084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:notes"/>
          <p:cNvSpPr txBox="1"/>
          <p:nvPr>
            <p:ph idx="12" type="sldNum"/>
          </p:nvPr>
        </p:nvSpPr>
        <p:spPr>
          <a:xfrm>
            <a:off x="6256411" y="8928993"/>
            <a:ext cx="555815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9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39:notes"/>
          <p:cNvSpPr txBox="1"/>
          <p:nvPr>
            <p:ph idx="1" type="body"/>
          </p:nvPr>
        </p:nvSpPr>
        <p:spPr>
          <a:xfrm>
            <a:off x="568202" y="4994941"/>
            <a:ext cx="5973084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:notes"/>
          <p:cNvSpPr txBox="1"/>
          <p:nvPr>
            <p:ph idx="12" type="sldNum"/>
          </p:nvPr>
        </p:nvSpPr>
        <p:spPr>
          <a:xfrm>
            <a:off x="6256411" y="8928993"/>
            <a:ext cx="555815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1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4" name="Google Shape;364;p41:notes"/>
          <p:cNvSpPr txBox="1"/>
          <p:nvPr>
            <p:ph idx="1" type="body"/>
          </p:nvPr>
        </p:nvSpPr>
        <p:spPr>
          <a:xfrm>
            <a:off x="568202" y="4994941"/>
            <a:ext cx="5973084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are basic marketing research designs that can be successfully matched to given problems and research objectives, and they serve the researcher much like the blueprint serves the builder.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:notes"/>
          <p:cNvSpPr txBox="1"/>
          <p:nvPr>
            <p:ph idx="1" type="body"/>
          </p:nvPr>
        </p:nvSpPr>
        <p:spPr>
          <a:xfrm>
            <a:off x="568202" y="4994941"/>
            <a:ext cx="5973084" cy="123110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0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/>
          <p:nvPr>
            <p:ph idx="12" type="sldNum"/>
          </p:nvPr>
        </p:nvSpPr>
        <p:spPr>
          <a:xfrm>
            <a:off x="6256411" y="8928993"/>
            <a:ext cx="555815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568202" y="4994941"/>
            <a:ext cx="5973084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/>
          <p:nvPr>
            <p:ph idx="12" type="sldNum"/>
          </p:nvPr>
        </p:nvSpPr>
        <p:spPr>
          <a:xfrm>
            <a:off x="6256411" y="8928993"/>
            <a:ext cx="555815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568202" y="4994941"/>
            <a:ext cx="5973084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2" type="sldNum"/>
          </p:nvPr>
        </p:nvSpPr>
        <p:spPr>
          <a:xfrm>
            <a:off x="6256411" y="8928993"/>
            <a:ext cx="555815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568202" y="4994941"/>
            <a:ext cx="5973084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2" type="sldNum"/>
          </p:nvPr>
        </p:nvSpPr>
        <p:spPr>
          <a:xfrm>
            <a:off x="6256411" y="8928993"/>
            <a:ext cx="555815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568202" y="4994941"/>
            <a:ext cx="5973084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2" type="sldNum"/>
          </p:nvPr>
        </p:nvSpPr>
        <p:spPr>
          <a:xfrm>
            <a:off x="6256411" y="8928993"/>
            <a:ext cx="555815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568202" y="4994941"/>
            <a:ext cx="5973084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RQ: What criteria do household use when selection department store.  Why do they do so?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See the talking points with client.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 txBox="1"/>
          <p:nvPr>
            <p:ph idx="12" type="sldNum"/>
          </p:nvPr>
        </p:nvSpPr>
        <p:spPr>
          <a:xfrm>
            <a:off x="6256411" y="8928993"/>
            <a:ext cx="555815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14:notes"/>
          <p:cNvSpPr txBox="1"/>
          <p:nvPr>
            <p:ph idx="1" type="body"/>
          </p:nvPr>
        </p:nvSpPr>
        <p:spPr>
          <a:xfrm>
            <a:off x="568202" y="4994941"/>
            <a:ext cx="5973084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3"/>
          <p:cNvSpPr/>
          <p:nvPr/>
        </p:nvSpPr>
        <p:spPr>
          <a:xfrm>
            <a:off x="1" y="6300788"/>
            <a:ext cx="8961438" cy="420687"/>
          </a:xfrm>
          <a:prstGeom prst="rect">
            <a:avLst/>
          </a:prstGeom>
          <a:solidFill>
            <a:srgbClr val="03162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3"/>
          <p:cNvSpPr txBox="1"/>
          <p:nvPr/>
        </p:nvSpPr>
        <p:spPr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3"/>
          <p:cNvSpPr txBox="1"/>
          <p:nvPr>
            <p:ph type="ctrTitle"/>
          </p:nvPr>
        </p:nvSpPr>
        <p:spPr>
          <a:xfrm>
            <a:off x="2640013" y="2133600"/>
            <a:ext cx="4935537" cy="487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3"/>
          <p:cNvSpPr txBox="1"/>
          <p:nvPr>
            <p:ph idx="1" type="subTitle"/>
          </p:nvPr>
        </p:nvSpPr>
        <p:spPr>
          <a:xfrm>
            <a:off x="2640013" y="3867150"/>
            <a:ext cx="4935537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/>
        </p:txBody>
      </p:sp>
      <p:sp>
        <p:nvSpPr>
          <p:cNvPr id="18" name="Google Shape;18;p43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19" name="Google Shape;19;p43"/>
          <p:cNvSpPr/>
          <p:nvPr/>
        </p:nvSpPr>
        <p:spPr>
          <a:xfrm>
            <a:off x="8418124" y="6402924"/>
            <a:ext cx="40076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2"/>
          <p:cNvSpPr txBox="1"/>
          <p:nvPr>
            <p:ph type="title"/>
          </p:nvPr>
        </p:nvSpPr>
        <p:spPr>
          <a:xfrm>
            <a:off x="119063" y="230188"/>
            <a:ext cx="8618537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2"/>
          <p:cNvSpPr txBox="1"/>
          <p:nvPr>
            <p:ph idx="1" type="body"/>
          </p:nvPr>
        </p:nvSpPr>
        <p:spPr>
          <a:xfrm rot="5400000">
            <a:off x="2992438" y="411163"/>
            <a:ext cx="1222375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71475" lvl="1" marL="914400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indent="-365760" lvl="2" marL="137160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indent="-365760" lvl="3" marL="182880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indent="-330326" lvl="4" marL="22860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indent="-330326" lvl="5" marL="27432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indent="-330326" lvl="6" marL="32004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indent="-330327" lvl="7" marL="36576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indent="-330327" lvl="8" marL="41148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/>
        </p:txBody>
      </p:sp>
      <p:sp>
        <p:nvSpPr>
          <p:cNvPr id="59" name="Google Shape;59;p52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3"/>
          <p:cNvSpPr txBox="1"/>
          <p:nvPr>
            <p:ph type="title"/>
          </p:nvPr>
        </p:nvSpPr>
        <p:spPr>
          <a:xfrm rot="5400000">
            <a:off x="6188869" y="624682"/>
            <a:ext cx="2943225" cy="2154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3"/>
          <p:cNvSpPr txBox="1"/>
          <p:nvPr>
            <p:ph idx="1" type="body"/>
          </p:nvPr>
        </p:nvSpPr>
        <p:spPr>
          <a:xfrm rot="5400000">
            <a:off x="1803400" y="-1454150"/>
            <a:ext cx="2943225" cy="63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71475" lvl="1" marL="914400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indent="-365760" lvl="2" marL="137160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indent="-365760" lvl="3" marL="182880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indent="-330326" lvl="4" marL="22860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indent="-330326" lvl="5" marL="27432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indent="-330326" lvl="6" marL="32004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indent="-330327" lvl="7" marL="36576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indent="-330327" lvl="8" marL="41148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/>
        </p:txBody>
      </p:sp>
      <p:sp>
        <p:nvSpPr>
          <p:cNvPr id="63" name="Google Shape;63;p53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4"/>
          <p:cNvSpPr txBox="1"/>
          <p:nvPr>
            <p:ph type="title"/>
          </p:nvPr>
        </p:nvSpPr>
        <p:spPr>
          <a:xfrm>
            <a:off x="119063" y="230188"/>
            <a:ext cx="8618537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4"/>
          <p:cNvSpPr txBox="1"/>
          <p:nvPr>
            <p:ph idx="1" type="body"/>
          </p:nvPr>
        </p:nvSpPr>
        <p:spPr>
          <a:xfrm>
            <a:off x="1452563" y="1951038"/>
            <a:ext cx="4302125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71475" lvl="1" marL="914400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indent="-365760" lvl="2" marL="137160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indent="-365760" lvl="3" marL="182880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indent="-330326" lvl="4" marL="22860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indent="-330326" lvl="5" marL="27432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indent="-330326" lvl="6" marL="32004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indent="-330327" lvl="7" marL="36576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indent="-330327" lvl="8" marL="41148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/>
        </p:txBody>
      </p:sp>
      <p:sp>
        <p:nvSpPr>
          <p:cNvPr id="23" name="Google Shape;23;p44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24" name="Google Shape;24;p44"/>
          <p:cNvSpPr/>
          <p:nvPr/>
        </p:nvSpPr>
        <p:spPr>
          <a:xfrm>
            <a:off x="8418513" y="6403975"/>
            <a:ext cx="39687" cy="18256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5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6"/>
          <p:cNvSpPr txBox="1"/>
          <p:nvPr>
            <p:ph type="title"/>
          </p:nvPr>
        </p:nvSpPr>
        <p:spPr>
          <a:xfrm>
            <a:off x="708025" y="4319588"/>
            <a:ext cx="7616825" cy="1335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6"/>
          <p:cNvSpPr txBox="1"/>
          <p:nvPr>
            <p:ph idx="1" type="body"/>
          </p:nvPr>
        </p:nvSpPr>
        <p:spPr>
          <a:xfrm>
            <a:off x="708025" y="2849563"/>
            <a:ext cx="7616825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250"/>
              <a:buNone/>
              <a:defRPr sz="18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920"/>
              <a:buNone/>
              <a:defRPr sz="16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680"/>
              <a:buNone/>
              <a:defRPr sz="14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46"/>
              <a:buNone/>
              <a:defRPr sz="14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46"/>
              <a:buNone/>
              <a:defRPr sz="14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46"/>
              <a:buNone/>
              <a:defRPr sz="14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46"/>
              <a:buNone/>
              <a:defRPr sz="14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46"/>
              <a:buNone/>
              <a:defRPr sz="1400"/>
            </a:lvl9pPr>
          </a:lstStyle>
          <a:p/>
        </p:txBody>
      </p:sp>
      <p:sp>
        <p:nvSpPr>
          <p:cNvPr id="30" name="Google Shape;30;p46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/>
          <p:nvPr>
            <p:ph type="title"/>
          </p:nvPr>
        </p:nvSpPr>
        <p:spPr>
          <a:xfrm>
            <a:off x="119063" y="230188"/>
            <a:ext cx="8618537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7"/>
          <p:cNvSpPr txBox="1"/>
          <p:nvPr>
            <p:ph idx="1" type="body"/>
          </p:nvPr>
        </p:nvSpPr>
        <p:spPr>
          <a:xfrm>
            <a:off x="1452563" y="1951038"/>
            <a:ext cx="2074862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419100" lvl="1" marL="914400" algn="l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2400"/>
            </a:lvl2pPr>
            <a:lvl3pPr indent="-381000" lvl="2" marL="1371600" algn="l">
              <a:spcBef>
                <a:spcPts val="0"/>
              </a:spcBef>
              <a:spcAft>
                <a:spcPts val="0"/>
              </a:spcAft>
              <a:buSzPts val="2400"/>
              <a:buChar char="–"/>
              <a:defRPr sz="2000"/>
            </a:lvl3pPr>
            <a:lvl4pPr indent="-365760" lvl="3" marL="182880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 sz="1800"/>
            </a:lvl4pPr>
            <a:lvl5pPr indent="-330326" lvl="4" marL="22860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5pPr>
            <a:lvl6pPr indent="-330326" lvl="5" marL="27432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6pPr>
            <a:lvl7pPr indent="-330326" lvl="6" marL="32004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7pPr>
            <a:lvl8pPr indent="-330327" lvl="7" marL="36576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8pPr>
            <a:lvl9pPr indent="-330327" lvl="8" marL="41148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9pPr>
          </a:lstStyle>
          <a:p/>
        </p:txBody>
      </p:sp>
      <p:sp>
        <p:nvSpPr>
          <p:cNvPr id="34" name="Google Shape;34;p47"/>
          <p:cNvSpPr txBox="1"/>
          <p:nvPr>
            <p:ph idx="2" type="body"/>
          </p:nvPr>
        </p:nvSpPr>
        <p:spPr>
          <a:xfrm>
            <a:off x="3679825" y="1951038"/>
            <a:ext cx="2074863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419100" lvl="1" marL="914400" algn="l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2400"/>
            </a:lvl2pPr>
            <a:lvl3pPr indent="-381000" lvl="2" marL="1371600" algn="l">
              <a:spcBef>
                <a:spcPts val="0"/>
              </a:spcBef>
              <a:spcAft>
                <a:spcPts val="0"/>
              </a:spcAft>
              <a:buSzPts val="2400"/>
              <a:buChar char="–"/>
              <a:defRPr sz="2000"/>
            </a:lvl3pPr>
            <a:lvl4pPr indent="-365760" lvl="3" marL="182880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 sz="1800"/>
            </a:lvl4pPr>
            <a:lvl5pPr indent="-330326" lvl="4" marL="22860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5pPr>
            <a:lvl6pPr indent="-330326" lvl="5" marL="27432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6pPr>
            <a:lvl7pPr indent="-330326" lvl="6" marL="32004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7pPr>
            <a:lvl8pPr indent="-330327" lvl="7" marL="36576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8pPr>
            <a:lvl9pPr indent="-330327" lvl="8" marL="41148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9pPr>
          </a:lstStyle>
          <a:p/>
        </p:txBody>
      </p:sp>
      <p:sp>
        <p:nvSpPr>
          <p:cNvPr id="35" name="Google Shape;35;p47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/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8"/>
          <p:cNvSpPr txBox="1"/>
          <p:nvPr>
            <p:ph idx="1" type="body"/>
          </p:nvPr>
        </p:nvSpPr>
        <p:spPr>
          <a:xfrm>
            <a:off x="447675" y="1504950"/>
            <a:ext cx="3959225" cy="6270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160"/>
              <a:buNone/>
              <a:defRPr b="1" sz="18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920"/>
              <a:buNone/>
              <a:defRPr b="1" sz="16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9pPr>
          </a:lstStyle>
          <a:p/>
        </p:txBody>
      </p:sp>
      <p:sp>
        <p:nvSpPr>
          <p:cNvPr id="39" name="Google Shape;39;p48"/>
          <p:cNvSpPr txBox="1"/>
          <p:nvPr>
            <p:ph idx="2" type="body"/>
          </p:nvPr>
        </p:nvSpPr>
        <p:spPr>
          <a:xfrm>
            <a:off x="447675" y="2132013"/>
            <a:ext cx="3959225" cy="3871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387350" lvl="1" marL="914400" algn="l">
              <a:spcBef>
                <a:spcPts val="0"/>
              </a:spcBef>
              <a:spcAft>
                <a:spcPts val="0"/>
              </a:spcAft>
              <a:buSzPts val="2500"/>
              <a:buChar char="▪"/>
              <a:defRPr sz="2000"/>
            </a:lvl2pPr>
            <a:lvl3pPr indent="-365760" lvl="2" marL="137160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 sz="1800"/>
            </a:lvl3pPr>
            <a:lvl4pPr indent="-350519" lvl="3" marL="1828800" algn="l">
              <a:spcBef>
                <a:spcPts val="0"/>
              </a:spcBef>
              <a:spcAft>
                <a:spcPts val="0"/>
              </a:spcAft>
              <a:buSzPts val="1920"/>
              <a:buChar char="▫"/>
              <a:defRPr sz="1600"/>
            </a:lvl4pPr>
            <a:lvl5pPr indent="-319023" lvl="4" marL="22860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5pPr>
            <a:lvl6pPr indent="-319023" lvl="5" marL="27432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6pPr>
            <a:lvl7pPr indent="-319023" lvl="6" marL="32004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7pPr>
            <a:lvl8pPr indent="-319023" lvl="7" marL="36576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8pPr>
            <a:lvl9pPr indent="-319023" lvl="8" marL="41148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9pPr>
          </a:lstStyle>
          <a:p/>
        </p:txBody>
      </p:sp>
      <p:sp>
        <p:nvSpPr>
          <p:cNvPr id="40" name="Google Shape;40;p48"/>
          <p:cNvSpPr txBox="1"/>
          <p:nvPr>
            <p:ph idx="3" type="body"/>
          </p:nvPr>
        </p:nvSpPr>
        <p:spPr>
          <a:xfrm>
            <a:off x="4552950" y="1504950"/>
            <a:ext cx="3960813" cy="6270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160"/>
              <a:buNone/>
              <a:defRPr b="1" sz="18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920"/>
              <a:buNone/>
              <a:defRPr b="1" sz="16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9pPr>
          </a:lstStyle>
          <a:p/>
        </p:txBody>
      </p:sp>
      <p:sp>
        <p:nvSpPr>
          <p:cNvPr id="41" name="Google Shape;41;p48"/>
          <p:cNvSpPr txBox="1"/>
          <p:nvPr>
            <p:ph idx="4" type="body"/>
          </p:nvPr>
        </p:nvSpPr>
        <p:spPr>
          <a:xfrm>
            <a:off x="4552950" y="2132013"/>
            <a:ext cx="3960813" cy="3871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387350" lvl="1" marL="914400" algn="l">
              <a:spcBef>
                <a:spcPts val="0"/>
              </a:spcBef>
              <a:spcAft>
                <a:spcPts val="0"/>
              </a:spcAft>
              <a:buSzPts val="2500"/>
              <a:buChar char="▪"/>
              <a:defRPr sz="2000"/>
            </a:lvl2pPr>
            <a:lvl3pPr indent="-365760" lvl="2" marL="137160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 sz="1800"/>
            </a:lvl3pPr>
            <a:lvl4pPr indent="-350519" lvl="3" marL="1828800" algn="l">
              <a:spcBef>
                <a:spcPts val="0"/>
              </a:spcBef>
              <a:spcAft>
                <a:spcPts val="0"/>
              </a:spcAft>
              <a:buSzPts val="1920"/>
              <a:buChar char="▫"/>
              <a:defRPr sz="1600"/>
            </a:lvl4pPr>
            <a:lvl5pPr indent="-319023" lvl="4" marL="22860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5pPr>
            <a:lvl6pPr indent="-319023" lvl="5" marL="27432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6pPr>
            <a:lvl7pPr indent="-319023" lvl="6" marL="32004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7pPr>
            <a:lvl8pPr indent="-319023" lvl="7" marL="36576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8pPr>
            <a:lvl9pPr indent="-319023" lvl="8" marL="41148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9pPr>
          </a:lstStyle>
          <a:p/>
        </p:txBody>
      </p:sp>
      <p:sp>
        <p:nvSpPr>
          <p:cNvPr id="42" name="Google Shape;42;p48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9"/>
          <p:cNvSpPr txBox="1"/>
          <p:nvPr>
            <p:ph type="title"/>
          </p:nvPr>
        </p:nvSpPr>
        <p:spPr>
          <a:xfrm>
            <a:off x="119063" y="230188"/>
            <a:ext cx="8618537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9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0"/>
          <p:cNvSpPr txBox="1"/>
          <p:nvPr>
            <p:ph type="title"/>
          </p:nvPr>
        </p:nvSpPr>
        <p:spPr>
          <a:xfrm>
            <a:off x="447675" y="268288"/>
            <a:ext cx="2947988" cy="1138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0"/>
          <p:cNvSpPr txBox="1"/>
          <p:nvPr>
            <p:ph idx="1" type="body"/>
          </p:nvPr>
        </p:nvSpPr>
        <p:spPr>
          <a:xfrm>
            <a:off x="3503613" y="268288"/>
            <a:ext cx="5010150" cy="573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450850" lvl="1" marL="914400" algn="l">
              <a:spcBef>
                <a:spcPts val="0"/>
              </a:spcBef>
              <a:spcAft>
                <a:spcPts val="0"/>
              </a:spcAft>
              <a:buSzPts val="3500"/>
              <a:buChar char="▪"/>
              <a:defRPr sz="2800"/>
            </a:lvl2pPr>
            <a:lvl3pPr indent="-411480" lvl="2" marL="1371600" algn="l">
              <a:spcBef>
                <a:spcPts val="0"/>
              </a:spcBef>
              <a:spcAft>
                <a:spcPts val="0"/>
              </a:spcAft>
              <a:buSzPts val="2880"/>
              <a:buChar char="–"/>
              <a:defRPr sz="2400"/>
            </a:lvl3pPr>
            <a:lvl4pPr indent="-381000" lvl="3" marL="1828800" algn="l">
              <a:spcBef>
                <a:spcPts val="0"/>
              </a:spcBef>
              <a:spcAft>
                <a:spcPts val="0"/>
              </a:spcAft>
              <a:buSzPts val="2400"/>
              <a:buChar char="▫"/>
              <a:defRPr sz="2000"/>
            </a:lvl4pPr>
            <a:lvl5pPr indent="-341629" lvl="4" marL="2286000" algn="l">
              <a:spcBef>
                <a:spcPts val="0"/>
              </a:spcBef>
              <a:spcAft>
                <a:spcPts val="0"/>
              </a:spcAft>
              <a:buSzPts val="1780"/>
              <a:buChar char="-"/>
              <a:defRPr sz="2000"/>
            </a:lvl5pPr>
            <a:lvl6pPr indent="-341629" lvl="5" marL="2743200" algn="l">
              <a:spcBef>
                <a:spcPts val="0"/>
              </a:spcBef>
              <a:spcAft>
                <a:spcPts val="0"/>
              </a:spcAft>
              <a:buSzPts val="1780"/>
              <a:buChar char="-"/>
              <a:defRPr sz="2000"/>
            </a:lvl6pPr>
            <a:lvl7pPr indent="-341629" lvl="6" marL="3200400" algn="l">
              <a:spcBef>
                <a:spcPts val="0"/>
              </a:spcBef>
              <a:spcAft>
                <a:spcPts val="0"/>
              </a:spcAft>
              <a:buSzPts val="1780"/>
              <a:buChar char="-"/>
              <a:defRPr sz="2000"/>
            </a:lvl7pPr>
            <a:lvl8pPr indent="-341629" lvl="7" marL="3657600" algn="l">
              <a:spcBef>
                <a:spcPts val="0"/>
              </a:spcBef>
              <a:spcAft>
                <a:spcPts val="0"/>
              </a:spcAft>
              <a:buSzPts val="1780"/>
              <a:buChar char="-"/>
              <a:defRPr sz="2000"/>
            </a:lvl8pPr>
            <a:lvl9pPr indent="-341629" lvl="8" marL="4114800" algn="l">
              <a:spcBef>
                <a:spcPts val="0"/>
              </a:spcBef>
              <a:spcAft>
                <a:spcPts val="0"/>
              </a:spcAft>
              <a:buSzPts val="1780"/>
              <a:buChar char="-"/>
              <a:defRPr sz="2000"/>
            </a:lvl9pPr>
          </a:lstStyle>
          <a:p/>
        </p:txBody>
      </p:sp>
      <p:sp>
        <p:nvSpPr>
          <p:cNvPr id="49" name="Google Shape;49;p50"/>
          <p:cNvSpPr txBox="1"/>
          <p:nvPr>
            <p:ph idx="2" type="body"/>
          </p:nvPr>
        </p:nvSpPr>
        <p:spPr>
          <a:xfrm>
            <a:off x="447675" y="1406525"/>
            <a:ext cx="2947988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2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080"/>
              <a:buNone/>
              <a:defRPr sz="9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9pPr>
          </a:lstStyle>
          <a:p/>
        </p:txBody>
      </p:sp>
      <p:sp>
        <p:nvSpPr>
          <p:cNvPr id="50" name="Google Shape;50;p50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/>
          <p:nvPr>
            <p:ph type="title"/>
          </p:nvPr>
        </p:nvSpPr>
        <p:spPr>
          <a:xfrm>
            <a:off x="1755775" y="4705350"/>
            <a:ext cx="5376863" cy="5556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1"/>
          <p:cNvSpPr/>
          <p:nvPr>
            <p:ph idx="2" type="pic"/>
          </p:nvPr>
        </p:nvSpPr>
        <p:spPr>
          <a:xfrm>
            <a:off x="1755775" y="600075"/>
            <a:ext cx="5376863" cy="40338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51"/>
          <p:cNvSpPr txBox="1"/>
          <p:nvPr>
            <p:ph idx="1" type="body"/>
          </p:nvPr>
        </p:nvSpPr>
        <p:spPr>
          <a:xfrm>
            <a:off x="1755775" y="5260975"/>
            <a:ext cx="5376863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2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080"/>
              <a:buNone/>
              <a:defRPr sz="9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9pPr>
          </a:lstStyle>
          <a:p/>
        </p:txBody>
      </p:sp>
      <p:sp>
        <p:nvSpPr>
          <p:cNvPr id="55" name="Google Shape;55;p51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42"/>
          <p:cNvSpPr/>
          <p:nvPr/>
        </p:nvSpPr>
        <p:spPr>
          <a:xfrm>
            <a:off x="0" y="6300788"/>
            <a:ext cx="8961438" cy="422275"/>
          </a:xfrm>
          <a:prstGeom prst="rect">
            <a:avLst/>
          </a:prstGeom>
          <a:solidFill>
            <a:srgbClr val="03162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42"/>
          <p:cNvSpPr txBox="1"/>
          <p:nvPr>
            <p:ph type="title"/>
          </p:nvPr>
        </p:nvSpPr>
        <p:spPr>
          <a:xfrm>
            <a:off x="119063" y="230188"/>
            <a:ext cx="8618537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42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1" name="Google Shape;11;p42"/>
          <p:cNvSpPr txBox="1"/>
          <p:nvPr>
            <p:ph idx="1" type="body"/>
          </p:nvPr>
        </p:nvSpPr>
        <p:spPr>
          <a:xfrm>
            <a:off x="1452563" y="1951038"/>
            <a:ext cx="4302125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0519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0519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9023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9023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9023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9023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9023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2"/>
          <p:cNvSpPr/>
          <p:nvPr/>
        </p:nvSpPr>
        <p:spPr>
          <a:xfrm>
            <a:off x="8418124" y="6402924"/>
            <a:ext cx="40076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document/d/1W18sz7sM8zHGAYHnkmGR9-WLqzqgByLP-FZHYNHBC7E/edit?usp=shari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ocs.google.com/document/d/1W18sz7sM8zHGAYHnkmGR9-WLqzqgByLP-FZHYNHBC7E/edit?usp=sharing" TargetMode="External"/><Relationship Id="rId4" Type="http://schemas.openxmlformats.org/officeDocument/2006/relationships/hyperlink" Target="https://docs.google.com/document/d/1YQi0Nc8eutB_kAwJGAUkLpzsaMjPFssHw6kpxHNRb7w/edit?usp=sharing" TargetMode="External"/><Relationship Id="rId5" Type="http://schemas.openxmlformats.org/officeDocument/2006/relationships/hyperlink" Target="https://docs.google.com/document/d/1ekisYs5uxsxSzOZwJSe-v04ITffQ0fsSl6HXIEZA5X8/edit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file/d/1g3rag8EdPfv4pJViSd1ke9QSfPl1DBcz/view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/>
          <p:nvPr/>
        </p:nvSpPr>
        <p:spPr>
          <a:xfrm>
            <a:off x="2094691" y="1949232"/>
            <a:ext cx="4775544" cy="924590"/>
          </a:xfrm>
          <a:prstGeom prst="roundRect">
            <a:avLst>
              <a:gd fmla="val 16667" name="adj"/>
            </a:avLst>
          </a:prstGeom>
          <a:solidFill>
            <a:srgbClr val="02152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 txBox="1"/>
          <p:nvPr>
            <p:ph type="ctrTitle"/>
          </p:nvPr>
        </p:nvSpPr>
        <p:spPr>
          <a:xfrm>
            <a:off x="2589366" y="2103097"/>
            <a:ext cx="3896996" cy="311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25" cap="small">
                <a:solidFill>
                  <a:schemeClr val="lt1"/>
                </a:solidFill>
              </a:rPr>
              <a:t>4. Research Design</a:t>
            </a:r>
            <a:endParaRPr/>
          </a:p>
        </p:txBody>
      </p:sp>
      <p:sp>
        <p:nvSpPr>
          <p:cNvPr id="72" name="Google Shape;72;p1"/>
          <p:cNvSpPr/>
          <p:nvPr/>
        </p:nvSpPr>
        <p:spPr>
          <a:xfrm>
            <a:off x="543697" y="481914"/>
            <a:ext cx="7834184" cy="558525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1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r>
              <a:rPr lang="en-US">
                <a:solidFill>
                  <a:schemeClr val="lt1"/>
                </a:solidFill>
              </a:rPr>
              <a:t> </a:t>
            </a:r>
            <a:endParaRPr/>
          </a:p>
        </p:txBody>
      </p:sp>
      <p:pic>
        <p:nvPicPr>
          <p:cNvPr descr="https://encrypted-tbn0.google.com/images?q=tbn:ANd9GcSCoRU-SM3dnWGkgmM_icGvUaBU3_L-4tGW5eOk5KAEV-vtEag5" id="74" name="Google Shape;7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1196" y="3589719"/>
            <a:ext cx="1483939" cy="97500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75" name="Google Shape;75;p1"/>
          <p:cNvSpPr txBox="1"/>
          <p:nvPr/>
        </p:nvSpPr>
        <p:spPr>
          <a:xfrm>
            <a:off x="1582426" y="2476898"/>
            <a:ext cx="5796587" cy="2398619"/>
          </a:xfrm>
          <a:prstGeom prst="rect">
            <a:avLst/>
          </a:prstGeom>
          <a:noFill/>
          <a:ln>
            <a:noFill/>
          </a:ln>
        </p:spPr>
        <p:txBody>
          <a:bodyPr anchorCtr="0" anchor="t" bIns="25200" lIns="50400" spcFirstLastPara="1" rIns="50400" wrap="square" tIns="252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None/>
            </a:pPr>
            <a:r>
              <a:t/>
            </a:r>
            <a:endParaRPr b="1" sz="132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None/>
            </a:pPr>
            <a:r>
              <a:t/>
            </a:r>
            <a:endParaRPr b="1" sz="132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None/>
            </a:pPr>
            <a:r>
              <a:t/>
            </a:r>
            <a:endParaRPr b="1" sz="132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None/>
            </a:pPr>
            <a:r>
              <a:rPr b="1" lang="en-US" sz="132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Frank  (Yufan) Lin</a:t>
            </a:r>
            <a:endParaRPr b="1" sz="132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/>
          <p:nvPr/>
        </p:nvSpPr>
        <p:spPr>
          <a:xfrm>
            <a:off x="452846" y="1367245"/>
            <a:ext cx="8098971" cy="467650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5"/>
          <p:cNvSpPr txBox="1"/>
          <p:nvPr>
            <p:ph idx="4294967295" type="title"/>
          </p:nvPr>
        </p:nvSpPr>
        <p:spPr>
          <a:xfrm>
            <a:off x="119063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Focus Groups</a:t>
            </a:r>
            <a:endParaRPr/>
          </a:p>
        </p:txBody>
      </p:sp>
      <p:sp>
        <p:nvSpPr>
          <p:cNvPr id="157" name="Google Shape;157;p15"/>
          <p:cNvSpPr txBox="1"/>
          <p:nvPr>
            <p:ph idx="4294967295" type="body"/>
          </p:nvPr>
        </p:nvSpPr>
        <p:spPr>
          <a:xfrm>
            <a:off x="572997" y="1463358"/>
            <a:ext cx="7795940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Focus groups </a:t>
            </a:r>
            <a:r>
              <a:rPr lang="en-US" sz="2400"/>
              <a:t>are small groups of people brought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together and guided by a moderator through an 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unstructured, spontaneous discussion  for the purpose of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gaining information  relevant to the research problem. </a:t>
            </a:r>
            <a:endParaRPr/>
          </a:p>
        </p:txBody>
      </p:sp>
      <p:sp>
        <p:nvSpPr>
          <p:cNvPr id="158" name="Google Shape;158;p15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r>
              <a:rPr lang="en-US">
                <a:solidFill>
                  <a:schemeClr val="lt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/>
          <p:nvPr/>
        </p:nvSpPr>
        <p:spPr>
          <a:xfrm>
            <a:off x="452846" y="1367245"/>
            <a:ext cx="8098971" cy="467650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 txBox="1"/>
          <p:nvPr>
            <p:ph idx="4294967295" type="title"/>
          </p:nvPr>
        </p:nvSpPr>
        <p:spPr>
          <a:xfrm>
            <a:off x="119063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2960"/>
                </a:solidFill>
              </a:rPr>
              <a:t>Types of Focus Groups</a:t>
            </a:r>
            <a:endParaRPr/>
          </a:p>
        </p:txBody>
      </p:sp>
      <p:pic>
        <p:nvPicPr>
          <p:cNvPr descr="focus group" id="165" name="Google Shape;16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8432" y="1574867"/>
            <a:ext cx="2679097" cy="177372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66" name="Google Shape;166;p16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r>
              <a:rPr lang="en-US">
                <a:solidFill>
                  <a:schemeClr val="lt1"/>
                </a:solidFill>
              </a:rPr>
              <a:t> </a:t>
            </a:r>
            <a:endParaRPr/>
          </a:p>
        </p:txBody>
      </p:sp>
      <p:sp>
        <p:nvSpPr>
          <p:cNvPr id="167" name="Google Shape;167;p16"/>
          <p:cNvSpPr txBox="1"/>
          <p:nvPr/>
        </p:nvSpPr>
        <p:spPr>
          <a:xfrm>
            <a:off x="644434" y="1532708"/>
            <a:ext cx="4951797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</a:t>
            </a: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Select 6 to 12 people and meet in a dedicated room with one-way mirror for client viewing, for about two hours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648781" y="3705596"/>
            <a:ext cx="495179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Nontraditional</a:t>
            </a: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Online with 25-50 respondents, allow clients to participate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encrypted-tbn1.google.com/images?q=tbn:ANd9GcTecBnQ5rjZqo8CF71q7BaMe6_hMfkplo3zZXN8ouDeVjV6wGZTIQ" id="169" name="Google Shape;16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5829" y="3784826"/>
            <a:ext cx="2171700" cy="210502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/>
          <p:nvPr/>
        </p:nvSpPr>
        <p:spPr>
          <a:xfrm>
            <a:off x="452846" y="1367245"/>
            <a:ext cx="8098971" cy="467650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8"/>
          <p:cNvSpPr txBox="1"/>
          <p:nvPr>
            <p:ph idx="4294967295" type="title"/>
          </p:nvPr>
        </p:nvSpPr>
        <p:spPr>
          <a:xfrm>
            <a:off x="119063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2960"/>
                </a:solidFill>
              </a:rPr>
              <a:t>Pros and Cons of Focus Groups</a:t>
            </a:r>
            <a:endParaRPr/>
          </a:p>
        </p:txBody>
      </p:sp>
      <p:sp>
        <p:nvSpPr>
          <p:cNvPr id="176" name="Google Shape;176;p18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r>
              <a:rPr lang="en-US">
                <a:solidFill>
                  <a:schemeClr val="lt1"/>
                </a:solidFill>
              </a:rPr>
              <a:t> </a:t>
            </a:r>
            <a:endParaRPr/>
          </a:p>
        </p:txBody>
      </p:sp>
      <p:sp>
        <p:nvSpPr>
          <p:cNvPr id="177" name="Google Shape;177;p18"/>
          <p:cNvSpPr txBox="1"/>
          <p:nvPr/>
        </p:nvSpPr>
        <p:spPr>
          <a:xfrm>
            <a:off x="644434" y="1410782"/>
            <a:ext cx="7576457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Pros</a:t>
            </a: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fresh ideas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clients to observe their participants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directed at understanding a wide variety of issues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fairly easy access to special respondent groups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648781" y="4001714"/>
            <a:ext cx="757211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</a:t>
            </a: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Representativeness of participants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Interpretation sometimes difficult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cost per participant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Cannot be used for prediction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186" name="Google Shape;186;p3"/>
          <p:cNvSpPr txBox="1"/>
          <p:nvPr/>
        </p:nvSpPr>
        <p:spPr>
          <a:xfrm>
            <a:off x="223600" y="223600"/>
            <a:ext cx="8405100" cy="60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I</a:t>
            </a:r>
            <a:r>
              <a:rPr b="1" lang="en-US" sz="1900"/>
              <a:t>nterview guide (for meeting with the client):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1. What is the product/service being provided?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2. What is special 'unique about the product/service?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3. Does the client know who their competition is?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4. Is there a special group of people (such as college students) that the product/service is meant for? Are there different groups of people that the client thinks uses their product/service?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5. Does the client think the different groups think of their product/service differently?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6. What information does the client hope to get from this project? Do they want this information?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7. What are the different things that the client wants to know? Prioritize these questions.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8. Wmat decisions will the client make using the information above? There should be several alternatives that you should get from the client for this decision- e.g. where to advertise their product is the decision that will be aided by your project. The decision alternatives would be advertise in Add Sheet, Columbia Tribune, Missourian, Radio, Television etc</a:t>
            </a:r>
            <a:endParaRPr sz="1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/>
          <p:nvPr/>
        </p:nvSpPr>
        <p:spPr>
          <a:xfrm>
            <a:off x="452846" y="1367246"/>
            <a:ext cx="8098971" cy="463296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3"/>
          <p:cNvSpPr txBox="1"/>
          <p:nvPr>
            <p:ph type="title"/>
          </p:nvPr>
        </p:nvSpPr>
        <p:spPr>
          <a:xfrm>
            <a:off x="119063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Descriptive Research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600006" y="1376267"/>
            <a:ext cx="7804649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Descriptive research is undertaken to </a:t>
            </a:r>
            <a:r>
              <a:rPr b="1" lang="en-US" sz="2800" u="sng"/>
              <a:t>describe answers to questions</a:t>
            </a:r>
            <a:r>
              <a:rPr lang="en-US" sz="2800"/>
              <a:t> of who, what, where, when, and how.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Descriptive research is desirable when we wish to </a:t>
            </a:r>
            <a:r>
              <a:rPr b="1" lang="en-US" sz="2800" u="sng"/>
              <a:t>project</a:t>
            </a:r>
            <a:r>
              <a:rPr b="1" lang="en-US" sz="2800"/>
              <a:t> </a:t>
            </a:r>
            <a:r>
              <a:rPr lang="en-US" sz="2800"/>
              <a:t>a study’s findings to a larger population, if the study’s sample is representative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95" name="Google Shape;195;p23"/>
          <p:cNvSpPr txBox="1"/>
          <p:nvPr/>
        </p:nvSpPr>
        <p:spPr>
          <a:xfrm>
            <a:off x="8549860" y="6422654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/>
          <p:nvPr/>
        </p:nvSpPr>
        <p:spPr>
          <a:xfrm>
            <a:off x="452846" y="1367246"/>
            <a:ext cx="8098971" cy="463296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4"/>
          <p:cNvSpPr txBox="1"/>
          <p:nvPr>
            <p:ph type="title"/>
          </p:nvPr>
        </p:nvSpPr>
        <p:spPr>
          <a:xfrm>
            <a:off x="119063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Descriptive Research</a:t>
            </a:r>
            <a:endParaRPr/>
          </a:p>
        </p:txBody>
      </p:sp>
      <p:sp>
        <p:nvSpPr>
          <p:cNvPr id="203" name="Google Shape;203;p24"/>
          <p:cNvSpPr txBox="1"/>
          <p:nvPr/>
        </p:nvSpPr>
        <p:spPr>
          <a:xfrm>
            <a:off x="8549860" y="6422654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aphicFrame>
        <p:nvGraphicFramePr>
          <p:cNvPr id="204" name="Google Shape;204;p24"/>
          <p:cNvGraphicFramePr/>
          <p:nvPr/>
        </p:nvGraphicFramePr>
        <p:xfrm>
          <a:off x="600634" y="14669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{74F1B72B-C720-4354-827D-1EC599D4A710}</a:tableStyleId>
              </a:tblPr>
              <a:tblGrid>
                <a:gridCol w="5620875"/>
                <a:gridCol w="2295475"/>
              </a:tblGrid>
              <a:tr h="1007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Research Objective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Appropriate Design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1007100">
                <a:tc>
                  <a:txBody>
                    <a:bodyPr/>
                    <a:lstStyle/>
                    <a:p>
                      <a:pPr indent="-335971" lvl="0" marL="335971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To </a:t>
                      </a:r>
                      <a:r>
                        <a:rPr b="1" lang="en-US" sz="2200"/>
                        <a:t>describe</a:t>
                      </a:r>
                      <a:r>
                        <a:rPr lang="en-US" sz="2200"/>
                        <a:t> and </a:t>
                      </a:r>
                      <a:r>
                        <a:rPr b="1" lang="en-US" sz="2200"/>
                        <a:t>measure </a:t>
                      </a:r>
                      <a:endParaRPr/>
                    </a:p>
                    <a:p>
                      <a:pPr indent="-335971" lvl="0" marL="335971" marR="0" rtl="0" algn="l">
                        <a:lnSpc>
                          <a:spcPct val="80000"/>
                        </a:lnSpc>
                        <a:spcBef>
                          <a:spcPts val="4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marketing phenomena </a:t>
                      </a:r>
                      <a:r>
                        <a:rPr b="1" lang="en-US" sz="2200"/>
                        <a:t>at a point in time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Descriptive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5" name="Google Shape;205;p24"/>
          <p:cNvSpPr txBox="1"/>
          <p:nvPr/>
        </p:nvSpPr>
        <p:spPr>
          <a:xfrm>
            <a:off x="733700" y="3682774"/>
            <a:ext cx="7474200" cy="2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US" sz="1800"/>
              <a:t>Goal:quantify</a:t>
            </a:r>
            <a:r>
              <a:rPr lang="en-US" sz="1800"/>
              <a:t> the responses (e.g., how much?What percent?)</a:t>
            </a:r>
            <a:endParaRPr sz="18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US" sz="1800"/>
              <a:t>Example: questionnaire/ survey</a:t>
            </a:r>
            <a:endParaRPr b="1" sz="18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Measure performance</a:t>
            </a:r>
            <a:endParaRPr/>
          </a:p>
          <a:p>
            <a:pPr indent="-285750" lvl="2" marL="11430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is the bank doing in terms of customer satisfaction?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Assess market related phenomena</a:t>
            </a:r>
            <a:endParaRPr/>
          </a:p>
          <a:p>
            <a:pPr indent="-285750" lvl="2" marL="11430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people prefer brand X over 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9466e4ba6_0_1"/>
          <p:cNvSpPr txBox="1"/>
          <p:nvPr>
            <p:ph type="title"/>
          </p:nvPr>
        </p:nvSpPr>
        <p:spPr>
          <a:xfrm>
            <a:off x="119063" y="230188"/>
            <a:ext cx="8618400" cy="28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Vague research question for survey research</a:t>
            </a:r>
            <a:endParaRPr/>
          </a:p>
        </p:txBody>
      </p:sp>
      <p:sp>
        <p:nvSpPr>
          <p:cNvPr id="212" name="Google Shape;212;gb9466e4ba6_0_1"/>
          <p:cNvSpPr txBox="1"/>
          <p:nvPr>
            <p:ph idx="1" type="body"/>
          </p:nvPr>
        </p:nvSpPr>
        <p:spPr>
          <a:xfrm>
            <a:off x="847504" y="740945"/>
            <a:ext cx="5821500" cy="331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CE1 discussion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500"/>
          </a:p>
        </p:txBody>
      </p:sp>
      <p:sp>
        <p:nvSpPr>
          <p:cNvPr id="213" name="Google Shape;213;gb9466e4ba6_0_1"/>
          <p:cNvSpPr txBox="1"/>
          <p:nvPr>
            <p:ph idx="12" type="sldNum"/>
          </p:nvPr>
        </p:nvSpPr>
        <p:spPr>
          <a:xfrm>
            <a:off x="8545513" y="6435725"/>
            <a:ext cx="195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/>
          <p:nvPr/>
        </p:nvSpPr>
        <p:spPr>
          <a:xfrm>
            <a:off x="452846" y="1105976"/>
            <a:ext cx="8098971" cy="496389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5"/>
          <p:cNvSpPr txBox="1"/>
          <p:nvPr>
            <p:ph type="title"/>
          </p:nvPr>
        </p:nvSpPr>
        <p:spPr>
          <a:xfrm>
            <a:off x="119063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Research Design: Descriptive Research</a:t>
            </a:r>
            <a:endParaRPr/>
          </a:p>
        </p:txBody>
      </p:sp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705395" y="1114997"/>
            <a:ext cx="7471954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Two basic classifications:</a:t>
            </a:r>
            <a:endParaRPr/>
          </a:p>
          <a:p>
            <a:pPr indent="-261938" lvl="2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b="1" lang="en-US" sz="2400"/>
              <a:t>Cross-sectional</a:t>
            </a:r>
            <a:r>
              <a:rPr lang="en-US" sz="2400"/>
              <a:t>: measure units from a sample of the population at </a:t>
            </a:r>
            <a:r>
              <a:rPr b="1" lang="en-US" sz="2400" u="sng"/>
              <a:t>only one point in time</a:t>
            </a:r>
            <a:r>
              <a:rPr lang="en-US" sz="2400"/>
              <a:t>. E.g., Survey</a:t>
            </a:r>
            <a:endParaRPr/>
          </a:p>
          <a:p>
            <a:pPr indent="-79058" lvl="2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80"/>
              <a:buFont typeface="Arial"/>
              <a:buNone/>
            </a:pPr>
            <a:r>
              <a:t/>
            </a:r>
            <a:endParaRPr b="1" sz="2400"/>
          </a:p>
          <a:p>
            <a:pPr indent="-261938" lvl="2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b="1" lang="en-US" sz="2400"/>
              <a:t>Longitudinal</a:t>
            </a:r>
            <a:r>
              <a:rPr lang="en-US" sz="2400"/>
              <a:t>: repeatedly measure the sample </a:t>
            </a:r>
            <a:r>
              <a:rPr b="1" lang="en-US" sz="2400" u="sng"/>
              <a:t>over time</a:t>
            </a:r>
            <a:r>
              <a:rPr lang="en-US" sz="2400"/>
              <a:t>. E.g., Panels (continuous vs. discontinuous) </a:t>
            </a:r>
            <a:endParaRPr/>
          </a:p>
        </p:txBody>
      </p:sp>
      <p:sp>
        <p:nvSpPr>
          <p:cNvPr id="222" name="Google Shape;222;p25"/>
          <p:cNvSpPr txBox="1"/>
          <p:nvPr/>
        </p:nvSpPr>
        <p:spPr>
          <a:xfrm>
            <a:off x="8549860" y="6422654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/>
          <p:nvPr/>
        </p:nvSpPr>
        <p:spPr>
          <a:xfrm>
            <a:off x="452846" y="1201775"/>
            <a:ext cx="8098971" cy="475489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6"/>
          <p:cNvSpPr txBox="1"/>
          <p:nvPr>
            <p:ph type="title"/>
          </p:nvPr>
        </p:nvSpPr>
        <p:spPr>
          <a:xfrm>
            <a:off x="119063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Marketing Research Panels</a:t>
            </a:r>
            <a:endParaRPr/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550448" y="1299703"/>
            <a:ext cx="7903766" cy="38088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Continuous panels ask panel members the </a:t>
            </a:r>
            <a:r>
              <a:rPr b="1" lang="en-US" sz="2400"/>
              <a:t>same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questions</a:t>
            </a:r>
            <a:r>
              <a:rPr lang="en-US" sz="2400"/>
              <a:t> on each panel measurement. Uses – Brand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tracking studies, measure change in consumer attitude,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behavior etc.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Discontinuous panels also known as Omnibus </a:t>
            </a:r>
            <a:r>
              <a:rPr b="1" lang="en-US" sz="2400"/>
              <a:t>vary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questions </a:t>
            </a:r>
            <a:r>
              <a:rPr lang="en-US" sz="2400"/>
              <a:t>from one panel measurement to the next. Uses – provide a very broad sample</a:t>
            </a:r>
            <a:endParaRPr/>
          </a:p>
        </p:txBody>
      </p:sp>
      <p:sp>
        <p:nvSpPr>
          <p:cNvPr id="231" name="Google Shape;231;p26"/>
          <p:cNvSpPr txBox="1"/>
          <p:nvPr/>
        </p:nvSpPr>
        <p:spPr>
          <a:xfrm>
            <a:off x="8549860" y="6422654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119063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Marketing Research Panels - Breakout room: does Pepperidge </a:t>
            </a:r>
            <a:r>
              <a:rPr lang="en-US" sz="2500"/>
              <a:t>Farm</a:t>
            </a:r>
            <a:r>
              <a:rPr lang="en-US" sz="2500"/>
              <a:t> need to worry </a:t>
            </a:r>
            <a:r>
              <a:rPr lang="en-US" sz="2500"/>
              <a:t>about its competitors</a:t>
            </a:r>
            <a:r>
              <a:rPr lang="en-US" sz="2500"/>
              <a:t>?</a:t>
            </a:r>
            <a:endParaRPr sz="1200"/>
          </a:p>
        </p:txBody>
      </p:sp>
      <p:sp>
        <p:nvSpPr>
          <p:cNvPr id="238" name="Google Shape;238;p27"/>
          <p:cNvSpPr txBox="1"/>
          <p:nvPr/>
        </p:nvSpPr>
        <p:spPr>
          <a:xfrm>
            <a:off x="8549860" y="6422654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239" name="Google Shape;23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419" y="950787"/>
            <a:ext cx="8164703" cy="2502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5613" y="3679799"/>
            <a:ext cx="7824247" cy="2615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>
            <p:ph type="title"/>
          </p:nvPr>
        </p:nvSpPr>
        <p:spPr>
          <a:xfrm>
            <a:off x="119063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2960"/>
                </a:solidFill>
              </a:rPr>
              <a:t>Where we are</a:t>
            </a:r>
            <a:endParaRPr/>
          </a:p>
        </p:txBody>
      </p:sp>
      <p:sp>
        <p:nvSpPr>
          <p:cNvPr id="81" name="Google Shape;81;p4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pic>
        <p:nvPicPr>
          <p:cNvPr id="82" name="Google Shape;8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291" y="722631"/>
            <a:ext cx="7266238" cy="545745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83" name="Google Shape;83;p4"/>
          <p:cNvSpPr/>
          <p:nvPr/>
        </p:nvSpPr>
        <p:spPr>
          <a:xfrm>
            <a:off x="1071950" y="3035002"/>
            <a:ext cx="3221400" cy="30840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title"/>
          </p:nvPr>
        </p:nvSpPr>
        <p:spPr>
          <a:xfrm>
            <a:off x="119063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Causal Research</a:t>
            </a:r>
            <a:endParaRPr/>
          </a:p>
        </p:txBody>
      </p:sp>
      <p:sp>
        <p:nvSpPr>
          <p:cNvPr id="247" name="Google Shape;247;p28"/>
          <p:cNvSpPr/>
          <p:nvPr/>
        </p:nvSpPr>
        <p:spPr>
          <a:xfrm>
            <a:off x="452846" y="1201775"/>
            <a:ext cx="8098971" cy="475489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8"/>
          <p:cNvSpPr txBox="1"/>
          <p:nvPr>
            <p:ph idx="1" type="body"/>
          </p:nvPr>
        </p:nvSpPr>
        <p:spPr>
          <a:xfrm>
            <a:off x="592176" y="1306597"/>
            <a:ext cx="7924679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Causality may be thought of as understanding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a phenomenon in terms of conditional statements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of the form “If x, then y.”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		</a:t>
            </a:r>
            <a:r>
              <a:rPr b="1" lang="en-US" sz="2800"/>
              <a:t>X🡪 Y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Causal studies are conducted through the use of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experiments</a:t>
            </a:r>
            <a:r>
              <a:rPr lang="en-US" sz="2400"/>
              <a:t>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8"/>
          <p:cNvSpPr txBox="1"/>
          <p:nvPr/>
        </p:nvSpPr>
        <p:spPr>
          <a:xfrm>
            <a:off x="8549860" y="6422654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>
            <p:ph type="title"/>
          </p:nvPr>
        </p:nvSpPr>
        <p:spPr>
          <a:xfrm>
            <a:off x="119063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Causal Research</a:t>
            </a:r>
            <a:endParaRPr/>
          </a:p>
        </p:txBody>
      </p:sp>
      <p:sp>
        <p:nvSpPr>
          <p:cNvPr id="256" name="Google Shape;256;p29"/>
          <p:cNvSpPr/>
          <p:nvPr/>
        </p:nvSpPr>
        <p:spPr>
          <a:xfrm>
            <a:off x="452846" y="1201775"/>
            <a:ext cx="8098971" cy="475489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9"/>
          <p:cNvSpPr txBox="1"/>
          <p:nvPr/>
        </p:nvSpPr>
        <p:spPr>
          <a:xfrm>
            <a:off x="8549860" y="6422654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aphicFrame>
        <p:nvGraphicFramePr>
          <p:cNvPr id="258" name="Google Shape;258;p29"/>
          <p:cNvGraphicFramePr/>
          <p:nvPr/>
        </p:nvGraphicFramePr>
        <p:xfrm>
          <a:off x="600634" y="14669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{74F1B72B-C720-4354-827D-1EC599D4A710}</a:tableStyleId>
              </a:tblPr>
              <a:tblGrid>
                <a:gridCol w="5620875"/>
                <a:gridCol w="2295475"/>
              </a:tblGrid>
              <a:tr h="1007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Research Objective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Appropriate Design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1007100">
                <a:tc>
                  <a:txBody>
                    <a:bodyPr/>
                    <a:lstStyle/>
                    <a:p>
                      <a:pPr indent="-335971" lvl="0" marL="335971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To determine </a:t>
                      </a:r>
                      <a:r>
                        <a:rPr b="1" lang="en-US" sz="2200"/>
                        <a:t>causality</a:t>
                      </a:r>
                      <a:r>
                        <a:rPr lang="en-US" sz="2200"/>
                        <a:t>, to make “if-</a:t>
                      </a:r>
                      <a:endParaRPr/>
                    </a:p>
                    <a:p>
                      <a:pPr indent="-335971" lvl="0" marL="335971" marR="0" rtl="0" algn="l">
                        <a:lnSpc>
                          <a:spcPct val="80000"/>
                        </a:lnSpc>
                        <a:spcBef>
                          <a:spcPts val="4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then” statements		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Causal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9" name="Google Shape;259;p29"/>
          <p:cNvSpPr txBox="1"/>
          <p:nvPr/>
        </p:nvSpPr>
        <p:spPr>
          <a:xfrm>
            <a:off x="733697" y="3682786"/>
            <a:ext cx="7356565" cy="189940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Uses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1" i="0" lang="en-US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To find causes</a:t>
            </a:r>
            <a:endParaRPr/>
          </a:p>
          <a:p>
            <a:pPr indent="-285750" lvl="2" marL="11430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What makes movies like “The Dark Knight Rises” appeal to masses</a:t>
            </a:r>
            <a:endParaRPr/>
          </a:p>
          <a:p>
            <a:pPr indent="-285750" lvl="2" marL="11430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Does background music affects purchase behavior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/>
          <p:nvPr/>
        </p:nvSpPr>
        <p:spPr>
          <a:xfrm>
            <a:off x="452846" y="1201775"/>
            <a:ext cx="8098971" cy="475489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0"/>
          <p:cNvSpPr txBox="1"/>
          <p:nvPr>
            <p:ph type="title"/>
          </p:nvPr>
        </p:nvSpPr>
        <p:spPr>
          <a:xfrm>
            <a:off x="119063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Causality – or is it really?</a:t>
            </a:r>
            <a:endParaRPr/>
          </a:p>
        </p:txBody>
      </p:sp>
      <p:sp>
        <p:nvSpPr>
          <p:cNvPr id="267" name="Google Shape;267;p30"/>
          <p:cNvSpPr txBox="1"/>
          <p:nvPr>
            <p:ph idx="1" type="body"/>
          </p:nvPr>
        </p:nvSpPr>
        <p:spPr>
          <a:xfrm>
            <a:off x="607832" y="1315312"/>
            <a:ext cx="7575472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68" name="Google Shape;268;p30"/>
          <p:cNvSpPr txBox="1"/>
          <p:nvPr/>
        </p:nvSpPr>
        <p:spPr>
          <a:xfrm>
            <a:off x="8549860" y="6422654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69" name="Google Shape;269;p30"/>
          <p:cNvSpPr txBox="1"/>
          <p:nvPr/>
        </p:nvSpPr>
        <p:spPr>
          <a:xfrm>
            <a:off x="452846" y="2405064"/>
            <a:ext cx="7575472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9058" lvl="2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181" y="1198562"/>
            <a:ext cx="8601075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/>
          <p:nvPr/>
        </p:nvSpPr>
        <p:spPr>
          <a:xfrm>
            <a:off x="452846" y="1201775"/>
            <a:ext cx="8098971" cy="475489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1"/>
          <p:cNvSpPr txBox="1"/>
          <p:nvPr>
            <p:ph type="title"/>
          </p:nvPr>
        </p:nvSpPr>
        <p:spPr>
          <a:xfrm>
            <a:off x="119063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Research Design: Causal Research</a:t>
            </a:r>
            <a:endParaRPr/>
          </a:p>
        </p:txBody>
      </p:sp>
      <p:sp>
        <p:nvSpPr>
          <p:cNvPr id="278" name="Google Shape;278;p31"/>
          <p:cNvSpPr txBox="1"/>
          <p:nvPr>
            <p:ph idx="1" type="body"/>
          </p:nvPr>
        </p:nvSpPr>
        <p:spPr>
          <a:xfrm>
            <a:off x="633957" y="1376272"/>
            <a:ext cx="7656603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An experiment is defined as manipulating an </a:t>
            </a:r>
            <a:r>
              <a:rPr lang="en-US" sz="2400" u="sng"/>
              <a:t>independent variable </a:t>
            </a:r>
            <a:r>
              <a:rPr lang="en-US" sz="2400"/>
              <a:t>to see how it affects a </a:t>
            </a:r>
            <a:r>
              <a:rPr lang="en-US" sz="2400" u="sng"/>
              <a:t>dependent variable</a:t>
            </a:r>
            <a:r>
              <a:rPr lang="en-US" sz="2400"/>
              <a:t>, while also controlling the effects of additional </a:t>
            </a:r>
            <a:r>
              <a:rPr lang="en-US" sz="2400" u="sng"/>
              <a:t>extraneous variables</a:t>
            </a:r>
            <a:r>
              <a:rPr lang="en-US" sz="2400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Two Types of Experiments</a:t>
            </a:r>
            <a:endParaRPr/>
          </a:p>
          <a:p>
            <a:pPr indent="-261937" lvl="2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Laboratory Experiment</a:t>
            </a:r>
            <a:endParaRPr/>
          </a:p>
          <a:p>
            <a:pPr indent="-261937" lvl="2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In-Field Experiment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1"/>
          <p:cNvSpPr txBox="1"/>
          <p:nvPr/>
        </p:nvSpPr>
        <p:spPr>
          <a:xfrm>
            <a:off x="8549860" y="6422654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/>
          <p:nvPr/>
        </p:nvSpPr>
        <p:spPr>
          <a:xfrm>
            <a:off x="452846" y="1201776"/>
            <a:ext cx="8098971" cy="441525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2"/>
          <p:cNvSpPr txBox="1"/>
          <p:nvPr>
            <p:ph type="title"/>
          </p:nvPr>
        </p:nvSpPr>
        <p:spPr>
          <a:xfrm>
            <a:off x="119063" y="230188"/>
            <a:ext cx="8618537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Example of Causal Research: Test Marketing</a:t>
            </a:r>
            <a:endParaRPr/>
          </a:p>
        </p:txBody>
      </p:sp>
      <p:sp>
        <p:nvSpPr>
          <p:cNvPr id="287" name="Google Shape;287;p32"/>
          <p:cNvSpPr txBox="1"/>
          <p:nvPr>
            <p:ph idx="1" type="body"/>
          </p:nvPr>
        </p:nvSpPr>
        <p:spPr>
          <a:xfrm>
            <a:off x="627016" y="1271769"/>
            <a:ext cx="7846423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Test marketing is the phrase commonly used to indicate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an experiment, study, or test that is conducted in a </a:t>
            </a:r>
            <a:r>
              <a:rPr i="1" lang="en-US" sz="2400"/>
              <a:t>field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/>
              <a:t>setting</a:t>
            </a:r>
            <a:r>
              <a:rPr lang="en-US" sz="2400"/>
              <a:t>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Uses of test markets</a:t>
            </a:r>
            <a:endParaRPr/>
          </a:p>
          <a:p>
            <a:pPr indent="-261938" lvl="2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400"/>
              <a:t>To test sales potential for a new product or service</a:t>
            </a:r>
            <a:endParaRPr/>
          </a:p>
          <a:p>
            <a:pPr indent="-261938" lvl="2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400"/>
              <a:t>To test variations in the marketing mix for a product or service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2"/>
          <p:cNvSpPr txBox="1"/>
          <p:nvPr/>
        </p:nvSpPr>
        <p:spPr>
          <a:xfrm>
            <a:off x="8549860" y="6422654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/>
          <p:nvPr/>
        </p:nvSpPr>
        <p:spPr>
          <a:xfrm>
            <a:off x="452846" y="1201775"/>
            <a:ext cx="8098971" cy="475489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3"/>
          <p:cNvSpPr txBox="1"/>
          <p:nvPr>
            <p:ph type="title"/>
          </p:nvPr>
        </p:nvSpPr>
        <p:spPr>
          <a:xfrm>
            <a:off x="119063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Independent Variable</a:t>
            </a:r>
            <a:endParaRPr/>
          </a:p>
        </p:txBody>
      </p:sp>
      <p:sp>
        <p:nvSpPr>
          <p:cNvPr id="296" name="Google Shape;296;p33"/>
          <p:cNvSpPr txBox="1"/>
          <p:nvPr>
            <p:ph idx="1" type="body"/>
          </p:nvPr>
        </p:nvSpPr>
        <p:spPr>
          <a:xfrm>
            <a:off x="674029" y="1297895"/>
            <a:ext cx="7656603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Independent variables are those variables which the researcher has control over and wishes to manipulate.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E.g., level of ad expenditure; type of ad appeal; price; product features, etc.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3"/>
          <p:cNvSpPr txBox="1"/>
          <p:nvPr/>
        </p:nvSpPr>
        <p:spPr>
          <a:xfrm>
            <a:off x="8549860" y="6422654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/>
          <p:nvPr/>
        </p:nvSpPr>
        <p:spPr>
          <a:xfrm>
            <a:off x="452846" y="1201775"/>
            <a:ext cx="8098971" cy="475489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4"/>
          <p:cNvSpPr txBox="1"/>
          <p:nvPr>
            <p:ph type="title"/>
          </p:nvPr>
        </p:nvSpPr>
        <p:spPr>
          <a:xfrm>
            <a:off x="119063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Dependent Variable</a:t>
            </a:r>
            <a:endParaRPr/>
          </a:p>
        </p:txBody>
      </p:sp>
      <p:sp>
        <p:nvSpPr>
          <p:cNvPr id="305" name="Google Shape;305;p34"/>
          <p:cNvSpPr txBox="1"/>
          <p:nvPr>
            <p:ph idx="1" type="body"/>
          </p:nvPr>
        </p:nvSpPr>
        <p:spPr>
          <a:xfrm>
            <a:off x="674029" y="1297895"/>
            <a:ext cx="7656603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Dependent variables are those variables that we have little or no direct control over, yet we have a strong interest in. E.g., return on investment (ROI), net profits, market share, customer satisfaction.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4"/>
          <p:cNvSpPr txBox="1"/>
          <p:nvPr/>
        </p:nvSpPr>
        <p:spPr>
          <a:xfrm>
            <a:off x="8549860" y="6422654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/>
          <p:nvPr/>
        </p:nvSpPr>
        <p:spPr>
          <a:xfrm>
            <a:off x="452846" y="1201775"/>
            <a:ext cx="8098971" cy="475489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5"/>
          <p:cNvSpPr txBox="1"/>
          <p:nvPr>
            <p:ph type="title"/>
          </p:nvPr>
        </p:nvSpPr>
        <p:spPr>
          <a:xfrm>
            <a:off x="119063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Extraneous Variables </a:t>
            </a:r>
            <a:endParaRPr/>
          </a:p>
        </p:txBody>
      </p:sp>
      <p:sp>
        <p:nvSpPr>
          <p:cNvPr id="314" name="Google Shape;314;p35"/>
          <p:cNvSpPr txBox="1"/>
          <p:nvPr>
            <p:ph idx="1" type="body"/>
          </p:nvPr>
        </p:nvSpPr>
        <p:spPr>
          <a:xfrm>
            <a:off x="674029" y="1297895"/>
            <a:ext cx="7656603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Extraneous variables (control variables) are those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variables that may have some effect on a dependent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variable yet are not independent variables. Extraneous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variables must be </a:t>
            </a:r>
            <a:r>
              <a:rPr i="1" lang="en-US" sz="2400"/>
              <a:t>controlled</a:t>
            </a:r>
            <a:r>
              <a:rPr lang="en-US" sz="2400"/>
              <a:t> through proper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</a:t>
            </a:r>
            <a:r>
              <a:rPr lang="en-US" sz="2400" u="sng"/>
              <a:t>xperimental design</a:t>
            </a:r>
            <a:r>
              <a:rPr lang="en-US" sz="2400"/>
              <a:t>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5"/>
          <p:cNvSpPr txBox="1"/>
          <p:nvPr/>
        </p:nvSpPr>
        <p:spPr>
          <a:xfrm>
            <a:off x="8549860" y="6422654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/>
          <p:nvPr/>
        </p:nvSpPr>
        <p:spPr>
          <a:xfrm>
            <a:off x="452846" y="1201775"/>
            <a:ext cx="8098971" cy="475489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6"/>
          <p:cNvSpPr txBox="1"/>
          <p:nvPr>
            <p:ph type="title"/>
          </p:nvPr>
        </p:nvSpPr>
        <p:spPr>
          <a:xfrm>
            <a:off x="119063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Experimental Design</a:t>
            </a:r>
            <a:endParaRPr/>
          </a:p>
        </p:txBody>
      </p:sp>
      <p:sp>
        <p:nvSpPr>
          <p:cNvPr id="323" name="Google Shape;323;p36"/>
          <p:cNvSpPr txBox="1"/>
          <p:nvPr>
            <p:ph idx="1" type="body"/>
          </p:nvPr>
        </p:nvSpPr>
        <p:spPr>
          <a:xfrm>
            <a:off x="674029" y="1297895"/>
            <a:ext cx="7656603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Experimental design is a procedure for devising an experimental setting such that a change in a dependent variable may be attributed </a:t>
            </a:r>
            <a:r>
              <a:rPr lang="en-US" sz="2400" u="sng"/>
              <a:t>solely</a:t>
            </a:r>
            <a:r>
              <a:rPr lang="en-US" sz="2400"/>
              <a:t> to the change in an independent variable.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iClicker: how would you design an experiment to assess if the ‘buy one get one free’ on shoes promotion increases the sale during Christmas? 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6"/>
          <p:cNvSpPr txBox="1"/>
          <p:nvPr/>
        </p:nvSpPr>
        <p:spPr>
          <a:xfrm>
            <a:off x="8549860" y="6422654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"/>
          <p:cNvSpPr/>
          <p:nvPr/>
        </p:nvSpPr>
        <p:spPr>
          <a:xfrm>
            <a:off x="452846" y="1201775"/>
            <a:ext cx="8098971" cy="475489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7"/>
          <p:cNvSpPr txBox="1"/>
          <p:nvPr>
            <p:ph type="title"/>
          </p:nvPr>
        </p:nvSpPr>
        <p:spPr>
          <a:xfrm>
            <a:off x="119063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Experimental Design</a:t>
            </a:r>
            <a:endParaRPr/>
          </a:p>
        </p:txBody>
      </p:sp>
      <p:sp>
        <p:nvSpPr>
          <p:cNvPr id="332" name="Google Shape;332;p37"/>
          <p:cNvSpPr txBox="1"/>
          <p:nvPr/>
        </p:nvSpPr>
        <p:spPr>
          <a:xfrm>
            <a:off x="8549860" y="6422654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33" name="Google Shape;333;p37"/>
          <p:cNvSpPr/>
          <p:nvPr/>
        </p:nvSpPr>
        <p:spPr>
          <a:xfrm>
            <a:off x="897774" y="1557836"/>
            <a:ext cx="6533803" cy="3570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Experimental group (R) O1 X O2 </a:t>
            </a:r>
            <a:br>
              <a:rPr b="0" i="0" lang="en-US" sz="3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br>
              <a:rPr b="0" i="0" lang="en-US" sz="3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b="0" i="0" sz="32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b="0" lang="en-US" sz="3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Where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br>
              <a:rPr b="0" i="0" lang="en-US" sz="3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</a:t>
            </a:r>
            <a:r>
              <a:rPr lang="en-US" sz="3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ffect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(O2 - O1) </a:t>
            </a:r>
            <a:br>
              <a:rPr b="0" i="0" lang="en-US" sz="3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>
            <p:ph type="title"/>
          </p:nvPr>
        </p:nvSpPr>
        <p:spPr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 2</a:t>
            </a:r>
            <a:endParaRPr/>
          </a:p>
        </p:txBody>
      </p:sp>
      <p:sp>
        <p:nvSpPr>
          <p:cNvPr id="89" name="Google Shape;89;p2"/>
          <p:cNvSpPr txBox="1"/>
          <p:nvPr>
            <p:ph idx="1" type="body"/>
          </p:nvPr>
        </p:nvSpPr>
        <p:spPr>
          <a:xfrm>
            <a:off x="1452563" y="1951038"/>
            <a:ext cx="4302125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618" y="522576"/>
            <a:ext cx="7862895" cy="460802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1198599" y="5266954"/>
            <a:ext cx="67089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iCliker</a:t>
            </a:r>
            <a:r>
              <a:rPr b="1" lang="en-US" sz="1800">
                <a:solidFill>
                  <a:schemeClr val="dk1"/>
                </a:solidFill>
              </a:rPr>
              <a:t> -  write your answer in 2-3 sentences on iClicker</a:t>
            </a:r>
            <a:endParaRPr b="1" sz="17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80347ca3e_0_0"/>
          <p:cNvSpPr/>
          <p:nvPr/>
        </p:nvSpPr>
        <p:spPr>
          <a:xfrm>
            <a:off x="452846" y="1201775"/>
            <a:ext cx="8099100" cy="4755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980347ca3e_0_0"/>
          <p:cNvSpPr txBox="1"/>
          <p:nvPr>
            <p:ph type="title"/>
          </p:nvPr>
        </p:nvSpPr>
        <p:spPr>
          <a:xfrm>
            <a:off x="119063" y="230188"/>
            <a:ext cx="86184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Experimental Design</a:t>
            </a:r>
            <a:endParaRPr/>
          </a:p>
        </p:txBody>
      </p:sp>
      <p:sp>
        <p:nvSpPr>
          <p:cNvPr id="341" name="Google Shape;341;g980347ca3e_0_0"/>
          <p:cNvSpPr txBox="1"/>
          <p:nvPr/>
        </p:nvSpPr>
        <p:spPr>
          <a:xfrm>
            <a:off x="8549860" y="6422654"/>
            <a:ext cx="1953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42" name="Google Shape;342;g980347ca3e_0_0"/>
          <p:cNvSpPr/>
          <p:nvPr/>
        </p:nvSpPr>
        <p:spPr>
          <a:xfrm>
            <a:off x="897774" y="1557836"/>
            <a:ext cx="6533700" cy="35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Experimental group (R) O1 X O2 </a:t>
            </a:r>
            <a:br>
              <a:rPr b="0" i="0" lang="en-US" sz="3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Control group (R)          O3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O4  </a:t>
            </a:r>
            <a:br>
              <a:rPr b="0" i="0" lang="en-US" sz="3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b="0" i="0" sz="32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b="0" lang="en-US" sz="3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Where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br>
              <a:rPr b="0" i="0" lang="en-US" sz="3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E: (O2 - O1) - (O4-O3) </a:t>
            </a:r>
            <a:br>
              <a:rPr b="0" i="0" lang="en-US" sz="3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/>
          <p:nvPr/>
        </p:nvSpPr>
        <p:spPr>
          <a:xfrm>
            <a:off x="452846" y="1201775"/>
            <a:ext cx="8098971" cy="475489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8"/>
          <p:cNvSpPr txBox="1"/>
          <p:nvPr>
            <p:ph type="title"/>
          </p:nvPr>
        </p:nvSpPr>
        <p:spPr>
          <a:xfrm>
            <a:off x="119063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Pretest and Posttest</a:t>
            </a:r>
            <a:endParaRPr/>
          </a:p>
        </p:txBody>
      </p:sp>
      <p:sp>
        <p:nvSpPr>
          <p:cNvPr id="350" name="Google Shape;350;p38"/>
          <p:cNvSpPr txBox="1"/>
          <p:nvPr>
            <p:ph idx="1" type="body"/>
          </p:nvPr>
        </p:nvSpPr>
        <p:spPr>
          <a:xfrm>
            <a:off x="674029" y="1297895"/>
            <a:ext cx="7529445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Pretest refers to the measurement of the dependent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variable taken </a:t>
            </a:r>
            <a:r>
              <a:rPr lang="en-US" sz="2400" u="sng"/>
              <a:t>prior</a:t>
            </a:r>
            <a:r>
              <a:rPr lang="en-US" sz="2400"/>
              <a:t> to changing the independent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Variable (IV)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Posttest refers to the measurement of the dependent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variable </a:t>
            </a:r>
            <a:r>
              <a:rPr lang="en-US" sz="2400" u="sng"/>
              <a:t>after</a:t>
            </a:r>
            <a:r>
              <a:rPr lang="en-US" sz="2400"/>
              <a:t> changing the independent variable (IV)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8"/>
          <p:cNvSpPr txBox="1"/>
          <p:nvPr/>
        </p:nvSpPr>
        <p:spPr>
          <a:xfrm>
            <a:off x="8549860" y="6422654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/>
          <p:nvPr/>
        </p:nvSpPr>
        <p:spPr>
          <a:xfrm>
            <a:off x="452846" y="1201775"/>
            <a:ext cx="8098971" cy="475489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9"/>
          <p:cNvSpPr txBox="1"/>
          <p:nvPr>
            <p:ph type="title"/>
          </p:nvPr>
        </p:nvSpPr>
        <p:spPr>
          <a:xfrm>
            <a:off x="119063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Pretest and Posttest</a:t>
            </a:r>
            <a:endParaRPr/>
          </a:p>
        </p:txBody>
      </p:sp>
      <p:sp>
        <p:nvSpPr>
          <p:cNvPr id="359" name="Google Shape;359;p39"/>
          <p:cNvSpPr txBox="1"/>
          <p:nvPr>
            <p:ph idx="1" type="body"/>
          </p:nvPr>
        </p:nvSpPr>
        <p:spPr>
          <a:xfrm>
            <a:off x="674029" y="1297895"/>
            <a:ext cx="7529445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Internal Validity: the extent to which the researcher is certain that a change in a dependent variable is actually due to the independent variable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External validity is taken care of if the test and control groups are representative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360" name="Google Shape;360;p39"/>
          <p:cNvSpPr txBox="1"/>
          <p:nvPr/>
        </p:nvSpPr>
        <p:spPr>
          <a:xfrm>
            <a:off x="8549860" y="6422654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1"/>
          <p:cNvSpPr/>
          <p:nvPr/>
        </p:nvSpPr>
        <p:spPr>
          <a:xfrm>
            <a:off x="418010" y="1018886"/>
            <a:ext cx="8098971" cy="475489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1"/>
          <p:cNvSpPr txBox="1"/>
          <p:nvPr>
            <p:ph type="title"/>
          </p:nvPr>
        </p:nvSpPr>
        <p:spPr>
          <a:xfrm>
            <a:off x="119063" y="59853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Recap – iclicker poll</a:t>
            </a:r>
            <a:endParaRPr/>
          </a:p>
        </p:txBody>
      </p:sp>
      <p:sp>
        <p:nvSpPr>
          <p:cNvPr id="368" name="Google Shape;368;p41"/>
          <p:cNvSpPr txBox="1"/>
          <p:nvPr/>
        </p:nvSpPr>
        <p:spPr>
          <a:xfrm>
            <a:off x="8549860" y="6422654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69" name="Google Shape;369;p41"/>
          <p:cNvSpPr txBox="1"/>
          <p:nvPr/>
        </p:nvSpPr>
        <p:spPr>
          <a:xfrm>
            <a:off x="627014" y="1185453"/>
            <a:ext cx="32950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Design:</a:t>
            </a:r>
            <a:endParaRPr/>
          </a:p>
        </p:txBody>
      </p:sp>
      <p:sp>
        <p:nvSpPr>
          <p:cNvPr id="370" name="Google Shape;370;p41"/>
          <p:cNvSpPr txBox="1"/>
          <p:nvPr/>
        </p:nvSpPr>
        <p:spPr>
          <a:xfrm>
            <a:off x="3531301" y="1185453"/>
            <a:ext cx="470869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 plan of how to go about collecting and analyzing information </a:t>
            </a:r>
            <a:endParaRPr/>
          </a:p>
        </p:txBody>
      </p:sp>
      <p:sp>
        <p:nvSpPr>
          <p:cNvPr id="371" name="Google Shape;371;p41"/>
          <p:cNvSpPr txBox="1"/>
          <p:nvPr/>
        </p:nvSpPr>
        <p:spPr>
          <a:xfrm>
            <a:off x="622653" y="2687748"/>
            <a:ext cx="31307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Research Design:</a:t>
            </a:r>
            <a:endParaRPr/>
          </a:p>
        </p:txBody>
      </p:sp>
      <p:sp>
        <p:nvSpPr>
          <p:cNvPr id="372" name="Google Shape;372;p41"/>
          <p:cNvSpPr txBox="1"/>
          <p:nvPr/>
        </p:nvSpPr>
        <p:spPr>
          <a:xfrm>
            <a:off x="3526939" y="2687748"/>
            <a:ext cx="235871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Descriptive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Causal</a:t>
            </a:r>
            <a:endParaRPr/>
          </a:p>
        </p:txBody>
      </p:sp>
      <p:sp>
        <p:nvSpPr>
          <p:cNvPr id="373" name="Google Shape;373;p41"/>
          <p:cNvSpPr txBox="1"/>
          <p:nvPr/>
        </p:nvSpPr>
        <p:spPr>
          <a:xfrm>
            <a:off x="5969806" y="2692095"/>
            <a:ext cx="23587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Examples??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"/>
          <p:cNvSpPr txBox="1"/>
          <p:nvPr>
            <p:ph type="title"/>
          </p:nvPr>
        </p:nvSpPr>
        <p:spPr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What’s coming?</a:t>
            </a:r>
            <a:endParaRPr/>
          </a:p>
        </p:txBody>
      </p:sp>
      <p:sp>
        <p:nvSpPr>
          <p:cNvPr id="379" name="Google Shape;379;p40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380" name="Google Shape;380;p40"/>
          <p:cNvSpPr/>
          <p:nvPr/>
        </p:nvSpPr>
        <p:spPr>
          <a:xfrm>
            <a:off x="839152" y="1305366"/>
            <a:ext cx="699547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900" u="sng">
                <a:solidFill>
                  <a:schemeClr val="hlink"/>
                </a:solidFill>
                <a:hlinkClick r:id="rId3"/>
              </a:rPr>
              <a:t>Answer to vague RQ in CE1 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900" u="sng">
                <a:solidFill>
                  <a:schemeClr val="hlink"/>
                </a:solidFill>
                <a:hlinkClick r:id="rId4"/>
              </a:rPr>
              <a:t>Discussion case #3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u="sng">
                <a:solidFill>
                  <a:schemeClr val="hlink"/>
                </a:solidFill>
                <a:hlinkClick r:id="rId5"/>
              </a:rPr>
              <a:t>PA3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52846" y="1367246"/>
            <a:ext cx="8098971" cy="450601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 txBox="1"/>
          <p:nvPr>
            <p:ph type="title"/>
          </p:nvPr>
        </p:nvSpPr>
        <p:spPr>
          <a:xfrm>
            <a:off x="119063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Research Design</a:t>
            </a:r>
            <a:endParaRPr/>
          </a:p>
        </p:txBody>
      </p:sp>
      <p:sp>
        <p:nvSpPr>
          <p:cNvPr id="100" name="Google Shape;100;p5"/>
          <p:cNvSpPr txBox="1"/>
          <p:nvPr>
            <p:ph idx="1" type="body"/>
          </p:nvPr>
        </p:nvSpPr>
        <p:spPr>
          <a:xfrm>
            <a:off x="677009" y="1377630"/>
            <a:ext cx="7622930" cy="1652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Research design is a set of advance decisions that make up the </a:t>
            </a:r>
            <a:r>
              <a:rPr lang="en-US" sz="2800">
                <a:highlight>
                  <a:srgbClr val="FFFF00"/>
                </a:highlight>
              </a:rPr>
              <a:t>master</a:t>
            </a:r>
            <a:r>
              <a:rPr lang="en-US" sz="2800"/>
              <a:t> plan specifying the methods and procedures for collecting and analyzing the needed information.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01" name="Google Shape;101;p5"/>
          <p:cNvSpPr txBox="1"/>
          <p:nvPr/>
        </p:nvSpPr>
        <p:spPr>
          <a:xfrm>
            <a:off x="8549860" y="6422654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descr="https://encrypted-tbn3.google.com/images?q=tbn:ANd9GcSzCtNkKUdNBAfJ3K7uUjhjY3T7ov1N4U2FzXkpWXzyn5z7hVqVlQ" id="102" name="Google Shape;10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7438" y="4002994"/>
            <a:ext cx="2628900" cy="174307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452846" y="1367246"/>
            <a:ext cx="8098971" cy="450601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"/>
          <p:cNvSpPr txBox="1"/>
          <p:nvPr>
            <p:ph type="title"/>
          </p:nvPr>
        </p:nvSpPr>
        <p:spPr>
          <a:xfrm>
            <a:off x="119063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Types of Research Design</a:t>
            </a:r>
            <a:endParaRPr/>
          </a:p>
        </p:txBody>
      </p:sp>
      <p:sp>
        <p:nvSpPr>
          <p:cNvPr id="110" name="Google Shape;110;p6"/>
          <p:cNvSpPr txBox="1"/>
          <p:nvPr/>
        </p:nvSpPr>
        <p:spPr>
          <a:xfrm>
            <a:off x="8549860" y="6422654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1" name="Google Shape;111;p6"/>
          <p:cNvSpPr txBox="1"/>
          <p:nvPr/>
        </p:nvSpPr>
        <p:spPr>
          <a:xfrm>
            <a:off x="566063" y="1484765"/>
            <a:ext cx="765482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choice</a:t>
            </a: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most appropriate design depends largely on the </a:t>
            </a:r>
            <a:r>
              <a:rPr b="1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 of the research </a:t>
            </a: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much is known</a:t>
            </a: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about the problem.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encrypted-tbn3.google.com/images?q=tbn:ANd9GcRhhWEKlBXkdi20fbwHa7G_121mA7VQBsAow8g1POMVbSMekdoq" id="112" name="Google Shape;11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7266" y="3713752"/>
            <a:ext cx="2333625" cy="196215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/>
          <p:nvPr/>
        </p:nvSpPr>
        <p:spPr>
          <a:xfrm>
            <a:off x="452846" y="1367246"/>
            <a:ext cx="8098971" cy="450601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"/>
          <p:cNvSpPr txBox="1"/>
          <p:nvPr>
            <p:ph type="title"/>
          </p:nvPr>
        </p:nvSpPr>
        <p:spPr>
          <a:xfrm>
            <a:off x="119063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Types of Research Design</a:t>
            </a:r>
            <a:endParaRPr/>
          </a:p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677009" y="1377630"/>
            <a:ext cx="7622930" cy="1652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Three traditional categories/methods:</a:t>
            </a:r>
            <a:endParaRPr/>
          </a:p>
          <a:p>
            <a:pPr indent="-457199" lvl="3" marL="72866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</a:pPr>
            <a:r>
              <a:rPr lang="en-US" sz="2800"/>
              <a:t>Exploratory</a:t>
            </a:r>
            <a:endParaRPr/>
          </a:p>
          <a:p>
            <a:pPr indent="-457199" lvl="3" marL="72866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</a:pPr>
            <a:r>
              <a:rPr lang="en-US" sz="2800"/>
              <a:t>Descriptive</a:t>
            </a:r>
            <a:endParaRPr/>
          </a:p>
          <a:p>
            <a:pPr indent="-457199" lvl="3" marL="72866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</a:pPr>
            <a:r>
              <a:rPr lang="en-US" sz="2800"/>
              <a:t>Causal</a:t>
            </a:r>
            <a:endParaRPr/>
          </a:p>
        </p:txBody>
      </p:sp>
      <p:sp>
        <p:nvSpPr>
          <p:cNvPr id="121" name="Google Shape;121;p7"/>
          <p:cNvSpPr txBox="1"/>
          <p:nvPr/>
        </p:nvSpPr>
        <p:spPr>
          <a:xfrm>
            <a:off x="8549860" y="6422654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/>
          <p:nvPr/>
        </p:nvSpPr>
        <p:spPr>
          <a:xfrm>
            <a:off x="452846" y="1367246"/>
            <a:ext cx="8098971" cy="450601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119063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Exploratory Research</a:t>
            </a:r>
            <a:endParaRPr/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600006" y="1289178"/>
            <a:ext cx="7804649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Exploratory research is most commonly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/>
              <a:t>unstructured</a:t>
            </a:r>
            <a:r>
              <a:rPr i="1" lang="en-US" sz="2800"/>
              <a:t>, </a:t>
            </a:r>
            <a:r>
              <a:rPr b="1" i="1" lang="en-US" sz="2800"/>
              <a:t>informal </a:t>
            </a:r>
            <a:r>
              <a:rPr lang="en-US" sz="2800"/>
              <a:t>research that is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undertaken to gain background Information about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the general nature of the research problem.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By </a:t>
            </a:r>
            <a:r>
              <a:rPr b="1" lang="en-US" sz="2800"/>
              <a:t>unstructured</a:t>
            </a:r>
            <a:r>
              <a:rPr lang="en-US" sz="2800"/>
              <a:t>, we mean there is no formal set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of objectives, sample plan, or questionnaire.</a:t>
            </a:r>
            <a:endParaRPr/>
          </a:p>
        </p:txBody>
      </p:sp>
      <p:sp>
        <p:nvSpPr>
          <p:cNvPr id="130" name="Google Shape;130;p8"/>
          <p:cNvSpPr txBox="1"/>
          <p:nvPr/>
        </p:nvSpPr>
        <p:spPr>
          <a:xfrm>
            <a:off x="8549860" y="6422654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/>
          <p:nvPr/>
        </p:nvSpPr>
        <p:spPr>
          <a:xfrm>
            <a:off x="452846" y="984069"/>
            <a:ext cx="8098971" cy="488919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9"/>
          <p:cNvSpPr txBox="1"/>
          <p:nvPr>
            <p:ph type="title"/>
          </p:nvPr>
        </p:nvSpPr>
        <p:spPr>
          <a:xfrm>
            <a:off x="119063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Exploratory Research (qualitative research)</a:t>
            </a:r>
            <a:endParaRPr/>
          </a:p>
        </p:txBody>
      </p:sp>
      <p:sp>
        <p:nvSpPr>
          <p:cNvPr id="138" name="Google Shape;138;p9"/>
          <p:cNvSpPr txBox="1"/>
          <p:nvPr/>
        </p:nvSpPr>
        <p:spPr>
          <a:xfrm>
            <a:off x="8549860" y="6422654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aphicFrame>
        <p:nvGraphicFramePr>
          <p:cNvPr id="139" name="Google Shape;139;p9"/>
          <p:cNvGraphicFramePr/>
          <p:nvPr/>
        </p:nvGraphicFramePr>
        <p:xfrm>
          <a:off x="600634" y="10750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{74F1B72B-C720-4354-827D-1EC599D4A710}</a:tableStyleId>
              </a:tblPr>
              <a:tblGrid>
                <a:gridCol w="5620875"/>
                <a:gridCol w="2295475"/>
              </a:tblGrid>
              <a:tr h="63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Research Objective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Appropriate Design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  <a:tr h="941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 </a:t>
                      </a:r>
                      <a:r>
                        <a:rPr b="1" lang="en-US" sz="1800"/>
                        <a:t>gain background information</a:t>
                      </a:r>
                      <a:r>
                        <a:rPr lang="en-US" sz="1800"/>
                        <a:t>, to define terms, to clarify problems and hypotheses, to establish research priorities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Exploratory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0" name="Google Shape;140;p9"/>
          <p:cNvSpPr txBox="1"/>
          <p:nvPr/>
        </p:nvSpPr>
        <p:spPr>
          <a:xfrm>
            <a:off x="2708366" y="2381794"/>
            <a:ext cx="4724400" cy="669925"/>
          </a:xfrm>
          <a:prstGeom prst="rect">
            <a:avLst/>
          </a:prstGeom>
          <a:solidFill>
            <a:srgbClr val="FFFF99"/>
          </a:solidFill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</a:t>
            </a: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questions; 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</a:t>
            </a: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sources</a:t>
            </a:r>
            <a:endParaRPr/>
          </a:p>
          <a:p>
            <a:pPr indent="-1016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Defining the problem; getting a “feel”</a:t>
            </a:r>
            <a:endParaRPr/>
          </a:p>
        </p:txBody>
      </p:sp>
      <p:sp>
        <p:nvSpPr>
          <p:cNvPr id="141" name="Google Shape;141;p9"/>
          <p:cNvSpPr txBox="1"/>
          <p:nvPr/>
        </p:nvSpPr>
        <p:spPr>
          <a:xfrm>
            <a:off x="707400" y="3012852"/>
            <a:ext cx="6974400" cy="29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US" sz="1800"/>
              <a:t>Goal:</a:t>
            </a:r>
            <a:r>
              <a:rPr lang="en-US" sz="1800"/>
              <a:t>generate ideas (e.g., what, why) for descriptive and exploratory research (quantitative </a:t>
            </a:r>
            <a:r>
              <a:rPr lang="en-US" sz="1800"/>
              <a:t>research</a:t>
            </a:r>
            <a:r>
              <a:rPr lang="en-US" sz="1800"/>
              <a:t>). See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example</a:t>
            </a:r>
            <a:r>
              <a:rPr lang="en-US" sz="1800"/>
              <a:t>. </a:t>
            </a:r>
            <a:endParaRPr sz="18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Gain Background Information </a:t>
            </a:r>
            <a:endParaRPr/>
          </a:p>
          <a:p>
            <a:pPr indent="-285750" lvl="2" marL="11430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a bank image study?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Terms </a:t>
            </a:r>
            <a:endParaRPr/>
          </a:p>
          <a:p>
            <a:pPr indent="-285750" lvl="2" marL="11430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terms are used?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Clarify Problems and Hypothesis</a:t>
            </a:r>
            <a:endParaRPr/>
          </a:p>
          <a:p>
            <a:pPr indent="-285750" lvl="2" marL="11430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type of bank customers?  Retail? Commercial? Correspondent Banks?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Establish Research Priorities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165100" lvl="0" marL="342900" marR="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452846" y="1367246"/>
            <a:ext cx="8098971" cy="450601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4"/>
          <p:cNvSpPr txBox="1"/>
          <p:nvPr>
            <p:ph type="title"/>
          </p:nvPr>
        </p:nvSpPr>
        <p:spPr>
          <a:xfrm>
            <a:off x="119063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Research Design: Exploratory Research</a:t>
            </a:r>
            <a:endParaRPr/>
          </a:p>
        </p:txBody>
      </p:sp>
      <p:sp>
        <p:nvSpPr>
          <p:cNvPr id="149" name="Google Shape;149;p14"/>
          <p:cNvSpPr txBox="1"/>
          <p:nvPr>
            <p:ph idx="1" type="body"/>
          </p:nvPr>
        </p:nvSpPr>
        <p:spPr>
          <a:xfrm>
            <a:off x="600007" y="1472067"/>
            <a:ext cx="7817851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A variety of methods are available to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conduct exploratory research</a:t>
            </a:r>
            <a:endParaRPr/>
          </a:p>
          <a:p>
            <a:pPr indent="-261937" lvl="2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>
                <a:solidFill>
                  <a:srgbClr val="F2F2F2"/>
                </a:solidFill>
              </a:rPr>
              <a:t>Ethnography: Living the experience, observation without interference</a:t>
            </a:r>
            <a:endParaRPr/>
          </a:p>
          <a:p>
            <a:pPr indent="-261937" lvl="2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>
                <a:solidFill>
                  <a:srgbClr val="F2F2F2"/>
                </a:solidFill>
              </a:rPr>
              <a:t>Case Analysis</a:t>
            </a:r>
            <a:endParaRPr/>
          </a:p>
          <a:p>
            <a:pPr indent="-261937" lvl="2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Focus Groups: Talk to people to get their opinion</a:t>
            </a:r>
            <a:endParaRPr/>
          </a:p>
          <a:p>
            <a:pPr indent="-261937" lvl="2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>
                <a:solidFill>
                  <a:srgbClr val="F2F2F2"/>
                </a:solidFill>
              </a:rPr>
              <a:t>Secondary data analysis</a:t>
            </a:r>
            <a:endParaRPr/>
          </a:p>
          <a:p>
            <a:pPr indent="-261937" lvl="2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>
                <a:solidFill>
                  <a:srgbClr val="F2F2F2"/>
                </a:solidFill>
              </a:rPr>
              <a:t>Others (Depth Interview, protocol analysis, projective techniques</a:t>
            </a:r>
            <a:endParaRPr/>
          </a:p>
          <a:p>
            <a:pPr indent="-109537" lvl="2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000">
              <a:solidFill>
                <a:srgbClr val="F2F2F2"/>
              </a:solidFill>
            </a:endParaRPr>
          </a:p>
        </p:txBody>
      </p:sp>
      <p:sp>
        <p:nvSpPr>
          <p:cNvPr id="150" name="Google Shape;150;p14"/>
          <p:cNvSpPr txBox="1"/>
          <p:nvPr/>
        </p:nvSpPr>
        <p:spPr>
          <a:xfrm>
            <a:off x="8549860" y="6422654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2019-02-06T02:11:20Z</dcterms:created>
  <dc:creator>frank lin</dc:creator>
</cp:coreProperties>
</file>