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8961438" cy="6721475"/>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2">
          <p15:clr>
            <a:srgbClr val="A4A3A4"/>
          </p15:clr>
        </p15:guide>
        <p15:guide id="2" orient="horz" pos="3872">
          <p15:clr>
            <a:srgbClr val="A4A3A4"/>
          </p15:clr>
        </p15:guide>
        <p15:guide id="3" orient="horz" pos="581">
          <p15:clr>
            <a:srgbClr val="A4A3A4"/>
          </p15:clr>
        </p15:guide>
        <p15:guide id="4" pos="5512">
          <p15:clr>
            <a:srgbClr val="A4A3A4"/>
          </p15:clr>
        </p15:guide>
        <p15:guide id="5" pos="7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Q/vhoIxZ5n3v5hKaYy8N1ajFP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16" autoAdjust="0"/>
  </p:normalViewPr>
  <p:slideViewPr>
    <p:cSldViewPr snapToGrid="0">
      <p:cViewPr varScale="1">
        <p:scale>
          <a:sx n="55" d="100"/>
          <a:sy n="55" d="100"/>
        </p:scale>
        <p:origin x="144" y="72"/>
      </p:cViewPr>
      <p:guideLst>
        <p:guide orient="horz" pos="182"/>
        <p:guide orient="horz" pos="3872"/>
        <p:guide orient="horz" pos="581"/>
        <p:guide pos="5512"/>
        <p:guide pos="7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1"/>
            </a:solidFill>
            <a:prstDash val="solid"/>
            <a:miter lim="800000"/>
            <a:headEnd type="none" w="sm" len="sm"/>
            <a:tailEnd type="none" w="sm" len="sm"/>
          </a:ln>
        </p:spPr>
      </p:sp>
      <p:sp>
        <p:nvSpPr>
          <p:cNvPr id="4" name="Google Shape;4;n"/>
          <p:cNvSpPr txBox="1">
            <a:spLocks noGrp="1"/>
          </p:cNvSpPr>
          <p:nvPr>
            <p:ph type="body" idx="1"/>
          </p:nvPr>
        </p:nvSpPr>
        <p:spPr>
          <a:xfrm>
            <a:off x="568202" y="4994941"/>
            <a:ext cx="5973084"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256411" y="8928993"/>
            <a:ext cx="555815" cy="18466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5077777" y="95555"/>
            <a:ext cx="1734449" cy="123111"/>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1"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sldNum" idx="12"/>
          </p:nvPr>
        </p:nvSpPr>
        <p:spPr>
          <a:xfrm>
            <a:off x="6256411" y="8928993"/>
            <a:ext cx="555815" cy="18466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US" sz="1200" b="0">
                <a:solidFill>
                  <a:schemeClr val="dk1"/>
                </a:solidFill>
                <a:latin typeface="Arial"/>
                <a:ea typeface="Arial"/>
                <a:cs typeface="Arial"/>
                <a:sym typeface="Arial"/>
              </a:rPr>
              <a:t>0</a:t>
            </a:fld>
            <a:endParaRPr sz="1200" b="0">
              <a:solidFill>
                <a:schemeClr val="dk1"/>
              </a:solidFill>
              <a:latin typeface="Arial"/>
              <a:ea typeface="Arial"/>
              <a:cs typeface="Arial"/>
              <a:sym typeface="Arial"/>
            </a:endParaRPr>
          </a:p>
        </p:txBody>
      </p:sp>
      <p:sp>
        <p:nvSpPr>
          <p:cNvPr id="66" name="Google Shape;66;p1:notes"/>
          <p:cNvSpPr txBox="1">
            <a:spLocks noGrp="1"/>
          </p:cNvSpPr>
          <p:nvPr>
            <p:ph type="ftr" idx="11"/>
          </p:nvPr>
        </p:nvSpPr>
        <p:spPr>
          <a:xfrm>
            <a:off x="5077777" y="95555"/>
            <a:ext cx="1734449" cy="123111"/>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r>
              <a:rPr lang="en-US" sz="800" b="0">
                <a:solidFill>
                  <a:schemeClr val="dk1"/>
                </a:solidFill>
                <a:latin typeface="Arial"/>
                <a:ea typeface="Arial"/>
                <a:cs typeface="Arial"/>
                <a:sym typeface="Arial"/>
              </a:rPr>
              <a:t>NJE-262616.044-20090318-ashoHR1</a:t>
            </a:r>
            <a:endParaRPr/>
          </a:p>
        </p:txBody>
      </p:sp>
      <p:sp>
        <p:nvSpPr>
          <p:cNvPr id="67" name="Google Shape;67;p1: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1: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1: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a:t>measurement is amount of information within a variable. </a:t>
            </a:r>
            <a:endParaRPr dirty="0"/>
          </a:p>
          <a:p>
            <a:pPr marL="0" lvl="0" indent="0" algn="l" rtl="0">
              <a:spcBef>
                <a:spcPts val="0"/>
              </a:spcBef>
              <a:spcAft>
                <a:spcPts val="0"/>
              </a:spcAft>
              <a:buNone/>
            </a:pPr>
            <a:r>
              <a:rPr lang="en-US" dirty="0"/>
              <a:t>For example, gender. how much detail? to what extend you consider yourself as a female?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12: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3: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4: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5: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6: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1"/>
            </a:solidFill>
            <a:prstDash val="solid"/>
            <a:miter lim="800000"/>
            <a:headEnd type="none" w="sm" len="sm"/>
            <a:tailEnd type="none" w="sm" len="sm"/>
          </a:ln>
        </p:spPr>
      </p:sp>
      <p:sp>
        <p:nvSpPr>
          <p:cNvPr id="220" name="Google Shape;220;p17:notes"/>
          <p:cNvSpPr txBox="1">
            <a:spLocks noGrp="1"/>
          </p:cNvSpPr>
          <p:nvPr>
            <p:ph type="body" idx="1"/>
          </p:nvPr>
        </p:nvSpPr>
        <p:spPr>
          <a:xfrm>
            <a:off x="568202" y="4994941"/>
            <a:ext cx="5973084" cy="123110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Ranking can be assigned or explicit among the option. It must be explicit in the response options. </a:t>
            </a:r>
            <a:endParaRPr/>
          </a:p>
        </p:txBody>
      </p:sp>
      <p:sp>
        <p:nvSpPr>
          <p:cNvPr id="221" name="Google Shape;221;p17:notes"/>
          <p:cNvSpPr txBox="1">
            <a:spLocks noGrp="1"/>
          </p:cNvSpPr>
          <p:nvPr>
            <p:ph type="sldNum" idx="12"/>
          </p:nvPr>
        </p:nvSpPr>
        <p:spPr>
          <a:xfrm>
            <a:off x="6256411" y="8928993"/>
            <a:ext cx="555815"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US"/>
              <a:t>15</a:t>
            </a:fld>
            <a:endParaRPr/>
          </a:p>
        </p:txBody>
      </p:sp>
      <p:sp>
        <p:nvSpPr>
          <p:cNvPr id="222" name="Google Shape;222;p17:notes"/>
          <p:cNvSpPr txBox="1">
            <a:spLocks noGrp="1"/>
          </p:cNvSpPr>
          <p:nvPr>
            <p:ph type="ftr" idx="11"/>
          </p:nvPr>
        </p:nvSpPr>
        <p:spPr>
          <a:xfrm>
            <a:off x="5077777" y="95555"/>
            <a:ext cx="1734449" cy="123111"/>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r>
              <a:rPr lang="en-US"/>
              <a:t>NJE-262616.044-20090318-ashoHR1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1"/>
            </a:solidFill>
            <a:prstDash val="solid"/>
            <a:miter lim="800000"/>
            <a:headEnd type="none" w="sm" len="sm"/>
            <a:tailEnd type="none" w="sm" len="sm"/>
          </a:ln>
        </p:spPr>
      </p:sp>
      <p:sp>
        <p:nvSpPr>
          <p:cNvPr id="234" name="Google Shape;234;p18:notes"/>
          <p:cNvSpPr txBox="1">
            <a:spLocks noGrp="1"/>
          </p:cNvSpPr>
          <p:nvPr>
            <p:ph type="body" idx="1"/>
          </p:nvPr>
        </p:nvSpPr>
        <p:spPr>
          <a:xfrm>
            <a:off x="568202" y="4994941"/>
            <a:ext cx="5973084" cy="123110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_ _ _ can also represent the distance is equal</a:t>
            </a:r>
            <a:endParaRPr/>
          </a:p>
        </p:txBody>
      </p:sp>
      <p:sp>
        <p:nvSpPr>
          <p:cNvPr id="235" name="Google Shape;235;p18:notes"/>
          <p:cNvSpPr txBox="1">
            <a:spLocks noGrp="1"/>
          </p:cNvSpPr>
          <p:nvPr>
            <p:ph type="sldNum" idx="12"/>
          </p:nvPr>
        </p:nvSpPr>
        <p:spPr>
          <a:xfrm>
            <a:off x="6256411" y="8928993"/>
            <a:ext cx="555815"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US"/>
              <a:t>16</a:t>
            </a:fld>
            <a:endParaRPr/>
          </a:p>
        </p:txBody>
      </p:sp>
      <p:sp>
        <p:nvSpPr>
          <p:cNvPr id="236" name="Google Shape;236;p18:notes"/>
          <p:cNvSpPr txBox="1">
            <a:spLocks noGrp="1"/>
          </p:cNvSpPr>
          <p:nvPr>
            <p:ph type="ftr" idx="11"/>
          </p:nvPr>
        </p:nvSpPr>
        <p:spPr>
          <a:xfrm>
            <a:off x="5077777" y="95555"/>
            <a:ext cx="1734449" cy="123111"/>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r>
              <a:rPr lang="en-US"/>
              <a:t>NJE-262616.044-20090318-ashoHR1</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p21: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342900" lvl="0" indent="-342900" algn="l" rtl="0">
              <a:spcBef>
                <a:spcPts val="0"/>
              </a:spcBef>
              <a:spcAft>
                <a:spcPts val="0"/>
              </a:spcAft>
              <a:buSzPts val="1600"/>
              <a:buFont typeface="Arial"/>
              <a:buAutoNum type="arabicPeriod"/>
            </a:pPr>
            <a:r>
              <a:rPr lang="en-US"/>
              <a:t>Ordinal</a:t>
            </a:r>
            <a:endParaRPr/>
          </a:p>
          <a:p>
            <a:pPr marL="342900" lvl="0" indent="-342900" algn="l" rtl="0">
              <a:spcBef>
                <a:spcPts val="0"/>
              </a:spcBef>
              <a:spcAft>
                <a:spcPts val="0"/>
              </a:spcAft>
              <a:buSzPts val="1600"/>
              <a:buFont typeface="Arial"/>
              <a:buAutoNum type="arabicPeriod"/>
            </a:pPr>
            <a:r>
              <a:rPr lang="en-US"/>
              <a:t>Ratio</a:t>
            </a:r>
            <a:endParaRPr/>
          </a:p>
          <a:p>
            <a:pPr marL="342900" lvl="0" indent="-342900" algn="l" rtl="0">
              <a:spcBef>
                <a:spcPts val="0"/>
              </a:spcBef>
              <a:spcAft>
                <a:spcPts val="0"/>
              </a:spcAft>
              <a:buSzPts val="1600"/>
              <a:buFont typeface="Arial"/>
              <a:buAutoNum type="arabicPeriod"/>
            </a:pPr>
            <a:r>
              <a:rPr lang="en-US"/>
              <a:t>Interval </a:t>
            </a:r>
            <a:endParaRPr/>
          </a:p>
          <a:p>
            <a:pPr marL="342900" lvl="0" indent="-342900" algn="l" rtl="0">
              <a:spcBef>
                <a:spcPts val="0"/>
              </a:spcBef>
              <a:spcAft>
                <a:spcPts val="0"/>
              </a:spcAft>
              <a:buSzPts val="1600"/>
              <a:buFont typeface="Arial"/>
              <a:buAutoNum type="arabicPeriod"/>
            </a:pPr>
            <a:r>
              <a:rPr lang="en-US"/>
              <a:t>Nominal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1"/>
            </a:solidFill>
            <a:prstDash val="solid"/>
            <a:miter lim="800000"/>
            <a:headEnd type="none" w="sm" len="sm"/>
            <a:tailEnd type="none" w="sm" len="sm"/>
          </a:ln>
        </p:spPr>
      </p:sp>
      <p:sp>
        <p:nvSpPr>
          <p:cNvPr id="258" name="Google Shape;258;p22:notes"/>
          <p:cNvSpPr txBox="1">
            <a:spLocks noGrp="1"/>
          </p:cNvSpPr>
          <p:nvPr>
            <p:ph type="body" idx="1"/>
          </p:nvPr>
        </p:nvSpPr>
        <p:spPr>
          <a:xfrm>
            <a:off x="568202" y="4994941"/>
            <a:ext cx="5973084"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2"/>
              </a:buClr>
              <a:buSzPts val="1600"/>
              <a:buFont typeface="Arial"/>
              <a:buNone/>
            </a:pPr>
            <a:r>
              <a:rPr lang="en-US"/>
              <a:t>Rights reserved: www.questionpro.com</a:t>
            </a:r>
            <a:endParaRPr/>
          </a:p>
          <a:p>
            <a:pPr marL="0" lvl="0" indent="0" algn="l" rtl="0">
              <a:spcBef>
                <a:spcPts val="0"/>
              </a:spcBef>
              <a:spcAft>
                <a:spcPts val="0"/>
              </a:spcAft>
              <a:buNone/>
            </a:pPr>
            <a:endParaRPr/>
          </a:p>
        </p:txBody>
      </p:sp>
      <p:sp>
        <p:nvSpPr>
          <p:cNvPr id="259" name="Google Shape;259;p22:notes"/>
          <p:cNvSpPr txBox="1">
            <a:spLocks noGrp="1"/>
          </p:cNvSpPr>
          <p:nvPr>
            <p:ph type="sldNum" idx="12"/>
          </p:nvPr>
        </p:nvSpPr>
        <p:spPr>
          <a:xfrm>
            <a:off x="6256411" y="8928993"/>
            <a:ext cx="555815"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US"/>
              <a:t>18</a:t>
            </a:fld>
            <a:endParaRPr/>
          </a:p>
        </p:txBody>
      </p:sp>
      <p:sp>
        <p:nvSpPr>
          <p:cNvPr id="260" name="Google Shape;260;p22:notes"/>
          <p:cNvSpPr txBox="1">
            <a:spLocks noGrp="1"/>
          </p:cNvSpPr>
          <p:nvPr>
            <p:ph type="ftr" idx="11"/>
          </p:nvPr>
        </p:nvSpPr>
        <p:spPr>
          <a:xfrm>
            <a:off x="5077777" y="95555"/>
            <a:ext cx="1734449" cy="123111"/>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r>
              <a:rPr lang="en-US"/>
              <a:t>NJE-262616.044-20090318-ashoHR1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d6ac2bb4e_0_0:notes"/>
          <p:cNvSpPr>
            <a:spLocks noGrp="1" noRot="1" noChangeAspect="1"/>
          </p:cNvSpPr>
          <p:nvPr>
            <p:ph type="sldImg" idx="2"/>
          </p:nvPr>
        </p:nvSpPr>
        <p:spPr>
          <a:xfrm>
            <a:off x="782638" y="582613"/>
            <a:ext cx="5451600" cy="409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d6ac2bb4e_0_0:notes"/>
          <p:cNvSpPr txBox="1">
            <a:spLocks noGrp="1"/>
          </p:cNvSpPr>
          <p:nvPr>
            <p:ph type="body" idx="1"/>
          </p:nvPr>
        </p:nvSpPr>
        <p:spPr>
          <a:xfrm>
            <a:off x="568202" y="4994941"/>
            <a:ext cx="5973000" cy="123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gbd6ac2bb4e_0_0:notes"/>
          <p:cNvSpPr txBox="1">
            <a:spLocks noGrp="1"/>
          </p:cNvSpPr>
          <p:nvPr>
            <p:ph type="sldNum" idx="12"/>
          </p:nvPr>
        </p:nvSpPr>
        <p:spPr>
          <a:xfrm>
            <a:off x="6256411" y="8928993"/>
            <a:ext cx="555900" cy="1848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23: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4: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24: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600" b="0"/>
              <a:t>Do you like Chiefs?   Yes or No </a:t>
            </a:r>
            <a:endParaRPr/>
          </a:p>
          <a:p>
            <a:pPr marL="0" lvl="0" indent="0" algn="l" rtl="0">
              <a:spcBef>
                <a:spcPts val="0"/>
              </a:spcBef>
              <a:spcAft>
                <a:spcPts val="0"/>
              </a:spcAft>
              <a:buNone/>
            </a:pPr>
            <a:endParaRPr sz="1600" b="0"/>
          </a:p>
          <a:p>
            <a:pPr marL="0" lvl="0" indent="0" algn="l" rtl="0">
              <a:spcBef>
                <a:spcPts val="0"/>
              </a:spcBef>
              <a:spcAft>
                <a:spcPts val="0"/>
              </a:spcAft>
              <a:buNone/>
            </a:pPr>
            <a:r>
              <a:rPr lang="en-US" sz="1600" b="0"/>
              <a:t>Rank each team in terms of your preference. Place ‘1’ on your first preference, ‘2’ on the second and so on. </a:t>
            </a:r>
            <a:endParaRPr/>
          </a:p>
          <a:p>
            <a:pPr marL="0" lvl="0" indent="0" algn="l" rtl="0">
              <a:spcBef>
                <a:spcPts val="0"/>
              </a:spcBef>
              <a:spcAft>
                <a:spcPts val="0"/>
              </a:spcAft>
              <a:buNone/>
            </a:pPr>
            <a:r>
              <a:rPr lang="en-US" sz="1600" b="0"/>
              <a:t>_ Chiefs   _ 49er  _</a:t>
            </a:r>
            <a:endParaRPr/>
          </a:p>
          <a:p>
            <a:pPr marL="0" lvl="0" indent="0" algn="l" rtl="0">
              <a:spcBef>
                <a:spcPts val="0"/>
              </a:spcBef>
              <a:spcAft>
                <a:spcPts val="0"/>
              </a:spcAft>
              <a:buNone/>
            </a:pPr>
            <a:endParaRPr sz="1600" b="0"/>
          </a:p>
          <a:p>
            <a:pPr marL="0" lvl="0" indent="0" algn="l" rtl="0">
              <a:spcBef>
                <a:spcPts val="0"/>
              </a:spcBef>
              <a:spcAft>
                <a:spcPts val="0"/>
              </a:spcAft>
              <a:buNone/>
            </a:pPr>
            <a:r>
              <a:rPr lang="en-US" sz="1600" b="0"/>
              <a:t>How satisfied are you with Chief’s performance this season?</a:t>
            </a:r>
            <a:endParaRPr/>
          </a:p>
          <a:p>
            <a:pPr marL="0" lvl="0" indent="0" algn="l" rtl="0">
              <a:spcBef>
                <a:spcPts val="0"/>
              </a:spcBef>
              <a:spcAft>
                <a:spcPts val="0"/>
              </a:spcAft>
              <a:buNone/>
            </a:pPr>
            <a:r>
              <a:rPr lang="en-US" sz="1600" b="0"/>
              <a:t>1- very unsatisfied 2 – unsatisfied 3- neutral 4- very satisfied 5- very unsatisfied</a:t>
            </a:r>
            <a:endParaRPr/>
          </a:p>
          <a:p>
            <a:pPr marL="0" lvl="0" indent="0" algn="l" rtl="0">
              <a:spcBef>
                <a:spcPts val="0"/>
              </a:spcBef>
              <a:spcAft>
                <a:spcPts val="0"/>
              </a:spcAft>
              <a:buNone/>
            </a:pPr>
            <a:endParaRPr sz="1600" b="0"/>
          </a:p>
          <a:p>
            <a:pPr marL="0" lvl="0" indent="0" algn="l" rtl="0">
              <a:spcBef>
                <a:spcPts val="0"/>
              </a:spcBef>
              <a:spcAft>
                <a:spcPts val="0"/>
              </a:spcAft>
              <a:buNone/>
            </a:pPr>
            <a:r>
              <a:rPr lang="en-US" sz="1600" b="0"/>
              <a:t>How much did you spend on Chiefs’ games or merchandises?     ___ dollars</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5: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25: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6:notes"/>
          <p:cNvSpPr txBox="1">
            <a:spLocks noGrp="1"/>
          </p:cNvSpPr>
          <p:nvPr>
            <p:ph type="body" idx="1"/>
          </p:nvPr>
        </p:nvSpPr>
        <p:spPr>
          <a:xfrm>
            <a:off x="568202" y="4994941"/>
            <a:ext cx="5973084" cy="1231106"/>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7" name="Google Shape;297;p26: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568202" y="4994941"/>
            <a:ext cx="5973084" cy="1231106"/>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9ae162020_0_0:notes"/>
          <p:cNvSpPr>
            <a:spLocks noGrp="1" noRot="1" noChangeAspect="1"/>
          </p:cNvSpPr>
          <p:nvPr>
            <p:ph type="sldImg" idx="2"/>
          </p:nvPr>
        </p:nvSpPr>
        <p:spPr>
          <a:xfrm>
            <a:off x="782638" y="582613"/>
            <a:ext cx="5451600" cy="409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99ae162020_0_0:notes"/>
          <p:cNvSpPr txBox="1">
            <a:spLocks noGrp="1"/>
          </p:cNvSpPr>
          <p:nvPr>
            <p:ph type="body" idx="1"/>
          </p:nvPr>
        </p:nvSpPr>
        <p:spPr>
          <a:xfrm>
            <a:off x="568202" y="4994941"/>
            <a:ext cx="5973000" cy="123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3" name="Google Shape;93;g99ae162020_0_0:notes"/>
          <p:cNvSpPr txBox="1">
            <a:spLocks noGrp="1"/>
          </p:cNvSpPr>
          <p:nvPr>
            <p:ph type="sldNum" idx="12"/>
          </p:nvPr>
        </p:nvSpPr>
        <p:spPr>
          <a:xfrm>
            <a:off x="6256411" y="8928993"/>
            <a:ext cx="555900" cy="1848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568202" y="4994941"/>
            <a:ext cx="5973084" cy="1231106"/>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568202" y="4994941"/>
            <a:ext cx="5973084" cy="1231106"/>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cf42d2c02_0_0:notes"/>
          <p:cNvSpPr>
            <a:spLocks noGrp="1" noRot="1" noChangeAspect="1"/>
          </p:cNvSpPr>
          <p:nvPr>
            <p:ph type="sldImg" idx="2"/>
          </p:nvPr>
        </p:nvSpPr>
        <p:spPr>
          <a:xfrm>
            <a:off x="782638" y="582613"/>
            <a:ext cx="5451600" cy="409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cf42d2c02_0_0:notes"/>
          <p:cNvSpPr txBox="1">
            <a:spLocks noGrp="1"/>
          </p:cNvSpPr>
          <p:nvPr>
            <p:ph type="body" idx="1"/>
          </p:nvPr>
        </p:nvSpPr>
        <p:spPr>
          <a:xfrm>
            <a:off x="568202" y="4994941"/>
            <a:ext cx="5973000" cy="12312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err="1"/>
              <a:t>Team1</a:t>
            </a:r>
            <a:r>
              <a:rPr lang="en-US" dirty="0"/>
              <a:t>:</a:t>
            </a:r>
            <a:endParaRPr dirty="0"/>
          </a:p>
          <a:p>
            <a:pPr marL="0" lvl="0" indent="0" algn="l" rtl="0">
              <a:spcBef>
                <a:spcPts val="0"/>
              </a:spcBef>
              <a:spcAft>
                <a:spcPts val="0"/>
              </a:spcAft>
              <a:buClr>
                <a:schemeClr val="dk1"/>
              </a:buClr>
              <a:buSzPts val="1100"/>
              <a:buFont typeface="Arial"/>
              <a:buNone/>
            </a:pPr>
            <a:r>
              <a:rPr lang="en-US" dirty="0"/>
              <a:t>1.   Would it be effective for Rachel to use more than one of the survey </a:t>
            </a:r>
            <a:r>
              <a:rPr lang="en-US" dirty="0" err="1"/>
              <a:t>questions?2</a:t>
            </a:r>
            <a:r>
              <a:rPr lang="en-US" dirty="0"/>
              <a:t>.   Which one of these surveys do you think would have the highest response rate if they were optional?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err="1"/>
              <a:t>T2</a:t>
            </a:r>
            <a:r>
              <a:rPr lang="en-US" dirty="0"/>
              <a:t>: Address it. </a:t>
            </a:r>
            <a:endParaRPr dirty="0"/>
          </a:p>
          <a:p>
            <a:pPr marL="0" lvl="0" indent="0" algn="l" rtl="0">
              <a:spcBef>
                <a:spcPts val="0"/>
              </a:spcBef>
              <a:spcAft>
                <a:spcPts val="0"/>
              </a:spcAft>
              <a:buClr>
                <a:schemeClr val="dk1"/>
              </a:buClr>
              <a:buSzPts val="1100"/>
              <a:buFont typeface="Arial"/>
              <a:buNone/>
            </a:pPr>
            <a:r>
              <a:rPr lang="en-US" dirty="0"/>
              <a:t>From option 2, how would be able to get specific research if people were in between on “Yes” or “No”? Would the results be skewed since they are only given two option instead of multiple options to answer the questions?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err="1"/>
              <a:t>T3</a:t>
            </a:r>
            <a:r>
              <a:rPr lang="en-US" dirty="0"/>
              <a:t>: </a:t>
            </a:r>
            <a:endParaRPr dirty="0"/>
          </a:p>
          <a:p>
            <a:pPr marL="0" lvl="0" indent="0" algn="l" rtl="0">
              <a:spcBef>
                <a:spcPts val="0"/>
              </a:spcBef>
              <a:spcAft>
                <a:spcPts val="0"/>
              </a:spcAft>
              <a:buClr>
                <a:schemeClr val="dk1"/>
              </a:buClr>
              <a:buSzPts val="1100"/>
              <a:buFont typeface="Arial"/>
              <a:buNone/>
            </a:pPr>
            <a:r>
              <a:rPr lang="en-US" dirty="0"/>
              <a:t>1.   What form of survey would you consider more cost effective and produce the best </a:t>
            </a:r>
            <a:r>
              <a:rPr lang="en-US" dirty="0" err="1"/>
              <a:t>results?2</a:t>
            </a:r>
            <a:r>
              <a:rPr lang="en-US" dirty="0"/>
              <a:t>.   Do you personally prefer to write down how their service was or circle/mark a scale from completely satisfied to unsatisfied?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err="1"/>
              <a:t>T6</a:t>
            </a:r>
            <a:r>
              <a:rPr lang="en-US" dirty="0"/>
              <a:t>:</a:t>
            </a:r>
            <a:endParaRPr dirty="0"/>
          </a:p>
          <a:p>
            <a:pPr marL="0" lvl="0" indent="0" algn="l" rtl="0">
              <a:spcBef>
                <a:spcPts val="0"/>
              </a:spcBef>
              <a:spcAft>
                <a:spcPts val="0"/>
              </a:spcAft>
              <a:buClr>
                <a:schemeClr val="dk1"/>
              </a:buClr>
              <a:buSzPts val="1100"/>
              <a:buFont typeface="Arial"/>
              <a:buNone/>
            </a:pPr>
            <a:r>
              <a:rPr lang="en-US" dirty="0"/>
              <a:t>1.    For Option 2, are the questions too specific? How were these specific questions </a:t>
            </a:r>
            <a:r>
              <a:rPr lang="en-US" dirty="0" err="1"/>
              <a:t>selected?2</a:t>
            </a:r>
            <a:r>
              <a:rPr lang="en-US" dirty="0"/>
              <a:t>.    For Option 3, could there be an option to explain why a high or low tip was given?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err="1"/>
              <a:t>T7</a:t>
            </a:r>
            <a:r>
              <a:rPr lang="en-US" dirty="0"/>
              <a:t>:</a:t>
            </a:r>
            <a:endParaRPr dirty="0"/>
          </a:p>
          <a:p>
            <a:pPr marL="0" lvl="0" indent="0" algn="l" rtl="0">
              <a:spcBef>
                <a:spcPts val="0"/>
              </a:spcBef>
              <a:spcAft>
                <a:spcPts val="0"/>
              </a:spcAft>
              <a:buClr>
                <a:schemeClr val="dk1"/>
              </a:buClr>
              <a:buSzPts val="1100"/>
              <a:buFont typeface="Arial"/>
              <a:buNone/>
            </a:pPr>
            <a:r>
              <a:rPr lang="en-US" dirty="0"/>
              <a:t>Why do you think the option you chose would be the best way to see customer </a:t>
            </a:r>
            <a:r>
              <a:rPr lang="en-US" dirty="0" err="1"/>
              <a:t>satisfaction?Is</a:t>
            </a:r>
            <a:r>
              <a:rPr lang="en-US" dirty="0"/>
              <a:t> there another way you would use to rate customer satisfaction?</a:t>
            </a:r>
            <a:endParaRPr dirty="0"/>
          </a:p>
          <a:p>
            <a:pPr marL="0" lvl="0" indent="0" algn="l" rtl="0">
              <a:spcBef>
                <a:spcPts val="0"/>
              </a:spcBef>
              <a:spcAft>
                <a:spcPts val="0"/>
              </a:spcAft>
              <a:buNone/>
            </a:pPr>
            <a:endParaRPr dirty="0"/>
          </a:p>
        </p:txBody>
      </p:sp>
      <p:sp>
        <p:nvSpPr>
          <p:cNvPr id="116" name="Google Shape;116;gbcf42d2c02_0_0:notes"/>
          <p:cNvSpPr txBox="1">
            <a:spLocks noGrp="1"/>
          </p:cNvSpPr>
          <p:nvPr>
            <p:ph type="sldNum" idx="12"/>
          </p:nvPr>
        </p:nvSpPr>
        <p:spPr>
          <a:xfrm>
            <a:off x="6256411" y="8928993"/>
            <a:ext cx="555900" cy="1848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5: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a:spLocks noGrp="1" noRot="1" noChangeAspect="1"/>
          </p:cNvSpPr>
          <p:nvPr>
            <p:ph type="sldImg" idx="2"/>
          </p:nvPr>
        </p:nvSpPr>
        <p:spPr>
          <a:xfrm>
            <a:off x="782638" y="582613"/>
            <a:ext cx="5451475" cy="4090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 name="Google Shape;134;p6:notes"/>
          <p:cNvSpPr txBox="1">
            <a:spLocks noGrp="1"/>
          </p:cNvSpPr>
          <p:nvPr>
            <p:ph type="body" idx="1"/>
          </p:nvPr>
        </p:nvSpPr>
        <p:spPr>
          <a:xfrm>
            <a:off x="568202" y="4994941"/>
            <a:ext cx="597308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8"/>
          <p:cNvSpPr/>
          <p:nvPr/>
        </p:nvSpPr>
        <p:spPr>
          <a:xfrm>
            <a:off x="1" y="6300788"/>
            <a:ext cx="8961438" cy="420687"/>
          </a:xfrm>
          <a:prstGeom prst="rect">
            <a:avLst/>
          </a:prstGeom>
          <a:solidFill>
            <a:srgbClr val="03162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15" name="Google Shape;15;p28"/>
          <p:cNvSpPr txBox="1"/>
          <p:nvPr/>
        </p:nvSpPr>
        <p:spPr>
          <a:xfrm>
            <a:off x="8442325" y="36513"/>
            <a:ext cx="29527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u="none">
              <a:solidFill>
                <a:schemeClr val="dk1"/>
              </a:solidFill>
              <a:latin typeface="Arial"/>
              <a:ea typeface="Arial"/>
              <a:cs typeface="Arial"/>
              <a:sym typeface="Arial"/>
            </a:endParaRPr>
          </a:p>
        </p:txBody>
      </p:sp>
      <p:sp>
        <p:nvSpPr>
          <p:cNvPr id="16" name="Google Shape;16;p28"/>
          <p:cNvSpPr txBox="1">
            <a:spLocks noGrp="1"/>
          </p:cNvSpPr>
          <p:nvPr>
            <p:ph type="ctrTitle"/>
          </p:nvPr>
        </p:nvSpPr>
        <p:spPr>
          <a:xfrm>
            <a:off x="2640013" y="2133600"/>
            <a:ext cx="4935537" cy="48736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2640013" y="3867150"/>
            <a:ext cx="4935537" cy="2127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28"/>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i="0" u="none" strike="noStrike" cap="none">
                <a:solidFill>
                  <a:schemeClr val="lt1"/>
                </a:solidFill>
                <a:latin typeface="Arial"/>
                <a:ea typeface="Arial"/>
                <a:cs typeface="Arial"/>
                <a:sym typeface="Arial"/>
              </a:defRPr>
            </a:lvl1pPr>
            <a:lvl2pPr marL="0" marR="0" lvl="1" indent="0" algn="l">
              <a:spcBef>
                <a:spcPts val="0"/>
              </a:spcBef>
              <a:spcAft>
                <a:spcPts val="0"/>
              </a:spcAft>
              <a:buNone/>
              <a:defRPr sz="1000" b="0" i="0" u="none" strike="noStrike" cap="none">
                <a:solidFill>
                  <a:schemeClr val="lt1"/>
                </a:solidFill>
                <a:latin typeface="Arial"/>
                <a:ea typeface="Arial"/>
                <a:cs typeface="Arial"/>
                <a:sym typeface="Arial"/>
              </a:defRPr>
            </a:lvl2pPr>
            <a:lvl3pPr marL="0" marR="0" lvl="2" indent="0" algn="l">
              <a:spcBef>
                <a:spcPts val="0"/>
              </a:spcBef>
              <a:spcAft>
                <a:spcPts val="0"/>
              </a:spcAft>
              <a:buNone/>
              <a:defRPr sz="1000" b="0" i="0" u="none" strike="noStrike" cap="none">
                <a:solidFill>
                  <a:schemeClr val="lt1"/>
                </a:solidFill>
                <a:latin typeface="Arial"/>
                <a:ea typeface="Arial"/>
                <a:cs typeface="Arial"/>
                <a:sym typeface="Arial"/>
              </a:defRPr>
            </a:lvl3pPr>
            <a:lvl4pPr marL="0" marR="0" lvl="3" indent="0" algn="l">
              <a:spcBef>
                <a:spcPts val="0"/>
              </a:spcBef>
              <a:spcAft>
                <a:spcPts val="0"/>
              </a:spcAft>
              <a:buNone/>
              <a:defRPr sz="1000" b="0" i="0" u="none" strike="noStrike" cap="none">
                <a:solidFill>
                  <a:schemeClr val="lt1"/>
                </a:solidFill>
                <a:latin typeface="Arial"/>
                <a:ea typeface="Arial"/>
                <a:cs typeface="Arial"/>
                <a:sym typeface="Arial"/>
              </a:defRPr>
            </a:lvl4pPr>
            <a:lvl5pPr marL="0" marR="0" lvl="4" indent="0" algn="l">
              <a:spcBef>
                <a:spcPts val="0"/>
              </a:spcBef>
              <a:spcAft>
                <a:spcPts val="0"/>
              </a:spcAft>
              <a:buNone/>
              <a:defRPr sz="1000" b="0" i="0" u="none" strike="noStrike" cap="none">
                <a:solidFill>
                  <a:schemeClr val="lt1"/>
                </a:solidFill>
                <a:latin typeface="Arial"/>
                <a:ea typeface="Arial"/>
                <a:cs typeface="Arial"/>
                <a:sym typeface="Arial"/>
              </a:defRPr>
            </a:lvl5pPr>
            <a:lvl6pPr marL="0" marR="0" lvl="5" indent="0" algn="l">
              <a:spcBef>
                <a:spcPts val="0"/>
              </a:spcBef>
              <a:spcAft>
                <a:spcPts val="0"/>
              </a:spcAft>
              <a:buNone/>
              <a:defRPr sz="1000" b="0" i="0" u="none" strike="noStrike" cap="none">
                <a:solidFill>
                  <a:schemeClr val="lt1"/>
                </a:solidFill>
                <a:latin typeface="Arial"/>
                <a:ea typeface="Arial"/>
                <a:cs typeface="Arial"/>
                <a:sym typeface="Arial"/>
              </a:defRPr>
            </a:lvl6pPr>
            <a:lvl7pPr marL="0" marR="0" lvl="6" indent="0" algn="l">
              <a:spcBef>
                <a:spcPts val="0"/>
              </a:spcBef>
              <a:spcAft>
                <a:spcPts val="0"/>
              </a:spcAft>
              <a:buNone/>
              <a:defRPr sz="1000" b="0" i="0" u="none" strike="noStrike" cap="none">
                <a:solidFill>
                  <a:schemeClr val="lt1"/>
                </a:solidFill>
                <a:latin typeface="Arial"/>
                <a:ea typeface="Arial"/>
                <a:cs typeface="Arial"/>
                <a:sym typeface="Arial"/>
              </a:defRPr>
            </a:lvl7pPr>
            <a:lvl8pPr marL="0" marR="0" lvl="7" indent="0" algn="l">
              <a:spcBef>
                <a:spcPts val="0"/>
              </a:spcBef>
              <a:spcAft>
                <a:spcPts val="0"/>
              </a:spcAft>
              <a:buNone/>
              <a:defRPr sz="1000" b="0" i="0" u="none" strike="noStrike" cap="none">
                <a:solidFill>
                  <a:schemeClr val="lt1"/>
                </a:solidFill>
                <a:latin typeface="Arial"/>
                <a:ea typeface="Arial"/>
                <a:cs typeface="Arial"/>
                <a:sym typeface="Arial"/>
              </a:defRPr>
            </a:lvl8pPr>
            <a:lvl9pPr marL="0" marR="0" lvl="8" indent="0" algn="l">
              <a:spcBef>
                <a:spcPts val="0"/>
              </a:spcBef>
              <a:spcAft>
                <a:spcPts val="0"/>
              </a:spcAft>
              <a:buNone/>
              <a:defRPr sz="10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
        <p:nvSpPr>
          <p:cNvPr id="19" name="Google Shape;19;p28"/>
          <p:cNvSpPr/>
          <p:nvPr/>
        </p:nvSpPr>
        <p:spPr>
          <a:xfrm>
            <a:off x="8418124" y="6402924"/>
            <a:ext cx="40076" cy="18466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1200" b="0">
                <a:solidFill>
                  <a:schemeClr val="lt1"/>
                </a:solidFill>
                <a:latin typeface="Arial"/>
                <a:ea typeface="Arial"/>
                <a:cs typeface="Arial"/>
                <a:sym typeface="Arial"/>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37"/>
          <p:cNvSpPr txBox="1">
            <a:spLocks noGrp="1"/>
          </p:cNvSpPr>
          <p:nvPr>
            <p:ph type="title"/>
          </p:nvPr>
        </p:nvSpPr>
        <p:spPr>
          <a:xfrm>
            <a:off x="119063" y="230188"/>
            <a:ext cx="8618537" cy="2889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7"/>
          <p:cNvSpPr txBox="1">
            <a:spLocks noGrp="1"/>
          </p:cNvSpPr>
          <p:nvPr>
            <p:ph type="body" idx="1"/>
          </p:nvPr>
        </p:nvSpPr>
        <p:spPr>
          <a:xfrm rot="5400000">
            <a:off x="2992438" y="411163"/>
            <a:ext cx="1222375" cy="43021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
        <p:nvSpPr>
          <p:cNvPr id="59" name="Google Shape;59;p37"/>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0"/>
        <p:cNvGrpSpPr/>
        <p:nvPr/>
      </p:nvGrpSpPr>
      <p:grpSpPr>
        <a:xfrm>
          <a:off x="0" y="0"/>
          <a:ext cx="0" cy="0"/>
          <a:chOff x="0" y="0"/>
          <a:chExt cx="0" cy="0"/>
        </a:xfrm>
      </p:grpSpPr>
      <p:sp>
        <p:nvSpPr>
          <p:cNvPr id="61" name="Google Shape;61;p38"/>
          <p:cNvSpPr txBox="1">
            <a:spLocks noGrp="1"/>
          </p:cNvSpPr>
          <p:nvPr>
            <p:ph type="title"/>
          </p:nvPr>
        </p:nvSpPr>
        <p:spPr>
          <a:xfrm rot="5400000">
            <a:off x="6188869" y="624682"/>
            <a:ext cx="2943225" cy="21542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8"/>
          <p:cNvSpPr txBox="1">
            <a:spLocks noGrp="1"/>
          </p:cNvSpPr>
          <p:nvPr>
            <p:ph type="body" idx="1"/>
          </p:nvPr>
        </p:nvSpPr>
        <p:spPr>
          <a:xfrm rot="5400000">
            <a:off x="1803400" y="-1454150"/>
            <a:ext cx="2943225" cy="63119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
        <p:nvSpPr>
          <p:cNvPr id="63" name="Google Shape;63;p38"/>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119063" y="230188"/>
            <a:ext cx="8618537" cy="2889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body" idx="1"/>
          </p:nvPr>
        </p:nvSpPr>
        <p:spPr>
          <a:xfrm>
            <a:off x="1452563" y="1951038"/>
            <a:ext cx="4302125" cy="122237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
        <p:nvSpPr>
          <p:cNvPr id="23" name="Google Shape;23;p29"/>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
        <p:nvSpPr>
          <p:cNvPr id="24" name="Google Shape;24;p29"/>
          <p:cNvSpPr/>
          <p:nvPr/>
        </p:nvSpPr>
        <p:spPr>
          <a:xfrm>
            <a:off x="8418513" y="6403975"/>
            <a:ext cx="39687" cy="18256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0" tIns="0" rIns="0" bIns="0" anchor="ctr" anchorCtr="0">
            <a:spAutoFit/>
          </a:bodyPr>
          <a:lstStyle/>
          <a:p>
            <a:pPr marL="0" marR="0" lvl="0" indent="0" algn="r" rtl="0">
              <a:spcBef>
                <a:spcPts val="0"/>
              </a:spcBef>
              <a:spcAft>
                <a:spcPts val="0"/>
              </a:spcAft>
              <a:buNone/>
            </a:pPr>
            <a:r>
              <a:rPr lang="en-US" sz="1200" b="0">
                <a:solidFill>
                  <a:schemeClr val="dk1"/>
                </a:solidFill>
                <a:latin typeface="Arial"/>
                <a:ea typeface="Arial"/>
                <a:cs typeface="Arial"/>
                <a:sym typeface="Arial"/>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30"/>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708025" y="4319588"/>
            <a:ext cx="7616825" cy="133508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708025" y="2849563"/>
            <a:ext cx="7616825" cy="1470025"/>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2000"/>
              <a:buFont typeface="Arial"/>
              <a:buNone/>
              <a:defRPr sz="2000"/>
            </a:lvl1pPr>
            <a:lvl2pPr marL="914400" lvl="1" indent="-228600" algn="l">
              <a:spcBef>
                <a:spcPts val="0"/>
              </a:spcBef>
              <a:spcAft>
                <a:spcPts val="0"/>
              </a:spcAft>
              <a:buSzPts val="2250"/>
              <a:buNone/>
              <a:defRPr sz="1800"/>
            </a:lvl2pPr>
            <a:lvl3pPr marL="1371600" lvl="2" indent="-228600" algn="l">
              <a:spcBef>
                <a:spcPts val="0"/>
              </a:spcBef>
              <a:spcAft>
                <a:spcPts val="0"/>
              </a:spcAft>
              <a:buSzPts val="1920"/>
              <a:buNone/>
              <a:defRPr sz="1600"/>
            </a:lvl3pPr>
            <a:lvl4pPr marL="1828800" lvl="3" indent="-228600" algn="l">
              <a:spcBef>
                <a:spcPts val="0"/>
              </a:spcBef>
              <a:spcAft>
                <a:spcPts val="0"/>
              </a:spcAft>
              <a:buSzPts val="1680"/>
              <a:buNone/>
              <a:defRPr sz="1400"/>
            </a:lvl4pPr>
            <a:lvl5pPr marL="2286000" lvl="4" indent="-228600" algn="l">
              <a:spcBef>
                <a:spcPts val="0"/>
              </a:spcBef>
              <a:spcAft>
                <a:spcPts val="0"/>
              </a:spcAft>
              <a:buSzPts val="1246"/>
              <a:buNone/>
              <a:defRPr sz="1400"/>
            </a:lvl5pPr>
            <a:lvl6pPr marL="2743200" lvl="5" indent="-228600" algn="l">
              <a:spcBef>
                <a:spcPts val="0"/>
              </a:spcBef>
              <a:spcAft>
                <a:spcPts val="0"/>
              </a:spcAft>
              <a:buSzPts val="1246"/>
              <a:buNone/>
              <a:defRPr sz="1400"/>
            </a:lvl6pPr>
            <a:lvl7pPr marL="3200400" lvl="6" indent="-228600" algn="l">
              <a:spcBef>
                <a:spcPts val="0"/>
              </a:spcBef>
              <a:spcAft>
                <a:spcPts val="0"/>
              </a:spcAft>
              <a:buSzPts val="1246"/>
              <a:buNone/>
              <a:defRPr sz="1400"/>
            </a:lvl7pPr>
            <a:lvl8pPr marL="3657600" lvl="7" indent="-228600" algn="l">
              <a:spcBef>
                <a:spcPts val="0"/>
              </a:spcBef>
              <a:spcAft>
                <a:spcPts val="0"/>
              </a:spcAft>
              <a:buSzPts val="1246"/>
              <a:buNone/>
              <a:defRPr sz="1400"/>
            </a:lvl8pPr>
            <a:lvl9pPr marL="4114800" lvl="8" indent="-228600" algn="l">
              <a:spcBef>
                <a:spcPts val="0"/>
              </a:spcBef>
              <a:spcAft>
                <a:spcPts val="0"/>
              </a:spcAft>
              <a:buSzPts val="1246"/>
              <a:buNone/>
              <a:defRPr sz="1400"/>
            </a:lvl9pPr>
          </a:lstStyle>
          <a:p>
            <a:endParaRPr/>
          </a:p>
        </p:txBody>
      </p:sp>
      <p:sp>
        <p:nvSpPr>
          <p:cNvPr id="30" name="Google Shape;30;p31"/>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32"/>
          <p:cNvSpPr txBox="1">
            <a:spLocks noGrp="1"/>
          </p:cNvSpPr>
          <p:nvPr>
            <p:ph type="title"/>
          </p:nvPr>
        </p:nvSpPr>
        <p:spPr>
          <a:xfrm>
            <a:off x="119063" y="230188"/>
            <a:ext cx="8618537" cy="2889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2"/>
          <p:cNvSpPr txBox="1">
            <a:spLocks noGrp="1"/>
          </p:cNvSpPr>
          <p:nvPr>
            <p:ph type="body" idx="1"/>
          </p:nvPr>
        </p:nvSpPr>
        <p:spPr>
          <a:xfrm>
            <a:off x="1452563" y="1951038"/>
            <a:ext cx="2074862" cy="122237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800"/>
            </a:lvl1pPr>
            <a:lvl2pPr marL="914400" lvl="1" indent="-419100" algn="l">
              <a:spcBef>
                <a:spcPts val="0"/>
              </a:spcBef>
              <a:spcAft>
                <a:spcPts val="0"/>
              </a:spcAft>
              <a:buSzPts val="3000"/>
              <a:buChar char="▪"/>
              <a:defRPr sz="2400"/>
            </a:lvl2pPr>
            <a:lvl3pPr marL="1371600" lvl="2" indent="-381000" algn="l">
              <a:spcBef>
                <a:spcPts val="0"/>
              </a:spcBef>
              <a:spcAft>
                <a:spcPts val="0"/>
              </a:spcAft>
              <a:buSzPts val="2400"/>
              <a:buChar char="–"/>
              <a:defRPr sz="2000"/>
            </a:lvl3pPr>
            <a:lvl4pPr marL="1828800" lvl="3" indent="-365760" algn="l">
              <a:spcBef>
                <a:spcPts val="0"/>
              </a:spcBef>
              <a:spcAft>
                <a:spcPts val="0"/>
              </a:spcAft>
              <a:buSzPts val="2160"/>
              <a:buChar char="▫"/>
              <a:defRPr sz="1800"/>
            </a:lvl4pPr>
            <a:lvl5pPr marL="2286000" lvl="4" indent="-330326" algn="l">
              <a:spcBef>
                <a:spcPts val="0"/>
              </a:spcBef>
              <a:spcAft>
                <a:spcPts val="0"/>
              </a:spcAft>
              <a:buSzPts val="1602"/>
              <a:buChar char="-"/>
              <a:defRPr sz="1800"/>
            </a:lvl5pPr>
            <a:lvl6pPr marL="2743200" lvl="5" indent="-330326" algn="l">
              <a:spcBef>
                <a:spcPts val="0"/>
              </a:spcBef>
              <a:spcAft>
                <a:spcPts val="0"/>
              </a:spcAft>
              <a:buSzPts val="1602"/>
              <a:buChar char="-"/>
              <a:defRPr sz="1800"/>
            </a:lvl6pPr>
            <a:lvl7pPr marL="3200400" lvl="6" indent="-330326" algn="l">
              <a:spcBef>
                <a:spcPts val="0"/>
              </a:spcBef>
              <a:spcAft>
                <a:spcPts val="0"/>
              </a:spcAft>
              <a:buSzPts val="1602"/>
              <a:buChar char="-"/>
              <a:defRPr sz="1800"/>
            </a:lvl7pPr>
            <a:lvl8pPr marL="3657600" lvl="7" indent="-330327" algn="l">
              <a:spcBef>
                <a:spcPts val="0"/>
              </a:spcBef>
              <a:spcAft>
                <a:spcPts val="0"/>
              </a:spcAft>
              <a:buSzPts val="1602"/>
              <a:buChar char="-"/>
              <a:defRPr sz="1800"/>
            </a:lvl8pPr>
            <a:lvl9pPr marL="4114800" lvl="8" indent="-330327" algn="l">
              <a:spcBef>
                <a:spcPts val="0"/>
              </a:spcBef>
              <a:spcAft>
                <a:spcPts val="0"/>
              </a:spcAft>
              <a:buSzPts val="1602"/>
              <a:buChar char="-"/>
              <a:defRPr sz="1800"/>
            </a:lvl9pPr>
          </a:lstStyle>
          <a:p>
            <a:endParaRPr/>
          </a:p>
        </p:txBody>
      </p:sp>
      <p:sp>
        <p:nvSpPr>
          <p:cNvPr id="34" name="Google Shape;34;p32"/>
          <p:cNvSpPr txBox="1">
            <a:spLocks noGrp="1"/>
          </p:cNvSpPr>
          <p:nvPr>
            <p:ph type="body" idx="2"/>
          </p:nvPr>
        </p:nvSpPr>
        <p:spPr>
          <a:xfrm>
            <a:off x="3679825" y="1951038"/>
            <a:ext cx="2074863" cy="122237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800"/>
            </a:lvl1pPr>
            <a:lvl2pPr marL="914400" lvl="1" indent="-419100" algn="l">
              <a:spcBef>
                <a:spcPts val="0"/>
              </a:spcBef>
              <a:spcAft>
                <a:spcPts val="0"/>
              </a:spcAft>
              <a:buSzPts val="3000"/>
              <a:buChar char="▪"/>
              <a:defRPr sz="2400"/>
            </a:lvl2pPr>
            <a:lvl3pPr marL="1371600" lvl="2" indent="-381000" algn="l">
              <a:spcBef>
                <a:spcPts val="0"/>
              </a:spcBef>
              <a:spcAft>
                <a:spcPts val="0"/>
              </a:spcAft>
              <a:buSzPts val="2400"/>
              <a:buChar char="–"/>
              <a:defRPr sz="2000"/>
            </a:lvl3pPr>
            <a:lvl4pPr marL="1828800" lvl="3" indent="-365760" algn="l">
              <a:spcBef>
                <a:spcPts val="0"/>
              </a:spcBef>
              <a:spcAft>
                <a:spcPts val="0"/>
              </a:spcAft>
              <a:buSzPts val="2160"/>
              <a:buChar char="▫"/>
              <a:defRPr sz="1800"/>
            </a:lvl4pPr>
            <a:lvl5pPr marL="2286000" lvl="4" indent="-330326" algn="l">
              <a:spcBef>
                <a:spcPts val="0"/>
              </a:spcBef>
              <a:spcAft>
                <a:spcPts val="0"/>
              </a:spcAft>
              <a:buSzPts val="1602"/>
              <a:buChar char="-"/>
              <a:defRPr sz="1800"/>
            </a:lvl5pPr>
            <a:lvl6pPr marL="2743200" lvl="5" indent="-330326" algn="l">
              <a:spcBef>
                <a:spcPts val="0"/>
              </a:spcBef>
              <a:spcAft>
                <a:spcPts val="0"/>
              </a:spcAft>
              <a:buSzPts val="1602"/>
              <a:buChar char="-"/>
              <a:defRPr sz="1800"/>
            </a:lvl6pPr>
            <a:lvl7pPr marL="3200400" lvl="6" indent="-330326" algn="l">
              <a:spcBef>
                <a:spcPts val="0"/>
              </a:spcBef>
              <a:spcAft>
                <a:spcPts val="0"/>
              </a:spcAft>
              <a:buSzPts val="1602"/>
              <a:buChar char="-"/>
              <a:defRPr sz="1800"/>
            </a:lvl7pPr>
            <a:lvl8pPr marL="3657600" lvl="7" indent="-330327" algn="l">
              <a:spcBef>
                <a:spcPts val="0"/>
              </a:spcBef>
              <a:spcAft>
                <a:spcPts val="0"/>
              </a:spcAft>
              <a:buSzPts val="1602"/>
              <a:buChar char="-"/>
              <a:defRPr sz="1800"/>
            </a:lvl8pPr>
            <a:lvl9pPr marL="4114800" lvl="8" indent="-330327" algn="l">
              <a:spcBef>
                <a:spcPts val="0"/>
              </a:spcBef>
              <a:spcAft>
                <a:spcPts val="0"/>
              </a:spcAft>
              <a:buSzPts val="1602"/>
              <a:buChar char="-"/>
              <a:defRPr sz="1800"/>
            </a:lvl9pPr>
          </a:lstStyle>
          <a:p>
            <a:endParaRPr/>
          </a:p>
        </p:txBody>
      </p:sp>
      <p:sp>
        <p:nvSpPr>
          <p:cNvPr id="35" name="Google Shape;35;p32"/>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447675" y="269875"/>
            <a:ext cx="8066088" cy="11191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body" idx="1"/>
          </p:nvPr>
        </p:nvSpPr>
        <p:spPr>
          <a:xfrm>
            <a:off x="447675" y="1504950"/>
            <a:ext cx="3959225" cy="627063"/>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2400"/>
              <a:buFont typeface="Arial"/>
              <a:buNone/>
              <a:defRPr sz="2400" b="1"/>
            </a:lvl1pPr>
            <a:lvl2pPr marL="914400" lvl="1" indent="-228600" algn="l">
              <a:spcBef>
                <a:spcPts val="0"/>
              </a:spcBef>
              <a:spcAft>
                <a:spcPts val="0"/>
              </a:spcAft>
              <a:buSzPts val="2500"/>
              <a:buNone/>
              <a:defRPr sz="2000" b="1"/>
            </a:lvl2pPr>
            <a:lvl3pPr marL="1371600" lvl="2" indent="-228600" algn="l">
              <a:spcBef>
                <a:spcPts val="0"/>
              </a:spcBef>
              <a:spcAft>
                <a:spcPts val="0"/>
              </a:spcAft>
              <a:buSzPts val="2160"/>
              <a:buNone/>
              <a:defRPr sz="1800" b="1"/>
            </a:lvl3pPr>
            <a:lvl4pPr marL="1828800" lvl="3" indent="-228600" algn="l">
              <a:spcBef>
                <a:spcPts val="0"/>
              </a:spcBef>
              <a:spcAft>
                <a:spcPts val="0"/>
              </a:spcAft>
              <a:buSzPts val="1920"/>
              <a:buNone/>
              <a:defRPr sz="1600" b="1"/>
            </a:lvl4pPr>
            <a:lvl5pPr marL="2286000" lvl="4" indent="-228600" algn="l">
              <a:spcBef>
                <a:spcPts val="0"/>
              </a:spcBef>
              <a:spcAft>
                <a:spcPts val="0"/>
              </a:spcAft>
              <a:buSzPts val="1424"/>
              <a:buNone/>
              <a:defRPr sz="1600" b="1"/>
            </a:lvl5pPr>
            <a:lvl6pPr marL="2743200" lvl="5" indent="-228600" algn="l">
              <a:spcBef>
                <a:spcPts val="0"/>
              </a:spcBef>
              <a:spcAft>
                <a:spcPts val="0"/>
              </a:spcAft>
              <a:buSzPts val="1424"/>
              <a:buNone/>
              <a:defRPr sz="1600" b="1"/>
            </a:lvl6pPr>
            <a:lvl7pPr marL="3200400" lvl="6" indent="-228600" algn="l">
              <a:spcBef>
                <a:spcPts val="0"/>
              </a:spcBef>
              <a:spcAft>
                <a:spcPts val="0"/>
              </a:spcAft>
              <a:buSzPts val="1424"/>
              <a:buNone/>
              <a:defRPr sz="1600" b="1"/>
            </a:lvl7pPr>
            <a:lvl8pPr marL="3657600" lvl="7" indent="-228600" algn="l">
              <a:spcBef>
                <a:spcPts val="0"/>
              </a:spcBef>
              <a:spcAft>
                <a:spcPts val="0"/>
              </a:spcAft>
              <a:buSzPts val="1424"/>
              <a:buNone/>
              <a:defRPr sz="1600" b="1"/>
            </a:lvl8pPr>
            <a:lvl9pPr marL="4114800" lvl="8" indent="-228600" algn="l">
              <a:spcBef>
                <a:spcPts val="0"/>
              </a:spcBef>
              <a:spcAft>
                <a:spcPts val="0"/>
              </a:spcAft>
              <a:buSzPts val="1424"/>
              <a:buNone/>
              <a:defRPr sz="1600" b="1"/>
            </a:lvl9pPr>
          </a:lstStyle>
          <a:p>
            <a:endParaRPr/>
          </a:p>
        </p:txBody>
      </p:sp>
      <p:sp>
        <p:nvSpPr>
          <p:cNvPr id="39" name="Google Shape;39;p33"/>
          <p:cNvSpPr txBox="1">
            <a:spLocks noGrp="1"/>
          </p:cNvSpPr>
          <p:nvPr>
            <p:ph type="body" idx="2"/>
          </p:nvPr>
        </p:nvSpPr>
        <p:spPr>
          <a:xfrm>
            <a:off x="447675" y="2132013"/>
            <a:ext cx="3959225" cy="3871912"/>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400"/>
            </a:lvl1pPr>
            <a:lvl2pPr marL="914400" lvl="1" indent="-387350" algn="l">
              <a:spcBef>
                <a:spcPts val="0"/>
              </a:spcBef>
              <a:spcAft>
                <a:spcPts val="0"/>
              </a:spcAft>
              <a:buSzPts val="2500"/>
              <a:buChar char="▪"/>
              <a:defRPr sz="2000"/>
            </a:lvl2pPr>
            <a:lvl3pPr marL="1371600" lvl="2" indent="-365760" algn="l">
              <a:spcBef>
                <a:spcPts val="0"/>
              </a:spcBef>
              <a:spcAft>
                <a:spcPts val="0"/>
              </a:spcAft>
              <a:buSzPts val="2160"/>
              <a:buChar char="–"/>
              <a:defRPr sz="1800"/>
            </a:lvl3pPr>
            <a:lvl4pPr marL="1828800" lvl="3" indent="-350519" algn="l">
              <a:spcBef>
                <a:spcPts val="0"/>
              </a:spcBef>
              <a:spcAft>
                <a:spcPts val="0"/>
              </a:spcAft>
              <a:buSzPts val="1920"/>
              <a:buChar char="▫"/>
              <a:defRPr sz="1600"/>
            </a:lvl4pPr>
            <a:lvl5pPr marL="2286000" lvl="4" indent="-319023" algn="l">
              <a:spcBef>
                <a:spcPts val="0"/>
              </a:spcBef>
              <a:spcAft>
                <a:spcPts val="0"/>
              </a:spcAft>
              <a:buSzPts val="1424"/>
              <a:buChar char="-"/>
              <a:defRPr sz="1600"/>
            </a:lvl5pPr>
            <a:lvl6pPr marL="2743200" lvl="5" indent="-319023" algn="l">
              <a:spcBef>
                <a:spcPts val="0"/>
              </a:spcBef>
              <a:spcAft>
                <a:spcPts val="0"/>
              </a:spcAft>
              <a:buSzPts val="1424"/>
              <a:buChar char="-"/>
              <a:defRPr sz="1600"/>
            </a:lvl6pPr>
            <a:lvl7pPr marL="3200400" lvl="6" indent="-319023" algn="l">
              <a:spcBef>
                <a:spcPts val="0"/>
              </a:spcBef>
              <a:spcAft>
                <a:spcPts val="0"/>
              </a:spcAft>
              <a:buSzPts val="1424"/>
              <a:buChar char="-"/>
              <a:defRPr sz="1600"/>
            </a:lvl7pPr>
            <a:lvl8pPr marL="3657600" lvl="7" indent="-319023" algn="l">
              <a:spcBef>
                <a:spcPts val="0"/>
              </a:spcBef>
              <a:spcAft>
                <a:spcPts val="0"/>
              </a:spcAft>
              <a:buSzPts val="1424"/>
              <a:buChar char="-"/>
              <a:defRPr sz="1600"/>
            </a:lvl8pPr>
            <a:lvl9pPr marL="4114800" lvl="8" indent="-319023" algn="l">
              <a:spcBef>
                <a:spcPts val="0"/>
              </a:spcBef>
              <a:spcAft>
                <a:spcPts val="0"/>
              </a:spcAft>
              <a:buSzPts val="1424"/>
              <a:buChar char="-"/>
              <a:defRPr sz="1600"/>
            </a:lvl9pPr>
          </a:lstStyle>
          <a:p>
            <a:endParaRPr/>
          </a:p>
        </p:txBody>
      </p:sp>
      <p:sp>
        <p:nvSpPr>
          <p:cNvPr id="40" name="Google Shape;40;p33"/>
          <p:cNvSpPr txBox="1">
            <a:spLocks noGrp="1"/>
          </p:cNvSpPr>
          <p:nvPr>
            <p:ph type="body" idx="3"/>
          </p:nvPr>
        </p:nvSpPr>
        <p:spPr>
          <a:xfrm>
            <a:off x="4552950" y="1504950"/>
            <a:ext cx="3960813" cy="627063"/>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2400"/>
              <a:buFont typeface="Arial"/>
              <a:buNone/>
              <a:defRPr sz="2400" b="1"/>
            </a:lvl1pPr>
            <a:lvl2pPr marL="914400" lvl="1" indent="-228600" algn="l">
              <a:spcBef>
                <a:spcPts val="0"/>
              </a:spcBef>
              <a:spcAft>
                <a:spcPts val="0"/>
              </a:spcAft>
              <a:buSzPts val="2500"/>
              <a:buNone/>
              <a:defRPr sz="2000" b="1"/>
            </a:lvl2pPr>
            <a:lvl3pPr marL="1371600" lvl="2" indent="-228600" algn="l">
              <a:spcBef>
                <a:spcPts val="0"/>
              </a:spcBef>
              <a:spcAft>
                <a:spcPts val="0"/>
              </a:spcAft>
              <a:buSzPts val="2160"/>
              <a:buNone/>
              <a:defRPr sz="1800" b="1"/>
            </a:lvl3pPr>
            <a:lvl4pPr marL="1828800" lvl="3" indent="-228600" algn="l">
              <a:spcBef>
                <a:spcPts val="0"/>
              </a:spcBef>
              <a:spcAft>
                <a:spcPts val="0"/>
              </a:spcAft>
              <a:buSzPts val="1920"/>
              <a:buNone/>
              <a:defRPr sz="1600" b="1"/>
            </a:lvl4pPr>
            <a:lvl5pPr marL="2286000" lvl="4" indent="-228600" algn="l">
              <a:spcBef>
                <a:spcPts val="0"/>
              </a:spcBef>
              <a:spcAft>
                <a:spcPts val="0"/>
              </a:spcAft>
              <a:buSzPts val="1424"/>
              <a:buNone/>
              <a:defRPr sz="1600" b="1"/>
            </a:lvl5pPr>
            <a:lvl6pPr marL="2743200" lvl="5" indent="-228600" algn="l">
              <a:spcBef>
                <a:spcPts val="0"/>
              </a:spcBef>
              <a:spcAft>
                <a:spcPts val="0"/>
              </a:spcAft>
              <a:buSzPts val="1424"/>
              <a:buNone/>
              <a:defRPr sz="1600" b="1"/>
            </a:lvl6pPr>
            <a:lvl7pPr marL="3200400" lvl="6" indent="-228600" algn="l">
              <a:spcBef>
                <a:spcPts val="0"/>
              </a:spcBef>
              <a:spcAft>
                <a:spcPts val="0"/>
              </a:spcAft>
              <a:buSzPts val="1424"/>
              <a:buNone/>
              <a:defRPr sz="1600" b="1"/>
            </a:lvl7pPr>
            <a:lvl8pPr marL="3657600" lvl="7" indent="-228600" algn="l">
              <a:spcBef>
                <a:spcPts val="0"/>
              </a:spcBef>
              <a:spcAft>
                <a:spcPts val="0"/>
              </a:spcAft>
              <a:buSzPts val="1424"/>
              <a:buNone/>
              <a:defRPr sz="1600" b="1"/>
            </a:lvl8pPr>
            <a:lvl9pPr marL="4114800" lvl="8" indent="-228600" algn="l">
              <a:spcBef>
                <a:spcPts val="0"/>
              </a:spcBef>
              <a:spcAft>
                <a:spcPts val="0"/>
              </a:spcAft>
              <a:buSzPts val="1424"/>
              <a:buNone/>
              <a:defRPr sz="1600" b="1"/>
            </a:lvl9pPr>
          </a:lstStyle>
          <a:p>
            <a:endParaRPr/>
          </a:p>
        </p:txBody>
      </p:sp>
      <p:sp>
        <p:nvSpPr>
          <p:cNvPr id="41" name="Google Shape;41;p33"/>
          <p:cNvSpPr txBox="1">
            <a:spLocks noGrp="1"/>
          </p:cNvSpPr>
          <p:nvPr>
            <p:ph type="body" idx="4"/>
          </p:nvPr>
        </p:nvSpPr>
        <p:spPr>
          <a:xfrm>
            <a:off x="4552950" y="2132013"/>
            <a:ext cx="3960813" cy="3871912"/>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400"/>
            </a:lvl1pPr>
            <a:lvl2pPr marL="914400" lvl="1" indent="-387350" algn="l">
              <a:spcBef>
                <a:spcPts val="0"/>
              </a:spcBef>
              <a:spcAft>
                <a:spcPts val="0"/>
              </a:spcAft>
              <a:buSzPts val="2500"/>
              <a:buChar char="▪"/>
              <a:defRPr sz="2000"/>
            </a:lvl2pPr>
            <a:lvl3pPr marL="1371600" lvl="2" indent="-365760" algn="l">
              <a:spcBef>
                <a:spcPts val="0"/>
              </a:spcBef>
              <a:spcAft>
                <a:spcPts val="0"/>
              </a:spcAft>
              <a:buSzPts val="2160"/>
              <a:buChar char="–"/>
              <a:defRPr sz="1800"/>
            </a:lvl3pPr>
            <a:lvl4pPr marL="1828800" lvl="3" indent="-350519" algn="l">
              <a:spcBef>
                <a:spcPts val="0"/>
              </a:spcBef>
              <a:spcAft>
                <a:spcPts val="0"/>
              </a:spcAft>
              <a:buSzPts val="1920"/>
              <a:buChar char="▫"/>
              <a:defRPr sz="1600"/>
            </a:lvl4pPr>
            <a:lvl5pPr marL="2286000" lvl="4" indent="-319023" algn="l">
              <a:spcBef>
                <a:spcPts val="0"/>
              </a:spcBef>
              <a:spcAft>
                <a:spcPts val="0"/>
              </a:spcAft>
              <a:buSzPts val="1424"/>
              <a:buChar char="-"/>
              <a:defRPr sz="1600"/>
            </a:lvl5pPr>
            <a:lvl6pPr marL="2743200" lvl="5" indent="-319023" algn="l">
              <a:spcBef>
                <a:spcPts val="0"/>
              </a:spcBef>
              <a:spcAft>
                <a:spcPts val="0"/>
              </a:spcAft>
              <a:buSzPts val="1424"/>
              <a:buChar char="-"/>
              <a:defRPr sz="1600"/>
            </a:lvl6pPr>
            <a:lvl7pPr marL="3200400" lvl="6" indent="-319023" algn="l">
              <a:spcBef>
                <a:spcPts val="0"/>
              </a:spcBef>
              <a:spcAft>
                <a:spcPts val="0"/>
              </a:spcAft>
              <a:buSzPts val="1424"/>
              <a:buChar char="-"/>
              <a:defRPr sz="1600"/>
            </a:lvl7pPr>
            <a:lvl8pPr marL="3657600" lvl="7" indent="-319023" algn="l">
              <a:spcBef>
                <a:spcPts val="0"/>
              </a:spcBef>
              <a:spcAft>
                <a:spcPts val="0"/>
              </a:spcAft>
              <a:buSzPts val="1424"/>
              <a:buChar char="-"/>
              <a:defRPr sz="1600"/>
            </a:lvl8pPr>
            <a:lvl9pPr marL="4114800" lvl="8" indent="-319023" algn="l">
              <a:spcBef>
                <a:spcPts val="0"/>
              </a:spcBef>
              <a:spcAft>
                <a:spcPts val="0"/>
              </a:spcAft>
              <a:buSzPts val="1424"/>
              <a:buChar char="-"/>
              <a:defRPr sz="1600"/>
            </a:lvl9pPr>
          </a:lstStyle>
          <a:p>
            <a:endParaRPr/>
          </a:p>
        </p:txBody>
      </p:sp>
      <p:sp>
        <p:nvSpPr>
          <p:cNvPr id="42" name="Google Shape;42;p33"/>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119063" y="230188"/>
            <a:ext cx="8618537" cy="2889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4"/>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447675" y="268288"/>
            <a:ext cx="2947988" cy="1138237"/>
          </a:xfrm>
          <a:prstGeom prst="rect">
            <a:avLst/>
          </a:prstGeom>
          <a:noFill/>
          <a:ln>
            <a:noFill/>
          </a:ln>
        </p:spPr>
        <p:txBody>
          <a:bodyPr spcFirstLastPara="1" wrap="square" lIns="0" tIns="0" rIns="0" bIns="0" anchor="b" anchorCtr="0">
            <a:sp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5"/>
          <p:cNvSpPr txBox="1">
            <a:spLocks noGrp="1"/>
          </p:cNvSpPr>
          <p:nvPr>
            <p:ph type="body" idx="1"/>
          </p:nvPr>
        </p:nvSpPr>
        <p:spPr>
          <a:xfrm>
            <a:off x="3503613" y="268288"/>
            <a:ext cx="5010150" cy="5735637"/>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3200"/>
            </a:lvl1pPr>
            <a:lvl2pPr marL="914400" lvl="1" indent="-450850" algn="l">
              <a:spcBef>
                <a:spcPts val="0"/>
              </a:spcBef>
              <a:spcAft>
                <a:spcPts val="0"/>
              </a:spcAft>
              <a:buSzPts val="3500"/>
              <a:buChar char="▪"/>
              <a:defRPr sz="2800"/>
            </a:lvl2pPr>
            <a:lvl3pPr marL="1371600" lvl="2" indent="-411480" algn="l">
              <a:spcBef>
                <a:spcPts val="0"/>
              </a:spcBef>
              <a:spcAft>
                <a:spcPts val="0"/>
              </a:spcAft>
              <a:buSzPts val="2880"/>
              <a:buChar char="–"/>
              <a:defRPr sz="2400"/>
            </a:lvl3pPr>
            <a:lvl4pPr marL="1828800" lvl="3" indent="-381000" algn="l">
              <a:spcBef>
                <a:spcPts val="0"/>
              </a:spcBef>
              <a:spcAft>
                <a:spcPts val="0"/>
              </a:spcAft>
              <a:buSzPts val="2400"/>
              <a:buChar char="▫"/>
              <a:defRPr sz="2000"/>
            </a:lvl4pPr>
            <a:lvl5pPr marL="2286000" lvl="4" indent="-341629" algn="l">
              <a:spcBef>
                <a:spcPts val="0"/>
              </a:spcBef>
              <a:spcAft>
                <a:spcPts val="0"/>
              </a:spcAft>
              <a:buSzPts val="1780"/>
              <a:buChar char="-"/>
              <a:defRPr sz="2000"/>
            </a:lvl5pPr>
            <a:lvl6pPr marL="2743200" lvl="5" indent="-341629" algn="l">
              <a:spcBef>
                <a:spcPts val="0"/>
              </a:spcBef>
              <a:spcAft>
                <a:spcPts val="0"/>
              </a:spcAft>
              <a:buSzPts val="1780"/>
              <a:buChar char="-"/>
              <a:defRPr sz="2000"/>
            </a:lvl6pPr>
            <a:lvl7pPr marL="3200400" lvl="6" indent="-341629" algn="l">
              <a:spcBef>
                <a:spcPts val="0"/>
              </a:spcBef>
              <a:spcAft>
                <a:spcPts val="0"/>
              </a:spcAft>
              <a:buSzPts val="1780"/>
              <a:buChar char="-"/>
              <a:defRPr sz="2000"/>
            </a:lvl7pPr>
            <a:lvl8pPr marL="3657600" lvl="7" indent="-341629" algn="l">
              <a:spcBef>
                <a:spcPts val="0"/>
              </a:spcBef>
              <a:spcAft>
                <a:spcPts val="0"/>
              </a:spcAft>
              <a:buSzPts val="1780"/>
              <a:buChar char="-"/>
              <a:defRPr sz="2000"/>
            </a:lvl8pPr>
            <a:lvl9pPr marL="4114800" lvl="8" indent="-341629" algn="l">
              <a:spcBef>
                <a:spcPts val="0"/>
              </a:spcBef>
              <a:spcAft>
                <a:spcPts val="0"/>
              </a:spcAft>
              <a:buSzPts val="1780"/>
              <a:buChar char="-"/>
              <a:defRPr sz="2000"/>
            </a:lvl9pPr>
          </a:lstStyle>
          <a:p>
            <a:endParaRPr/>
          </a:p>
        </p:txBody>
      </p:sp>
      <p:sp>
        <p:nvSpPr>
          <p:cNvPr id="49" name="Google Shape;49;p35"/>
          <p:cNvSpPr txBox="1">
            <a:spLocks noGrp="1"/>
          </p:cNvSpPr>
          <p:nvPr>
            <p:ph type="body" idx="2"/>
          </p:nvPr>
        </p:nvSpPr>
        <p:spPr>
          <a:xfrm>
            <a:off x="447675" y="1406525"/>
            <a:ext cx="2947988" cy="45974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Font typeface="Arial"/>
              <a:buNone/>
              <a:defRPr sz="1400"/>
            </a:lvl1pPr>
            <a:lvl2pPr marL="914400" lvl="1" indent="-228600" algn="l">
              <a:spcBef>
                <a:spcPts val="0"/>
              </a:spcBef>
              <a:spcAft>
                <a:spcPts val="0"/>
              </a:spcAft>
              <a:buSzPts val="1500"/>
              <a:buNone/>
              <a:defRPr sz="1200"/>
            </a:lvl2pPr>
            <a:lvl3pPr marL="1371600" lvl="2" indent="-228600" algn="l">
              <a:spcBef>
                <a:spcPts val="0"/>
              </a:spcBef>
              <a:spcAft>
                <a:spcPts val="0"/>
              </a:spcAft>
              <a:buSzPts val="1200"/>
              <a:buNone/>
              <a:defRPr sz="1000"/>
            </a:lvl3pPr>
            <a:lvl4pPr marL="1828800" lvl="3" indent="-228600" algn="l">
              <a:spcBef>
                <a:spcPts val="0"/>
              </a:spcBef>
              <a:spcAft>
                <a:spcPts val="0"/>
              </a:spcAft>
              <a:buSzPts val="1080"/>
              <a:buNone/>
              <a:defRPr sz="900"/>
            </a:lvl4pPr>
            <a:lvl5pPr marL="2286000" lvl="4" indent="-228600" algn="l">
              <a:spcBef>
                <a:spcPts val="0"/>
              </a:spcBef>
              <a:spcAft>
                <a:spcPts val="0"/>
              </a:spcAft>
              <a:buSzPts val="801"/>
              <a:buNone/>
              <a:defRPr sz="900"/>
            </a:lvl5pPr>
            <a:lvl6pPr marL="2743200" lvl="5" indent="-228600" algn="l">
              <a:spcBef>
                <a:spcPts val="0"/>
              </a:spcBef>
              <a:spcAft>
                <a:spcPts val="0"/>
              </a:spcAft>
              <a:buSzPts val="801"/>
              <a:buNone/>
              <a:defRPr sz="900"/>
            </a:lvl6pPr>
            <a:lvl7pPr marL="3200400" lvl="6" indent="-228600" algn="l">
              <a:spcBef>
                <a:spcPts val="0"/>
              </a:spcBef>
              <a:spcAft>
                <a:spcPts val="0"/>
              </a:spcAft>
              <a:buSzPts val="801"/>
              <a:buNone/>
              <a:defRPr sz="900"/>
            </a:lvl7pPr>
            <a:lvl8pPr marL="3657600" lvl="7" indent="-228600" algn="l">
              <a:spcBef>
                <a:spcPts val="0"/>
              </a:spcBef>
              <a:spcAft>
                <a:spcPts val="0"/>
              </a:spcAft>
              <a:buSzPts val="801"/>
              <a:buNone/>
              <a:defRPr sz="900"/>
            </a:lvl8pPr>
            <a:lvl9pPr marL="4114800" lvl="8" indent="-228600" algn="l">
              <a:spcBef>
                <a:spcPts val="0"/>
              </a:spcBef>
              <a:spcAft>
                <a:spcPts val="0"/>
              </a:spcAft>
              <a:buSzPts val="801"/>
              <a:buNone/>
              <a:defRPr sz="900"/>
            </a:lvl9pPr>
          </a:lstStyle>
          <a:p>
            <a:endParaRPr/>
          </a:p>
        </p:txBody>
      </p:sp>
      <p:sp>
        <p:nvSpPr>
          <p:cNvPr id="50" name="Google Shape;50;p35"/>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36"/>
          <p:cNvSpPr txBox="1">
            <a:spLocks noGrp="1"/>
          </p:cNvSpPr>
          <p:nvPr>
            <p:ph type="title"/>
          </p:nvPr>
        </p:nvSpPr>
        <p:spPr>
          <a:xfrm>
            <a:off x="1755775" y="4705350"/>
            <a:ext cx="5376863" cy="555625"/>
          </a:xfrm>
          <a:prstGeom prst="rect">
            <a:avLst/>
          </a:prstGeom>
          <a:noFill/>
          <a:ln>
            <a:noFill/>
          </a:ln>
        </p:spPr>
        <p:txBody>
          <a:bodyPr spcFirstLastPara="1" wrap="square" lIns="0" tIns="0" rIns="0" bIns="0" anchor="b" anchorCtr="0">
            <a:sp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a:spLocks noGrp="1"/>
          </p:cNvSpPr>
          <p:nvPr>
            <p:ph type="pic" idx="2"/>
          </p:nvPr>
        </p:nvSpPr>
        <p:spPr>
          <a:xfrm>
            <a:off x="1755775" y="600075"/>
            <a:ext cx="5376863" cy="4033838"/>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2"/>
              </a:buClr>
              <a:buSzPts val="3500"/>
              <a:buFont typeface="Arial"/>
              <a:buNone/>
              <a:defRPr sz="2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2"/>
              </a:buClr>
              <a:buSzPts val="2880"/>
              <a:buFont typeface="Arial"/>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2"/>
              </a:buClr>
              <a:buSzPts val="2400"/>
              <a:buFont typeface="Arial"/>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2"/>
              </a:buClr>
              <a:buSzPts val="1780"/>
              <a:buFont typeface="Arial"/>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2"/>
              </a:buClr>
              <a:buSzPts val="1780"/>
              <a:buFont typeface="Arial"/>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2"/>
              </a:buClr>
              <a:buSzPts val="1780"/>
              <a:buFont typeface="Arial"/>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2"/>
              </a:buClr>
              <a:buSzPts val="1780"/>
              <a:buFont typeface="Arial"/>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2"/>
              </a:buClr>
              <a:buSzPts val="1780"/>
              <a:buFont typeface="Arial"/>
              <a:buNone/>
              <a:defRPr sz="2000" b="0" i="0" u="none" strike="noStrike" cap="none">
                <a:solidFill>
                  <a:schemeClr val="dk1"/>
                </a:solidFill>
                <a:latin typeface="Arial"/>
                <a:ea typeface="Arial"/>
                <a:cs typeface="Arial"/>
                <a:sym typeface="Arial"/>
              </a:defRPr>
            </a:lvl9pPr>
          </a:lstStyle>
          <a:p>
            <a:endParaRPr/>
          </a:p>
        </p:txBody>
      </p:sp>
      <p:sp>
        <p:nvSpPr>
          <p:cNvPr id="54" name="Google Shape;54;p36"/>
          <p:cNvSpPr txBox="1">
            <a:spLocks noGrp="1"/>
          </p:cNvSpPr>
          <p:nvPr>
            <p:ph type="body" idx="1"/>
          </p:nvPr>
        </p:nvSpPr>
        <p:spPr>
          <a:xfrm>
            <a:off x="1755775" y="5260975"/>
            <a:ext cx="5376863" cy="788988"/>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Font typeface="Arial"/>
              <a:buNone/>
              <a:defRPr sz="1400"/>
            </a:lvl1pPr>
            <a:lvl2pPr marL="914400" lvl="1" indent="-228600" algn="l">
              <a:spcBef>
                <a:spcPts val="0"/>
              </a:spcBef>
              <a:spcAft>
                <a:spcPts val="0"/>
              </a:spcAft>
              <a:buSzPts val="1500"/>
              <a:buNone/>
              <a:defRPr sz="1200"/>
            </a:lvl2pPr>
            <a:lvl3pPr marL="1371600" lvl="2" indent="-228600" algn="l">
              <a:spcBef>
                <a:spcPts val="0"/>
              </a:spcBef>
              <a:spcAft>
                <a:spcPts val="0"/>
              </a:spcAft>
              <a:buSzPts val="1200"/>
              <a:buNone/>
              <a:defRPr sz="1000"/>
            </a:lvl3pPr>
            <a:lvl4pPr marL="1828800" lvl="3" indent="-228600" algn="l">
              <a:spcBef>
                <a:spcPts val="0"/>
              </a:spcBef>
              <a:spcAft>
                <a:spcPts val="0"/>
              </a:spcAft>
              <a:buSzPts val="1080"/>
              <a:buNone/>
              <a:defRPr sz="900"/>
            </a:lvl4pPr>
            <a:lvl5pPr marL="2286000" lvl="4" indent="-228600" algn="l">
              <a:spcBef>
                <a:spcPts val="0"/>
              </a:spcBef>
              <a:spcAft>
                <a:spcPts val="0"/>
              </a:spcAft>
              <a:buSzPts val="801"/>
              <a:buNone/>
              <a:defRPr sz="900"/>
            </a:lvl5pPr>
            <a:lvl6pPr marL="2743200" lvl="5" indent="-228600" algn="l">
              <a:spcBef>
                <a:spcPts val="0"/>
              </a:spcBef>
              <a:spcAft>
                <a:spcPts val="0"/>
              </a:spcAft>
              <a:buSzPts val="801"/>
              <a:buNone/>
              <a:defRPr sz="900"/>
            </a:lvl6pPr>
            <a:lvl7pPr marL="3200400" lvl="6" indent="-228600" algn="l">
              <a:spcBef>
                <a:spcPts val="0"/>
              </a:spcBef>
              <a:spcAft>
                <a:spcPts val="0"/>
              </a:spcAft>
              <a:buSzPts val="801"/>
              <a:buNone/>
              <a:defRPr sz="900"/>
            </a:lvl7pPr>
            <a:lvl8pPr marL="3657600" lvl="7" indent="-228600" algn="l">
              <a:spcBef>
                <a:spcPts val="0"/>
              </a:spcBef>
              <a:spcAft>
                <a:spcPts val="0"/>
              </a:spcAft>
              <a:buSzPts val="801"/>
              <a:buNone/>
              <a:defRPr sz="900"/>
            </a:lvl8pPr>
            <a:lvl9pPr marL="4114800" lvl="8" indent="-228600" algn="l">
              <a:spcBef>
                <a:spcPts val="0"/>
              </a:spcBef>
              <a:spcAft>
                <a:spcPts val="0"/>
              </a:spcAft>
              <a:buSzPts val="801"/>
              <a:buNone/>
              <a:defRPr sz="900"/>
            </a:lvl9pPr>
          </a:lstStyle>
          <a:p>
            <a:endParaRPr/>
          </a:p>
        </p:txBody>
      </p:sp>
      <p:sp>
        <p:nvSpPr>
          <p:cNvPr id="55" name="Google Shape;55;p36"/>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a:spcBef>
                <a:spcPts val="0"/>
              </a:spcBef>
              <a:spcAft>
                <a:spcPts val="0"/>
              </a:spcAft>
              <a:buNone/>
              <a:defRPr sz="1000" b="0">
                <a:solidFill>
                  <a:schemeClr val="lt1"/>
                </a:solidFill>
                <a:latin typeface="Arial"/>
                <a:ea typeface="Arial"/>
                <a:cs typeface="Arial"/>
                <a:sym typeface="Arial"/>
              </a:defRPr>
            </a:lvl1pPr>
            <a:lvl2pPr marL="0" marR="0" lvl="1" indent="0" algn="l">
              <a:spcBef>
                <a:spcPts val="0"/>
              </a:spcBef>
              <a:spcAft>
                <a:spcPts val="0"/>
              </a:spcAft>
              <a:buNone/>
              <a:defRPr sz="1000" b="0">
                <a:solidFill>
                  <a:schemeClr val="lt1"/>
                </a:solidFill>
                <a:latin typeface="Arial"/>
                <a:ea typeface="Arial"/>
                <a:cs typeface="Arial"/>
                <a:sym typeface="Arial"/>
              </a:defRPr>
            </a:lvl2pPr>
            <a:lvl3pPr marL="0" marR="0" lvl="2" indent="0" algn="l">
              <a:spcBef>
                <a:spcPts val="0"/>
              </a:spcBef>
              <a:spcAft>
                <a:spcPts val="0"/>
              </a:spcAft>
              <a:buNone/>
              <a:defRPr sz="1000" b="0">
                <a:solidFill>
                  <a:schemeClr val="lt1"/>
                </a:solidFill>
                <a:latin typeface="Arial"/>
                <a:ea typeface="Arial"/>
                <a:cs typeface="Arial"/>
                <a:sym typeface="Arial"/>
              </a:defRPr>
            </a:lvl3pPr>
            <a:lvl4pPr marL="0" marR="0" lvl="3" indent="0" algn="l">
              <a:spcBef>
                <a:spcPts val="0"/>
              </a:spcBef>
              <a:spcAft>
                <a:spcPts val="0"/>
              </a:spcAft>
              <a:buNone/>
              <a:defRPr sz="1000" b="0">
                <a:solidFill>
                  <a:schemeClr val="lt1"/>
                </a:solidFill>
                <a:latin typeface="Arial"/>
                <a:ea typeface="Arial"/>
                <a:cs typeface="Arial"/>
                <a:sym typeface="Arial"/>
              </a:defRPr>
            </a:lvl4pPr>
            <a:lvl5pPr marL="0" marR="0" lvl="4" indent="0" algn="l">
              <a:spcBef>
                <a:spcPts val="0"/>
              </a:spcBef>
              <a:spcAft>
                <a:spcPts val="0"/>
              </a:spcAft>
              <a:buNone/>
              <a:defRPr sz="1000" b="0">
                <a:solidFill>
                  <a:schemeClr val="lt1"/>
                </a:solidFill>
                <a:latin typeface="Arial"/>
                <a:ea typeface="Arial"/>
                <a:cs typeface="Arial"/>
                <a:sym typeface="Arial"/>
              </a:defRPr>
            </a:lvl5pPr>
            <a:lvl6pPr marL="0" marR="0" lvl="5" indent="0" algn="l">
              <a:spcBef>
                <a:spcPts val="0"/>
              </a:spcBef>
              <a:spcAft>
                <a:spcPts val="0"/>
              </a:spcAft>
              <a:buNone/>
              <a:defRPr sz="1000" b="0">
                <a:solidFill>
                  <a:schemeClr val="lt1"/>
                </a:solidFill>
                <a:latin typeface="Arial"/>
                <a:ea typeface="Arial"/>
                <a:cs typeface="Arial"/>
                <a:sym typeface="Arial"/>
              </a:defRPr>
            </a:lvl6pPr>
            <a:lvl7pPr marL="0" marR="0" lvl="6" indent="0" algn="l">
              <a:spcBef>
                <a:spcPts val="0"/>
              </a:spcBef>
              <a:spcAft>
                <a:spcPts val="0"/>
              </a:spcAft>
              <a:buNone/>
              <a:defRPr sz="1000" b="0">
                <a:solidFill>
                  <a:schemeClr val="lt1"/>
                </a:solidFill>
                <a:latin typeface="Arial"/>
                <a:ea typeface="Arial"/>
                <a:cs typeface="Arial"/>
                <a:sym typeface="Arial"/>
              </a:defRPr>
            </a:lvl7pPr>
            <a:lvl8pPr marL="0" marR="0" lvl="7" indent="0" algn="l">
              <a:spcBef>
                <a:spcPts val="0"/>
              </a:spcBef>
              <a:spcAft>
                <a:spcPts val="0"/>
              </a:spcAft>
              <a:buNone/>
              <a:defRPr sz="1000" b="0">
                <a:solidFill>
                  <a:schemeClr val="lt1"/>
                </a:solidFill>
                <a:latin typeface="Arial"/>
                <a:ea typeface="Arial"/>
                <a:cs typeface="Arial"/>
                <a:sym typeface="Arial"/>
              </a:defRPr>
            </a:lvl8pPr>
            <a:lvl9pPr marL="0" marR="0" lvl="8" indent="0" algn="l">
              <a:spcBef>
                <a:spcPts val="0"/>
              </a:spcBef>
              <a:spcAft>
                <a:spcPts val="0"/>
              </a:spcAft>
              <a:buNone/>
              <a:defRPr sz="1000" b="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Google Shape;8;p27"/>
          <p:cNvSpPr/>
          <p:nvPr/>
        </p:nvSpPr>
        <p:spPr>
          <a:xfrm>
            <a:off x="0" y="6300788"/>
            <a:ext cx="8961438" cy="422275"/>
          </a:xfrm>
          <a:prstGeom prst="rect">
            <a:avLst/>
          </a:prstGeom>
          <a:solidFill>
            <a:srgbClr val="0316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9" name="Google Shape;9;p27"/>
          <p:cNvSpPr txBox="1">
            <a:spLocks noGrp="1"/>
          </p:cNvSpPr>
          <p:nvPr>
            <p:ph type="title"/>
          </p:nvPr>
        </p:nvSpPr>
        <p:spPr>
          <a:xfrm>
            <a:off x="119063" y="230188"/>
            <a:ext cx="8618537" cy="28892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0" name="Google Shape;10;p27"/>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lvl1pPr marL="0" marR="0" lvl="0" indent="0" algn="l" rtl="0">
              <a:spcBef>
                <a:spcPts val="0"/>
              </a:spcBef>
              <a:spcAft>
                <a:spcPts val="0"/>
              </a:spcAft>
              <a:buNone/>
              <a:defRPr sz="10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0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0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0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000" b="0" i="0" u="none" strike="noStrike" cap="none">
                <a:solidFill>
                  <a:schemeClr val="lt1"/>
                </a:solidFill>
                <a:latin typeface="Arial"/>
                <a:ea typeface="Arial"/>
                <a:cs typeface="Arial"/>
                <a:sym typeface="Arial"/>
              </a:defRPr>
            </a:lvl5pPr>
            <a:lvl6pPr marL="0" marR="0" lvl="5" indent="0" algn="l" rtl="0">
              <a:spcBef>
                <a:spcPts val="0"/>
              </a:spcBef>
              <a:spcAft>
                <a:spcPts val="0"/>
              </a:spcAft>
              <a:buNone/>
              <a:defRPr sz="1000" b="0" i="0" u="none" strike="noStrike" cap="none">
                <a:solidFill>
                  <a:schemeClr val="lt1"/>
                </a:solidFill>
                <a:latin typeface="Arial"/>
                <a:ea typeface="Arial"/>
                <a:cs typeface="Arial"/>
                <a:sym typeface="Arial"/>
              </a:defRPr>
            </a:lvl6pPr>
            <a:lvl7pPr marL="0" marR="0" lvl="6" indent="0" algn="l" rtl="0">
              <a:spcBef>
                <a:spcPts val="0"/>
              </a:spcBef>
              <a:spcAft>
                <a:spcPts val="0"/>
              </a:spcAft>
              <a:buNone/>
              <a:defRPr sz="1000" b="0" i="0" u="none" strike="noStrike" cap="none">
                <a:solidFill>
                  <a:schemeClr val="lt1"/>
                </a:solidFill>
                <a:latin typeface="Arial"/>
                <a:ea typeface="Arial"/>
                <a:cs typeface="Arial"/>
                <a:sym typeface="Arial"/>
              </a:defRPr>
            </a:lvl7pPr>
            <a:lvl8pPr marL="0" marR="0" lvl="7" indent="0" algn="l" rtl="0">
              <a:spcBef>
                <a:spcPts val="0"/>
              </a:spcBef>
              <a:spcAft>
                <a:spcPts val="0"/>
              </a:spcAft>
              <a:buNone/>
              <a:defRPr sz="1000" b="0" i="0" u="none" strike="noStrike" cap="none">
                <a:solidFill>
                  <a:schemeClr val="lt1"/>
                </a:solidFill>
                <a:latin typeface="Arial"/>
                <a:ea typeface="Arial"/>
                <a:cs typeface="Arial"/>
                <a:sym typeface="Arial"/>
              </a:defRPr>
            </a:lvl8pPr>
            <a:lvl9pPr marL="0" marR="0" lvl="8" indent="0" algn="l" rtl="0">
              <a:spcBef>
                <a:spcPts val="0"/>
              </a:spcBef>
              <a:spcAft>
                <a:spcPts val="0"/>
              </a:spcAft>
              <a:buNone/>
              <a:defRPr sz="10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r>
              <a:rPr lang="en-US"/>
              <a:t> </a:t>
            </a:r>
            <a:endParaRPr sz="1400">
              <a:solidFill>
                <a:srgbClr val="000000"/>
              </a:solidFill>
            </a:endParaRPr>
          </a:p>
        </p:txBody>
      </p:sp>
      <p:sp>
        <p:nvSpPr>
          <p:cNvPr id="11" name="Google Shape;11;p27"/>
          <p:cNvSpPr txBox="1">
            <a:spLocks noGrp="1"/>
          </p:cNvSpPr>
          <p:nvPr>
            <p:ph type="body" idx="1"/>
          </p:nvPr>
        </p:nvSpPr>
        <p:spPr>
          <a:xfrm>
            <a:off x="1452563" y="1951038"/>
            <a:ext cx="4302125" cy="122237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27"/>
          <p:cNvSpPr/>
          <p:nvPr/>
        </p:nvSpPr>
        <p:spPr>
          <a:xfrm>
            <a:off x="8418124" y="6402924"/>
            <a:ext cx="40076" cy="18466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1200" b="0" i="0" u="none" strike="noStrike" cap="none">
                <a:solidFill>
                  <a:schemeClr val="lt1"/>
                </a:solidFill>
                <a:latin typeface="Arial"/>
                <a:ea typeface="Arial"/>
                <a:cs typeface="Arial"/>
                <a:sym typeface="Arial"/>
              </a:rPr>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ekisYs5uxsxSzOZwJSe-v04ITffQ0fsSl6HXIEZA5X8/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google.com/spreadsheets/d/13Y4uTVFiYiVHVRIfo_7YZZAFuL6Z6JDR3gUXydcBqK8/edit?usp=shar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p:nvPr/>
        </p:nvSpPr>
        <p:spPr>
          <a:xfrm>
            <a:off x="238391" y="851098"/>
            <a:ext cx="8490857" cy="1643909"/>
          </a:xfrm>
          <a:prstGeom prst="roundRect">
            <a:avLst>
              <a:gd name="adj" fmla="val 16667"/>
            </a:avLst>
          </a:prstGeom>
          <a:solidFill>
            <a:srgbClr val="02152C"/>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71" name="Google Shape;71;p1"/>
          <p:cNvSpPr txBox="1">
            <a:spLocks noGrp="1"/>
          </p:cNvSpPr>
          <p:nvPr>
            <p:ph type="ctrTitle"/>
          </p:nvPr>
        </p:nvSpPr>
        <p:spPr>
          <a:xfrm>
            <a:off x="404446" y="1058584"/>
            <a:ext cx="8324802" cy="1107996"/>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sz="3600" b="1" cap="small">
                <a:solidFill>
                  <a:schemeClr val="lt1"/>
                </a:solidFill>
              </a:rPr>
              <a:t>8. Developing Questions and Designing the Questionnaire</a:t>
            </a:r>
            <a:endParaRPr/>
          </a:p>
        </p:txBody>
      </p:sp>
      <p:sp>
        <p:nvSpPr>
          <p:cNvPr id="72" name="Google Shape;72;p1"/>
          <p:cNvSpPr/>
          <p:nvPr/>
        </p:nvSpPr>
        <p:spPr>
          <a:xfrm>
            <a:off x="0" y="0"/>
            <a:ext cx="8958263" cy="6721475"/>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73" name="Google Shape;73;p1"/>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0</a:t>
            </a:fld>
            <a:r>
              <a:rPr lang="en-US">
                <a:solidFill>
                  <a:schemeClr val="lt1"/>
                </a:solidFill>
              </a:rPr>
              <a:t> </a:t>
            </a:r>
            <a:endParaRPr/>
          </a:p>
        </p:txBody>
      </p:sp>
      <p:pic>
        <p:nvPicPr>
          <p:cNvPr id="74" name="Google Shape;74;p1" descr="https://encrypted-tbn3.google.com/images?q=tbn:ANd9GcSMUDPoeOSP2VrhYgzCSfruOvz0FQBDTcohM3D3ttrwZfemcLPZ"/>
          <p:cNvPicPr preferRelativeResize="0"/>
          <p:nvPr/>
        </p:nvPicPr>
        <p:blipFill rotWithShape="1">
          <a:blip r:embed="rId3">
            <a:alphaModFix/>
          </a:blip>
          <a:srcRect/>
          <a:stretch/>
        </p:blipFill>
        <p:spPr>
          <a:xfrm>
            <a:off x="6043749" y="3085956"/>
            <a:ext cx="2577753" cy="3010384"/>
          </a:xfrm>
          <a:prstGeom prst="rect">
            <a:avLst/>
          </a:prstGeom>
          <a:noFill/>
          <a:ln>
            <a:noFill/>
          </a:ln>
          <a:effectLst>
            <a:outerShdw blurRad="292100" dist="139700" dir="2700000" algn="tl" rotWithShape="0">
              <a:srgbClr val="333333">
                <a:alpha val="64705"/>
              </a:srgbClr>
            </a:outerShdw>
          </a:effectLst>
        </p:spPr>
      </p:pic>
      <p:sp>
        <p:nvSpPr>
          <p:cNvPr id="75" name="Google Shape;75;p1"/>
          <p:cNvSpPr txBox="1"/>
          <p:nvPr/>
        </p:nvSpPr>
        <p:spPr>
          <a:xfrm>
            <a:off x="3930977" y="2747402"/>
            <a:ext cx="131975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Frank Lin</a:t>
            </a:r>
            <a:endParaRPr sz="1600" b="1">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p:nvPr/>
        </p:nvSpPr>
        <p:spPr>
          <a:xfrm>
            <a:off x="461895" y="1314743"/>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48" name="Google Shape;148;p11"/>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What is Measurements</a:t>
            </a:r>
            <a:endParaRPr/>
          </a:p>
        </p:txBody>
      </p:sp>
      <p:sp>
        <p:nvSpPr>
          <p:cNvPr id="149" name="Google Shape;149;p11"/>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9</a:t>
            </a:fld>
            <a:r>
              <a:rPr lang="en-US">
                <a:solidFill>
                  <a:schemeClr val="lt1"/>
                </a:solidFill>
              </a:rPr>
              <a:t> </a:t>
            </a:r>
            <a:endParaRPr/>
          </a:p>
        </p:txBody>
      </p:sp>
      <p:sp>
        <p:nvSpPr>
          <p:cNvPr id="150" name="Google Shape;150;p11"/>
          <p:cNvSpPr txBox="1"/>
          <p:nvPr/>
        </p:nvSpPr>
        <p:spPr>
          <a:xfrm>
            <a:off x="598313" y="1483853"/>
            <a:ext cx="786097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Measurement</a:t>
            </a:r>
            <a:r>
              <a:rPr lang="en-US" sz="2800" b="0" dirty="0">
                <a:solidFill>
                  <a:schemeClr val="dk1"/>
                </a:solidFill>
                <a:latin typeface="Arial"/>
                <a:ea typeface="Arial"/>
                <a:cs typeface="Arial"/>
                <a:sym typeface="Arial"/>
              </a:rPr>
              <a:t> is determining how much of a </a:t>
            </a:r>
            <a:r>
              <a:rPr lang="en-US" sz="2800" b="1" u="sng" dirty="0">
                <a:solidFill>
                  <a:schemeClr val="dk1"/>
                </a:solidFill>
                <a:latin typeface="Arial"/>
                <a:ea typeface="Arial"/>
                <a:cs typeface="Arial"/>
                <a:sym typeface="Arial"/>
              </a:rPr>
              <a:t>property </a:t>
            </a:r>
            <a:r>
              <a:rPr lang="en-US" sz="2800" b="0" dirty="0">
                <a:solidFill>
                  <a:schemeClr val="dk1"/>
                </a:solidFill>
                <a:latin typeface="Arial"/>
                <a:ea typeface="Arial"/>
                <a:cs typeface="Arial"/>
                <a:sym typeface="Arial"/>
              </a:rPr>
              <a:t>is possessed by the </a:t>
            </a:r>
            <a:r>
              <a:rPr lang="en-US" sz="2800" dirty="0">
                <a:solidFill>
                  <a:schemeClr val="dk1"/>
                </a:solidFill>
              </a:rPr>
              <a:t>entity </a:t>
            </a:r>
            <a:r>
              <a:rPr lang="en-US" sz="2800" b="0" dirty="0">
                <a:solidFill>
                  <a:schemeClr val="dk1"/>
                </a:solidFill>
                <a:latin typeface="Arial"/>
                <a:ea typeface="Arial"/>
                <a:cs typeface="Arial"/>
                <a:sym typeface="Arial"/>
              </a:rPr>
              <a:t>you are measuring. </a:t>
            </a:r>
            <a:r>
              <a:rPr lang="en-US" sz="2800" dirty="0">
                <a:solidFill>
                  <a:schemeClr val="dk1"/>
                </a:solidFill>
              </a:rPr>
              <a:t>Entity </a:t>
            </a:r>
            <a:r>
              <a:rPr lang="en-US" sz="2800" b="0" dirty="0">
                <a:solidFill>
                  <a:schemeClr val="dk1"/>
                </a:solidFill>
                <a:latin typeface="Arial"/>
                <a:ea typeface="Arial"/>
                <a:cs typeface="Arial"/>
                <a:sym typeface="Arial"/>
              </a:rPr>
              <a:t>in our case can be customer, brands, stores, advertisements etc. </a:t>
            </a:r>
            <a:endParaRPr sz="2800" b="0" dirty="0">
              <a:solidFill>
                <a:schemeClr val="dk1"/>
              </a:solidFill>
              <a:latin typeface="Arial"/>
              <a:ea typeface="Arial"/>
              <a:cs typeface="Arial"/>
              <a:sym typeface="Arial"/>
            </a:endParaRPr>
          </a:p>
          <a:p>
            <a:pPr marL="0" marR="0" lvl="0" indent="0" algn="l" rtl="0">
              <a:spcBef>
                <a:spcPts val="0"/>
              </a:spcBef>
              <a:spcAft>
                <a:spcPts val="0"/>
              </a:spcAft>
              <a:buNone/>
            </a:pPr>
            <a:endParaRPr sz="2800" dirty="0">
              <a:solidFill>
                <a:schemeClr val="dk1"/>
              </a:solidFill>
            </a:endParaRPr>
          </a:p>
          <a:p>
            <a:pPr marL="0" marR="0" lvl="0" indent="0" algn="l" rtl="0">
              <a:spcBef>
                <a:spcPts val="0"/>
              </a:spcBef>
              <a:spcAft>
                <a:spcPts val="0"/>
              </a:spcAft>
              <a:buNone/>
            </a:pPr>
            <a:r>
              <a:rPr lang="en-US" sz="2800" dirty="0">
                <a:solidFill>
                  <a:schemeClr val="dk1"/>
                </a:solidFill>
              </a:rPr>
              <a:t>Measurement vs. the variable? </a:t>
            </a:r>
            <a:endParaRPr sz="2800" dirty="0">
              <a:solidFill>
                <a:schemeClr val="dk1"/>
              </a:solidFill>
            </a:endParaRPr>
          </a:p>
        </p:txBody>
      </p:sp>
      <p:pic>
        <p:nvPicPr>
          <p:cNvPr id="151" name="Google Shape;151;p11" descr="https://encrypted-tbn1.google.com/images?q=tbn:ANd9GcQwxfBb3W6Lzu7f2O0POz0UHrmGxw7QWczWEod07FtZlQeoQAUUHA"/>
          <p:cNvPicPr preferRelativeResize="0"/>
          <p:nvPr/>
        </p:nvPicPr>
        <p:blipFill rotWithShape="1">
          <a:blip r:embed="rId3">
            <a:alphaModFix/>
          </a:blip>
          <a:srcRect/>
          <a:stretch/>
        </p:blipFill>
        <p:spPr>
          <a:xfrm>
            <a:off x="5774280" y="4061590"/>
            <a:ext cx="2685003" cy="1780275"/>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p:nvPr/>
        </p:nvSpPr>
        <p:spPr>
          <a:xfrm>
            <a:off x="461895" y="1314743"/>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57" name="Google Shape;157;p12"/>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What is Property</a:t>
            </a:r>
            <a:endParaRPr/>
          </a:p>
        </p:txBody>
      </p:sp>
      <p:sp>
        <p:nvSpPr>
          <p:cNvPr id="158" name="Google Shape;158;p12"/>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10</a:t>
            </a:fld>
            <a:r>
              <a:rPr lang="en-US">
                <a:solidFill>
                  <a:schemeClr val="lt1"/>
                </a:solidFill>
              </a:rPr>
              <a:t> </a:t>
            </a:r>
            <a:endParaRPr/>
          </a:p>
        </p:txBody>
      </p:sp>
      <p:sp>
        <p:nvSpPr>
          <p:cNvPr id="159" name="Google Shape;159;p12"/>
          <p:cNvSpPr txBox="1"/>
          <p:nvPr/>
        </p:nvSpPr>
        <p:spPr>
          <a:xfrm>
            <a:off x="485096" y="1335800"/>
            <a:ext cx="786097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Properties</a:t>
            </a:r>
            <a:r>
              <a:rPr lang="en-US" sz="2800" b="0">
                <a:solidFill>
                  <a:schemeClr val="dk1"/>
                </a:solidFill>
                <a:latin typeface="Arial"/>
                <a:ea typeface="Arial"/>
                <a:cs typeface="Arial"/>
                <a:sym typeface="Arial"/>
              </a:rPr>
              <a:t> are specific features or characteristics of an object that can be used to distinguish it from another object. </a:t>
            </a:r>
            <a:endParaRPr/>
          </a:p>
          <a:p>
            <a:pPr marL="914400" marR="0" lvl="1" indent="-4572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Objective properties are </a:t>
            </a:r>
            <a:r>
              <a:rPr lang="en-US" sz="2800" b="1" i="0" u="none" strike="noStrike" cap="none">
                <a:solidFill>
                  <a:schemeClr val="dk1"/>
                </a:solidFill>
                <a:latin typeface="Arial"/>
                <a:ea typeface="Arial"/>
                <a:cs typeface="Arial"/>
                <a:sym typeface="Arial"/>
              </a:rPr>
              <a:t>physically verifiable</a:t>
            </a:r>
            <a:r>
              <a:rPr lang="en-US" sz="2800" b="0" i="0" u="none" strike="noStrike" cap="none">
                <a:solidFill>
                  <a:schemeClr val="dk1"/>
                </a:solidFill>
                <a:latin typeface="Arial"/>
                <a:ea typeface="Arial"/>
                <a:cs typeface="Arial"/>
                <a:sym typeface="Arial"/>
              </a:rPr>
              <a:t> such as age, income, # of bottles purchased, store visited, weight</a:t>
            </a:r>
            <a:endParaRPr/>
          </a:p>
          <a:p>
            <a:pPr marL="914400" marR="0" lvl="1" indent="-4572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Subjective properties are </a:t>
            </a:r>
            <a:r>
              <a:rPr lang="en-US" sz="2800" b="1" i="0" u="none" strike="noStrike" cap="none">
                <a:solidFill>
                  <a:schemeClr val="dk1"/>
                </a:solidFill>
                <a:latin typeface="Arial"/>
                <a:ea typeface="Arial"/>
                <a:cs typeface="Arial"/>
                <a:sym typeface="Arial"/>
              </a:rPr>
              <a:t>unobservable/unseen</a:t>
            </a:r>
            <a:r>
              <a:rPr lang="en-US" sz="2800" b="0" i="0" u="none" strike="noStrike" cap="none">
                <a:solidFill>
                  <a:schemeClr val="dk1"/>
                </a:solidFill>
                <a:latin typeface="Arial"/>
                <a:ea typeface="Arial"/>
                <a:cs typeface="Arial"/>
                <a:sym typeface="Arial"/>
              </a:rPr>
              <a:t> or </a:t>
            </a:r>
            <a:r>
              <a:rPr lang="en-US" sz="2800" b="1" i="0" u="none" strike="noStrike" cap="none">
                <a:solidFill>
                  <a:schemeClr val="dk1"/>
                </a:solidFill>
                <a:latin typeface="Arial"/>
                <a:ea typeface="Arial"/>
                <a:cs typeface="Arial"/>
                <a:sym typeface="Arial"/>
              </a:rPr>
              <a:t>mental constructs</a:t>
            </a:r>
            <a:r>
              <a:rPr lang="en-US" sz="2800" b="0" i="0" u="none" strike="noStrike" cap="none">
                <a:solidFill>
                  <a:schemeClr val="dk1"/>
                </a:solidFill>
                <a:latin typeface="Arial"/>
                <a:ea typeface="Arial"/>
                <a:cs typeface="Arial"/>
                <a:sym typeface="Arial"/>
              </a:rPr>
              <a:t> such as person’s attitude, intention etc. </a:t>
            </a:r>
            <a:endParaRPr/>
          </a:p>
          <a:p>
            <a:pPr marL="0" marR="0" lvl="0" indent="0" algn="l" rtl="0">
              <a:spcBef>
                <a:spcPts val="0"/>
              </a:spcBef>
              <a:spcAft>
                <a:spcPts val="0"/>
              </a:spcAft>
              <a:buNone/>
            </a:pPr>
            <a:endParaRPr sz="2800" b="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p:nvPr/>
        </p:nvSpPr>
        <p:spPr>
          <a:xfrm>
            <a:off x="461895" y="1314743"/>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65" name="Google Shape;165;p13"/>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Defining Scales for Measurement</a:t>
            </a:r>
            <a:endParaRPr/>
          </a:p>
        </p:txBody>
      </p:sp>
      <p:sp>
        <p:nvSpPr>
          <p:cNvPr id="166" name="Google Shape;166;p13"/>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11</a:t>
            </a:fld>
            <a:r>
              <a:rPr lang="en-US">
                <a:solidFill>
                  <a:schemeClr val="lt1"/>
                </a:solidFill>
              </a:rPr>
              <a:t> </a:t>
            </a:r>
            <a:endParaRPr/>
          </a:p>
        </p:txBody>
      </p:sp>
      <p:sp>
        <p:nvSpPr>
          <p:cNvPr id="167" name="Google Shape;167;p13"/>
          <p:cNvSpPr txBox="1"/>
          <p:nvPr/>
        </p:nvSpPr>
        <p:spPr>
          <a:xfrm>
            <a:off x="485096" y="1335800"/>
            <a:ext cx="786097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chemeClr val="dk1"/>
                </a:solidFill>
                <a:latin typeface="Arial"/>
                <a:ea typeface="Arial"/>
                <a:cs typeface="Arial"/>
                <a:sym typeface="Arial"/>
              </a:rPr>
              <a:t>To measure we need Scales</a:t>
            </a:r>
            <a:endParaRPr/>
          </a:p>
          <a:p>
            <a:pPr marL="0" marR="0" lvl="0" indent="0" algn="l" rtl="0">
              <a:spcBef>
                <a:spcPts val="0"/>
              </a:spcBef>
              <a:spcAft>
                <a:spcPts val="0"/>
              </a:spcAft>
              <a:buNone/>
            </a:pPr>
            <a:endParaRPr sz="2800" b="0">
              <a:solidFill>
                <a:schemeClr val="dk1"/>
              </a:solidFill>
              <a:latin typeface="Arial"/>
              <a:ea typeface="Arial"/>
              <a:cs typeface="Arial"/>
              <a:sym typeface="Arial"/>
            </a:endParaRPr>
          </a:p>
        </p:txBody>
      </p:sp>
      <p:sp>
        <p:nvSpPr>
          <p:cNvPr id="168" name="Google Shape;168;p13"/>
          <p:cNvSpPr txBox="1"/>
          <p:nvPr/>
        </p:nvSpPr>
        <p:spPr>
          <a:xfrm>
            <a:off x="480734" y="2089121"/>
            <a:ext cx="7860970"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chemeClr val="dk1"/>
                </a:solidFill>
                <a:latin typeface="Arial"/>
                <a:ea typeface="Arial"/>
                <a:cs typeface="Arial"/>
                <a:sym typeface="Arial"/>
              </a:rPr>
              <a:t>Scale Characteristics</a:t>
            </a:r>
            <a:endParaRPr/>
          </a:p>
          <a:p>
            <a:pPr marL="914400" marR="0" lvl="1" indent="-457200" algn="l" rtl="0">
              <a:spcBef>
                <a:spcPts val="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Description</a:t>
            </a:r>
            <a:r>
              <a:rPr lang="en-US" sz="2800" b="0" i="0" u="none" strike="noStrike" cap="none">
                <a:solidFill>
                  <a:schemeClr val="dk1"/>
                </a:solidFill>
                <a:latin typeface="Arial"/>
                <a:ea typeface="Arial"/>
                <a:cs typeface="Arial"/>
                <a:sym typeface="Arial"/>
              </a:rPr>
              <a:t>: the use of a descriptor, or label, to stand for each “unit” on the scale; “yes,” “no,” “male,” “female,” “buyer,”, “non buyer”, etc.</a:t>
            </a:r>
            <a:endParaRPr/>
          </a:p>
          <a:p>
            <a:pPr marL="914400" marR="0" lvl="1" indent="-457200" algn="l" rtl="0">
              <a:spcBef>
                <a:spcPts val="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Order</a:t>
            </a:r>
            <a:r>
              <a:rPr lang="en-US" sz="2800" b="0" i="0" u="none" strike="noStrike" cap="none">
                <a:solidFill>
                  <a:schemeClr val="dk1"/>
                </a:solidFill>
                <a:latin typeface="Arial"/>
                <a:ea typeface="Arial"/>
                <a:cs typeface="Arial"/>
                <a:sym typeface="Arial"/>
              </a:rPr>
              <a:t>: the relative sizes of the descriptors are known allowing us to say one is “greater than/less than/equal to” the other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p:nvPr/>
        </p:nvSpPr>
        <p:spPr>
          <a:xfrm>
            <a:off x="461895" y="1314743"/>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74" name="Google Shape;174;p14"/>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Scales for Measurement</a:t>
            </a:r>
            <a:endParaRPr/>
          </a:p>
        </p:txBody>
      </p:sp>
      <p:sp>
        <p:nvSpPr>
          <p:cNvPr id="175" name="Google Shape;175;p14"/>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12</a:t>
            </a:fld>
            <a:r>
              <a:rPr lang="en-US">
                <a:solidFill>
                  <a:schemeClr val="lt1"/>
                </a:solidFill>
              </a:rPr>
              <a:t> </a:t>
            </a:r>
            <a:endParaRPr/>
          </a:p>
        </p:txBody>
      </p:sp>
      <p:sp>
        <p:nvSpPr>
          <p:cNvPr id="176" name="Google Shape;176;p14"/>
          <p:cNvSpPr txBox="1"/>
          <p:nvPr/>
        </p:nvSpPr>
        <p:spPr>
          <a:xfrm>
            <a:off x="480734" y="1374983"/>
            <a:ext cx="786097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chemeClr val="dk1"/>
                </a:solidFill>
                <a:latin typeface="Arial"/>
                <a:ea typeface="Arial"/>
                <a:cs typeface="Arial"/>
                <a:sym typeface="Arial"/>
              </a:rPr>
              <a:t>Scale Characteristics</a:t>
            </a:r>
            <a:endParaRPr/>
          </a:p>
          <a:p>
            <a:pPr marL="914400" marR="0" lvl="1" indent="-457200" algn="l" rtl="0">
              <a:spcBef>
                <a:spcPts val="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Distance</a:t>
            </a:r>
            <a:r>
              <a:rPr lang="en-US" sz="2800" b="0" i="0" u="none" strike="noStrike" cap="none">
                <a:solidFill>
                  <a:schemeClr val="dk1"/>
                </a:solidFill>
                <a:latin typeface="Arial"/>
                <a:ea typeface="Arial"/>
                <a:cs typeface="Arial"/>
                <a:sym typeface="Arial"/>
              </a:rPr>
              <a:t>: the differences between the descriptors are known: there is a $1 difference between $4 and $5. There is a 10 degree difference between 90 and 100 degrees.</a:t>
            </a:r>
            <a:endParaRPr/>
          </a:p>
          <a:p>
            <a:pPr marL="914400" marR="0" lvl="1" indent="-457200" algn="l" rtl="0">
              <a:spcBef>
                <a:spcPts val="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Origin</a:t>
            </a:r>
            <a:r>
              <a:rPr lang="en-US" sz="2800" b="0" i="0" u="none" strike="noStrike" cap="none">
                <a:solidFill>
                  <a:schemeClr val="dk1"/>
                </a:solidFill>
                <a:latin typeface="Arial"/>
                <a:ea typeface="Arial"/>
                <a:cs typeface="Arial"/>
                <a:sym typeface="Arial"/>
              </a:rPr>
              <a:t>: there is a true, natural zero: there is a zero level of dollars, market share, sales (i.e. the 0 is not arbitrary)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p:nvPr/>
        </p:nvSpPr>
        <p:spPr>
          <a:xfrm>
            <a:off x="461895" y="1314743"/>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82" name="Google Shape;182;p15"/>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Levels of Measurement Scales</a:t>
            </a:r>
            <a:endParaRPr/>
          </a:p>
        </p:txBody>
      </p:sp>
      <p:sp>
        <p:nvSpPr>
          <p:cNvPr id="183" name="Google Shape;183;p15"/>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13</a:t>
            </a:fld>
            <a:r>
              <a:rPr lang="en-US">
                <a:solidFill>
                  <a:schemeClr val="lt1"/>
                </a:solidFill>
              </a:rPr>
              <a:t> </a:t>
            </a:r>
            <a:endParaRPr/>
          </a:p>
        </p:txBody>
      </p:sp>
      <p:sp>
        <p:nvSpPr>
          <p:cNvPr id="184" name="Google Shape;184;p15"/>
          <p:cNvSpPr txBox="1"/>
          <p:nvPr/>
        </p:nvSpPr>
        <p:spPr>
          <a:xfrm>
            <a:off x="480734" y="1374983"/>
            <a:ext cx="7860970" cy="3970318"/>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Nominal scales</a:t>
            </a:r>
            <a:r>
              <a:rPr lang="en-US" sz="2800" b="0">
                <a:solidFill>
                  <a:schemeClr val="dk1"/>
                </a:solidFill>
                <a:latin typeface="Arial"/>
                <a:ea typeface="Arial"/>
                <a:cs typeface="Arial"/>
                <a:sym typeface="Arial"/>
              </a:rPr>
              <a:t>: those that use only labels</a:t>
            </a:r>
            <a:endParaRPr/>
          </a:p>
          <a:p>
            <a:pPr marL="457200" marR="0" lvl="0" indent="-457200" algn="l"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Ordinal scales</a:t>
            </a:r>
            <a:r>
              <a:rPr lang="en-US" sz="2800" b="0">
                <a:solidFill>
                  <a:schemeClr val="dk1"/>
                </a:solidFill>
                <a:latin typeface="Arial"/>
                <a:ea typeface="Arial"/>
                <a:cs typeface="Arial"/>
                <a:sym typeface="Arial"/>
              </a:rPr>
              <a:t>: those with which the researcher can rank-order the respondents or responses</a:t>
            </a:r>
            <a:endParaRPr/>
          </a:p>
          <a:p>
            <a:pPr marL="457200" marR="0" lvl="0" indent="-457200" algn="l"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Scale</a:t>
            </a:r>
            <a:endParaRPr/>
          </a:p>
          <a:p>
            <a:pPr marL="914400" marR="0" lvl="1" indent="-457200" algn="l" rtl="0">
              <a:spcBef>
                <a:spcPts val="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Interval scales</a:t>
            </a:r>
            <a:r>
              <a:rPr lang="en-US" sz="2800" b="0" i="0" u="none" strike="noStrike" cap="none">
                <a:solidFill>
                  <a:schemeClr val="dk1"/>
                </a:solidFill>
                <a:latin typeface="Arial"/>
                <a:ea typeface="Arial"/>
                <a:cs typeface="Arial"/>
                <a:sym typeface="Arial"/>
              </a:rPr>
              <a:t>: those in which the distance between each descriptor is equal</a:t>
            </a:r>
            <a:endParaRPr/>
          </a:p>
          <a:p>
            <a:pPr marL="914400" marR="0" lvl="1" indent="-457200" algn="l" rtl="0">
              <a:spcBef>
                <a:spcPts val="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Ratio scales</a:t>
            </a:r>
            <a:r>
              <a:rPr lang="en-US" sz="2800" b="0" i="0" u="none" strike="noStrike" cap="none">
                <a:solidFill>
                  <a:schemeClr val="dk1"/>
                </a:solidFill>
                <a:latin typeface="Arial"/>
                <a:ea typeface="Arial"/>
                <a:cs typeface="Arial"/>
                <a:sym typeface="Arial"/>
              </a:rPr>
              <a:t>: ones in which a true zero exists. they can only </a:t>
            </a:r>
            <a:r>
              <a:rPr lang="en-US" sz="2800">
                <a:solidFill>
                  <a:schemeClr val="dk1"/>
                </a:solidFill>
              </a:rPr>
              <a:t>be used for objective properties such as age, income.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p:nvPr/>
        </p:nvSpPr>
        <p:spPr>
          <a:xfrm>
            <a:off x="480731" y="1294101"/>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90" name="Google Shape;190;p16"/>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Levels of Measurement Scales</a:t>
            </a:r>
            <a:endParaRPr/>
          </a:p>
        </p:txBody>
      </p:sp>
      <p:sp>
        <p:nvSpPr>
          <p:cNvPr id="191" name="Google Shape;191;p16"/>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14</a:t>
            </a:fld>
            <a:r>
              <a:rPr lang="en-US">
                <a:solidFill>
                  <a:schemeClr val="lt1"/>
                </a:solidFill>
              </a:rPr>
              <a:t> </a:t>
            </a:r>
            <a:endParaRPr/>
          </a:p>
        </p:txBody>
      </p:sp>
      <p:sp>
        <p:nvSpPr>
          <p:cNvPr id="192" name="Google Shape;192;p16"/>
          <p:cNvSpPr txBox="1"/>
          <p:nvPr/>
        </p:nvSpPr>
        <p:spPr>
          <a:xfrm>
            <a:off x="480734" y="1374983"/>
            <a:ext cx="234955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Level of measurement</a:t>
            </a:r>
            <a:endParaRPr sz="1600" b="0">
              <a:solidFill>
                <a:schemeClr val="dk1"/>
              </a:solidFill>
              <a:latin typeface="Arial"/>
              <a:ea typeface="Arial"/>
              <a:cs typeface="Arial"/>
              <a:sym typeface="Arial"/>
            </a:endParaRPr>
          </a:p>
        </p:txBody>
      </p:sp>
      <p:sp>
        <p:nvSpPr>
          <p:cNvPr id="193" name="Google Shape;193;p16"/>
          <p:cNvSpPr txBox="1"/>
          <p:nvPr/>
        </p:nvSpPr>
        <p:spPr>
          <a:xfrm>
            <a:off x="2830286" y="1374983"/>
            <a:ext cx="138725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Description</a:t>
            </a:r>
            <a:endParaRPr sz="1600" b="0">
              <a:solidFill>
                <a:schemeClr val="dk1"/>
              </a:solidFill>
              <a:latin typeface="Arial"/>
              <a:ea typeface="Arial"/>
              <a:cs typeface="Arial"/>
              <a:sym typeface="Arial"/>
            </a:endParaRPr>
          </a:p>
        </p:txBody>
      </p:sp>
      <p:sp>
        <p:nvSpPr>
          <p:cNvPr id="194" name="Google Shape;194;p16"/>
          <p:cNvSpPr txBox="1"/>
          <p:nvPr/>
        </p:nvSpPr>
        <p:spPr>
          <a:xfrm>
            <a:off x="4182248" y="1385994"/>
            <a:ext cx="76635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Order</a:t>
            </a:r>
            <a:endParaRPr sz="1600" b="0">
              <a:solidFill>
                <a:schemeClr val="dk1"/>
              </a:solidFill>
              <a:latin typeface="Arial"/>
              <a:ea typeface="Arial"/>
              <a:cs typeface="Arial"/>
              <a:sym typeface="Arial"/>
            </a:endParaRPr>
          </a:p>
        </p:txBody>
      </p:sp>
      <p:sp>
        <p:nvSpPr>
          <p:cNvPr id="195" name="Google Shape;195;p16"/>
          <p:cNvSpPr txBox="1"/>
          <p:nvPr/>
        </p:nvSpPr>
        <p:spPr>
          <a:xfrm>
            <a:off x="4948602" y="1369470"/>
            <a:ext cx="11111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Distance</a:t>
            </a:r>
            <a:endParaRPr sz="1600" b="0">
              <a:solidFill>
                <a:schemeClr val="dk1"/>
              </a:solidFill>
              <a:latin typeface="Arial"/>
              <a:ea typeface="Arial"/>
              <a:cs typeface="Arial"/>
              <a:sym typeface="Arial"/>
            </a:endParaRPr>
          </a:p>
        </p:txBody>
      </p:sp>
      <p:sp>
        <p:nvSpPr>
          <p:cNvPr id="196" name="Google Shape;196;p16"/>
          <p:cNvSpPr txBox="1"/>
          <p:nvPr/>
        </p:nvSpPr>
        <p:spPr>
          <a:xfrm>
            <a:off x="6059776" y="1390371"/>
            <a:ext cx="80813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Origin</a:t>
            </a:r>
            <a:endParaRPr sz="1400" b="0">
              <a:solidFill>
                <a:schemeClr val="dk1"/>
              </a:solidFill>
              <a:latin typeface="Arial"/>
              <a:ea typeface="Arial"/>
              <a:cs typeface="Arial"/>
              <a:sym typeface="Arial"/>
            </a:endParaRPr>
          </a:p>
        </p:txBody>
      </p:sp>
      <p:sp>
        <p:nvSpPr>
          <p:cNvPr id="197" name="Google Shape;197;p16"/>
          <p:cNvSpPr txBox="1"/>
          <p:nvPr/>
        </p:nvSpPr>
        <p:spPr>
          <a:xfrm>
            <a:off x="6867911" y="1390371"/>
            <a:ext cx="105077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Example</a:t>
            </a:r>
            <a:endParaRPr sz="1400" b="0">
              <a:solidFill>
                <a:schemeClr val="dk1"/>
              </a:solidFill>
              <a:latin typeface="Arial"/>
              <a:ea typeface="Arial"/>
              <a:cs typeface="Arial"/>
              <a:sym typeface="Arial"/>
            </a:endParaRPr>
          </a:p>
        </p:txBody>
      </p:sp>
      <p:sp>
        <p:nvSpPr>
          <p:cNvPr id="198" name="Google Shape;198;p16"/>
          <p:cNvSpPr txBox="1"/>
          <p:nvPr/>
        </p:nvSpPr>
        <p:spPr>
          <a:xfrm>
            <a:off x="472022" y="1771211"/>
            <a:ext cx="194024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Categorical Scale</a:t>
            </a:r>
            <a:endParaRPr sz="1600" b="0">
              <a:solidFill>
                <a:schemeClr val="dk1"/>
              </a:solidFill>
              <a:latin typeface="Arial"/>
              <a:ea typeface="Arial"/>
              <a:cs typeface="Arial"/>
              <a:sym typeface="Arial"/>
            </a:endParaRPr>
          </a:p>
        </p:txBody>
      </p:sp>
      <p:sp>
        <p:nvSpPr>
          <p:cNvPr id="199" name="Google Shape;199;p16"/>
          <p:cNvSpPr txBox="1"/>
          <p:nvPr/>
        </p:nvSpPr>
        <p:spPr>
          <a:xfrm>
            <a:off x="480731" y="3970129"/>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Metric Scale</a:t>
            </a:r>
            <a:endParaRPr sz="1600" b="0">
              <a:solidFill>
                <a:schemeClr val="dk1"/>
              </a:solidFill>
              <a:latin typeface="Arial"/>
              <a:ea typeface="Arial"/>
              <a:cs typeface="Arial"/>
              <a:sym typeface="Arial"/>
            </a:endParaRPr>
          </a:p>
        </p:txBody>
      </p:sp>
      <p:sp>
        <p:nvSpPr>
          <p:cNvPr id="200" name="Google Shape;200;p16"/>
          <p:cNvSpPr txBox="1"/>
          <p:nvPr/>
        </p:nvSpPr>
        <p:spPr>
          <a:xfrm>
            <a:off x="1212254" y="3147169"/>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Ordinal</a:t>
            </a:r>
            <a:endParaRPr sz="1600" b="0">
              <a:solidFill>
                <a:schemeClr val="dk1"/>
              </a:solidFill>
              <a:latin typeface="Arial"/>
              <a:ea typeface="Arial"/>
              <a:cs typeface="Arial"/>
              <a:sym typeface="Arial"/>
            </a:endParaRPr>
          </a:p>
        </p:txBody>
      </p:sp>
      <p:sp>
        <p:nvSpPr>
          <p:cNvPr id="201" name="Google Shape;201;p16"/>
          <p:cNvSpPr txBox="1"/>
          <p:nvPr/>
        </p:nvSpPr>
        <p:spPr>
          <a:xfrm>
            <a:off x="1212254" y="2219706"/>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Nominal</a:t>
            </a:r>
            <a:endParaRPr sz="1600" b="0">
              <a:solidFill>
                <a:schemeClr val="dk1"/>
              </a:solidFill>
              <a:latin typeface="Arial"/>
              <a:ea typeface="Arial"/>
              <a:cs typeface="Arial"/>
              <a:sym typeface="Arial"/>
            </a:endParaRPr>
          </a:p>
        </p:txBody>
      </p:sp>
      <p:sp>
        <p:nvSpPr>
          <p:cNvPr id="202" name="Google Shape;202;p16"/>
          <p:cNvSpPr txBox="1"/>
          <p:nvPr/>
        </p:nvSpPr>
        <p:spPr>
          <a:xfrm>
            <a:off x="1212254" y="4308683"/>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Interval</a:t>
            </a:r>
            <a:endParaRPr sz="1600" b="0">
              <a:solidFill>
                <a:schemeClr val="dk1"/>
              </a:solidFill>
              <a:latin typeface="Arial"/>
              <a:ea typeface="Arial"/>
              <a:cs typeface="Arial"/>
              <a:sym typeface="Arial"/>
            </a:endParaRPr>
          </a:p>
        </p:txBody>
      </p:sp>
      <p:sp>
        <p:nvSpPr>
          <p:cNvPr id="203" name="Google Shape;203;p16"/>
          <p:cNvSpPr txBox="1"/>
          <p:nvPr/>
        </p:nvSpPr>
        <p:spPr>
          <a:xfrm>
            <a:off x="1212254" y="5053907"/>
            <a:ext cx="161803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Ratio</a:t>
            </a:r>
            <a:endParaRPr sz="1600" b="0">
              <a:solidFill>
                <a:schemeClr val="dk1"/>
              </a:solidFill>
              <a:latin typeface="Arial"/>
              <a:ea typeface="Arial"/>
              <a:cs typeface="Arial"/>
              <a:sym typeface="Arial"/>
            </a:endParaRPr>
          </a:p>
        </p:txBody>
      </p:sp>
      <p:sp>
        <p:nvSpPr>
          <p:cNvPr id="204" name="Google Shape;204;p16"/>
          <p:cNvSpPr/>
          <p:nvPr/>
        </p:nvSpPr>
        <p:spPr>
          <a:xfrm>
            <a:off x="3305631" y="2219706"/>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05" name="Google Shape;205;p16"/>
          <p:cNvSpPr/>
          <p:nvPr/>
        </p:nvSpPr>
        <p:spPr>
          <a:xfrm>
            <a:off x="4374131" y="4259887"/>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06" name="Google Shape;206;p16"/>
          <p:cNvSpPr/>
          <p:nvPr/>
        </p:nvSpPr>
        <p:spPr>
          <a:xfrm>
            <a:off x="4374131" y="3114676"/>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07" name="Google Shape;207;p16"/>
          <p:cNvSpPr/>
          <p:nvPr/>
        </p:nvSpPr>
        <p:spPr>
          <a:xfrm>
            <a:off x="5312895" y="4245549"/>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08" name="Google Shape;208;p16"/>
          <p:cNvSpPr/>
          <p:nvPr/>
        </p:nvSpPr>
        <p:spPr>
          <a:xfrm>
            <a:off x="6272548" y="5031890"/>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09" name="Google Shape;209;p16"/>
          <p:cNvSpPr/>
          <p:nvPr/>
        </p:nvSpPr>
        <p:spPr>
          <a:xfrm>
            <a:off x="5312895" y="5009873"/>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10" name="Google Shape;210;p16"/>
          <p:cNvSpPr/>
          <p:nvPr/>
        </p:nvSpPr>
        <p:spPr>
          <a:xfrm>
            <a:off x="4374131" y="5009874"/>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11" name="Google Shape;211;p16"/>
          <p:cNvSpPr/>
          <p:nvPr/>
        </p:nvSpPr>
        <p:spPr>
          <a:xfrm>
            <a:off x="3305631" y="3132046"/>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12" name="Google Shape;212;p16"/>
          <p:cNvSpPr/>
          <p:nvPr/>
        </p:nvSpPr>
        <p:spPr>
          <a:xfrm>
            <a:off x="3305631" y="4259887"/>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13" name="Google Shape;213;p16"/>
          <p:cNvSpPr/>
          <p:nvPr/>
        </p:nvSpPr>
        <p:spPr>
          <a:xfrm>
            <a:off x="3305631" y="5031890"/>
            <a:ext cx="436563" cy="382587"/>
          </a:xfrm>
          <a:custGeom>
            <a:avLst/>
            <a:gdLst/>
            <a:ahLst/>
            <a:cxnLst/>
            <a:rect l="l" t="t" r="r" b="b"/>
            <a:pathLst>
              <a:path w="648" h="618" extrusionOk="0">
                <a:moveTo>
                  <a:pt x="0" y="374"/>
                </a:moveTo>
                <a:lnTo>
                  <a:pt x="88" y="320"/>
                </a:lnTo>
                <a:lnTo>
                  <a:pt x="122" y="340"/>
                </a:lnTo>
                <a:lnTo>
                  <a:pt x="184" y="452"/>
                </a:lnTo>
                <a:lnTo>
                  <a:pt x="278" y="316"/>
                </a:lnTo>
                <a:lnTo>
                  <a:pt x="434" y="148"/>
                </a:lnTo>
                <a:lnTo>
                  <a:pt x="534" y="60"/>
                </a:lnTo>
                <a:lnTo>
                  <a:pt x="632" y="0"/>
                </a:lnTo>
                <a:lnTo>
                  <a:pt x="648" y="26"/>
                </a:lnTo>
                <a:lnTo>
                  <a:pt x="566" y="98"/>
                </a:lnTo>
                <a:lnTo>
                  <a:pt x="448" y="230"/>
                </a:lnTo>
                <a:lnTo>
                  <a:pt x="346" y="360"/>
                </a:lnTo>
                <a:lnTo>
                  <a:pt x="234" y="554"/>
                </a:lnTo>
                <a:lnTo>
                  <a:pt x="144" y="618"/>
                </a:lnTo>
                <a:lnTo>
                  <a:pt x="82" y="466"/>
                </a:lnTo>
                <a:lnTo>
                  <a:pt x="42" y="404"/>
                </a:lnTo>
                <a:lnTo>
                  <a:pt x="0" y="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14" name="Google Shape;214;p16"/>
          <p:cNvSpPr txBox="1"/>
          <p:nvPr/>
        </p:nvSpPr>
        <p:spPr>
          <a:xfrm>
            <a:off x="6867911" y="3130292"/>
            <a:ext cx="161803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Rank the brands from 1</a:t>
            </a:r>
            <a:r>
              <a:rPr lang="en-US" sz="1600" b="1" baseline="30000">
                <a:solidFill>
                  <a:schemeClr val="dk1"/>
                </a:solidFill>
                <a:latin typeface="Arial"/>
                <a:ea typeface="Arial"/>
                <a:cs typeface="Arial"/>
                <a:sym typeface="Arial"/>
              </a:rPr>
              <a:t>st</a:t>
            </a:r>
            <a:r>
              <a:rPr lang="en-US" sz="1600" b="1">
                <a:solidFill>
                  <a:schemeClr val="dk1"/>
                </a:solidFill>
                <a:latin typeface="Arial"/>
                <a:ea typeface="Arial"/>
                <a:cs typeface="Arial"/>
                <a:sym typeface="Arial"/>
              </a:rPr>
              <a:t> to 5</a:t>
            </a:r>
            <a:r>
              <a:rPr lang="en-US" sz="1600" b="1" baseline="30000">
                <a:solidFill>
                  <a:schemeClr val="dk1"/>
                </a:solidFill>
                <a:latin typeface="Arial"/>
                <a:ea typeface="Arial"/>
                <a:cs typeface="Arial"/>
                <a:sym typeface="Arial"/>
              </a:rPr>
              <a:t>th</a:t>
            </a:r>
            <a:r>
              <a:rPr lang="en-US" sz="1600" b="1">
                <a:solidFill>
                  <a:schemeClr val="dk1"/>
                </a:solidFill>
                <a:latin typeface="Arial"/>
                <a:ea typeface="Arial"/>
                <a:cs typeface="Arial"/>
                <a:sym typeface="Arial"/>
              </a:rPr>
              <a:t> </a:t>
            </a:r>
            <a:endParaRPr sz="1600" b="0">
              <a:solidFill>
                <a:schemeClr val="dk1"/>
              </a:solidFill>
              <a:latin typeface="Arial"/>
              <a:ea typeface="Arial"/>
              <a:cs typeface="Arial"/>
              <a:sym typeface="Arial"/>
            </a:endParaRPr>
          </a:p>
        </p:txBody>
      </p:sp>
      <p:sp>
        <p:nvSpPr>
          <p:cNvPr id="215" name="Google Shape;215;p16"/>
          <p:cNvSpPr txBox="1"/>
          <p:nvPr/>
        </p:nvSpPr>
        <p:spPr>
          <a:xfrm>
            <a:off x="6867911" y="2202829"/>
            <a:ext cx="161803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Which brands you use</a:t>
            </a:r>
            <a:endParaRPr sz="1600" b="0">
              <a:solidFill>
                <a:schemeClr val="dk1"/>
              </a:solidFill>
              <a:latin typeface="Arial"/>
              <a:ea typeface="Arial"/>
              <a:cs typeface="Arial"/>
              <a:sym typeface="Arial"/>
            </a:endParaRPr>
          </a:p>
        </p:txBody>
      </p:sp>
      <p:sp>
        <p:nvSpPr>
          <p:cNvPr id="216" name="Google Shape;216;p16"/>
          <p:cNvSpPr txBox="1"/>
          <p:nvPr/>
        </p:nvSpPr>
        <p:spPr>
          <a:xfrm>
            <a:off x="6867911" y="4291806"/>
            <a:ext cx="161803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Rate each brand on 1-7</a:t>
            </a:r>
            <a:endParaRPr sz="1600" b="0">
              <a:solidFill>
                <a:schemeClr val="dk1"/>
              </a:solidFill>
              <a:latin typeface="Arial"/>
              <a:ea typeface="Arial"/>
              <a:cs typeface="Arial"/>
              <a:sym typeface="Arial"/>
            </a:endParaRPr>
          </a:p>
        </p:txBody>
      </p:sp>
      <p:sp>
        <p:nvSpPr>
          <p:cNvPr id="217" name="Google Shape;217;p16"/>
          <p:cNvSpPr txBox="1"/>
          <p:nvPr/>
        </p:nvSpPr>
        <p:spPr>
          <a:xfrm>
            <a:off x="6867911" y="5037030"/>
            <a:ext cx="161803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How many times do you use each brand?</a:t>
            </a:r>
            <a:endParaRPr sz="1600" b="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sldNum" idx="12"/>
          </p:nvPr>
        </p:nvSpPr>
        <p:spPr>
          <a:xfrm>
            <a:off x="8529526" y="6169250"/>
            <a:ext cx="195300"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15</a:t>
            </a:fld>
            <a:r>
              <a:rPr lang="en-US"/>
              <a:t> </a:t>
            </a:r>
            <a:endParaRPr/>
          </a:p>
        </p:txBody>
      </p:sp>
      <p:pic>
        <p:nvPicPr>
          <p:cNvPr id="225" name="Google Shape;225;p17"/>
          <p:cNvPicPr preferRelativeResize="0"/>
          <p:nvPr/>
        </p:nvPicPr>
        <p:blipFill rotWithShape="1">
          <a:blip r:embed="rId3">
            <a:alphaModFix/>
          </a:blip>
          <a:srcRect/>
          <a:stretch/>
        </p:blipFill>
        <p:spPr>
          <a:xfrm>
            <a:off x="131891" y="2978949"/>
            <a:ext cx="8592897" cy="2572052"/>
          </a:xfrm>
          <a:prstGeom prst="rect">
            <a:avLst/>
          </a:prstGeom>
          <a:noFill/>
          <a:ln>
            <a:noFill/>
          </a:ln>
        </p:spPr>
      </p:pic>
      <p:pic>
        <p:nvPicPr>
          <p:cNvPr id="226" name="Google Shape;226;p17"/>
          <p:cNvPicPr preferRelativeResize="0"/>
          <p:nvPr/>
        </p:nvPicPr>
        <p:blipFill rotWithShape="1">
          <a:blip r:embed="rId4">
            <a:alphaModFix/>
          </a:blip>
          <a:srcRect/>
          <a:stretch/>
        </p:blipFill>
        <p:spPr>
          <a:xfrm>
            <a:off x="131891" y="637524"/>
            <a:ext cx="7959039" cy="2099087"/>
          </a:xfrm>
          <a:prstGeom prst="rect">
            <a:avLst/>
          </a:prstGeom>
          <a:noFill/>
          <a:ln>
            <a:noFill/>
          </a:ln>
        </p:spPr>
      </p:pic>
      <p:sp>
        <p:nvSpPr>
          <p:cNvPr id="227" name="Google Shape;227;p17"/>
          <p:cNvSpPr txBox="1"/>
          <p:nvPr/>
        </p:nvSpPr>
        <p:spPr>
          <a:xfrm>
            <a:off x="119063" y="42700"/>
            <a:ext cx="8618400" cy="492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chemeClr val="dk2"/>
                </a:solidFill>
                <a:latin typeface="Arial"/>
                <a:ea typeface="Arial"/>
                <a:cs typeface="Arial"/>
                <a:sym typeface="Arial"/>
              </a:rPr>
              <a:t>More examples on level of measurement:</a:t>
            </a:r>
            <a:endParaRPr/>
          </a:p>
        </p:txBody>
      </p:sp>
      <p:sp>
        <p:nvSpPr>
          <p:cNvPr id="228" name="Google Shape;228;p17"/>
          <p:cNvSpPr/>
          <p:nvPr/>
        </p:nvSpPr>
        <p:spPr>
          <a:xfrm>
            <a:off x="413781" y="3574006"/>
            <a:ext cx="1408200" cy="8139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29" name="Google Shape;229;p17"/>
          <p:cNvSpPr/>
          <p:nvPr/>
        </p:nvSpPr>
        <p:spPr>
          <a:xfrm>
            <a:off x="413781" y="4724994"/>
            <a:ext cx="2103000" cy="7419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30" name="Google Shape;230;p17"/>
          <p:cNvSpPr/>
          <p:nvPr/>
        </p:nvSpPr>
        <p:spPr>
          <a:xfrm>
            <a:off x="413781" y="2360700"/>
            <a:ext cx="1856100" cy="3378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31" name="Google Shape;231;p17"/>
          <p:cNvSpPr txBox="1"/>
          <p:nvPr/>
        </p:nvSpPr>
        <p:spPr>
          <a:xfrm>
            <a:off x="65913" y="5466900"/>
            <a:ext cx="8829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3. How often do you visit Walmart on average per month?  Hint: the response options are not the same interval</a:t>
            </a:r>
            <a:endParaRPr/>
          </a:p>
          <a:p>
            <a:pPr marL="0" lvl="0" indent="0" algn="l" rtl="0">
              <a:spcBef>
                <a:spcPts val="0"/>
              </a:spcBef>
              <a:spcAft>
                <a:spcPts val="0"/>
              </a:spcAft>
              <a:buNone/>
            </a:pPr>
            <a:r>
              <a:rPr lang="en-US"/>
              <a:t>__ 0 times  __ 1-3 times   __ 4-10 times __11+ times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16</a:t>
            </a:fld>
            <a:r>
              <a:rPr lang="en-US"/>
              <a:t> </a:t>
            </a:r>
            <a:endParaRPr/>
          </a:p>
        </p:txBody>
      </p:sp>
      <p:pic>
        <p:nvPicPr>
          <p:cNvPr id="239" name="Google Shape;239;p18"/>
          <p:cNvPicPr preferRelativeResize="0"/>
          <p:nvPr/>
        </p:nvPicPr>
        <p:blipFill rotWithShape="1">
          <a:blip r:embed="rId3">
            <a:alphaModFix/>
          </a:blip>
          <a:srcRect/>
          <a:stretch/>
        </p:blipFill>
        <p:spPr>
          <a:xfrm>
            <a:off x="252839" y="65137"/>
            <a:ext cx="8388241" cy="6088240"/>
          </a:xfrm>
          <a:prstGeom prst="rect">
            <a:avLst/>
          </a:prstGeom>
          <a:noFill/>
          <a:ln>
            <a:noFill/>
          </a:ln>
        </p:spPr>
      </p:pic>
      <p:sp>
        <p:nvSpPr>
          <p:cNvPr id="240" name="Google Shape;240;p18"/>
          <p:cNvSpPr/>
          <p:nvPr/>
        </p:nvSpPr>
        <p:spPr>
          <a:xfrm>
            <a:off x="502920" y="3870759"/>
            <a:ext cx="4645152" cy="664665"/>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41" name="Google Shape;241;p18"/>
          <p:cNvSpPr/>
          <p:nvPr/>
        </p:nvSpPr>
        <p:spPr>
          <a:xfrm>
            <a:off x="2493264" y="2252806"/>
            <a:ext cx="5882640" cy="1231058"/>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42" name="Google Shape;242;p18"/>
          <p:cNvSpPr/>
          <p:nvPr/>
        </p:nvSpPr>
        <p:spPr>
          <a:xfrm>
            <a:off x="502920" y="5878275"/>
            <a:ext cx="1335024" cy="275102"/>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43" name="Google Shape;243;p18"/>
          <p:cNvSpPr/>
          <p:nvPr/>
        </p:nvSpPr>
        <p:spPr>
          <a:xfrm>
            <a:off x="618744" y="5390595"/>
            <a:ext cx="2170176" cy="275102"/>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p:nvPr/>
        </p:nvSpPr>
        <p:spPr>
          <a:xfrm>
            <a:off x="450109" y="1907375"/>
            <a:ext cx="8207100" cy="48141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49" name="Google Shape;249;p21"/>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iClicker short answer - take screenshot &amp; breakout 6 mins </a:t>
            </a:r>
            <a:endParaRPr sz="3200"/>
          </a:p>
          <a:p>
            <a:pPr marL="0" lvl="0" indent="0" algn="l" rtl="0">
              <a:spcBef>
                <a:spcPts val="0"/>
              </a:spcBef>
              <a:spcAft>
                <a:spcPts val="0"/>
              </a:spcAft>
              <a:buNone/>
            </a:pPr>
            <a:endParaRPr sz="3200"/>
          </a:p>
        </p:txBody>
      </p:sp>
      <p:sp>
        <p:nvSpPr>
          <p:cNvPr id="250" name="Google Shape;250;p21"/>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17</a:t>
            </a:fld>
            <a:r>
              <a:rPr lang="en-US">
                <a:solidFill>
                  <a:schemeClr val="lt1"/>
                </a:solidFill>
              </a:rPr>
              <a:t> </a:t>
            </a:r>
            <a:endParaRPr/>
          </a:p>
        </p:txBody>
      </p:sp>
      <p:sp>
        <p:nvSpPr>
          <p:cNvPr id="251" name="Google Shape;251;p21"/>
          <p:cNvSpPr txBox="1"/>
          <p:nvPr/>
        </p:nvSpPr>
        <p:spPr>
          <a:xfrm>
            <a:off x="623154" y="2029045"/>
            <a:ext cx="7860900" cy="132330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000"/>
              <a:buFont typeface="Arial"/>
              <a:buAutoNum type="arabicPeriod"/>
            </a:pPr>
            <a:r>
              <a:rPr lang="en-US" sz="2000" b="0">
                <a:solidFill>
                  <a:schemeClr val="dk1"/>
                </a:solidFill>
                <a:latin typeface="Arial"/>
                <a:ea typeface="Arial"/>
                <a:cs typeface="Arial"/>
                <a:sym typeface="Arial"/>
              </a:rPr>
              <a:t>How often do you use the Ellis Library?</a:t>
            </a:r>
            <a:endParaRPr/>
          </a:p>
          <a:p>
            <a:pPr marL="1428750" marR="0" lvl="2" indent="-514350" algn="l" rtl="0">
              <a:spcBef>
                <a:spcPts val="0"/>
              </a:spcBef>
              <a:spcAft>
                <a:spcPts val="0"/>
              </a:spcAft>
              <a:buClr>
                <a:schemeClr val="dk1"/>
              </a:buClr>
              <a:buSzPts val="2000"/>
              <a:buFont typeface="Arial"/>
              <a:buAutoNum type="alphaLcParenR"/>
            </a:pPr>
            <a:r>
              <a:rPr lang="en-US" sz="2000" b="0" i="0" u="none" strike="noStrike" cap="none">
                <a:solidFill>
                  <a:schemeClr val="dk1"/>
                </a:solidFill>
                <a:latin typeface="Arial"/>
                <a:ea typeface="Arial"/>
                <a:cs typeface="Arial"/>
                <a:sym typeface="Arial"/>
              </a:rPr>
              <a:t>Less than once a week</a:t>
            </a:r>
            <a:endParaRPr/>
          </a:p>
          <a:p>
            <a:pPr marL="1428750" marR="0" lvl="2" indent="-514350" algn="l" rtl="0">
              <a:spcBef>
                <a:spcPts val="0"/>
              </a:spcBef>
              <a:spcAft>
                <a:spcPts val="0"/>
              </a:spcAft>
              <a:buClr>
                <a:schemeClr val="dk1"/>
              </a:buClr>
              <a:buSzPts val="2000"/>
              <a:buFont typeface="Arial"/>
              <a:buAutoNum type="alphaLcParenR"/>
            </a:pPr>
            <a:r>
              <a:rPr lang="en-US" sz="2000" b="0" i="0" u="none" strike="noStrike" cap="none">
                <a:solidFill>
                  <a:schemeClr val="dk1"/>
                </a:solidFill>
                <a:latin typeface="Arial"/>
                <a:ea typeface="Arial"/>
                <a:cs typeface="Arial"/>
                <a:sym typeface="Arial"/>
              </a:rPr>
              <a:t>About once a week</a:t>
            </a:r>
            <a:endParaRPr/>
          </a:p>
          <a:p>
            <a:pPr marL="1428750" marR="0" lvl="2" indent="-514350" algn="l" rtl="0">
              <a:spcBef>
                <a:spcPts val="0"/>
              </a:spcBef>
              <a:spcAft>
                <a:spcPts val="0"/>
              </a:spcAft>
              <a:buClr>
                <a:schemeClr val="dk1"/>
              </a:buClr>
              <a:buSzPts val="2000"/>
              <a:buFont typeface="Arial"/>
              <a:buAutoNum type="alphaLcParenR"/>
            </a:pPr>
            <a:r>
              <a:rPr lang="en-US" sz="2000" b="0" i="0" u="none" strike="noStrike" cap="none">
                <a:solidFill>
                  <a:schemeClr val="dk1"/>
                </a:solidFill>
                <a:latin typeface="Arial"/>
                <a:ea typeface="Arial"/>
                <a:cs typeface="Arial"/>
                <a:sym typeface="Arial"/>
              </a:rPr>
              <a:t>Twice a week or more</a:t>
            </a:r>
            <a:endParaRPr/>
          </a:p>
        </p:txBody>
      </p:sp>
      <p:sp>
        <p:nvSpPr>
          <p:cNvPr id="252" name="Google Shape;252;p21"/>
          <p:cNvSpPr txBox="1"/>
          <p:nvPr/>
        </p:nvSpPr>
        <p:spPr>
          <a:xfrm>
            <a:off x="611547" y="3456726"/>
            <a:ext cx="7860900" cy="70800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000"/>
              <a:buFont typeface="Arial"/>
              <a:buAutoNum type="arabicPeriod" startAt="2"/>
            </a:pPr>
            <a:r>
              <a:rPr lang="en-US" sz="2000" b="0">
                <a:solidFill>
                  <a:schemeClr val="dk1"/>
                </a:solidFill>
                <a:latin typeface="Arial"/>
                <a:ea typeface="Arial"/>
                <a:cs typeface="Arial"/>
                <a:sym typeface="Arial"/>
              </a:rPr>
              <a:t>About how many hours per week do you use the library? _____Hours</a:t>
            </a:r>
            <a:endParaRPr/>
          </a:p>
        </p:txBody>
      </p:sp>
      <p:sp>
        <p:nvSpPr>
          <p:cNvPr id="253" name="Google Shape;253;p21"/>
          <p:cNvSpPr txBox="1"/>
          <p:nvPr/>
        </p:nvSpPr>
        <p:spPr>
          <a:xfrm>
            <a:off x="615894" y="5516397"/>
            <a:ext cx="7860900" cy="70800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000"/>
              <a:buFont typeface="Arial"/>
              <a:buAutoNum type="arabicPeriod" startAt="4"/>
            </a:pPr>
            <a:r>
              <a:rPr lang="en-US" sz="2000" b="0">
                <a:solidFill>
                  <a:schemeClr val="dk1"/>
                </a:solidFill>
                <a:latin typeface="Arial"/>
                <a:ea typeface="Arial"/>
                <a:cs typeface="Arial"/>
                <a:sym typeface="Arial"/>
              </a:rPr>
              <a:t>What is your major? </a:t>
            </a:r>
            <a:endParaRPr/>
          </a:p>
          <a:p>
            <a:pPr marL="0" marR="0" lvl="0" indent="0" algn="l" rtl="0">
              <a:spcBef>
                <a:spcPts val="0"/>
              </a:spcBef>
              <a:spcAft>
                <a:spcPts val="0"/>
              </a:spcAft>
              <a:buNone/>
            </a:pPr>
            <a:r>
              <a:rPr lang="en-US" sz="2000" b="0">
                <a:solidFill>
                  <a:schemeClr val="dk1"/>
                </a:solidFill>
                <a:latin typeface="Arial"/>
                <a:ea typeface="Arial"/>
                <a:cs typeface="Arial"/>
                <a:sym typeface="Arial"/>
              </a:rPr>
              <a:t>        _____</a:t>
            </a:r>
            <a:endParaRPr/>
          </a:p>
        </p:txBody>
      </p:sp>
      <p:sp>
        <p:nvSpPr>
          <p:cNvPr id="254" name="Google Shape;254;p21"/>
          <p:cNvSpPr txBox="1"/>
          <p:nvPr/>
        </p:nvSpPr>
        <p:spPr>
          <a:xfrm>
            <a:off x="615894" y="4488735"/>
            <a:ext cx="7860900" cy="101580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2000"/>
              <a:buFont typeface="Arial"/>
              <a:buAutoNum type="arabicPeriod" startAt="3"/>
            </a:pPr>
            <a:r>
              <a:rPr lang="en-US" sz="2000" b="0">
                <a:solidFill>
                  <a:schemeClr val="dk1"/>
                </a:solidFill>
                <a:latin typeface="Arial"/>
                <a:ea typeface="Arial"/>
                <a:cs typeface="Arial"/>
                <a:sym typeface="Arial"/>
              </a:rPr>
              <a:t>How well does the library meets your needs?</a:t>
            </a:r>
            <a:endParaRPr/>
          </a:p>
          <a:p>
            <a:pPr marL="0" marR="0" lvl="0" indent="0" algn="l" rtl="0">
              <a:spcBef>
                <a:spcPts val="0"/>
              </a:spcBef>
              <a:spcAft>
                <a:spcPts val="0"/>
              </a:spcAft>
              <a:buNone/>
            </a:pPr>
            <a:r>
              <a:rPr lang="en-US" sz="2000" b="0">
                <a:solidFill>
                  <a:schemeClr val="dk1"/>
                </a:solidFill>
                <a:latin typeface="Arial"/>
                <a:ea typeface="Arial"/>
                <a:cs typeface="Arial"/>
                <a:sym typeface="Arial"/>
              </a:rPr>
              <a:t>        Very well  1	2	3	4	5  Very badly		</a:t>
            </a:r>
            <a:endParaRPr/>
          </a:p>
        </p:txBody>
      </p:sp>
      <p:sp>
        <p:nvSpPr>
          <p:cNvPr id="255" name="Google Shape;255;p21"/>
          <p:cNvSpPr txBox="1"/>
          <p:nvPr/>
        </p:nvSpPr>
        <p:spPr>
          <a:xfrm>
            <a:off x="-11" y="1199369"/>
            <a:ext cx="85320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Arial"/>
                <a:ea typeface="Arial"/>
                <a:cs typeface="Arial"/>
                <a:sym typeface="Arial"/>
              </a:rPr>
              <a:t>Write down the level of measurement for each of the QQ responses:</a:t>
            </a:r>
            <a:endParaRPr/>
          </a:p>
          <a:p>
            <a:pPr marL="0" marR="0" lvl="0" indent="0" algn="l" rtl="0">
              <a:spcBef>
                <a:spcPts val="0"/>
              </a:spcBef>
              <a:spcAft>
                <a:spcPts val="0"/>
              </a:spcAft>
              <a:buNone/>
            </a:pPr>
            <a:r>
              <a:rPr lang="en-US" sz="2000" b="0">
                <a:solidFill>
                  <a:schemeClr val="dk1"/>
                </a:solidFill>
                <a:latin typeface="Arial"/>
                <a:ea typeface="Arial"/>
                <a:cs typeface="Arial"/>
                <a:sym typeface="Arial"/>
              </a:rPr>
              <a:t> </a:t>
            </a:r>
            <a:r>
              <a:rPr lang="en-US" sz="2000" b="1">
                <a:solidFill>
                  <a:schemeClr val="dk1"/>
                </a:solidFill>
                <a:latin typeface="Arial"/>
                <a:ea typeface="Arial"/>
                <a:cs typeface="Arial"/>
                <a:sym typeface="Arial"/>
              </a:rPr>
              <a:t>A – nominal  B- ordinal  C- interval  D- ratio</a:t>
            </a:r>
            <a:endParaRPr sz="2000" b="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18</a:t>
            </a:fld>
            <a:r>
              <a:rPr lang="en-US"/>
              <a:t> </a:t>
            </a:r>
            <a:endParaRPr/>
          </a:p>
        </p:txBody>
      </p:sp>
      <p:sp>
        <p:nvSpPr>
          <p:cNvPr id="263" name="Google Shape;263;p22"/>
          <p:cNvSpPr txBox="1"/>
          <p:nvPr/>
        </p:nvSpPr>
        <p:spPr>
          <a:xfrm>
            <a:off x="119063" y="230188"/>
            <a:ext cx="8618537"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chemeClr val="dk2"/>
                </a:solidFill>
                <a:latin typeface="Arial"/>
                <a:ea typeface="Arial"/>
                <a:cs typeface="Arial"/>
                <a:sym typeface="Arial"/>
              </a:rPr>
              <a:t>Statistical procedure </a:t>
            </a:r>
            <a:endParaRPr/>
          </a:p>
        </p:txBody>
      </p:sp>
      <p:grpSp>
        <p:nvGrpSpPr>
          <p:cNvPr id="264" name="Google Shape;264;p22"/>
          <p:cNvGrpSpPr/>
          <p:nvPr/>
        </p:nvGrpSpPr>
        <p:grpSpPr>
          <a:xfrm>
            <a:off x="373653" y="-67688"/>
            <a:ext cx="8179102" cy="3102974"/>
            <a:chOff x="373653" y="-67688"/>
            <a:chExt cx="8179102" cy="3102974"/>
          </a:xfrm>
        </p:grpSpPr>
        <p:pic>
          <p:nvPicPr>
            <p:cNvPr id="265" name="Google Shape;265;p22"/>
            <p:cNvPicPr preferRelativeResize="0"/>
            <p:nvPr/>
          </p:nvPicPr>
          <p:blipFill rotWithShape="1">
            <a:blip r:embed="rId3">
              <a:alphaModFix/>
            </a:blip>
            <a:srcRect l="99" t="22408" r="-98" b="45502"/>
            <a:stretch/>
          </p:blipFill>
          <p:spPr>
            <a:xfrm>
              <a:off x="382588" y="1657648"/>
              <a:ext cx="8162925" cy="987227"/>
            </a:xfrm>
            <a:prstGeom prst="rect">
              <a:avLst/>
            </a:prstGeom>
            <a:noFill/>
            <a:ln>
              <a:noFill/>
            </a:ln>
          </p:spPr>
        </p:pic>
        <p:pic>
          <p:nvPicPr>
            <p:cNvPr id="266" name="Google Shape;266;p22"/>
            <p:cNvPicPr preferRelativeResize="0"/>
            <p:nvPr/>
          </p:nvPicPr>
          <p:blipFill rotWithShape="1">
            <a:blip r:embed="rId3">
              <a:alphaModFix/>
            </a:blip>
            <a:srcRect t="87310" r="-89"/>
            <a:stretch/>
          </p:blipFill>
          <p:spPr>
            <a:xfrm>
              <a:off x="382588" y="2644875"/>
              <a:ext cx="8170167" cy="390411"/>
            </a:xfrm>
            <a:prstGeom prst="rect">
              <a:avLst/>
            </a:prstGeom>
            <a:noFill/>
            <a:ln>
              <a:noFill/>
            </a:ln>
          </p:spPr>
        </p:pic>
        <p:pic>
          <p:nvPicPr>
            <p:cNvPr id="267" name="Google Shape;267;p22"/>
            <p:cNvPicPr preferRelativeResize="0"/>
            <p:nvPr/>
          </p:nvPicPr>
          <p:blipFill rotWithShape="1">
            <a:blip r:embed="rId3">
              <a:alphaModFix/>
            </a:blip>
            <a:srcRect l="-99" t="-44714" r="99" b="88069"/>
            <a:stretch/>
          </p:blipFill>
          <p:spPr>
            <a:xfrm>
              <a:off x="373653" y="-67688"/>
              <a:ext cx="8162925" cy="1742739"/>
            </a:xfrm>
            <a:prstGeom prst="rect">
              <a:avLst/>
            </a:prstGeom>
            <a:noFill/>
            <a:ln>
              <a:noFill/>
            </a:ln>
          </p:spPr>
        </p:pic>
      </p:grpSp>
      <p:pic>
        <p:nvPicPr>
          <p:cNvPr id="268" name="Google Shape;268;p22"/>
          <p:cNvPicPr preferRelativeResize="0"/>
          <p:nvPr/>
        </p:nvPicPr>
        <p:blipFill rotWithShape="1">
          <a:blip r:embed="rId4">
            <a:alphaModFix/>
          </a:blip>
          <a:srcRect/>
          <a:stretch/>
        </p:blipFill>
        <p:spPr>
          <a:xfrm>
            <a:off x="4078485" y="3108218"/>
            <a:ext cx="4564659" cy="2937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bd6ac2bb4e_0_0"/>
          <p:cNvSpPr txBox="1">
            <a:spLocks noGrp="1"/>
          </p:cNvSpPr>
          <p:nvPr>
            <p:ph type="ctrTitle"/>
          </p:nvPr>
        </p:nvSpPr>
        <p:spPr>
          <a:xfrm>
            <a:off x="893038" y="830750"/>
            <a:ext cx="4935600" cy="48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Agenda</a:t>
            </a:r>
            <a:endParaRPr/>
          </a:p>
        </p:txBody>
      </p:sp>
      <p:sp>
        <p:nvSpPr>
          <p:cNvPr id="82" name="Google Shape;82;gbd6ac2bb4e_0_0"/>
          <p:cNvSpPr txBox="1">
            <a:spLocks noGrp="1"/>
          </p:cNvSpPr>
          <p:nvPr>
            <p:ph type="subTitle" idx="1"/>
          </p:nvPr>
        </p:nvSpPr>
        <p:spPr>
          <a:xfrm>
            <a:off x="893054" y="1629175"/>
            <a:ext cx="6465000" cy="186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100"/>
              <a:t>Case 5 discussion </a:t>
            </a:r>
            <a:endParaRPr sz="2100"/>
          </a:p>
          <a:p>
            <a:pPr marL="0" lvl="0" indent="0" algn="l" rtl="0">
              <a:spcBef>
                <a:spcPts val="0"/>
              </a:spcBef>
              <a:spcAft>
                <a:spcPts val="0"/>
              </a:spcAft>
              <a:buNone/>
            </a:pPr>
            <a:r>
              <a:rPr lang="en-US" sz="2100"/>
              <a:t>Level of measurement</a:t>
            </a:r>
            <a:endParaRPr sz="2100"/>
          </a:p>
        </p:txBody>
      </p:sp>
      <p:sp>
        <p:nvSpPr>
          <p:cNvPr id="83" name="Google Shape;83;gbd6ac2bb4e_0_0"/>
          <p:cNvSpPr txBox="1">
            <a:spLocks noGrp="1"/>
          </p:cNvSpPr>
          <p:nvPr>
            <p:ph type="sldNum" idx="12"/>
          </p:nvPr>
        </p:nvSpPr>
        <p:spPr>
          <a:xfrm>
            <a:off x="8545513" y="6435725"/>
            <a:ext cx="195300" cy="1524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a:t>
            </a:fld>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3"/>
          <p:cNvSpPr/>
          <p:nvPr/>
        </p:nvSpPr>
        <p:spPr>
          <a:xfrm>
            <a:off x="461895" y="1314743"/>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74" name="Google Shape;274;p23"/>
          <p:cNvSpPr txBox="1">
            <a:spLocks noGrp="1"/>
          </p:cNvSpPr>
          <p:nvPr>
            <p:ph type="title" idx="4294967295"/>
          </p:nvPr>
        </p:nvSpPr>
        <p:spPr>
          <a:xfrm>
            <a:off x="119063" y="230188"/>
            <a:ext cx="8618537"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Why the Level of a Measurement Scale Important</a:t>
            </a:r>
            <a:endParaRPr/>
          </a:p>
        </p:txBody>
      </p:sp>
      <p:sp>
        <p:nvSpPr>
          <p:cNvPr id="275" name="Google Shape;275;p23"/>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19</a:t>
            </a:fld>
            <a:r>
              <a:rPr lang="en-US">
                <a:solidFill>
                  <a:schemeClr val="lt1"/>
                </a:solidFill>
              </a:rPr>
              <a:t> </a:t>
            </a:r>
            <a:endParaRPr/>
          </a:p>
        </p:txBody>
      </p:sp>
      <p:sp>
        <p:nvSpPr>
          <p:cNvPr id="276" name="Google Shape;276;p23"/>
          <p:cNvSpPr txBox="1"/>
          <p:nvPr/>
        </p:nvSpPr>
        <p:spPr>
          <a:xfrm>
            <a:off x="480734" y="1374983"/>
            <a:ext cx="7860970" cy="138499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a:buChar char="•"/>
            </a:pPr>
            <a:r>
              <a:rPr lang="en-US" sz="2800" b="0">
                <a:solidFill>
                  <a:schemeClr val="dk1"/>
                </a:solidFill>
                <a:latin typeface="Arial"/>
                <a:ea typeface="Arial"/>
                <a:cs typeface="Arial"/>
                <a:sym typeface="Arial"/>
              </a:rPr>
              <a:t>The scale affects what may or may not be said about the property being measured</a:t>
            </a:r>
            <a:endParaRPr/>
          </a:p>
          <a:p>
            <a:pPr marL="457200" marR="0" lvl="0" indent="-457200" algn="l" rtl="0">
              <a:spcBef>
                <a:spcPts val="0"/>
              </a:spcBef>
              <a:spcAft>
                <a:spcPts val="0"/>
              </a:spcAft>
              <a:buClr>
                <a:schemeClr val="dk1"/>
              </a:buClr>
              <a:buSzPts val="2800"/>
              <a:buFont typeface="Arial"/>
              <a:buChar char="•"/>
            </a:pPr>
            <a:r>
              <a:rPr lang="en-US" sz="2800" b="0">
                <a:solidFill>
                  <a:schemeClr val="dk1"/>
                </a:solidFill>
                <a:latin typeface="Arial"/>
                <a:ea typeface="Arial"/>
                <a:cs typeface="Arial"/>
                <a:sym typeface="Arial"/>
              </a:rPr>
              <a:t>Which Statistical analysis will be useful</a:t>
            </a:r>
            <a:endParaRPr/>
          </a:p>
        </p:txBody>
      </p:sp>
      <p:sp>
        <p:nvSpPr>
          <p:cNvPr id="277" name="Google Shape;277;p23"/>
          <p:cNvSpPr txBox="1"/>
          <p:nvPr/>
        </p:nvSpPr>
        <p:spPr>
          <a:xfrm>
            <a:off x="485081" y="3051458"/>
            <a:ext cx="786097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chemeClr val="dk1"/>
                </a:solidFill>
                <a:latin typeface="Arial"/>
                <a:ea typeface="Arial"/>
                <a:cs typeface="Arial"/>
                <a:sym typeface="Arial"/>
              </a:rPr>
              <a:t>Examples:</a:t>
            </a:r>
            <a:endParaRPr/>
          </a:p>
          <a:p>
            <a:pPr marL="457200" marR="0" lvl="0" indent="-457200" algn="l" rtl="0">
              <a:spcBef>
                <a:spcPts val="0"/>
              </a:spcBef>
              <a:spcAft>
                <a:spcPts val="0"/>
              </a:spcAft>
              <a:buClr>
                <a:schemeClr val="dk1"/>
              </a:buClr>
              <a:buSzPts val="2800"/>
              <a:buFont typeface="Arial"/>
              <a:buChar char="•"/>
            </a:pPr>
            <a:r>
              <a:rPr lang="en-US" sz="2800" b="0">
                <a:solidFill>
                  <a:schemeClr val="dk1"/>
                </a:solidFill>
                <a:latin typeface="Arial"/>
                <a:ea typeface="Arial"/>
                <a:cs typeface="Arial"/>
                <a:sym typeface="Arial"/>
              </a:rPr>
              <a:t>If you wish to calculate an </a:t>
            </a:r>
            <a:r>
              <a:rPr lang="en-US" sz="2800" b="1">
                <a:solidFill>
                  <a:schemeClr val="dk1"/>
                </a:solidFill>
                <a:latin typeface="Arial"/>
                <a:ea typeface="Arial"/>
                <a:cs typeface="Arial"/>
                <a:sym typeface="Arial"/>
              </a:rPr>
              <a:t>average</a:t>
            </a:r>
            <a:r>
              <a:rPr lang="en-US" sz="2800" b="0">
                <a:solidFill>
                  <a:schemeClr val="dk1"/>
                </a:solidFill>
                <a:latin typeface="Arial"/>
                <a:ea typeface="Arial"/>
                <a:cs typeface="Arial"/>
                <a:sym typeface="Arial"/>
              </a:rPr>
              <a:t>, you must use an interval or ratio scale.</a:t>
            </a:r>
            <a:endParaRPr/>
          </a:p>
          <a:p>
            <a:pPr marL="457200" marR="0" lvl="0" indent="-457200" algn="l" rtl="0">
              <a:spcBef>
                <a:spcPts val="0"/>
              </a:spcBef>
              <a:spcAft>
                <a:spcPts val="0"/>
              </a:spcAft>
              <a:buClr>
                <a:schemeClr val="dk1"/>
              </a:buClr>
              <a:buSzPts val="2800"/>
              <a:buFont typeface="Arial"/>
              <a:buChar char="•"/>
            </a:pPr>
            <a:r>
              <a:rPr lang="en-US" sz="2800" b="0">
                <a:solidFill>
                  <a:schemeClr val="dk1"/>
                </a:solidFill>
                <a:latin typeface="Arial"/>
                <a:ea typeface="Arial"/>
                <a:cs typeface="Arial"/>
                <a:sym typeface="Arial"/>
              </a:rPr>
              <a:t>If you have a nominal or ordinal scale, you must summarize the results with a </a:t>
            </a:r>
            <a:r>
              <a:rPr lang="en-US" sz="2800" b="1">
                <a:solidFill>
                  <a:schemeClr val="dk1"/>
                </a:solidFill>
                <a:latin typeface="Arial"/>
                <a:ea typeface="Arial"/>
                <a:cs typeface="Arial"/>
                <a:sym typeface="Arial"/>
              </a:rPr>
              <a:t>percentage</a:t>
            </a:r>
            <a:r>
              <a:rPr lang="en-US" sz="2800" b="0">
                <a:solidFill>
                  <a:schemeClr val="dk1"/>
                </a:solidFill>
                <a:latin typeface="Arial"/>
                <a:ea typeface="Arial"/>
                <a:cs typeface="Arial"/>
                <a:sym typeface="Arial"/>
              </a:rPr>
              <a:t> or </a:t>
            </a:r>
            <a:r>
              <a:rPr lang="en-US" sz="2800" b="1">
                <a:solidFill>
                  <a:schemeClr val="dk1"/>
                </a:solidFill>
                <a:latin typeface="Arial"/>
                <a:ea typeface="Arial"/>
                <a:cs typeface="Arial"/>
                <a:sym typeface="Arial"/>
              </a:rPr>
              <a:t>frequency</a:t>
            </a:r>
            <a:r>
              <a:rPr lang="en-US" sz="2800" b="0">
                <a:solidFill>
                  <a:schemeClr val="dk1"/>
                </a:solidFill>
                <a:latin typeface="Arial"/>
                <a:ea typeface="Arial"/>
                <a:cs typeface="Arial"/>
                <a:sym typeface="Arial"/>
              </a:rPr>
              <a:t> distribution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4"/>
          <p:cNvSpPr/>
          <p:nvPr/>
        </p:nvSpPr>
        <p:spPr>
          <a:xfrm>
            <a:off x="452846" y="1210235"/>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83" name="Google Shape;283;p24"/>
          <p:cNvSpPr txBox="1">
            <a:spLocks noGrp="1"/>
          </p:cNvSpPr>
          <p:nvPr>
            <p:ph type="title" idx="4294967295"/>
          </p:nvPr>
        </p:nvSpPr>
        <p:spPr>
          <a:xfrm>
            <a:off x="119063" y="230188"/>
            <a:ext cx="8618537"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Chiefs’ brand performance?</a:t>
            </a:r>
            <a:br>
              <a:rPr lang="en-US" sz="3200"/>
            </a:br>
            <a:r>
              <a:rPr lang="en-US" sz="3200"/>
              <a:t>Different level of measurement</a:t>
            </a:r>
            <a:endParaRPr/>
          </a:p>
        </p:txBody>
      </p:sp>
      <p:sp>
        <p:nvSpPr>
          <p:cNvPr id="284" name="Google Shape;284;p24"/>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20</a:t>
            </a:fld>
            <a:r>
              <a:rPr lang="en-US">
                <a:solidFill>
                  <a:schemeClr val="lt1"/>
                </a:solidFill>
              </a:rPr>
              <a:t> </a:t>
            </a:r>
            <a:endParaRPr/>
          </a:p>
        </p:txBody>
      </p:sp>
      <p:sp>
        <p:nvSpPr>
          <p:cNvPr id="285" name="Google Shape;285;p24"/>
          <p:cNvSpPr/>
          <p:nvPr/>
        </p:nvSpPr>
        <p:spPr>
          <a:xfrm>
            <a:off x="452846" y="1210235"/>
            <a:ext cx="753999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a:solidFill>
                  <a:schemeClr val="dk1"/>
                </a:solidFill>
                <a:latin typeface="Arial"/>
                <a:ea typeface="Arial"/>
                <a:cs typeface="Arial"/>
                <a:sym typeface="Arial"/>
              </a:rPr>
              <a:t>Do you like Chiefs?   Yes or No </a:t>
            </a:r>
            <a:endParaRPr/>
          </a:p>
          <a:p>
            <a:pPr marL="0" marR="0" lvl="0" indent="0" algn="l" rtl="0">
              <a:spcBef>
                <a:spcPts val="0"/>
              </a:spcBef>
              <a:spcAft>
                <a:spcPts val="0"/>
              </a:spcAft>
              <a:buNone/>
            </a:pPr>
            <a:endParaRPr sz="2400" b="0">
              <a:solidFill>
                <a:schemeClr val="lt1"/>
              </a:solidFill>
              <a:latin typeface="Arial"/>
              <a:ea typeface="Arial"/>
              <a:cs typeface="Arial"/>
              <a:sym typeface="Arial"/>
            </a:endParaRPr>
          </a:p>
          <a:p>
            <a:pPr marL="0" marR="0" lvl="0" indent="0" algn="l" rtl="0">
              <a:spcBef>
                <a:spcPts val="0"/>
              </a:spcBef>
              <a:spcAft>
                <a:spcPts val="0"/>
              </a:spcAft>
              <a:buNone/>
            </a:pPr>
            <a:r>
              <a:rPr lang="en-US" sz="2400" b="0">
                <a:solidFill>
                  <a:schemeClr val="lt1"/>
                </a:solidFill>
                <a:latin typeface="Arial"/>
                <a:ea typeface="Arial"/>
                <a:cs typeface="Arial"/>
                <a:sym typeface="Arial"/>
              </a:rPr>
              <a:t>Rank each team in terms of your preference. Place ‘1’ on your first preference, ‘2’ on the second and so on. </a:t>
            </a:r>
            <a:endParaRPr/>
          </a:p>
          <a:p>
            <a:pPr marL="0" marR="0" lvl="0" indent="0" algn="l" rtl="0">
              <a:spcBef>
                <a:spcPts val="0"/>
              </a:spcBef>
              <a:spcAft>
                <a:spcPts val="0"/>
              </a:spcAft>
              <a:buNone/>
            </a:pPr>
            <a:r>
              <a:rPr lang="en-US" sz="2400" b="0">
                <a:solidFill>
                  <a:schemeClr val="lt1"/>
                </a:solidFill>
                <a:latin typeface="Arial"/>
                <a:ea typeface="Arial"/>
                <a:cs typeface="Arial"/>
                <a:sym typeface="Arial"/>
              </a:rPr>
              <a:t>_ Chiefs   _ 49er  _</a:t>
            </a:r>
            <a:endParaRPr/>
          </a:p>
          <a:p>
            <a:pPr marL="0" marR="0" lvl="0" indent="0" algn="l" rtl="0">
              <a:spcBef>
                <a:spcPts val="0"/>
              </a:spcBef>
              <a:spcAft>
                <a:spcPts val="0"/>
              </a:spcAft>
              <a:buNone/>
            </a:pPr>
            <a:endParaRPr sz="2400" b="0">
              <a:solidFill>
                <a:schemeClr val="lt1"/>
              </a:solidFill>
              <a:latin typeface="Arial"/>
              <a:ea typeface="Arial"/>
              <a:cs typeface="Arial"/>
              <a:sym typeface="Arial"/>
            </a:endParaRPr>
          </a:p>
          <a:p>
            <a:pPr marL="0" marR="0" lvl="0" indent="0" algn="l" rtl="0">
              <a:spcBef>
                <a:spcPts val="0"/>
              </a:spcBef>
              <a:spcAft>
                <a:spcPts val="0"/>
              </a:spcAft>
              <a:buNone/>
            </a:pPr>
            <a:r>
              <a:rPr lang="en-US" sz="2400" b="0">
                <a:solidFill>
                  <a:schemeClr val="lt1"/>
                </a:solidFill>
                <a:latin typeface="Arial"/>
                <a:ea typeface="Arial"/>
                <a:cs typeface="Arial"/>
                <a:sym typeface="Arial"/>
              </a:rPr>
              <a:t>How satisfied are you with Chief’s performance this season?</a:t>
            </a:r>
            <a:endParaRPr/>
          </a:p>
          <a:p>
            <a:pPr marL="0" marR="0" lvl="0" indent="0" algn="l" rtl="0">
              <a:spcBef>
                <a:spcPts val="0"/>
              </a:spcBef>
              <a:spcAft>
                <a:spcPts val="0"/>
              </a:spcAft>
              <a:buNone/>
            </a:pPr>
            <a:r>
              <a:rPr lang="en-US" sz="2400" b="0">
                <a:solidFill>
                  <a:schemeClr val="lt1"/>
                </a:solidFill>
                <a:latin typeface="Arial"/>
                <a:ea typeface="Arial"/>
                <a:cs typeface="Arial"/>
                <a:sym typeface="Arial"/>
              </a:rPr>
              <a:t>1- very unsatisfied 2 – unsatisfied 3- neutral 4- very satisfied 5- very unsatisfied</a:t>
            </a:r>
            <a:endParaRPr/>
          </a:p>
          <a:p>
            <a:pPr marL="0" marR="0" lvl="0" indent="0" algn="l" rtl="0">
              <a:spcBef>
                <a:spcPts val="0"/>
              </a:spcBef>
              <a:spcAft>
                <a:spcPts val="0"/>
              </a:spcAft>
              <a:buNone/>
            </a:pPr>
            <a:endParaRPr sz="2400" b="0">
              <a:solidFill>
                <a:schemeClr val="lt1"/>
              </a:solidFill>
              <a:latin typeface="Arial"/>
              <a:ea typeface="Arial"/>
              <a:cs typeface="Arial"/>
              <a:sym typeface="Arial"/>
            </a:endParaRPr>
          </a:p>
          <a:p>
            <a:pPr marL="0" marR="0" lvl="0" indent="0" algn="l" rtl="0">
              <a:spcBef>
                <a:spcPts val="0"/>
              </a:spcBef>
              <a:spcAft>
                <a:spcPts val="0"/>
              </a:spcAft>
              <a:buNone/>
            </a:pPr>
            <a:r>
              <a:rPr lang="en-US" sz="2400" b="0">
                <a:solidFill>
                  <a:schemeClr val="lt1"/>
                </a:solidFill>
                <a:latin typeface="Arial"/>
                <a:ea typeface="Arial"/>
                <a:cs typeface="Arial"/>
                <a:sym typeface="Arial"/>
              </a:rPr>
              <a:t>How much did you spend on Chiefs’ games or merchandises?     ___ dollars</a:t>
            </a:r>
            <a:endParaRPr/>
          </a:p>
        </p:txBody>
      </p:sp>
      <p:pic>
        <p:nvPicPr>
          <p:cNvPr id="286" name="Google Shape;286;p24" descr="“49ers vs chiefs”的图片搜索结果"/>
          <p:cNvPicPr preferRelativeResize="0"/>
          <p:nvPr/>
        </p:nvPicPr>
        <p:blipFill rotWithShape="1">
          <a:blip r:embed="rId3">
            <a:alphaModFix/>
          </a:blip>
          <a:srcRect/>
          <a:stretch/>
        </p:blipFill>
        <p:spPr>
          <a:xfrm>
            <a:off x="6042185" y="41554"/>
            <a:ext cx="3028950" cy="1514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5"/>
          <p:cNvSpPr/>
          <p:nvPr/>
        </p:nvSpPr>
        <p:spPr>
          <a:xfrm>
            <a:off x="461895" y="1314743"/>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292" name="Google Shape;292;p25"/>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Recap</a:t>
            </a:r>
            <a:endParaRPr/>
          </a:p>
        </p:txBody>
      </p:sp>
      <p:sp>
        <p:nvSpPr>
          <p:cNvPr id="293" name="Google Shape;293;p25"/>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21</a:t>
            </a:fld>
            <a:r>
              <a:rPr lang="en-US">
                <a:solidFill>
                  <a:schemeClr val="lt1"/>
                </a:solidFill>
              </a:rPr>
              <a:t> </a:t>
            </a:r>
            <a:endParaRPr/>
          </a:p>
        </p:txBody>
      </p:sp>
      <p:sp>
        <p:nvSpPr>
          <p:cNvPr id="294" name="Google Shape;294;p25"/>
          <p:cNvSpPr txBox="1"/>
          <p:nvPr/>
        </p:nvSpPr>
        <p:spPr>
          <a:xfrm>
            <a:off x="480734" y="1374983"/>
            <a:ext cx="7860970" cy="138499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a:buChar char="•"/>
            </a:pPr>
            <a:r>
              <a:rPr lang="en-US" sz="2800" b="0">
                <a:solidFill>
                  <a:schemeClr val="dk1"/>
                </a:solidFill>
                <a:latin typeface="Arial"/>
                <a:ea typeface="Arial"/>
                <a:cs typeface="Arial"/>
                <a:sym typeface="Arial"/>
              </a:rPr>
              <a:t>Responses/ response formats</a:t>
            </a:r>
            <a:endParaRPr/>
          </a:p>
          <a:p>
            <a:pPr marL="457200" marR="0" lvl="0" indent="-457200" algn="l" rtl="0">
              <a:spcBef>
                <a:spcPts val="0"/>
              </a:spcBef>
              <a:spcAft>
                <a:spcPts val="0"/>
              </a:spcAft>
              <a:buClr>
                <a:schemeClr val="dk1"/>
              </a:buClr>
              <a:buSzPts val="2800"/>
              <a:buFont typeface="Arial"/>
              <a:buChar char="•"/>
            </a:pPr>
            <a:r>
              <a:rPr lang="en-US" sz="2800" b="0">
                <a:solidFill>
                  <a:schemeClr val="dk1"/>
                </a:solidFill>
                <a:latin typeface="Arial"/>
                <a:ea typeface="Arial"/>
                <a:cs typeface="Arial"/>
                <a:sym typeface="Arial"/>
              </a:rPr>
              <a:t>Measurement </a:t>
            </a:r>
            <a:endParaRPr/>
          </a:p>
          <a:p>
            <a:pPr marL="457200" marR="0" lvl="0" indent="-457200" algn="l" rtl="0">
              <a:spcBef>
                <a:spcPts val="0"/>
              </a:spcBef>
              <a:spcAft>
                <a:spcPts val="0"/>
              </a:spcAft>
              <a:buClr>
                <a:schemeClr val="dk1"/>
              </a:buClr>
              <a:buSzPts val="2800"/>
              <a:buFont typeface="Arial"/>
              <a:buChar char="•"/>
            </a:pPr>
            <a:r>
              <a:rPr lang="en-US" sz="2800" b="0">
                <a:solidFill>
                  <a:schemeClr val="dk1"/>
                </a:solidFill>
                <a:latin typeface="Arial"/>
                <a:ea typeface="Arial"/>
                <a:cs typeface="Arial"/>
                <a:sym typeface="Arial"/>
              </a:rPr>
              <a:t>Level of measurement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22</a:t>
            </a:fld>
            <a:r>
              <a:rPr lang="en-US"/>
              <a:t> </a:t>
            </a:r>
            <a:endParaRPr/>
          </a:p>
        </p:txBody>
      </p:sp>
      <p:pic>
        <p:nvPicPr>
          <p:cNvPr id="300" name="Google Shape;300;p26"/>
          <p:cNvPicPr preferRelativeResize="0"/>
          <p:nvPr/>
        </p:nvPicPr>
        <p:blipFill rotWithShape="1">
          <a:blip r:embed="rId3">
            <a:alphaModFix/>
          </a:blip>
          <a:srcRect t="23609"/>
          <a:stretch/>
        </p:blipFill>
        <p:spPr>
          <a:xfrm>
            <a:off x="1865748" y="1990544"/>
            <a:ext cx="5125165" cy="4075205"/>
          </a:xfrm>
          <a:prstGeom prst="rect">
            <a:avLst/>
          </a:prstGeom>
          <a:noFill/>
          <a:ln>
            <a:noFill/>
          </a:ln>
        </p:spPr>
      </p:pic>
      <p:sp>
        <p:nvSpPr>
          <p:cNvPr id="301" name="Google Shape;301;p26"/>
          <p:cNvSpPr txBox="1"/>
          <p:nvPr/>
        </p:nvSpPr>
        <p:spPr>
          <a:xfrm>
            <a:off x="119063" y="230188"/>
            <a:ext cx="8618537" cy="98488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chemeClr val="dk2"/>
                </a:solidFill>
                <a:latin typeface="Arial"/>
                <a:ea typeface="Arial"/>
                <a:cs typeface="Arial"/>
                <a:sym typeface="Arial"/>
              </a:rPr>
              <a:t>iClicker poll: what is the level of measurement for each response?</a:t>
            </a:r>
            <a:endParaRPr/>
          </a:p>
        </p:txBody>
      </p:sp>
      <p:sp>
        <p:nvSpPr>
          <p:cNvPr id="302" name="Google Shape;302;p26"/>
          <p:cNvSpPr txBox="1"/>
          <p:nvPr/>
        </p:nvSpPr>
        <p:spPr>
          <a:xfrm>
            <a:off x="214729" y="1713545"/>
            <a:ext cx="8618537"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1">
                <a:solidFill>
                  <a:schemeClr val="dk2"/>
                </a:solidFill>
                <a:latin typeface="Arial"/>
                <a:ea typeface="Arial"/>
                <a:cs typeface="Arial"/>
                <a:sym typeface="Arial"/>
              </a:rPr>
              <a:t>Hint: the most common scale on survey to measure the un-seen.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119063" y="230188"/>
            <a:ext cx="8618537" cy="29238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What is coming up - busy two weeks</a:t>
            </a:r>
            <a:endParaRPr/>
          </a:p>
        </p:txBody>
      </p:sp>
      <p:sp>
        <p:nvSpPr>
          <p:cNvPr id="89" name="Google Shape;89;p2"/>
          <p:cNvSpPr txBox="1">
            <a:spLocks noGrp="1"/>
          </p:cNvSpPr>
          <p:nvPr>
            <p:ph type="body" idx="1"/>
          </p:nvPr>
        </p:nvSpPr>
        <p:spPr>
          <a:xfrm>
            <a:off x="470529" y="1110887"/>
            <a:ext cx="7887600" cy="4301100"/>
          </a:xfrm>
          <a:prstGeom prst="rect">
            <a:avLst/>
          </a:prstGeom>
          <a:noFill/>
          <a:ln>
            <a:noFill/>
          </a:ln>
        </p:spPr>
        <p:txBody>
          <a:bodyPr spcFirstLastPara="1" wrap="square" lIns="0" tIns="0" rIns="0" bIns="0" anchor="t" anchorCtr="0">
            <a:noAutofit/>
          </a:bodyPr>
          <a:lstStyle/>
          <a:p>
            <a:pPr marL="457200" lvl="0" indent="-361950" algn="l" rtl="0">
              <a:lnSpc>
                <a:spcPct val="150000"/>
              </a:lnSpc>
              <a:spcBef>
                <a:spcPts val="0"/>
              </a:spcBef>
              <a:spcAft>
                <a:spcPts val="0"/>
              </a:spcAft>
              <a:buSzPts val="2100"/>
              <a:buAutoNum type="arabicPeriod"/>
            </a:pPr>
            <a:r>
              <a:rPr lang="en-US" sz="2100" u="sng">
                <a:solidFill>
                  <a:schemeClr val="hlink"/>
                </a:solidFill>
                <a:latin typeface="Times New Roman"/>
                <a:ea typeface="Times New Roman"/>
                <a:cs typeface="Times New Roman"/>
                <a:sym typeface="Times New Roman"/>
                <a:hlinkClick r:id="rId3"/>
              </a:rPr>
              <a:t>PA#4</a:t>
            </a:r>
            <a:r>
              <a:rPr lang="en-US" sz="2100">
                <a:latin typeface="Times New Roman"/>
                <a:ea typeface="Times New Roman"/>
                <a:cs typeface="Times New Roman"/>
                <a:sym typeface="Times New Roman"/>
              </a:rPr>
              <a:t> Questionnaire design Due soon; </a:t>
            </a:r>
            <a:r>
              <a:rPr lang="en-US" sz="210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signup sheet</a:t>
            </a:r>
            <a:r>
              <a:rPr lang="en-US" sz="2100">
                <a:latin typeface="Times New Roman"/>
                <a:ea typeface="Times New Roman"/>
                <a:cs typeface="Times New Roman"/>
                <a:sym typeface="Times New Roman"/>
              </a:rPr>
              <a:t> for peer team review and professor one-on-one review</a:t>
            </a:r>
            <a:endParaRPr sz="210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Level of measurement quiz (individual)</a:t>
            </a:r>
            <a:endParaRPr sz="210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Qualtrics homework (individual) </a:t>
            </a:r>
            <a:endParaRPr sz="21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1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10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Font typeface="Arial"/>
              <a:buNone/>
            </a:pPr>
            <a:endParaRPr sz="21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1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1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 calcmode="lin" valueType="num">
                                      <p:cBhvr additive="base">
                                        <p:cTn id="7" dur="500"/>
                                        <p:tgtEl>
                                          <p:spTgt spid="8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9">
                                            <p:txEl>
                                              <p:pRg st="1" end="1"/>
                                            </p:txEl>
                                          </p:spTgt>
                                        </p:tgtEl>
                                        <p:attrNameLst>
                                          <p:attrName>style.visibility</p:attrName>
                                        </p:attrNameLst>
                                      </p:cBhvr>
                                      <p:to>
                                        <p:strVal val="visible"/>
                                      </p:to>
                                    </p:set>
                                    <p:anim calcmode="lin" valueType="num">
                                      <p:cBhvr additive="base">
                                        <p:cTn id="12" dur="500"/>
                                        <p:tgtEl>
                                          <p:spTgt spid="8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9">
                                            <p:txEl>
                                              <p:pRg st="2" end="2"/>
                                            </p:txEl>
                                          </p:spTgt>
                                        </p:tgtEl>
                                        <p:attrNameLst>
                                          <p:attrName>style.visibility</p:attrName>
                                        </p:attrNameLst>
                                      </p:cBhvr>
                                      <p:to>
                                        <p:strVal val="visible"/>
                                      </p:to>
                                    </p:set>
                                    <p:anim calcmode="lin" valueType="num">
                                      <p:cBhvr additive="base">
                                        <p:cTn id="17" dur="500"/>
                                        <p:tgtEl>
                                          <p:spTgt spid="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9">
                                            <p:txEl>
                                              <p:pRg st="3" end="3"/>
                                            </p:txEl>
                                          </p:spTgt>
                                        </p:tgtEl>
                                        <p:attrNameLst>
                                          <p:attrName>style.visibility</p:attrName>
                                        </p:attrNameLst>
                                      </p:cBhvr>
                                      <p:to>
                                        <p:strVal val="visible"/>
                                      </p:to>
                                    </p:set>
                                    <p:anim calcmode="lin" valueType="num">
                                      <p:cBhvr additive="base">
                                        <p:cTn id="22" dur="500"/>
                                        <p:tgtEl>
                                          <p:spTgt spid="8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9">
                                            <p:txEl>
                                              <p:pRg st="4" end="4"/>
                                            </p:txEl>
                                          </p:spTgt>
                                        </p:tgtEl>
                                        <p:attrNameLst>
                                          <p:attrName>style.visibility</p:attrName>
                                        </p:attrNameLst>
                                      </p:cBhvr>
                                      <p:to>
                                        <p:strVal val="visible"/>
                                      </p:to>
                                    </p:set>
                                    <p:anim calcmode="lin" valueType="num">
                                      <p:cBhvr additive="base">
                                        <p:cTn id="27" dur="500"/>
                                        <p:tgtEl>
                                          <p:spTgt spid="8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9">
                                            <p:txEl>
                                              <p:pRg st="5" end="5"/>
                                            </p:txEl>
                                          </p:spTgt>
                                        </p:tgtEl>
                                        <p:attrNameLst>
                                          <p:attrName>style.visibility</p:attrName>
                                        </p:attrNameLst>
                                      </p:cBhvr>
                                      <p:to>
                                        <p:strVal val="visible"/>
                                      </p:to>
                                    </p:set>
                                    <p:anim calcmode="lin" valueType="num">
                                      <p:cBhvr additive="base">
                                        <p:cTn id="32" dur="500"/>
                                        <p:tgtEl>
                                          <p:spTgt spid="8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9">
                                            <p:txEl>
                                              <p:pRg st="6" end="6"/>
                                            </p:txEl>
                                          </p:spTgt>
                                        </p:tgtEl>
                                        <p:attrNameLst>
                                          <p:attrName>style.visibility</p:attrName>
                                        </p:attrNameLst>
                                      </p:cBhvr>
                                      <p:to>
                                        <p:strVal val="visible"/>
                                      </p:to>
                                    </p:set>
                                    <p:anim calcmode="lin" valueType="num">
                                      <p:cBhvr additive="base">
                                        <p:cTn id="37" dur="500"/>
                                        <p:tgtEl>
                                          <p:spTgt spid="8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9">
                                            <p:txEl>
                                              <p:pRg st="7" end="7"/>
                                            </p:txEl>
                                          </p:spTgt>
                                        </p:tgtEl>
                                        <p:attrNameLst>
                                          <p:attrName>style.visibility</p:attrName>
                                        </p:attrNameLst>
                                      </p:cBhvr>
                                      <p:to>
                                        <p:strVal val="visible"/>
                                      </p:to>
                                    </p:set>
                                    <p:anim calcmode="lin" valueType="num">
                                      <p:cBhvr additive="base">
                                        <p:cTn id="42" dur="500"/>
                                        <p:tgtEl>
                                          <p:spTgt spid="8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99ae162020_0_0"/>
          <p:cNvSpPr txBox="1">
            <a:spLocks noGrp="1"/>
          </p:cNvSpPr>
          <p:nvPr>
            <p:ph type="title"/>
          </p:nvPr>
        </p:nvSpPr>
        <p:spPr>
          <a:xfrm>
            <a:off x="119063" y="230188"/>
            <a:ext cx="8618400" cy="28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Steps to design questionnaire</a:t>
            </a:r>
            <a:endParaRPr/>
          </a:p>
        </p:txBody>
      </p:sp>
      <p:sp>
        <p:nvSpPr>
          <p:cNvPr id="96" name="Google Shape;96;g99ae162020_0_0"/>
          <p:cNvSpPr txBox="1">
            <a:spLocks noGrp="1"/>
          </p:cNvSpPr>
          <p:nvPr>
            <p:ph type="body" idx="1"/>
          </p:nvPr>
        </p:nvSpPr>
        <p:spPr>
          <a:xfrm>
            <a:off x="971700" y="519124"/>
            <a:ext cx="7573800" cy="53742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a:solidFill>
                <a:srgbClr val="2E75B5"/>
              </a:solidFill>
            </a:endParaRPr>
          </a:p>
          <a:p>
            <a:pPr marL="0" lvl="0" indent="0" algn="l" rtl="0">
              <a:lnSpc>
                <a:spcPct val="115000"/>
              </a:lnSpc>
              <a:spcBef>
                <a:spcPts val="0"/>
              </a:spcBef>
              <a:spcAft>
                <a:spcPts val="0"/>
              </a:spcAft>
              <a:buClr>
                <a:schemeClr val="dk1"/>
              </a:buClr>
              <a:buSzPts val="1100"/>
              <a:buFont typeface="Arial"/>
              <a:buNone/>
            </a:pPr>
            <a:r>
              <a:rPr lang="en-US" sz="1400" b="1">
                <a:solidFill>
                  <a:srgbClr val="2E75B5"/>
                </a:solidFill>
              </a:rPr>
              <a:t>Preparation:</a:t>
            </a:r>
            <a:endParaRPr sz="1400" b="1">
              <a:solidFill>
                <a:srgbClr val="2E75B5"/>
              </a:solidFill>
            </a:endParaRPr>
          </a:p>
          <a:p>
            <a:pPr marL="457200" lvl="0" indent="-317500" algn="l" rtl="0">
              <a:lnSpc>
                <a:spcPct val="115000"/>
              </a:lnSpc>
              <a:spcBef>
                <a:spcPts val="0"/>
              </a:spcBef>
              <a:spcAft>
                <a:spcPts val="0"/>
              </a:spcAft>
              <a:buClr>
                <a:srgbClr val="2E75B5"/>
              </a:buClr>
              <a:buSzPts val="1400"/>
              <a:buAutoNum type="arabicPeriod"/>
            </a:pPr>
            <a:r>
              <a:rPr lang="en-US" sz="1400">
                <a:solidFill>
                  <a:srgbClr val="2E75B5"/>
                </a:solidFill>
              </a:rPr>
              <a:t>Determine what information is needed (PA3)</a:t>
            </a:r>
            <a:endParaRPr sz="1400">
              <a:solidFill>
                <a:srgbClr val="2E75B5"/>
              </a:solidFill>
            </a:endParaRPr>
          </a:p>
          <a:p>
            <a:pPr marL="457200" lvl="0" indent="-317500" algn="l" rtl="0">
              <a:lnSpc>
                <a:spcPct val="115000"/>
              </a:lnSpc>
              <a:spcBef>
                <a:spcPts val="0"/>
              </a:spcBef>
              <a:spcAft>
                <a:spcPts val="0"/>
              </a:spcAft>
              <a:buClr>
                <a:srgbClr val="2E75B5"/>
              </a:buClr>
              <a:buSzPts val="1400"/>
              <a:buAutoNum type="arabicPeriod"/>
            </a:pPr>
            <a:r>
              <a:rPr lang="en-US" sz="1400">
                <a:solidFill>
                  <a:srgbClr val="2E75B5"/>
                </a:solidFill>
              </a:rPr>
              <a:t>Determine the method of administration </a:t>
            </a:r>
            <a:endParaRPr sz="1400">
              <a:solidFill>
                <a:srgbClr val="2E75B5"/>
              </a:solidFill>
            </a:endParaRPr>
          </a:p>
          <a:p>
            <a:pPr marL="457200" lvl="0" indent="0" algn="l" rtl="0">
              <a:lnSpc>
                <a:spcPct val="115000"/>
              </a:lnSpc>
              <a:spcBef>
                <a:spcPts val="0"/>
              </a:spcBef>
              <a:spcAft>
                <a:spcPts val="0"/>
              </a:spcAft>
              <a:buNone/>
            </a:pPr>
            <a:endParaRPr sz="1400">
              <a:solidFill>
                <a:srgbClr val="2E75B5"/>
              </a:solidFill>
            </a:endParaRPr>
          </a:p>
          <a:p>
            <a:pPr marL="457200" lvl="0" indent="-317500" algn="l" rtl="0">
              <a:lnSpc>
                <a:spcPct val="115000"/>
              </a:lnSpc>
              <a:spcBef>
                <a:spcPts val="0"/>
              </a:spcBef>
              <a:spcAft>
                <a:spcPts val="0"/>
              </a:spcAft>
              <a:buClr>
                <a:srgbClr val="2E75B5"/>
              </a:buClr>
              <a:buSzPts val="1400"/>
              <a:buAutoNum type="romanUcPeriod"/>
            </a:pPr>
            <a:r>
              <a:rPr lang="en-US" sz="1400" b="1">
                <a:solidFill>
                  <a:srgbClr val="2E75B5"/>
                </a:solidFill>
              </a:rPr>
              <a:t>Write the questions: </a:t>
            </a:r>
            <a:endParaRPr sz="1400" b="1">
              <a:solidFill>
                <a:srgbClr val="2E75B5"/>
              </a:solidFill>
            </a:endParaRPr>
          </a:p>
          <a:p>
            <a:pPr marL="457200" lvl="0" indent="-317500" algn="l" rtl="0">
              <a:lnSpc>
                <a:spcPct val="115000"/>
              </a:lnSpc>
              <a:spcBef>
                <a:spcPts val="0"/>
              </a:spcBef>
              <a:spcAft>
                <a:spcPts val="0"/>
              </a:spcAft>
              <a:buClr>
                <a:srgbClr val="2E75B5"/>
              </a:buClr>
              <a:buSzPts val="1400"/>
              <a:buAutoNum type="arabicPeriod"/>
            </a:pPr>
            <a:r>
              <a:rPr lang="en-US" sz="1400">
                <a:solidFill>
                  <a:srgbClr val="2E75B5"/>
                </a:solidFill>
              </a:rPr>
              <a:t>Determine content of individual questions. (what kind of question)</a:t>
            </a:r>
            <a:endParaRPr sz="1400">
              <a:solidFill>
                <a:srgbClr val="2E75B5"/>
              </a:solidFill>
            </a:endParaRPr>
          </a:p>
          <a:p>
            <a:pPr marL="457200" lvl="0" indent="-317500" algn="l" rtl="0">
              <a:lnSpc>
                <a:spcPct val="115000"/>
              </a:lnSpc>
              <a:spcBef>
                <a:spcPts val="0"/>
              </a:spcBef>
              <a:spcAft>
                <a:spcPts val="0"/>
              </a:spcAft>
              <a:buClr>
                <a:srgbClr val="2E75B5"/>
              </a:buClr>
              <a:buSzPts val="1400"/>
              <a:buAutoNum type="arabicPeriod"/>
            </a:pPr>
            <a:r>
              <a:rPr lang="en-US" sz="1400">
                <a:solidFill>
                  <a:srgbClr val="2E75B5"/>
                </a:solidFill>
              </a:rPr>
              <a:t>Determine the form of response for each question (multiple choice, rating scale, etc.)</a:t>
            </a:r>
            <a:endParaRPr sz="1400">
              <a:solidFill>
                <a:srgbClr val="2E75B5"/>
              </a:solidFill>
            </a:endParaRPr>
          </a:p>
          <a:p>
            <a:pPr marL="457200" lvl="0" indent="-317500" algn="l" rtl="0">
              <a:lnSpc>
                <a:spcPct val="115000"/>
              </a:lnSpc>
              <a:spcBef>
                <a:spcPts val="0"/>
              </a:spcBef>
              <a:spcAft>
                <a:spcPts val="0"/>
              </a:spcAft>
              <a:buClr>
                <a:srgbClr val="2E75B5"/>
              </a:buClr>
              <a:buSzPts val="1400"/>
              <a:buAutoNum type="arabicPeriod"/>
            </a:pPr>
            <a:r>
              <a:rPr lang="en-US" sz="1400">
                <a:solidFill>
                  <a:srgbClr val="2E75B5"/>
                </a:solidFill>
              </a:rPr>
              <a:t>Determine the wording of each question and response</a:t>
            </a:r>
            <a:endParaRPr sz="1400">
              <a:solidFill>
                <a:srgbClr val="2E75B5"/>
              </a:solidFill>
            </a:endParaRPr>
          </a:p>
          <a:p>
            <a:pPr marL="457200" lvl="0" indent="0" algn="l" rtl="0">
              <a:lnSpc>
                <a:spcPct val="115000"/>
              </a:lnSpc>
              <a:spcBef>
                <a:spcPts val="0"/>
              </a:spcBef>
              <a:spcAft>
                <a:spcPts val="0"/>
              </a:spcAft>
              <a:buClr>
                <a:schemeClr val="dk1"/>
              </a:buClr>
              <a:buSzPts val="1100"/>
              <a:buFont typeface="Arial"/>
              <a:buNone/>
            </a:pPr>
            <a:endParaRPr sz="1400">
              <a:solidFill>
                <a:srgbClr val="2E75B5"/>
              </a:solidFill>
            </a:endParaRPr>
          </a:p>
          <a:p>
            <a:pPr marL="0" lvl="0" indent="0" algn="l" rtl="0">
              <a:lnSpc>
                <a:spcPct val="115000"/>
              </a:lnSpc>
              <a:spcBef>
                <a:spcPts val="0"/>
              </a:spcBef>
              <a:spcAft>
                <a:spcPts val="0"/>
              </a:spcAft>
              <a:buClr>
                <a:schemeClr val="dk1"/>
              </a:buClr>
              <a:buSzPts val="1100"/>
              <a:buFont typeface="Arial"/>
              <a:buNone/>
            </a:pPr>
            <a:r>
              <a:rPr lang="en-US" sz="1400" b="1">
                <a:solidFill>
                  <a:srgbClr val="2E75B5"/>
                </a:solidFill>
              </a:rPr>
              <a:t>II. Organize the questionnaire:</a:t>
            </a:r>
            <a:endParaRPr sz="1400" b="1">
              <a:solidFill>
                <a:srgbClr val="2E75B5"/>
              </a:solidFill>
            </a:endParaRPr>
          </a:p>
          <a:p>
            <a:pPr marL="0" lvl="0" indent="0" algn="l" rtl="0">
              <a:lnSpc>
                <a:spcPct val="115000"/>
              </a:lnSpc>
              <a:spcBef>
                <a:spcPts val="0"/>
              </a:spcBef>
              <a:spcAft>
                <a:spcPts val="0"/>
              </a:spcAft>
              <a:buClr>
                <a:schemeClr val="dk1"/>
              </a:buClr>
              <a:buSzPts val="1100"/>
              <a:buFont typeface="Arial"/>
              <a:buNone/>
            </a:pPr>
            <a:r>
              <a:rPr lang="en-US" sz="1400">
                <a:solidFill>
                  <a:srgbClr val="2E75B5"/>
                </a:solidFill>
              </a:rPr>
              <a:t>7.Determine the sequence and number the questions. </a:t>
            </a:r>
            <a:endParaRPr sz="1400">
              <a:solidFill>
                <a:srgbClr val="2E75B5"/>
              </a:solidFill>
            </a:endParaRPr>
          </a:p>
          <a:p>
            <a:pPr marL="0" lvl="0" indent="0" algn="l" rtl="0">
              <a:lnSpc>
                <a:spcPct val="115000"/>
              </a:lnSpc>
              <a:spcBef>
                <a:spcPts val="0"/>
              </a:spcBef>
              <a:spcAft>
                <a:spcPts val="0"/>
              </a:spcAft>
              <a:buClr>
                <a:schemeClr val="dk1"/>
              </a:buClr>
              <a:buSzPts val="1100"/>
              <a:buFont typeface="Arial"/>
              <a:buNone/>
            </a:pPr>
            <a:r>
              <a:rPr lang="en-US" sz="1400">
                <a:solidFill>
                  <a:srgbClr val="2E75B5"/>
                </a:solidFill>
              </a:rPr>
              <a:t>8.Appearance. </a:t>
            </a:r>
            <a:endParaRPr sz="1400">
              <a:solidFill>
                <a:srgbClr val="2E75B5"/>
              </a:solidFill>
            </a:endParaRPr>
          </a:p>
          <a:p>
            <a:pPr marL="0" lvl="0" indent="0" algn="l" rtl="0">
              <a:lnSpc>
                <a:spcPct val="115000"/>
              </a:lnSpc>
              <a:spcBef>
                <a:spcPts val="0"/>
              </a:spcBef>
              <a:spcAft>
                <a:spcPts val="0"/>
              </a:spcAft>
              <a:buClr>
                <a:schemeClr val="dk1"/>
              </a:buClr>
              <a:buSzPts val="1100"/>
              <a:buFont typeface="Arial"/>
              <a:buNone/>
            </a:pPr>
            <a:r>
              <a:rPr lang="en-US" sz="1400">
                <a:solidFill>
                  <a:srgbClr val="2E75B5"/>
                </a:solidFill>
              </a:rPr>
              <a:t>9.Develop a recruiting message. Background of the survey, Does it attract respondents? </a:t>
            </a:r>
            <a:endParaRPr sz="1400">
              <a:solidFill>
                <a:srgbClr val="2E75B5"/>
              </a:solidFill>
            </a:endParaRPr>
          </a:p>
          <a:p>
            <a:pPr marL="0" lvl="0" indent="0" algn="l" rtl="0">
              <a:lnSpc>
                <a:spcPct val="115000"/>
              </a:lnSpc>
              <a:spcBef>
                <a:spcPts val="0"/>
              </a:spcBef>
              <a:spcAft>
                <a:spcPts val="0"/>
              </a:spcAft>
              <a:buClr>
                <a:schemeClr val="dk1"/>
              </a:buClr>
              <a:buSzPts val="1100"/>
              <a:buFont typeface="Arial"/>
              <a:buNone/>
            </a:pPr>
            <a:endParaRPr sz="1400">
              <a:solidFill>
                <a:srgbClr val="2E75B5"/>
              </a:solidFill>
            </a:endParaRPr>
          </a:p>
          <a:p>
            <a:pPr marL="0" lvl="0" indent="0" algn="l" rtl="0">
              <a:lnSpc>
                <a:spcPct val="115000"/>
              </a:lnSpc>
              <a:spcBef>
                <a:spcPts val="0"/>
              </a:spcBef>
              <a:spcAft>
                <a:spcPts val="0"/>
              </a:spcAft>
              <a:buClr>
                <a:schemeClr val="dk1"/>
              </a:buClr>
              <a:buSzPts val="1100"/>
              <a:buFont typeface="Arial"/>
              <a:buNone/>
            </a:pPr>
            <a:r>
              <a:rPr lang="en-US" sz="1400" b="1">
                <a:solidFill>
                  <a:srgbClr val="2E75B5"/>
                </a:solidFill>
              </a:rPr>
              <a:t>III. Evaluate</a:t>
            </a:r>
            <a:endParaRPr sz="1400" b="1">
              <a:solidFill>
                <a:srgbClr val="2E75B5"/>
              </a:solidFill>
            </a:endParaRPr>
          </a:p>
          <a:p>
            <a:pPr marL="0" lvl="0" indent="0" algn="l" rtl="0">
              <a:lnSpc>
                <a:spcPct val="115000"/>
              </a:lnSpc>
              <a:spcBef>
                <a:spcPts val="0"/>
              </a:spcBef>
              <a:spcAft>
                <a:spcPts val="0"/>
              </a:spcAft>
              <a:buClr>
                <a:schemeClr val="dk1"/>
              </a:buClr>
              <a:buSzPts val="1100"/>
              <a:buFont typeface="Arial"/>
              <a:buNone/>
            </a:pPr>
            <a:r>
              <a:rPr lang="en-US" sz="1400">
                <a:solidFill>
                  <a:srgbClr val="2E75B5"/>
                </a:solidFill>
              </a:rPr>
              <a:t>10a.: Evaluate the questions with respect to the research questions:</a:t>
            </a:r>
            <a:endParaRPr sz="1400">
              <a:solidFill>
                <a:srgbClr val="2E75B5"/>
              </a:solidFill>
            </a:endParaRPr>
          </a:p>
          <a:p>
            <a:pPr marL="457200" lvl="0" indent="-317500" algn="l" rtl="0">
              <a:lnSpc>
                <a:spcPct val="115000"/>
              </a:lnSpc>
              <a:spcBef>
                <a:spcPts val="0"/>
              </a:spcBef>
              <a:spcAft>
                <a:spcPts val="0"/>
              </a:spcAft>
              <a:buClr>
                <a:srgbClr val="2E75B5"/>
              </a:buClr>
              <a:buSzPts val="1400"/>
              <a:buChar char="-"/>
            </a:pPr>
            <a:r>
              <a:rPr lang="en-US" sz="1400">
                <a:solidFill>
                  <a:srgbClr val="2E75B5"/>
                </a:solidFill>
              </a:rPr>
              <a:t>Qualifying - better respondent, Classifying, Answer RQ. </a:t>
            </a:r>
            <a:endParaRPr sz="1400">
              <a:solidFill>
                <a:srgbClr val="2E75B5"/>
              </a:solidFill>
            </a:endParaRPr>
          </a:p>
          <a:p>
            <a:pPr marL="457200" lvl="0" indent="-317500" algn="l" rtl="0">
              <a:lnSpc>
                <a:spcPct val="115000"/>
              </a:lnSpc>
              <a:spcBef>
                <a:spcPts val="0"/>
              </a:spcBef>
              <a:spcAft>
                <a:spcPts val="0"/>
              </a:spcAft>
              <a:buClr>
                <a:srgbClr val="2E75B5"/>
              </a:buClr>
              <a:buSzPts val="1400"/>
              <a:buChar char="-"/>
            </a:pPr>
            <a:r>
              <a:rPr lang="en-US" sz="1400">
                <a:solidFill>
                  <a:srgbClr val="2E75B5"/>
                </a:solidFill>
              </a:rPr>
              <a:t>Add RQ. &amp; enough to answer RQ? </a:t>
            </a:r>
            <a:endParaRPr sz="1400">
              <a:solidFill>
                <a:srgbClr val="2E75B5"/>
              </a:solidFill>
            </a:endParaRPr>
          </a:p>
          <a:p>
            <a:pPr marL="0" lvl="0" indent="0" algn="l" rtl="0">
              <a:lnSpc>
                <a:spcPct val="115000"/>
              </a:lnSpc>
              <a:spcBef>
                <a:spcPts val="0"/>
              </a:spcBef>
              <a:spcAft>
                <a:spcPts val="0"/>
              </a:spcAft>
              <a:buClr>
                <a:schemeClr val="dk1"/>
              </a:buClr>
              <a:buSzPts val="1100"/>
              <a:buFont typeface="Arial"/>
              <a:buNone/>
            </a:pPr>
            <a:r>
              <a:rPr lang="en-US" sz="1400">
                <a:solidFill>
                  <a:srgbClr val="2E75B5"/>
                </a:solidFill>
              </a:rPr>
              <a:t>10b. Pretest : ask a few friends to answer the questionnaire and provide feedback such as the confusing question wordings and inappropriate response options. </a:t>
            </a:r>
            <a:endParaRPr/>
          </a:p>
        </p:txBody>
      </p:sp>
      <p:sp>
        <p:nvSpPr>
          <p:cNvPr id="97" name="Google Shape;97;g99ae162020_0_0"/>
          <p:cNvSpPr txBox="1">
            <a:spLocks noGrp="1"/>
          </p:cNvSpPr>
          <p:nvPr>
            <p:ph type="sldNum" idx="12"/>
          </p:nvPr>
        </p:nvSpPr>
        <p:spPr>
          <a:xfrm>
            <a:off x="8545513" y="6435725"/>
            <a:ext cx="195300" cy="1524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3</a:t>
            </a:fld>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122238" y="85725"/>
            <a:ext cx="8618537" cy="29238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CE5 </a:t>
            </a:r>
            <a:endParaRPr/>
          </a:p>
        </p:txBody>
      </p:sp>
      <p:sp>
        <p:nvSpPr>
          <p:cNvPr id="103" name="Google Shape;103;p3"/>
          <p:cNvSpPr txBox="1">
            <a:spLocks noGrp="1"/>
          </p:cNvSpPr>
          <p:nvPr>
            <p:ph type="body" idx="1"/>
          </p:nvPr>
        </p:nvSpPr>
        <p:spPr>
          <a:xfrm>
            <a:off x="1452563" y="1951038"/>
            <a:ext cx="4302125" cy="1222375"/>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None/>
            </a:pPr>
            <a:endParaRPr/>
          </a:p>
        </p:txBody>
      </p:sp>
      <p:sp>
        <p:nvSpPr>
          <p:cNvPr id="104" name="Google Shape;104;p3"/>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r>
              <a:rPr lang="en-US"/>
              <a:t> </a:t>
            </a:r>
            <a:endParaRPr/>
          </a:p>
        </p:txBody>
      </p:sp>
      <p:pic>
        <p:nvPicPr>
          <p:cNvPr id="105" name="Google Shape;105;p3"/>
          <p:cNvPicPr preferRelativeResize="0"/>
          <p:nvPr/>
        </p:nvPicPr>
        <p:blipFill rotWithShape="1">
          <a:blip r:embed="rId3">
            <a:alphaModFix/>
          </a:blip>
          <a:srcRect/>
          <a:stretch/>
        </p:blipFill>
        <p:spPr>
          <a:xfrm>
            <a:off x="706170" y="374650"/>
            <a:ext cx="6848475" cy="595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r>
              <a:rPr lang="en-US"/>
              <a:t> </a:t>
            </a:r>
            <a:endParaRPr/>
          </a:p>
        </p:txBody>
      </p:sp>
      <p:pic>
        <p:nvPicPr>
          <p:cNvPr id="111" name="Google Shape;111;p4"/>
          <p:cNvPicPr preferRelativeResize="0"/>
          <p:nvPr/>
        </p:nvPicPr>
        <p:blipFill rotWithShape="1">
          <a:blip r:embed="rId3">
            <a:alphaModFix/>
          </a:blip>
          <a:srcRect/>
          <a:stretch/>
        </p:blipFill>
        <p:spPr>
          <a:xfrm>
            <a:off x="664100" y="306511"/>
            <a:ext cx="7605525" cy="3725600"/>
          </a:xfrm>
          <a:prstGeom prst="rect">
            <a:avLst/>
          </a:prstGeom>
          <a:noFill/>
          <a:ln>
            <a:noFill/>
          </a:ln>
        </p:spPr>
      </p:pic>
      <p:sp>
        <p:nvSpPr>
          <p:cNvPr id="112" name="Google Shape;112;p4"/>
          <p:cNvSpPr txBox="1"/>
          <p:nvPr/>
        </p:nvSpPr>
        <p:spPr>
          <a:xfrm>
            <a:off x="582842" y="814963"/>
            <a:ext cx="783592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bcf42d2c02_0_0"/>
          <p:cNvSpPr txBox="1">
            <a:spLocks noGrp="1"/>
          </p:cNvSpPr>
          <p:nvPr>
            <p:ph type="title"/>
          </p:nvPr>
        </p:nvSpPr>
        <p:spPr>
          <a:xfrm>
            <a:off x="119063" y="230188"/>
            <a:ext cx="8618400" cy="28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Questions from other teams:</a:t>
            </a:r>
            <a:endParaRPr/>
          </a:p>
        </p:txBody>
      </p:sp>
      <p:sp>
        <p:nvSpPr>
          <p:cNvPr id="119" name="Google Shape;119;gbcf42d2c02_0_0"/>
          <p:cNvSpPr txBox="1">
            <a:spLocks noGrp="1"/>
          </p:cNvSpPr>
          <p:nvPr>
            <p:ph type="body" idx="1"/>
          </p:nvPr>
        </p:nvSpPr>
        <p:spPr>
          <a:xfrm>
            <a:off x="508649" y="779303"/>
            <a:ext cx="7567800" cy="45612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AutoNum type="arabicPeriod"/>
            </a:pPr>
            <a:r>
              <a:rPr lang="en-US" dirty="0"/>
              <a:t>Team 1 and 3: Which one of these surveys do you think would have the highest response rate if they were optional? Do you personally prefer to write down how their service was or circle/mark a scale from completely satisfied to unsatisfied? </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AutoNum type="arabicPeriod"/>
            </a:pPr>
            <a:r>
              <a:rPr lang="en-US" dirty="0"/>
              <a:t>Team 2: From option 2, how would be able to get specific research if people were in between on “Yes” or “No”? </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AutoNum type="arabicPeriod"/>
            </a:pPr>
            <a:r>
              <a:rPr lang="en-US" dirty="0"/>
              <a:t>Team 7: Which option would be the best way to see customer </a:t>
            </a:r>
            <a:r>
              <a:rPr lang="en-US" dirty="0" err="1"/>
              <a:t>satisfaction?Is</a:t>
            </a:r>
            <a:r>
              <a:rPr lang="en-US" dirty="0"/>
              <a:t> there another way you would use to rate customer satisfaction?</a:t>
            </a:r>
            <a:endParaRPr dirty="0"/>
          </a:p>
        </p:txBody>
      </p:sp>
      <p:sp>
        <p:nvSpPr>
          <p:cNvPr id="120" name="Google Shape;120;gbcf42d2c02_0_0"/>
          <p:cNvSpPr txBox="1">
            <a:spLocks noGrp="1"/>
          </p:cNvSpPr>
          <p:nvPr>
            <p:ph type="sldNum" idx="12"/>
          </p:nvPr>
        </p:nvSpPr>
        <p:spPr>
          <a:xfrm>
            <a:off x="8545513" y="6435725"/>
            <a:ext cx="195300" cy="1524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6</a:t>
            </a:fld>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a:off x="452846" y="1210235"/>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26" name="Google Shape;126;p5"/>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dirty="0"/>
              <a:t>Data Collection Method</a:t>
            </a:r>
            <a:endParaRPr dirty="0"/>
          </a:p>
        </p:txBody>
      </p:sp>
      <p:sp>
        <p:nvSpPr>
          <p:cNvPr id="127" name="Google Shape;127;p5"/>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7</a:t>
            </a:fld>
            <a:r>
              <a:rPr lang="en-US">
                <a:solidFill>
                  <a:schemeClr val="lt1"/>
                </a:solidFill>
              </a:rPr>
              <a:t> </a:t>
            </a:r>
            <a:endParaRPr/>
          </a:p>
        </p:txBody>
      </p:sp>
      <p:sp>
        <p:nvSpPr>
          <p:cNvPr id="128" name="Google Shape;128;p5"/>
          <p:cNvSpPr txBox="1"/>
          <p:nvPr/>
        </p:nvSpPr>
        <p:spPr>
          <a:xfrm>
            <a:off x="672352" y="1335731"/>
            <a:ext cx="783592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chemeClr val="dk1"/>
                </a:solidFill>
                <a:latin typeface="Arial"/>
                <a:ea typeface="Arial"/>
                <a:cs typeface="Arial"/>
                <a:sym typeface="Arial"/>
              </a:rPr>
              <a:t>Surveys</a:t>
            </a:r>
            <a:endParaRPr/>
          </a:p>
        </p:txBody>
      </p:sp>
      <p:sp>
        <p:nvSpPr>
          <p:cNvPr id="129" name="Google Shape;129;p5"/>
          <p:cNvSpPr txBox="1"/>
          <p:nvPr/>
        </p:nvSpPr>
        <p:spPr>
          <a:xfrm>
            <a:off x="676699" y="1932290"/>
            <a:ext cx="783592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dirty="0">
                <a:solidFill>
                  <a:schemeClr val="dk1"/>
                </a:solidFill>
                <a:latin typeface="Arial"/>
                <a:ea typeface="Arial"/>
                <a:cs typeface="Arial"/>
                <a:sym typeface="Arial"/>
              </a:rPr>
              <a:t>Understand two critical aspects of Surveys</a:t>
            </a:r>
            <a:endParaRPr dirty="0"/>
          </a:p>
        </p:txBody>
      </p:sp>
      <p:sp>
        <p:nvSpPr>
          <p:cNvPr id="130" name="Google Shape;130;p5"/>
          <p:cNvSpPr txBox="1"/>
          <p:nvPr/>
        </p:nvSpPr>
        <p:spPr>
          <a:xfrm>
            <a:off x="672337" y="2520140"/>
            <a:ext cx="7835922"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dirty="0">
                <a:solidFill>
                  <a:schemeClr val="dk1"/>
                </a:solidFill>
                <a:latin typeface="Arial"/>
                <a:ea typeface="Arial"/>
                <a:cs typeface="Arial"/>
                <a:sym typeface="Arial"/>
              </a:rPr>
              <a:t>How to design the questionnaire</a:t>
            </a:r>
            <a:endParaRPr dirty="0"/>
          </a:p>
          <a:p>
            <a:pPr marL="914400" marR="0" lvl="1" indent="-45720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Questions</a:t>
            </a:r>
            <a:endParaRPr dirty="0"/>
          </a:p>
          <a:p>
            <a:pPr marL="914400" marR="0" lvl="1" indent="-45720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Responses</a:t>
            </a:r>
            <a:endParaRPr dirty="0"/>
          </a:p>
        </p:txBody>
      </p:sp>
      <p:sp>
        <p:nvSpPr>
          <p:cNvPr id="131" name="Google Shape;131;p5"/>
          <p:cNvSpPr txBox="1"/>
          <p:nvPr/>
        </p:nvSpPr>
        <p:spPr>
          <a:xfrm>
            <a:off x="676684" y="3987599"/>
            <a:ext cx="783592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chemeClr val="dk1"/>
                </a:solidFill>
                <a:latin typeface="Arial"/>
                <a:ea typeface="Arial"/>
                <a:cs typeface="Arial"/>
                <a:sym typeface="Arial"/>
              </a:rPr>
              <a:t>In today’s class we will focus on Responses/ response formats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p:nvPr/>
        </p:nvSpPr>
        <p:spPr>
          <a:xfrm>
            <a:off x="452846" y="1210235"/>
            <a:ext cx="8207060" cy="481404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37" name="Google Shape;137;p6"/>
          <p:cNvSpPr txBox="1">
            <a:spLocks noGrp="1"/>
          </p:cNvSpPr>
          <p:nvPr>
            <p:ph type="title" idx="4294967295"/>
          </p:nvPr>
        </p:nvSpPr>
        <p:spPr>
          <a:xfrm>
            <a:off x="119063" y="230188"/>
            <a:ext cx="8618537"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t>What is a Response Format</a:t>
            </a:r>
            <a:endParaRPr/>
          </a:p>
        </p:txBody>
      </p:sp>
      <p:sp>
        <p:nvSpPr>
          <p:cNvPr id="138" name="Google Shape;138;p6"/>
          <p:cNvSpPr txBox="1">
            <a:spLocks noGrp="1"/>
          </p:cNvSpPr>
          <p:nvPr>
            <p:ph type="sldNum" idx="12"/>
          </p:nvPr>
        </p:nvSpPr>
        <p:spPr>
          <a:xfrm>
            <a:off x="8545513" y="6435725"/>
            <a:ext cx="195262" cy="15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solidFill>
                  <a:schemeClr val="lt1"/>
                </a:solidFill>
              </a:rPr>
              <a:t>8</a:t>
            </a:fld>
            <a:r>
              <a:rPr lang="en-US">
                <a:solidFill>
                  <a:schemeClr val="lt1"/>
                </a:solidFill>
              </a:rPr>
              <a:t> </a:t>
            </a:r>
            <a:endParaRPr/>
          </a:p>
        </p:txBody>
      </p:sp>
      <p:sp>
        <p:nvSpPr>
          <p:cNvPr id="139" name="Google Shape;139;p6"/>
          <p:cNvSpPr txBox="1"/>
          <p:nvPr/>
        </p:nvSpPr>
        <p:spPr>
          <a:xfrm>
            <a:off x="672352" y="1335731"/>
            <a:ext cx="783592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chemeClr val="dk1"/>
                </a:solidFill>
                <a:latin typeface="Arial"/>
                <a:ea typeface="Arial"/>
                <a:cs typeface="Arial"/>
                <a:sym typeface="Arial"/>
              </a:rPr>
              <a:t>Response Formats help you capture the response in the desired format</a:t>
            </a:r>
            <a:endParaRPr/>
          </a:p>
        </p:txBody>
      </p:sp>
      <p:pic>
        <p:nvPicPr>
          <p:cNvPr id="140" name="Google Shape;140;p6"/>
          <p:cNvPicPr preferRelativeResize="0"/>
          <p:nvPr/>
        </p:nvPicPr>
        <p:blipFill rotWithShape="1">
          <a:blip r:embed="rId3">
            <a:alphaModFix/>
          </a:blip>
          <a:srcRect/>
          <a:stretch/>
        </p:blipFill>
        <p:spPr>
          <a:xfrm>
            <a:off x="1447006" y="2289838"/>
            <a:ext cx="6067425" cy="3381375"/>
          </a:xfrm>
          <a:prstGeom prst="rect">
            <a:avLst/>
          </a:prstGeom>
          <a:noFill/>
          <a:ln>
            <a:noFill/>
          </a:ln>
        </p:spPr>
      </p:pic>
      <p:sp>
        <p:nvSpPr>
          <p:cNvPr id="141" name="Google Shape;141;p6"/>
          <p:cNvSpPr/>
          <p:nvPr/>
        </p:nvSpPr>
        <p:spPr>
          <a:xfrm>
            <a:off x="1447006" y="3066585"/>
            <a:ext cx="6067425" cy="802888"/>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142" name="Google Shape;142;p6"/>
          <p:cNvSpPr/>
          <p:nvPr/>
        </p:nvSpPr>
        <p:spPr>
          <a:xfrm>
            <a:off x="3785617" y="4773168"/>
            <a:ext cx="1106424" cy="898045"/>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1462</Words>
  <Application>Microsoft Office PowerPoint</Application>
  <PresentationFormat>Custom</PresentationFormat>
  <Paragraphs>192</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Blank</vt:lpstr>
      <vt:lpstr>8. Developing Questions and Designing the Questionnaire</vt:lpstr>
      <vt:lpstr>Agenda</vt:lpstr>
      <vt:lpstr>What is coming up - busy two weeks</vt:lpstr>
      <vt:lpstr>Steps to design questionnaire</vt:lpstr>
      <vt:lpstr>CE5 </vt:lpstr>
      <vt:lpstr>PowerPoint Presentation</vt:lpstr>
      <vt:lpstr>Questions from other teams:</vt:lpstr>
      <vt:lpstr>Data Collection Method</vt:lpstr>
      <vt:lpstr>What is a Response Format</vt:lpstr>
      <vt:lpstr>What is Measurements</vt:lpstr>
      <vt:lpstr>What is Property</vt:lpstr>
      <vt:lpstr>Defining Scales for Measurement</vt:lpstr>
      <vt:lpstr>Scales for Measurement</vt:lpstr>
      <vt:lpstr>Levels of Measurement Scales</vt:lpstr>
      <vt:lpstr>Levels of Measurement Scales</vt:lpstr>
      <vt:lpstr>PowerPoint Presentation</vt:lpstr>
      <vt:lpstr>PowerPoint Presentation</vt:lpstr>
      <vt:lpstr>iClicker short answer - take screenshot &amp; breakout 6 mins  </vt:lpstr>
      <vt:lpstr>PowerPoint Presentation</vt:lpstr>
      <vt:lpstr>Why the Level of a Measurement Scale Important</vt:lpstr>
      <vt:lpstr>Chiefs’ brand performance? Different level of measurement</vt:lpstr>
      <vt:lpstr>Recap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Developing Questions and Designing the Questionnaire</dc:title>
  <dc:creator>lin frank</dc:creator>
  <cp:lastModifiedBy>Nguyen, Mike (MU-Student)</cp:lastModifiedBy>
  <cp:revision>1</cp:revision>
  <dcterms:created xsi:type="dcterms:W3CDTF">2018-09-18T01:19:01Z</dcterms:created>
  <dcterms:modified xsi:type="dcterms:W3CDTF">2021-06-01T06:36:52Z</dcterms:modified>
</cp:coreProperties>
</file>