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handoutMasterIdLst>
    <p:handoutMasterId r:id="rId17"/>
  </p:handout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 id="275"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5E6"/>
    <a:srgbClr val="DDF0D7"/>
    <a:srgbClr val="3C8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87" autoAdjust="0"/>
  </p:normalViewPr>
  <p:slideViewPr>
    <p:cSldViewPr>
      <p:cViewPr>
        <p:scale>
          <a:sx n="75" d="100"/>
          <a:sy n="75" d="100"/>
        </p:scale>
        <p:origin x="-870" y="-4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5/30/2018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5/30/2018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3124200" y="6459008"/>
            <a:ext cx="2926080" cy="274320"/>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813601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307848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472440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3" r:id="rId2"/>
    <p:sldLayoutId id="2147483666" r:id="rId3"/>
    <p:sldLayoutId id="2147483668" r:id="rId4"/>
    <p:sldLayoutId id="2147483676" r:id="rId5"/>
    <p:sldLayoutId id="2147483669" r:id="rId6"/>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ctr"/>
            <a:r>
              <a:rPr lang="en-US" dirty="0"/>
              <a:t>Chapter 1:</a:t>
            </a:r>
            <a:br>
              <a:rPr lang="en-US" dirty="0"/>
            </a:br>
            <a:r>
              <a:rPr lang="en-US" dirty="0"/>
              <a:t>The Role of </a:t>
            </a:r>
            <a:r>
              <a:rPr lang="en-US" dirty="0" smtClean="0"/>
              <a:t>Marketing Research</a:t>
            </a:r>
            <a:endParaRPr lang="en-US" dirty="0"/>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Why do Marketing Research?</a:t>
            </a:r>
          </a:p>
        </p:txBody>
      </p:sp>
      <p:sp>
        <p:nvSpPr>
          <p:cNvPr id="6" name="Content Placeholder 2"/>
          <p:cNvSpPr>
            <a:spLocks noGrp="1"/>
          </p:cNvSpPr>
          <p:nvPr>
            <p:ph idx="1"/>
          </p:nvPr>
        </p:nvSpPr>
        <p:spPr/>
        <p:txBody>
          <a:bodyPr/>
          <a:lstStyle/>
          <a:p>
            <a:pPr>
              <a:spcBef>
                <a:spcPts val="1200"/>
              </a:spcBef>
            </a:pPr>
            <a:r>
              <a:rPr lang="en-US" dirty="0"/>
              <a:t>Solid marketing research is becoming more important as the world moves to a global economy</a:t>
            </a:r>
            <a:r>
              <a:rPr lang="en-US" dirty="0" smtClean="0"/>
              <a:t>.</a:t>
            </a:r>
          </a:p>
          <a:p>
            <a:pPr marL="800100" lvl="3" indent="-342900">
              <a:spcBef>
                <a:spcPts val="1200"/>
              </a:spcBef>
            </a:pPr>
            <a:r>
              <a:rPr lang="en-US" sz="3200" b="1" dirty="0"/>
              <a:t>John Deere </a:t>
            </a:r>
            <a:r>
              <a:rPr lang="en-US" sz="3200" dirty="0"/>
              <a:t>tractors: Interviews with growers from around the world led the development of the 8R tractor </a:t>
            </a:r>
            <a:r>
              <a:rPr lang="en-US" sz="3200" dirty="0" smtClean="0"/>
              <a:t>line</a:t>
            </a:r>
            <a:endParaRPr lang="en-US" sz="3200" dirty="0"/>
          </a:p>
        </p:txBody>
      </p:sp>
    </p:spTree>
    <p:extLst>
      <p:ext uri="{BB962C8B-B14F-4D97-AF65-F5344CB8AC3E}">
        <p14:creationId xmlns:p14="http://schemas.microsoft.com/office/powerpoint/2010/main" val="4144939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Who Does Marketing Research?</a:t>
            </a:r>
            <a:endParaRPr lang="en-US" dirty="0"/>
          </a:p>
        </p:txBody>
      </p:sp>
      <p:sp>
        <p:nvSpPr>
          <p:cNvPr id="6" name="Content Placeholder 2"/>
          <p:cNvSpPr>
            <a:spLocks noGrp="1"/>
          </p:cNvSpPr>
          <p:nvPr>
            <p:ph idx="1"/>
          </p:nvPr>
        </p:nvSpPr>
        <p:spPr/>
        <p:txBody>
          <a:bodyPr/>
          <a:lstStyle/>
          <a:p>
            <a:pPr marL="384175" indent="-384175" defTabSz="1023938">
              <a:spcBef>
                <a:spcPts val="1200"/>
              </a:spcBef>
              <a:spcAft>
                <a:spcPts val="1200"/>
              </a:spcAft>
            </a:pPr>
            <a:r>
              <a:rPr lang="en-US" altLang="en-US" dirty="0"/>
              <a:t>Producers of Products and Services</a:t>
            </a:r>
          </a:p>
          <a:p>
            <a:pPr marL="384175" indent="-384175" defTabSz="1023938">
              <a:spcBef>
                <a:spcPts val="1200"/>
              </a:spcBef>
              <a:spcAft>
                <a:spcPts val="1200"/>
              </a:spcAft>
            </a:pPr>
            <a:r>
              <a:rPr lang="en-US" altLang="en-US" dirty="0"/>
              <a:t>Advertising Agencies</a:t>
            </a:r>
          </a:p>
          <a:p>
            <a:pPr marL="384175" indent="-384175" defTabSz="1023938">
              <a:spcBef>
                <a:spcPts val="1200"/>
              </a:spcBef>
              <a:spcAft>
                <a:spcPts val="1200"/>
              </a:spcAft>
            </a:pPr>
            <a:r>
              <a:rPr lang="en-US" altLang="en-US" dirty="0"/>
              <a:t>Marketing Research Companies</a:t>
            </a:r>
          </a:p>
          <a:p>
            <a:pPr marL="384175" indent="-384175" defTabSz="1023938">
              <a:spcBef>
                <a:spcPts val="1200"/>
              </a:spcBef>
              <a:spcAft>
                <a:spcPts val="1200"/>
              </a:spcAft>
            </a:pPr>
            <a:r>
              <a:rPr lang="en-US" altLang="en-US" dirty="0"/>
              <a:t>Others</a:t>
            </a:r>
          </a:p>
        </p:txBody>
      </p:sp>
    </p:spTree>
    <p:extLst>
      <p:ext uri="{BB962C8B-B14F-4D97-AF65-F5344CB8AC3E}">
        <p14:creationId xmlns:p14="http://schemas.microsoft.com/office/powerpoint/2010/main" val="74167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a:t>
            </a:r>
            <a:r>
              <a:rPr lang="en-US" dirty="0" smtClean="0"/>
              <a:t>Opportunities in </a:t>
            </a:r>
            <a:r>
              <a:rPr lang="en-US" dirty="0"/>
              <a:t>Marketing Research</a:t>
            </a:r>
          </a:p>
        </p:txBody>
      </p:sp>
      <p:pic>
        <p:nvPicPr>
          <p:cNvPr id="1026" name="Picture 2" descr="An illustration shows an upward arrow."/>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49680" y="1752600"/>
            <a:ext cx="1824424" cy="27432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0"/>
          </p:nvPr>
        </p:nvSpPr>
        <p:spPr>
          <a:xfrm>
            <a:off x="3962400" y="1752600"/>
            <a:ext cx="4572000" cy="2895600"/>
          </a:xfrm>
        </p:spPr>
        <p:txBody>
          <a:bodyPr/>
          <a:lstStyle/>
          <a:p>
            <a:r>
              <a:rPr lang="en-US" dirty="0"/>
              <a:t>41% projected growth rate for marketing research analysts through the year 2020</a:t>
            </a:r>
            <a:r>
              <a:rPr lang="en-US" dirty="0" smtClean="0"/>
              <a:t>.</a:t>
            </a:r>
            <a:endParaRPr lang="en-US" dirty="0"/>
          </a:p>
        </p:txBody>
      </p:sp>
      <p:sp>
        <p:nvSpPr>
          <p:cNvPr id="5" name="Content Placeholder 4"/>
          <p:cNvSpPr>
            <a:spLocks noGrp="1"/>
          </p:cNvSpPr>
          <p:nvPr>
            <p:ph idx="11"/>
          </p:nvPr>
        </p:nvSpPr>
        <p:spPr>
          <a:xfrm>
            <a:off x="1249680" y="4876800"/>
            <a:ext cx="5760720" cy="1005840"/>
          </a:xfrm>
        </p:spPr>
        <p:txBody>
          <a:bodyPr/>
          <a:lstStyle/>
          <a:p>
            <a:pPr marL="0" indent="0">
              <a:buNone/>
            </a:pPr>
            <a:r>
              <a:rPr lang="en-US" sz="1400" dirty="0"/>
              <a:t>Source: “Market Research Analysts,” Bureau of Labor Statistics, U.S. Department of Labor, </a:t>
            </a:r>
            <a:r>
              <a:rPr lang="en-US" sz="1400" i="1" dirty="0"/>
              <a:t>Occupational Outlook Handbook, 2012-13 Edition</a:t>
            </a:r>
            <a:r>
              <a:rPr lang="en-US" sz="1400" dirty="0"/>
              <a:t>, downloaded from http://www.bls.gov/ooh/business-and-financial/market-research-analysts.htm on August 14, 2012</a:t>
            </a:r>
            <a:r>
              <a:rPr lang="en-US" sz="1400" dirty="0" smtClean="0"/>
              <a:t>.</a:t>
            </a:r>
            <a:endParaRPr lang="en-US" sz="1400" dirty="0"/>
          </a:p>
        </p:txBody>
      </p:sp>
    </p:spTree>
    <p:extLst>
      <p:ext uri="{BB962C8B-B14F-4D97-AF65-F5344CB8AC3E}">
        <p14:creationId xmlns:p14="http://schemas.microsoft.com/office/powerpoint/2010/main" val="2291294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Research Companies</a:t>
            </a:r>
          </a:p>
        </p:txBody>
      </p:sp>
      <p:sp>
        <p:nvSpPr>
          <p:cNvPr id="3" name="Content Placeholder 2"/>
          <p:cNvSpPr>
            <a:spLocks noGrp="1"/>
          </p:cNvSpPr>
          <p:nvPr>
            <p:ph idx="1"/>
          </p:nvPr>
        </p:nvSpPr>
        <p:spPr>
          <a:xfrm>
            <a:off x="457200" y="1371600"/>
            <a:ext cx="8229600" cy="475488"/>
          </a:xfrm>
        </p:spPr>
        <p:txBody>
          <a:bodyPr/>
          <a:lstStyle/>
          <a:p>
            <a:pPr marL="0" indent="0">
              <a:buNone/>
            </a:pPr>
            <a:r>
              <a:rPr lang="en-US" sz="2000" b="1" dirty="0" smtClean="0"/>
              <a:t>Exhibit 1.3</a:t>
            </a:r>
            <a:r>
              <a:rPr lang="en-US" sz="2000" dirty="0" smtClean="0"/>
              <a:t>  The World’s 10 Largest Marketing Research Firms</a:t>
            </a:r>
            <a:endParaRPr lang="en-US" sz="2000" dirty="0"/>
          </a:p>
        </p:txBody>
      </p:sp>
      <p:graphicFrame>
        <p:nvGraphicFramePr>
          <p:cNvPr id="10" name="Table 3" descr="A table shows the 10 largest marketing research firms in the world ranked from 1 to 10."/>
          <p:cNvGraphicFramePr>
            <a:graphicFrameLocks noGrp="1"/>
          </p:cNvGraphicFramePr>
          <p:nvPr>
            <p:ph idx="10"/>
            <p:extLst>
              <p:ext uri="{D42A27DB-BD31-4B8C-83A1-F6EECF244321}">
                <p14:modId xmlns:p14="http://schemas.microsoft.com/office/powerpoint/2010/main" val="740873365"/>
              </p:ext>
            </p:extLst>
          </p:nvPr>
        </p:nvGraphicFramePr>
        <p:xfrm>
          <a:off x="457200" y="1884680"/>
          <a:ext cx="8229600" cy="4287520"/>
        </p:xfrm>
        <a:graphic>
          <a:graphicData uri="http://schemas.openxmlformats.org/drawingml/2006/table">
            <a:tbl>
              <a:tblPr firstRow="1" bandRow="1">
                <a:tableStyleId>{5C22544A-7EE6-4342-B048-85BDC9FD1C3A}</a:tableStyleId>
              </a:tblPr>
              <a:tblGrid>
                <a:gridCol w="2651760"/>
                <a:gridCol w="2194560"/>
                <a:gridCol w="3383280"/>
              </a:tblGrid>
              <a:tr h="370840">
                <a:tc>
                  <a:txBody>
                    <a:bodyPr/>
                    <a:lstStyle/>
                    <a:p>
                      <a:r>
                        <a:rPr lang="en-US" sz="1600" dirty="0" smtClean="0">
                          <a:solidFill>
                            <a:schemeClr val="tx1"/>
                          </a:solidFill>
                        </a:rPr>
                        <a:t>RANK/ORGANIZATION</a:t>
                      </a:r>
                      <a:endParaRPr lang="en-US" sz="1600" dirty="0">
                        <a:solidFill>
                          <a:schemeClr val="tx1"/>
                        </a:solidFill>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r>
                        <a:rPr lang="en-US" sz="1600" dirty="0" smtClean="0">
                          <a:solidFill>
                            <a:schemeClr val="tx1"/>
                          </a:solidFill>
                        </a:rPr>
                        <a:t>PARENT COUNTRY</a:t>
                      </a:r>
                      <a:endParaRPr lang="en-US" sz="1600" dirty="0">
                        <a:solidFill>
                          <a:schemeClr val="tx1"/>
                        </a:solidFill>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r>
                        <a:rPr lang="en-US" sz="1600" dirty="0" smtClean="0">
                          <a:solidFill>
                            <a:schemeClr val="tx1"/>
                          </a:solidFill>
                        </a:rPr>
                        <a:t>WORLDWIDE RESEARCH</a:t>
                      </a:r>
                      <a:r>
                        <a:rPr lang="en-US" sz="1600" baseline="0" dirty="0" smtClean="0">
                          <a:solidFill>
                            <a:schemeClr val="tx1"/>
                          </a:solidFill>
                        </a:rPr>
                        <a:t> REVENUE (U.S. $ IN MILLIONS)</a:t>
                      </a:r>
                      <a:endParaRPr lang="en-US" sz="1600" dirty="0">
                        <a:solidFill>
                          <a:schemeClr val="tx1"/>
                        </a:solidFill>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370840">
                <a:tc>
                  <a:txBody>
                    <a:bodyPr/>
                    <a:lstStyle/>
                    <a:p>
                      <a:pPr marL="91440"/>
                      <a:r>
                        <a:rPr lang="en-US" sz="1600" dirty="0" smtClean="0"/>
                        <a:t>1. Nielsen Holdings N.V.</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c>
                  <a:txBody>
                    <a:bodyPr/>
                    <a:lstStyle/>
                    <a:p>
                      <a:r>
                        <a:rPr lang="en-US" sz="1600" dirty="0" smtClean="0"/>
                        <a:t>United States</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c>
                  <a:txBody>
                    <a:bodyPr/>
                    <a:lstStyle/>
                    <a:p>
                      <a:pPr algn="r"/>
                      <a:r>
                        <a:rPr lang="en-US" sz="1600" dirty="0" smtClean="0"/>
                        <a:t>6,172.0</a:t>
                      </a:r>
                      <a:endParaRPr lang="en-US" sz="1600" dirty="0"/>
                    </a:p>
                  </a:txBody>
                  <a:tcPr marR="251460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r>
              <a:tr h="370840">
                <a:tc>
                  <a:txBody>
                    <a:bodyPr/>
                    <a:lstStyle/>
                    <a:p>
                      <a:pPr marL="91440"/>
                      <a:r>
                        <a:rPr lang="en-US" sz="1600" dirty="0" smtClean="0"/>
                        <a:t>2. Kantar</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c>
                  <a:txBody>
                    <a:bodyPr/>
                    <a:lstStyle/>
                    <a:p>
                      <a:r>
                        <a:rPr lang="en-US" sz="1600" dirty="0" smtClean="0"/>
                        <a:t>United Kingdom</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c>
                  <a:txBody>
                    <a:bodyPr/>
                    <a:lstStyle/>
                    <a:p>
                      <a:pPr algn="r"/>
                      <a:r>
                        <a:rPr lang="en-US" sz="1600" dirty="0" smtClean="0"/>
                        <a:t>3,710.0</a:t>
                      </a:r>
                      <a:endParaRPr lang="en-US" sz="1600" dirty="0"/>
                    </a:p>
                  </a:txBody>
                  <a:tcPr marR="251460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r>
              <a:tr h="370840">
                <a:tc>
                  <a:txBody>
                    <a:bodyPr/>
                    <a:lstStyle/>
                    <a:p>
                      <a:pPr marL="91440"/>
                      <a:r>
                        <a:rPr lang="en-US" sz="1600" dirty="0" smtClean="0"/>
                        <a:t>3. IMS Health Inc.</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c>
                  <a:txBody>
                    <a:bodyPr/>
                    <a:lstStyle/>
                    <a:p>
                      <a:r>
                        <a:rPr lang="en-US" sz="1600" dirty="0" smtClean="0"/>
                        <a:t>United States</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c>
                  <a:txBody>
                    <a:bodyPr/>
                    <a:lstStyle/>
                    <a:p>
                      <a:pPr algn="r"/>
                      <a:r>
                        <a:rPr lang="en-US" sz="1600" dirty="0" smtClean="0"/>
                        <a:t>2,921.0</a:t>
                      </a:r>
                      <a:endParaRPr lang="en-US" sz="1600" dirty="0"/>
                    </a:p>
                  </a:txBody>
                  <a:tcPr marR="251460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r>
              <a:tr h="370840">
                <a:tc>
                  <a:txBody>
                    <a:bodyPr/>
                    <a:lstStyle/>
                    <a:p>
                      <a:pPr marL="91440"/>
                      <a:r>
                        <a:rPr lang="en-US" sz="1600" dirty="0" smtClean="0"/>
                        <a:t>4. Ipsos SA</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c>
                  <a:txBody>
                    <a:bodyPr/>
                    <a:lstStyle/>
                    <a:p>
                      <a:r>
                        <a:rPr lang="en-US" sz="1600" dirty="0" smtClean="0"/>
                        <a:t>France</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c>
                  <a:txBody>
                    <a:bodyPr/>
                    <a:lstStyle/>
                    <a:p>
                      <a:pPr algn="r"/>
                      <a:r>
                        <a:rPr lang="en-US" sz="1600" dirty="0" smtClean="0"/>
                        <a:t>1,980.9</a:t>
                      </a:r>
                      <a:endParaRPr lang="en-US" sz="1600" dirty="0"/>
                    </a:p>
                  </a:txBody>
                  <a:tcPr marR="251460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r>
              <a:tr h="370840">
                <a:tc>
                  <a:txBody>
                    <a:bodyPr/>
                    <a:lstStyle/>
                    <a:p>
                      <a:pPr marL="91440"/>
                      <a:r>
                        <a:rPr lang="en-US" sz="1600" dirty="0" smtClean="0"/>
                        <a:t>5. GfK SE</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c>
                  <a:txBody>
                    <a:bodyPr/>
                    <a:lstStyle/>
                    <a:p>
                      <a:r>
                        <a:rPr lang="en-US" sz="1600" dirty="0" smtClean="0"/>
                        <a:t>Germany</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c>
                  <a:txBody>
                    <a:bodyPr/>
                    <a:lstStyle/>
                    <a:p>
                      <a:pPr algn="r"/>
                      <a:r>
                        <a:rPr lang="en-US" sz="1600" dirty="0" smtClean="0"/>
                        <a:t>1,712.6</a:t>
                      </a:r>
                      <a:endParaRPr lang="en-US" sz="1600" dirty="0"/>
                    </a:p>
                  </a:txBody>
                  <a:tcPr marR="251460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r>
              <a:tr h="370840">
                <a:tc>
                  <a:txBody>
                    <a:bodyPr/>
                    <a:lstStyle/>
                    <a:p>
                      <a:pPr marL="91440"/>
                      <a:r>
                        <a:rPr lang="en-US" sz="1600" dirty="0" smtClean="0"/>
                        <a:t>6. IRI</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c>
                  <a:txBody>
                    <a:bodyPr/>
                    <a:lstStyle/>
                    <a:p>
                      <a:r>
                        <a:rPr lang="en-US" sz="1600" dirty="0" smtClean="0"/>
                        <a:t>United States</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c>
                  <a:txBody>
                    <a:bodyPr/>
                    <a:lstStyle/>
                    <a:p>
                      <a:pPr algn="r"/>
                      <a:r>
                        <a:rPr lang="en-US" sz="1600" dirty="0" smtClean="0"/>
                        <a:t>981.0</a:t>
                      </a:r>
                      <a:endParaRPr lang="en-US" sz="1600" dirty="0"/>
                    </a:p>
                  </a:txBody>
                  <a:tcPr marR="251460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r>
              <a:tr h="370840">
                <a:tc>
                  <a:txBody>
                    <a:bodyPr/>
                    <a:lstStyle/>
                    <a:p>
                      <a:pPr marL="91440"/>
                      <a:r>
                        <a:rPr lang="en-US" sz="1600" dirty="0" smtClean="0"/>
                        <a:t>7. dunnhumby</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c>
                  <a:txBody>
                    <a:bodyPr/>
                    <a:lstStyle/>
                    <a:p>
                      <a:r>
                        <a:rPr lang="en-US" sz="1600" dirty="0" smtClean="0"/>
                        <a:t>United Kingdom</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c>
                  <a:txBody>
                    <a:bodyPr/>
                    <a:lstStyle/>
                    <a:p>
                      <a:pPr algn="r"/>
                      <a:r>
                        <a:rPr lang="en-US" sz="1600" dirty="0" smtClean="0"/>
                        <a:t>970.5</a:t>
                      </a:r>
                      <a:endParaRPr lang="en-US" sz="1600" dirty="0"/>
                    </a:p>
                  </a:txBody>
                  <a:tcPr marR="251460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r>
              <a:tr h="370840">
                <a:tc>
                  <a:txBody>
                    <a:bodyPr/>
                    <a:lstStyle/>
                    <a:p>
                      <a:pPr marL="91440"/>
                      <a:r>
                        <a:rPr lang="en-US" sz="1600" dirty="0" smtClean="0"/>
                        <a:t>8. Westat</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c>
                  <a:txBody>
                    <a:bodyPr/>
                    <a:lstStyle/>
                    <a:p>
                      <a:r>
                        <a:rPr lang="en-US" sz="1600" dirty="0" smtClean="0"/>
                        <a:t>United States</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c>
                  <a:txBody>
                    <a:bodyPr/>
                    <a:lstStyle/>
                    <a:p>
                      <a:pPr algn="r"/>
                      <a:r>
                        <a:rPr lang="en-US" sz="1600" dirty="0" smtClean="0"/>
                        <a:t>509.6</a:t>
                      </a:r>
                      <a:endParaRPr lang="en-US" sz="1600" dirty="0"/>
                    </a:p>
                  </a:txBody>
                  <a:tcPr marR="251460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r>
              <a:tr h="370840">
                <a:tc>
                  <a:txBody>
                    <a:bodyPr/>
                    <a:lstStyle/>
                    <a:p>
                      <a:pPr marL="91440"/>
                      <a:r>
                        <a:rPr lang="en-US" sz="1600" dirty="0" smtClean="0"/>
                        <a:t>9. INTAGE Holdings Inc.</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c>
                  <a:txBody>
                    <a:bodyPr/>
                    <a:lstStyle/>
                    <a:p>
                      <a:r>
                        <a:rPr lang="en-US" sz="1600" dirty="0" smtClean="0"/>
                        <a:t>Japan</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c>
                  <a:txBody>
                    <a:bodyPr/>
                    <a:lstStyle/>
                    <a:p>
                      <a:pPr algn="r"/>
                      <a:r>
                        <a:rPr lang="en-US" sz="1600" dirty="0" smtClean="0"/>
                        <a:t>375.7</a:t>
                      </a:r>
                      <a:endParaRPr lang="en-US" sz="1600" dirty="0"/>
                    </a:p>
                  </a:txBody>
                  <a:tcPr marR="251460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r>
              <a:tr h="370840">
                <a:tc>
                  <a:txBody>
                    <a:bodyPr/>
                    <a:lstStyle/>
                    <a:p>
                      <a:r>
                        <a:rPr lang="en-US" sz="1600" dirty="0" smtClean="0"/>
                        <a:t>10. comScore</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c>
                  <a:txBody>
                    <a:bodyPr/>
                    <a:lstStyle/>
                    <a:p>
                      <a:r>
                        <a:rPr lang="en-US" sz="1600" dirty="0" smtClean="0"/>
                        <a:t>United States</a:t>
                      </a:r>
                      <a:endParaRPr lang="en-US" sz="16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c>
                  <a:txBody>
                    <a:bodyPr/>
                    <a:lstStyle/>
                    <a:p>
                      <a:pPr algn="r"/>
                      <a:r>
                        <a:rPr lang="en-US" sz="1600" dirty="0" smtClean="0"/>
                        <a:t>368.8</a:t>
                      </a:r>
                      <a:endParaRPr lang="en-US" sz="1600" dirty="0"/>
                    </a:p>
                  </a:txBody>
                  <a:tcPr marR="251460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r>
            </a:tbl>
          </a:graphicData>
        </a:graphic>
      </p:graphicFrame>
    </p:spTree>
    <p:extLst>
      <p:ext uri="{BB962C8B-B14F-4D97-AF65-F5344CB8AC3E}">
        <p14:creationId xmlns:p14="http://schemas.microsoft.com/office/powerpoint/2010/main" val="4131400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Study Marketing Research?</a:t>
            </a:r>
            <a:endParaRPr lang="en-US" dirty="0"/>
          </a:p>
        </p:txBody>
      </p:sp>
      <p:sp>
        <p:nvSpPr>
          <p:cNvPr id="3" name="Content Placeholder 2"/>
          <p:cNvSpPr>
            <a:spLocks noGrp="1"/>
          </p:cNvSpPr>
          <p:nvPr>
            <p:ph idx="1"/>
          </p:nvPr>
        </p:nvSpPr>
        <p:spPr/>
        <p:txBody>
          <a:bodyPr/>
          <a:lstStyle/>
          <a:p>
            <a:pPr marL="384175" indent="-384175" defTabSz="1023938"/>
            <a:r>
              <a:rPr lang="en-US" altLang="en-US" dirty="0"/>
              <a:t>Some students eventually become marketing researchers (that is, </a:t>
            </a:r>
            <a:r>
              <a:rPr lang="en-US" altLang="en-US" i="1" dirty="0"/>
              <a:t>information detectives</a:t>
            </a:r>
            <a:r>
              <a:rPr lang="en-US" altLang="en-US" dirty="0"/>
              <a:t>).</a:t>
            </a:r>
          </a:p>
          <a:p>
            <a:pPr marL="384175" indent="-384175" defTabSz="1023938"/>
            <a:r>
              <a:rPr lang="en-US" altLang="en-US" dirty="0"/>
              <a:t>Everyone needs to be a </a:t>
            </a:r>
            <a:r>
              <a:rPr lang="en-US" altLang="en-US" i="1" dirty="0"/>
              <a:t>smarter</a:t>
            </a:r>
            <a:r>
              <a:rPr lang="en-US" altLang="en-US" dirty="0"/>
              <a:t> consumer of marketing research.</a:t>
            </a:r>
          </a:p>
          <a:p>
            <a:pPr marL="384175" indent="-384175" defTabSz="1023938"/>
            <a:r>
              <a:rPr lang="en-US" altLang="en-US" dirty="0"/>
              <a:t>Every manager needs to understand what marketing research CAN and CANNOT do</a:t>
            </a:r>
            <a:r>
              <a:rPr lang="en-US" altLang="en-US" dirty="0" smtClean="0"/>
              <a:t>.</a:t>
            </a:r>
            <a:endParaRPr lang="en-US" altLang="en-US" dirty="0"/>
          </a:p>
        </p:txBody>
      </p:sp>
    </p:spTree>
    <p:extLst>
      <p:ext uri="{BB962C8B-B14F-4D97-AF65-F5344CB8AC3E}">
        <p14:creationId xmlns:p14="http://schemas.microsoft.com/office/powerpoint/2010/main" val="268595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Objectives</a:t>
            </a:r>
            <a:endParaRPr lang="en-US" dirty="0"/>
          </a:p>
        </p:txBody>
      </p:sp>
      <p:sp>
        <p:nvSpPr>
          <p:cNvPr id="2" name="Content Placeholder 2"/>
          <p:cNvSpPr>
            <a:spLocks noGrp="1"/>
          </p:cNvSpPr>
          <p:nvPr>
            <p:ph idx="1"/>
          </p:nvPr>
        </p:nvSpPr>
        <p:spPr/>
        <p:txBody>
          <a:bodyPr/>
          <a:lstStyle/>
          <a:p>
            <a:pPr marL="640080" indent="-640080">
              <a:spcAft>
                <a:spcPts val="0"/>
              </a:spcAft>
              <a:buAutoNum type="arabicPeriod"/>
            </a:pPr>
            <a:r>
              <a:rPr lang="en-US" dirty="0" smtClean="0"/>
              <a:t>Define </a:t>
            </a:r>
            <a:r>
              <a:rPr lang="en-US" dirty="0"/>
              <a:t>marketing research.</a:t>
            </a:r>
          </a:p>
          <a:p>
            <a:pPr marL="640080" indent="-640080">
              <a:spcAft>
                <a:spcPts val="0"/>
              </a:spcAft>
              <a:buAutoNum type="arabicPeriod"/>
            </a:pPr>
            <a:r>
              <a:rPr lang="en-US" dirty="0"/>
              <a:t>Discuss different kinds of firms that conduct marketing research.</a:t>
            </a:r>
          </a:p>
          <a:p>
            <a:pPr marL="640080" indent="-640080">
              <a:spcAft>
                <a:spcPts val="0"/>
              </a:spcAft>
              <a:buAutoNum type="arabicPeriod"/>
            </a:pPr>
            <a:r>
              <a:rPr lang="en-US" dirty="0"/>
              <a:t>List some of the skills that are important for careers in marketing research.</a:t>
            </a:r>
          </a:p>
          <a:p>
            <a:pPr marL="640080" indent="-640080">
              <a:spcAft>
                <a:spcPts val="0"/>
              </a:spcAft>
              <a:buAutoNum type="arabicPeriod"/>
            </a:pPr>
            <a:r>
              <a:rPr lang="en-US" dirty="0"/>
              <a:t>List three reasons for studying marketing research</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Problem</a:t>
            </a:r>
            <a:endParaRPr lang="en-US" dirty="0"/>
          </a:p>
        </p:txBody>
      </p:sp>
      <p:sp>
        <p:nvSpPr>
          <p:cNvPr id="3" name="Content Placeholder 2"/>
          <p:cNvSpPr>
            <a:spLocks noGrp="1"/>
          </p:cNvSpPr>
          <p:nvPr>
            <p:ph idx="1"/>
          </p:nvPr>
        </p:nvSpPr>
        <p:spPr/>
        <p:txBody>
          <a:bodyPr/>
          <a:lstStyle/>
          <a:p>
            <a:r>
              <a:rPr lang="en-US" altLang="en-US" dirty="0"/>
              <a:t>Marketers need information about the environments in which they operate</a:t>
            </a:r>
            <a:r>
              <a:rPr lang="en-US" altLang="en-US" dirty="0" smtClean="0"/>
              <a:t>.</a:t>
            </a:r>
            <a:endParaRPr lang="en-US" altLang="en-US" dirty="0"/>
          </a:p>
        </p:txBody>
      </p:sp>
    </p:spTree>
    <p:extLst>
      <p:ext uri="{BB962C8B-B14F-4D97-AF65-F5344CB8AC3E}">
        <p14:creationId xmlns:p14="http://schemas.microsoft.com/office/powerpoint/2010/main" val="292138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Environments Affecting Marketing</a:t>
            </a:r>
          </a:p>
        </p:txBody>
      </p:sp>
      <p:pic>
        <p:nvPicPr>
          <p:cNvPr id="5" name="Picture 2" descr="A pie-chart displays the environments influencing the marketing industry. The chart is divided into six slices, each displaying one of the environments. The types of environments in the clockwise direction are as follows: Economic Environment, Political and Legal Environment, Social Environment, Natural Environment, Technological Environment, and Competitive Environment. Two process boxes incorporated within the pie-chart, shows Marketing Strategy connected to Customer Value and Behavior by a two way arrow."/>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99968" y="1524000"/>
            <a:ext cx="6744064"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0227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Marketing Research</a:t>
            </a:r>
          </a:p>
        </p:txBody>
      </p:sp>
      <p:sp>
        <p:nvSpPr>
          <p:cNvPr id="3" name="Content Placeholder 2"/>
          <p:cNvSpPr>
            <a:spLocks noGrp="1"/>
          </p:cNvSpPr>
          <p:nvPr>
            <p:ph idx="1"/>
          </p:nvPr>
        </p:nvSpPr>
        <p:spPr/>
        <p:txBody>
          <a:bodyPr/>
          <a:lstStyle/>
          <a:p>
            <a:r>
              <a:rPr lang="en-US" altLang="en-US" dirty="0"/>
              <a:t>The process of gathering and interpreting data for use in developing, implementing, and monitoring the firm’s marketing plans</a:t>
            </a:r>
            <a:r>
              <a:rPr lang="en-US" altLang="en-US" dirty="0" smtClean="0"/>
              <a:t>.</a:t>
            </a:r>
            <a:endParaRPr lang="en-US" altLang="en-US" dirty="0"/>
          </a:p>
        </p:txBody>
      </p:sp>
    </p:spTree>
    <p:extLst>
      <p:ext uri="{BB962C8B-B14F-4D97-AF65-F5344CB8AC3E}">
        <p14:creationId xmlns:p14="http://schemas.microsoft.com/office/powerpoint/2010/main" val="199308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dirty="0"/>
              <a:t>Could marketing research be used to investigate the following? How</a:t>
            </a:r>
            <a:r>
              <a:rPr lang="en-US" dirty="0" smtClean="0"/>
              <a:t>?</a:t>
            </a:r>
            <a:r>
              <a:rPr lang="en-US" sz="2000" dirty="0" smtClean="0"/>
              <a:t> (1 of 3)</a:t>
            </a:r>
            <a:endParaRPr lang="en-US" sz="2000" dirty="0"/>
          </a:p>
        </p:txBody>
      </p:sp>
      <p:sp>
        <p:nvSpPr>
          <p:cNvPr id="3" name="Content Placeholder 2"/>
          <p:cNvSpPr>
            <a:spLocks noGrp="1"/>
          </p:cNvSpPr>
          <p:nvPr>
            <p:ph idx="1"/>
          </p:nvPr>
        </p:nvSpPr>
        <p:spPr/>
        <p:txBody>
          <a:bodyPr/>
          <a:lstStyle/>
          <a:p>
            <a:pPr fontAlgn="auto">
              <a:defRPr/>
            </a:pPr>
            <a:r>
              <a:rPr lang="en-US" sz="3200" dirty="0"/>
              <a:t>What percentage of our target market remembers our brand name?</a:t>
            </a:r>
          </a:p>
          <a:p>
            <a:pPr fontAlgn="auto">
              <a:defRPr/>
            </a:pPr>
            <a:r>
              <a:rPr lang="en-US" sz="3200" dirty="0"/>
              <a:t>Should we advertise more in local print or broadcast media?</a:t>
            </a:r>
          </a:p>
          <a:p>
            <a:pPr fontAlgn="auto">
              <a:defRPr/>
            </a:pPr>
            <a:r>
              <a:rPr lang="en-US" sz="3200" dirty="0"/>
              <a:t>Which of two advertising campaigns produces greater ad recall?</a:t>
            </a:r>
          </a:p>
          <a:p>
            <a:pPr fontAlgn="auto">
              <a:defRPr/>
            </a:pPr>
            <a:r>
              <a:rPr lang="en-US" sz="3200" dirty="0"/>
              <a:t>Do consumers think our price is too high relative to the competition?</a:t>
            </a:r>
          </a:p>
        </p:txBody>
      </p:sp>
    </p:spTree>
    <p:extLst>
      <p:ext uri="{BB962C8B-B14F-4D97-AF65-F5344CB8AC3E}">
        <p14:creationId xmlns:p14="http://schemas.microsoft.com/office/powerpoint/2010/main" val="49242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Could marketing research be used to investigate the following? How?</a:t>
            </a:r>
            <a:r>
              <a:rPr lang="en-US" sz="2000" dirty="0"/>
              <a:t> </a:t>
            </a:r>
            <a:r>
              <a:rPr lang="en-US" sz="2000" dirty="0" smtClean="0"/>
              <a:t>(2 </a:t>
            </a:r>
            <a:r>
              <a:rPr lang="en-US" sz="2000" dirty="0"/>
              <a:t>of 3)</a:t>
            </a:r>
            <a:endParaRPr lang="en-US" dirty="0"/>
          </a:p>
        </p:txBody>
      </p:sp>
      <p:sp>
        <p:nvSpPr>
          <p:cNvPr id="3" name="Content Placeholder 2"/>
          <p:cNvSpPr>
            <a:spLocks noGrp="1"/>
          </p:cNvSpPr>
          <p:nvPr>
            <p:ph idx="1"/>
          </p:nvPr>
        </p:nvSpPr>
        <p:spPr/>
        <p:txBody>
          <a:bodyPr/>
          <a:lstStyle/>
          <a:p>
            <a:pPr fontAlgn="auto">
              <a:spcAft>
                <a:spcPts val="0"/>
              </a:spcAft>
              <a:defRPr/>
            </a:pPr>
            <a:r>
              <a:rPr lang="en-US" sz="3200" dirty="0"/>
              <a:t>Are there more efficient channels of distribution for our products?</a:t>
            </a:r>
          </a:p>
          <a:p>
            <a:pPr fontAlgn="auto">
              <a:spcAft>
                <a:spcPts val="0"/>
              </a:spcAft>
              <a:defRPr/>
            </a:pPr>
            <a:r>
              <a:rPr lang="en-US" sz="3200" dirty="0"/>
              <a:t>Which brand name projects the image we want for our product?</a:t>
            </a:r>
          </a:p>
          <a:p>
            <a:pPr fontAlgn="auto">
              <a:spcAft>
                <a:spcPts val="0"/>
              </a:spcAft>
              <a:defRPr/>
            </a:pPr>
            <a:r>
              <a:rPr lang="en-US" sz="3200" dirty="0"/>
              <a:t>What kinds of firms use our services?</a:t>
            </a:r>
          </a:p>
          <a:p>
            <a:pPr fontAlgn="auto">
              <a:spcAft>
                <a:spcPts val="0"/>
              </a:spcAft>
              <a:defRPr/>
            </a:pPr>
            <a:r>
              <a:rPr lang="en-US" sz="3200" dirty="0"/>
              <a:t>What is the most effective trade promotion program?</a:t>
            </a:r>
          </a:p>
          <a:p>
            <a:pPr fontAlgn="auto">
              <a:spcAft>
                <a:spcPts val="0"/>
              </a:spcAft>
              <a:defRPr/>
            </a:pPr>
            <a:r>
              <a:rPr lang="en-US" sz="3200" dirty="0"/>
              <a:t>What is our reputation with government regulatory agencies?</a:t>
            </a:r>
          </a:p>
        </p:txBody>
      </p:sp>
    </p:spTree>
    <p:extLst>
      <p:ext uri="{BB962C8B-B14F-4D97-AF65-F5344CB8AC3E}">
        <p14:creationId xmlns:p14="http://schemas.microsoft.com/office/powerpoint/2010/main" val="244207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Could marketing research be used to investigate the following? How?</a:t>
            </a:r>
            <a:r>
              <a:rPr lang="en-US" sz="2000" dirty="0"/>
              <a:t> </a:t>
            </a:r>
            <a:r>
              <a:rPr lang="en-US" sz="2000" dirty="0" smtClean="0"/>
              <a:t>(3 </a:t>
            </a:r>
            <a:r>
              <a:rPr lang="en-US" sz="2000" dirty="0"/>
              <a:t>of 3)</a:t>
            </a:r>
            <a:endParaRPr lang="en-US" dirty="0"/>
          </a:p>
        </p:txBody>
      </p:sp>
      <p:sp>
        <p:nvSpPr>
          <p:cNvPr id="3" name="Content Placeholder 2"/>
          <p:cNvSpPr>
            <a:spLocks noGrp="1"/>
          </p:cNvSpPr>
          <p:nvPr>
            <p:ph idx="1"/>
          </p:nvPr>
        </p:nvSpPr>
        <p:spPr/>
        <p:txBody>
          <a:bodyPr/>
          <a:lstStyle/>
          <a:p>
            <a:pPr fontAlgn="auto">
              <a:defRPr/>
            </a:pPr>
            <a:r>
              <a:rPr lang="en-US" sz="3200" dirty="0"/>
              <a:t>What is our reputation with government regulatory agencies?</a:t>
            </a:r>
          </a:p>
        </p:txBody>
      </p:sp>
    </p:spTree>
    <p:extLst>
      <p:ext uri="{BB962C8B-B14F-4D97-AF65-F5344CB8AC3E}">
        <p14:creationId xmlns:p14="http://schemas.microsoft.com/office/powerpoint/2010/main" val="207474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How might each of these organizations use marketing research?</a:t>
            </a:r>
          </a:p>
        </p:txBody>
      </p:sp>
      <p:sp>
        <p:nvSpPr>
          <p:cNvPr id="3" name="Content Placeholder 2"/>
          <p:cNvSpPr>
            <a:spLocks noGrp="1"/>
          </p:cNvSpPr>
          <p:nvPr>
            <p:ph sz="half" idx="1"/>
          </p:nvPr>
        </p:nvSpPr>
        <p:spPr>
          <a:xfrm>
            <a:off x="457200" y="1432560"/>
            <a:ext cx="4389120" cy="4663440"/>
          </a:xfrm>
        </p:spPr>
        <p:txBody>
          <a:bodyPr/>
          <a:lstStyle/>
          <a:p>
            <a:r>
              <a:rPr lang="en-US" altLang="en-US" sz="3000" dirty="0"/>
              <a:t>An outdoor advertising firm</a:t>
            </a:r>
          </a:p>
          <a:p>
            <a:r>
              <a:rPr lang="en-US" altLang="en-US" sz="3000" dirty="0"/>
              <a:t>A local bank</a:t>
            </a:r>
          </a:p>
          <a:p>
            <a:r>
              <a:rPr lang="en-US" altLang="en-US" sz="3000" dirty="0"/>
              <a:t>A dairy farm</a:t>
            </a:r>
          </a:p>
          <a:p>
            <a:r>
              <a:rPr lang="en-US" altLang="en-US" sz="3000" dirty="0"/>
              <a:t>An athletic department</a:t>
            </a:r>
          </a:p>
          <a:p>
            <a:r>
              <a:rPr lang="en-US" altLang="en-US" sz="3000" dirty="0"/>
              <a:t>A nature conservation group</a:t>
            </a:r>
          </a:p>
          <a:p>
            <a:r>
              <a:rPr lang="en-US" altLang="en-US" sz="3000" dirty="0"/>
              <a:t>An alternative rock </a:t>
            </a:r>
            <a:r>
              <a:rPr lang="en-US" altLang="en-US" sz="3000" dirty="0" smtClean="0"/>
              <a:t>band</a:t>
            </a:r>
            <a:endParaRPr lang="en-US" altLang="en-US" sz="3000" dirty="0"/>
          </a:p>
        </p:txBody>
      </p:sp>
      <p:sp>
        <p:nvSpPr>
          <p:cNvPr id="4" name="Content Placeholder 3"/>
          <p:cNvSpPr>
            <a:spLocks noGrp="1"/>
          </p:cNvSpPr>
          <p:nvPr>
            <p:ph sz="half" idx="2"/>
          </p:nvPr>
        </p:nvSpPr>
        <p:spPr>
          <a:xfrm>
            <a:off x="4998720" y="1432560"/>
            <a:ext cx="3840480" cy="4663440"/>
          </a:xfrm>
        </p:spPr>
        <p:txBody>
          <a:bodyPr/>
          <a:lstStyle/>
          <a:p>
            <a:r>
              <a:rPr lang="en-US" altLang="en-US" sz="3000" dirty="0"/>
              <a:t>A steel manufacturer</a:t>
            </a:r>
          </a:p>
          <a:p>
            <a:r>
              <a:rPr lang="en-US" altLang="en-US" sz="3000" dirty="0"/>
              <a:t>The Food and Drug Administration</a:t>
            </a:r>
          </a:p>
          <a:p>
            <a:r>
              <a:rPr lang="en-US" altLang="en-US" sz="3000" dirty="0"/>
              <a:t>A movie theater</a:t>
            </a:r>
          </a:p>
          <a:p>
            <a:r>
              <a:rPr lang="en-US" altLang="en-US" sz="3000" dirty="0"/>
              <a:t>A university</a:t>
            </a:r>
          </a:p>
          <a:p>
            <a:r>
              <a:rPr lang="en-US" altLang="en-US" sz="3000" dirty="0"/>
              <a:t>A direct seller of cosmetics</a:t>
            </a:r>
          </a:p>
          <a:p>
            <a:r>
              <a:rPr lang="en-US" altLang="en-US" sz="3000" dirty="0"/>
              <a:t>A </a:t>
            </a:r>
            <a:r>
              <a:rPr lang="en-US" altLang="en-US" sz="3000" dirty="0" smtClean="0"/>
              <a:t>hospital</a:t>
            </a:r>
            <a:endParaRPr lang="en-US" altLang="en-US" sz="3000" dirty="0"/>
          </a:p>
        </p:txBody>
      </p:sp>
    </p:spTree>
    <p:extLst>
      <p:ext uri="{BB962C8B-B14F-4D97-AF65-F5344CB8AC3E}">
        <p14:creationId xmlns:p14="http://schemas.microsoft.com/office/powerpoint/2010/main" val="3172856804"/>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214</TotalTime>
  <Words>543</Words>
  <Application>Microsoft Office PowerPoint</Application>
  <PresentationFormat>On-screen Show (4:3)</PresentationFormat>
  <Paragraphs>88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Green PPT Template_REV</vt:lpstr>
      <vt:lpstr>Chapter 1: The Role of Marketing Research</vt:lpstr>
      <vt:lpstr>Learning Objectives</vt:lpstr>
      <vt:lpstr>The Problem</vt:lpstr>
      <vt:lpstr>The Environments Affecting Marketing</vt:lpstr>
      <vt:lpstr>Definition of Marketing Research</vt:lpstr>
      <vt:lpstr>Could marketing research be used to investigate the following? How? (1 of 3)</vt:lpstr>
      <vt:lpstr>Could marketing research be used to investigate the following? How? (2 of 3)</vt:lpstr>
      <vt:lpstr>Could marketing research be used to investigate the following? How? (3 of 3)</vt:lpstr>
      <vt:lpstr>How might each of these organizations use marketing research?</vt:lpstr>
      <vt:lpstr>Why do Marketing Research?</vt:lpstr>
      <vt:lpstr>Who Does Marketing Research?</vt:lpstr>
      <vt:lpstr>Job Opportunities in Marketing Research</vt:lpstr>
      <vt:lpstr>Marketing Research Companies</vt:lpstr>
      <vt:lpstr>Why Study Marketing Research?</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Prasanna kumar. Tripathy</cp:lastModifiedBy>
  <cp:revision>30</cp:revision>
  <dcterms:created xsi:type="dcterms:W3CDTF">2017-07-18T17:14:30Z</dcterms:created>
  <dcterms:modified xsi:type="dcterms:W3CDTF">2018-05-30T04:55:02Z</dcterms:modified>
</cp:coreProperties>
</file>