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7"/>
  </p:notesMasterIdLst>
  <p:handoutMasterIdLst>
    <p:handoutMasterId r:id="rId28"/>
  </p:handoutMasterIdLst>
  <p:sldIdLst>
    <p:sldId id="257" r:id="rId2"/>
    <p:sldId id="261" r:id="rId3"/>
    <p:sldId id="276" r:id="rId4"/>
    <p:sldId id="277" r:id="rId5"/>
    <p:sldId id="263" r:id="rId6"/>
    <p:sldId id="262" r:id="rId7"/>
    <p:sldId id="278" r:id="rId8"/>
    <p:sldId id="279" r:id="rId9"/>
    <p:sldId id="280" r:id="rId10"/>
    <p:sldId id="281" r:id="rId11"/>
    <p:sldId id="282" r:id="rId12"/>
    <p:sldId id="283" r:id="rId13"/>
    <p:sldId id="264" r:id="rId14"/>
    <p:sldId id="265" r:id="rId15"/>
    <p:sldId id="284" r:id="rId16"/>
    <p:sldId id="266" r:id="rId17"/>
    <p:sldId id="267" r:id="rId18"/>
    <p:sldId id="269" r:id="rId19"/>
    <p:sldId id="268" r:id="rId20"/>
    <p:sldId id="270" r:id="rId21"/>
    <p:sldId id="285" r:id="rId22"/>
    <p:sldId id="275" r:id="rId23"/>
    <p:sldId id="273" r:id="rId24"/>
    <p:sldId id="286" r:id="rId25"/>
    <p:sldId id="28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a Haidar" initials="HH"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C5A4"/>
    <a:srgbClr val="2B5E57"/>
    <a:srgbClr val="3C8278"/>
    <a:srgbClr val="EAF5E6"/>
    <a:srgbClr val="DDF0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94687" autoAdjust="0"/>
  </p:normalViewPr>
  <p:slideViewPr>
    <p:cSldViewPr>
      <p:cViewPr>
        <p:scale>
          <a:sx n="75" d="100"/>
          <a:sy n="75" d="100"/>
        </p:scale>
        <p:origin x="-870" y="-462"/>
      </p:cViewPr>
      <p:guideLst>
        <p:guide orient="horz" pos="2160"/>
        <p:guide pos="2880"/>
      </p:guideLst>
    </p:cSldViewPr>
  </p:slideViewPr>
  <p:outlineViewPr>
    <p:cViewPr>
      <p:scale>
        <a:sx n="33" d="100"/>
        <a:sy n="33" d="100"/>
      </p:scale>
      <p:origin x="0" y="1033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2F3D8F-A2C9-1644-B9A9-8286613AF394}" type="datetimeFigureOut">
              <a:rPr lang="en-US" smtClean="0"/>
              <a:pPr/>
              <a:t>6/18/2018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2D6825-F37D-D740-A2FA-D794FAB52D18}" type="slidenum">
              <a:rPr lang="en-US" smtClean="0"/>
              <a:pPr/>
              <a:t>‹#›</a:t>
            </a:fld>
            <a:endParaRPr lang="en-US"/>
          </a:p>
        </p:txBody>
      </p:sp>
    </p:spTree>
    <p:extLst>
      <p:ext uri="{BB962C8B-B14F-4D97-AF65-F5344CB8AC3E}">
        <p14:creationId xmlns:p14="http://schemas.microsoft.com/office/powerpoint/2010/main" val="22859648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F7C96C-A02F-46E2-A80A-CBCF63BB56DE}" type="datetimeFigureOut">
              <a:rPr lang="en-US" smtClean="0"/>
              <a:pPr/>
              <a:t>6/18/2018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9174-FB1C-4A3B-B082-DEA840240CA9}" type="slidenum">
              <a:rPr lang="en-US" smtClean="0"/>
              <a:pPr/>
              <a:t>‹#›</a:t>
            </a:fld>
            <a:endParaRPr lang="en-US"/>
          </a:p>
        </p:txBody>
      </p:sp>
    </p:spTree>
    <p:extLst>
      <p:ext uri="{BB962C8B-B14F-4D97-AF65-F5344CB8AC3E}">
        <p14:creationId xmlns:p14="http://schemas.microsoft.com/office/powerpoint/2010/main" val="29650064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248399"/>
          </a:xfrm>
          <a:prstGeom prst="rect">
            <a:avLst/>
          </a:prstGeom>
        </p:spPr>
      </p:pic>
      <p:sp>
        <p:nvSpPr>
          <p:cNvPr id="11" name="Rectangle 10"/>
          <p:cNvSpPr/>
          <p:nvPr userDrawn="1"/>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ectangle 11"/>
          <p:cNvSpPr/>
          <p:nvPr userDrawn="1"/>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 name="Content Placeholder 5"/>
          <p:cNvSpPr>
            <a:spLocks noGrp="1"/>
          </p:cNvSpPr>
          <p:nvPr>
            <p:ph sz="quarter" idx="10"/>
          </p:nvPr>
        </p:nvSpPr>
        <p:spPr>
          <a:xfrm>
            <a:off x="3108960" y="6477000"/>
            <a:ext cx="2926080" cy="274320"/>
          </a:xfrm>
        </p:spPr>
        <p:txBody>
          <a:bodyPr/>
          <a:lstStyle>
            <a:lvl1pPr marL="0" indent="0" algn="ctr">
              <a:buNone/>
              <a:defRPr sz="1000">
                <a:latin typeface="+mn-lt"/>
              </a:defRPr>
            </a:lvl1pPr>
          </a:lstStyle>
          <a:p>
            <a:pPr lvl="0"/>
            <a:r>
              <a:rPr lang="en-US" dirty="0" smtClean="0"/>
              <a:t>Click to edit Master text styles</a:t>
            </a:r>
            <a:endParaRPr lang="en-US" dirty="0"/>
          </a:p>
        </p:txBody>
      </p:sp>
      <p:sp>
        <p:nvSpPr>
          <p:cNvPr id="9" name="Title 8"/>
          <p:cNvSpPr>
            <a:spLocks noGrp="1"/>
          </p:cNvSpPr>
          <p:nvPr>
            <p:ph type="title"/>
          </p:nvPr>
        </p:nvSpPr>
        <p:spPr>
          <a:xfrm>
            <a:off x="5143500" y="609601"/>
            <a:ext cx="3657600" cy="2819399"/>
          </a:xfrm>
        </p:spPr>
        <p:txBody>
          <a:bodyPr lIns="91440" tIns="45720" rIns="91440" bIns="45720" anchor="t" anchorCtr="0"/>
          <a:lstStyle>
            <a:lvl1pPr algn="ctr">
              <a:defRPr sz="4000">
                <a:solidFill>
                  <a:schemeClr val="tx1"/>
                </a:solidFill>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3124200" y="6459008"/>
            <a:ext cx="2926080" cy="274320"/>
          </a:xfrm>
          <a:prstGeom prst="rect">
            <a:avLst/>
          </a:prstGeom>
        </p:spPr>
        <p:txBody>
          <a:bodyPr/>
          <a:lstStyle>
            <a:lvl1pPr algn="ctr">
              <a:defRPr sz="1000"/>
            </a:lvl1pPr>
          </a:lstStyle>
          <a:p>
            <a:r>
              <a:rPr lang="en-US" dirty="0" smtClean="0"/>
              <a:t>© 2018 Cengage Learning. All Rights Reserved.</a:t>
            </a:r>
            <a:endParaRPr lang="en-US" dirty="0"/>
          </a:p>
        </p:txBody>
      </p:sp>
    </p:spTree>
    <p:extLst>
      <p:ext uri="{BB962C8B-B14F-4D97-AF65-F5344CB8AC3E}">
        <p14:creationId xmlns:p14="http://schemas.microsoft.com/office/powerpoint/2010/main" val="8136010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46634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8255642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12296896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
        <p:nvSpPr>
          <p:cNvPr id="5" name="Content Placeholder 2"/>
          <p:cNvSpPr>
            <a:spLocks noGrp="1"/>
          </p:cNvSpPr>
          <p:nvPr>
            <p:ph idx="10"/>
          </p:nvPr>
        </p:nvSpPr>
        <p:spPr>
          <a:xfrm>
            <a:off x="457200" y="307848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472440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70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1"/>
          </p:nvPr>
        </p:nvSpPr>
        <p:spPr>
          <a:xfrm>
            <a:off x="2971800" y="6492875"/>
            <a:ext cx="2895600" cy="365125"/>
          </a:xfrm>
        </p:spPr>
        <p:txBody>
          <a:bodyPr/>
          <a:lstStyle/>
          <a:p>
            <a:r>
              <a:rPr lang="en-US" dirty="0" smtClean="0"/>
              <a:t>© 2018 Cengage Learning. All Rights Reserved.</a:t>
            </a:r>
            <a:endParaRPr lang="en-US" dirty="0"/>
          </a:p>
        </p:txBody>
      </p:sp>
    </p:spTree>
    <p:extLst>
      <p:ext uri="{BB962C8B-B14F-4D97-AF65-F5344CB8AC3E}">
        <p14:creationId xmlns:p14="http://schemas.microsoft.com/office/powerpoint/2010/main" val="389829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p:nvPr/>
        </p:nvSpPr>
        <p:spPr bwMode="auto">
          <a:xfrm>
            <a:off x="0" y="-35808"/>
            <a:ext cx="9144000" cy="1243584"/>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27" name="Rectangle 21"/>
          <p:cNvSpPr>
            <a:spLocks noGrp="1" noChangeArrowheads="1"/>
          </p:cNvSpPr>
          <p:nvPr>
            <p:ph type="title"/>
          </p:nvPr>
        </p:nvSpPr>
        <p:spPr bwMode="black">
          <a:xfrm>
            <a:off x="457200" y="0"/>
            <a:ext cx="822960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Rectangle 22"/>
          <p:cNvSpPr>
            <a:spLocks noGrp="1" noChangeArrowheads="1"/>
          </p:cNvSpPr>
          <p:nvPr>
            <p:ph type="body" idx="1"/>
          </p:nvPr>
        </p:nvSpPr>
        <p:spPr bwMode="auto">
          <a:xfrm>
            <a:off x="457200" y="1432560"/>
            <a:ext cx="8229600" cy="4663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sp>
        <p:nvSpPr>
          <p:cNvPr id="18" name="Rectangle 17"/>
          <p:cNvSpPr/>
          <p:nvPr/>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ectangle 18"/>
          <p:cNvSpPr/>
          <p:nvPr/>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Rectangle 20"/>
          <p:cNvSpPr/>
          <p:nvPr/>
        </p:nvSpPr>
        <p:spPr bwMode="auto">
          <a:xfrm>
            <a:off x="0" y="1249680"/>
            <a:ext cx="9144000" cy="45720"/>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Footer Placeholder 4"/>
          <p:cNvSpPr>
            <a:spLocks noGrp="1"/>
          </p:cNvSpPr>
          <p:nvPr>
            <p:ph type="ftr" sz="quarter" idx="3"/>
          </p:nvPr>
        </p:nvSpPr>
        <p:spPr>
          <a:xfrm>
            <a:off x="2971800" y="6427653"/>
            <a:ext cx="2895600" cy="365125"/>
          </a:xfrm>
          <a:prstGeom prst="rect">
            <a:avLst/>
          </a:prstGeom>
        </p:spPr>
        <p:txBody>
          <a:bodyPr/>
          <a:lstStyle>
            <a:lvl1pPr algn="ctr">
              <a:defRPr sz="1000"/>
            </a:lvl1pPr>
          </a:lstStyle>
          <a:p>
            <a:r>
              <a:rPr lang="en-US" dirty="0" smtClean="0"/>
              <a:t>© 2018 Cengage Learning. All Rights Reserved.</a:t>
            </a:r>
            <a:endParaRPr lang="en-US" dirty="0"/>
          </a:p>
        </p:txBody>
      </p:sp>
    </p:spTree>
    <p:extLst>
      <p:ext uri="{BB962C8B-B14F-4D97-AF65-F5344CB8AC3E}">
        <p14:creationId xmlns:p14="http://schemas.microsoft.com/office/powerpoint/2010/main" val="2379780832"/>
      </p:ext>
    </p:extLst>
  </p:cSld>
  <p:clrMap bg1="lt1" tx1="dk1" bg2="lt2" tx2="dk2" accent1="accent1" accent2="accent2" accent3="accent3" accent4="accent4" accent5="accent5" accent6="accent6" hlink="hlink" folHlink="folHlink"/>
  <p:sldLayoutIdLst>
    <p:sldLayoutId id="2147483660" r:id="rId1"/>
    <p:sldLayoutId id="2147483663" r:id="rId2"/>
    <p:sldLayoutId id="2147483666" r:id="rId3"/>
    <p:sldLayoutId id="2147483668" r:id="rId4"/>
    <p:sldLayoutId id="2147483676" r:id="rId5"/>
    <p:sldLayoutId id="2147483669" r:id="rId6"/>
  </p:sldLayoutIdLst>
  <p:timing>
    <p:tnLst>
      <p:par>
        <p:cTn id="1" dur="indefinite" restart="never" nodeType="tmRoot"/>
      </p:par>
    </p:tnLst>
  </p:timing>
  <p:hf hdr="0" dt="0"/>
  <p:txStyles>
    <p:titleStyle>
      <a:lvl1pPr algn="ctr" rtl="0" eaLnBrk="1" fontAlgn="base" hangingPunct="1">
        <a:spcBef>
          <a:spcPct val="0"/>
        </a:spcBef>
        <a:spcAft>
          <a:spcPct val="0"/>
        </a:spcAft>
        <a:defRPr sz="4000">
          <a:solidFill>
            <a:schemeClr val="bg1"/>
          </a:solidFill>
          <a:latin typeface="+mj-lt"/>
          <a:ea typeface="ＭＳ Ｐゴシック" pitchFamily="-105" charset="-128"/>
          <a:cs typeface="Times New Roman MT Std"/>
        </a:defRPr>
      </a:lvl1pPr>
      <a:lvl2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2pPr>
      <a:lvl3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3pPr>
      <a:lvl4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4pPr>
      <a:lvl5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5pPr>
      <a:lvl6pPr marL="457200" algn="ctr" rtl="0" eaLnBrk="1" fontAlgn="base" hangingPunct="1">
        <a:spcBef>
          <a:spcPct val="0"/>
        </a:spcBef>
        <a:spcAft>
          <a:spcPct val="0"/>
        </a:spcAft>
        <a:defRPr sz="4400">
          <a:solidFill>
            <a:srgbClr val="228DB8"/>
          </a:solidFill>
          <a:latin typeface="Arial" charset="0"/>
        </a:defRPr>
      </a:lvl6pPr>
      <a:lvl7pPr marL="914400" algn="ctr" rtl="0" eaLnBrk="1" fontAlgn="base" hangingPunct="1">
        <a:spcBef>
          <a:spcPct val="0"/>
        </a:spcBef>
        <a:spcAft>
          <a:spcPct val="0"/>
        </a:spcAft>
        <a:defRPr sz="4400">
          <a:solidFill>
            <a:srgbClr val="228DB8"/>
          </a:solidFill>
          <a:latin typeface="Arial" charset="0"/>
        </a:defRPr>
      </a:lvl7pPr>
      <a:lvl8pPr marL="1371600" algn="ctr" rtl="0" eaLnBrk="1" fontAlgn="base" hangingPunct="1">
        <a:spcBef>
          <a:spcPct val="0"/>
        </a:spcBef>
        <a:spcAft>
          <a:spcPct val="0"/>
        </a:spcAft>
        <a:defRPr sz="4400">
          <a:solidFill>
            <a:srgbClr val="228DB8"/>
          </a:solidFill>
          <a:latin typeface="Arial" charset="0"/>
        </a:defRPr>
      </a:lvl8pPr>
      <a:lvl9pPr marL="1828800" algn="ctr" rtl="0" eaLnBrk="1" fontAlgn="base" hangingPunct="1">
        <a:spcBef>
          <a:spcPct val="0"/>
        </a:spcBef>
        <a:spcAft>
          <a:spcPct val="0"/>
        </a:spcAft>
        <a:defRPr sz="4400">
          <a:solidFill>
            <a:srgbClr val="228DB8"/>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j-lt"/>
          <a:ea typeface="ＭＳ Ｐゴシック" pitchFamily="-105" charset="-128"/>
          <a:cs typeface="Times New Roman MT Std"/>
        </a:defRPr>
      </a:lvl1pPr>
      <a:lvl2pPr marL="742950" indent="-285750" algn="l" rtl="0" eaLnBrk="1" fontAlgn="base" hangingPunct="1">
        <a:spcBef>
          <a:spcPct val="20000"/>
        </a:spcBef>
        <a:spcAft>
          <a:spcPct val="0"/>
        </a:spcAft>
        <a:buChar char="–"/>
        <a:defRPr sz="2400">
          <a:solidFill>
            <a:schemeClr val="tx1"/>
          </a:solidFill>
          <a:latin typeface="+mj-lt"/>
          <a:ea typeface="ＭＳ Ｐゴシック" charset="-128"/>
          <a:cs typeface="Times New Roman MT Std"/>
        </a:defRPr>
      </a:lvl2pPr>
      <a:lvl3pPr marL="11430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3pPr>
      <a:lvl4pPr marL="16002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Char char="»"/>
        <a:defRPr sz="16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143500" y="609601"/>
            <a:ext cx="3657600" cy="3809999"/>
          </a:xfrm>
        </p:spPr>
        <p:txBody>
          <a:bodyPr/>
          <a:lstStyle/>
          <a:p>
            <a:r>
              <a:rPr lang="en-US" dirty="0"/>
              <a:t>Chapter 2:</a:t>
            </a:r>
            <a:br>
              <a:rPr lang="en-US" dirty="0"/>
            </a:br>
            <a:r>
              <a:rPr lang="en-US" dirty="0"/>
              <a:t>The Research Process and Ethical </a:t>
            </a:r>
            <a:r>
              <a:rPr lang="en-US" dirty="0" smtClean="0"/>
              <a:t>Concerns</a:t>
            </a:r>
            <a:endParaRPr lang="en-US" dirty="0"/>
          </a:p>
        </p:txBody>
      </p:sp>
      <p:sp>
        <p:nvSpPr>
          <p:cNvPr id="7" name="Content Placeholder 2"/>
          <p:cNvSpPr>
            <a:spLocks noGrp="1"/>
          </p:cNvSpPr>
          <p:nvPr>
            <p:ph sz="quarter" idx="10"/>
          </p:nvPr>
        </p:nvSpPr>
        <p:spPr/>
        <p:txBody>
          <a:bodyPr/>
          <a:lstStyle/>
          <a:p>
            <a:r>
              <a:rPr lang="en-US" dirty="0"/>
              <a:t>© 2018 Cengage Learning. All Rights Reserved</a:t>
            </a:r>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Stage Two: Data Collection</a:t>
            </a:r>
            <a:br>
              <a:rPr lang="en-US" altLang="en-US" dirty="0"/>
            </a:br>
            <a:r>
              <a:rPr lang="en-US" altLang="en-US" dirty="0"/>
              <a:t>(Chapters 5 </a:t>
            </a:r>
            <a:r>
              <a:rPr lang="en-US" altLang="en-US" dirty="0" smtClean="0"/>
              <a:t>to </a:t>
            </a:r>
            <a:r>
              <a:rPr lang="en-US" altLang="en-US" dirty="0"/>
              <a:t>15</a:t>
            </a:r>
            <a:r>
              <a:rPr lang="en-US" altLang="en-US" dirty="0" smtClean="0"/>
              <a:t>)</a:t>
            </a:r>
            <a:r>
              <a:rPr lang="en-US" sz="2000" dirty="0" smtClean="0">
                <a:solidFill>
                  <a:srgbClr val="FFFFFF"/>
                </a:solidFill>
              </a:rPr>
              <a:t> (3 </a:t>
            </a:r>
            <a:r>
              <a:rPr lang="en-US" sz="2000" dirty="0">
                <a:solidFill>
                  <a:srgbClr val="FFFFFF"/>
                </a:solidFill>
              </a:rPr>
              <a:t>of </a:t>
            </a:r>
            <a:r>
              <a:rPr lang="en-US" sz="2000" dirty="0" smtClean="0">
                <a:solidFill>
                  <a:srgbClr val="FFFFFF"/>
                </a:solidFill>
              </a:rPr>
              <a:t>5)</a:t>
            </a:r>
            <a:endParaRPr lang="en-US" dirty="0"/>
          </a:p>
        </p:txBody>
      </p:sp>
      <p:sp>
        <p:nvSpPr>
          <p:cNvPr id="3" name="Content Placeholder 2"/>
          <p:cNvSpPr>
            <a:spLocks noGrp="1"/>
          </p:cNvSpPr>
          <p:nvPr>
            <p:ph idx="1"/>
          </p:nvPr>
        </p:nvSpPr>
        <p:spPr>
          <a:xfrm>
            <a:off x="457200" y="1432560"/>
            <a:ext cx="8595360" cy="4663440"/>
          </a:xfrm>
        </p:spPr>
        <p:txBody>
          <a:bodyPr/>
          <a:lstStyle/>
          <a:p>
            <a:pPr>
              <a:spcBef>
                <a:spcPts val="1200"/>
              </a:spcBef>
            </a:pPr>
            <a:r>
              <a:rPr lang="en-US" dirty="0"/>
              <a:t>Some key questions:</a:t>
            </a:r>
          </a:p>
          <a:p>
            <a:pPr lvl="1">
              <a:spcBef>
                <a:spcPts val="1200"/>
              </a:spcBef>
            </a:pPr>
            <a:r>
              <a:rPr lang="en-US" sz="3000" dirty="0"/>
              <a:t>How should questionnaires be administered?</a:t>
            </a:r>
          </a:p>
          <a:p>
            <a:pPr lvl="1">
              <a:spcBef>
                <a:spcPts val="1200"/>
              </a:spcBef>
            </a:pPr>
            <a:r>
              <a:rPr lang="en-US" sz="3000" dirty="0"/>
              <a:t>Should structured or unstructured items be used?</a:t>
            </a:r>
          </a:p>
          <a:p>
            <a:pPr lvl="1">
              <a:spcBef>
                <a:spcPts val="1200"/>
              </a:spcBef>
            </a:pPr>
            <a:r>
              <a:rPr lang="en-US" sz="3000" dirty="0"/>
              <a:t>Should the purpose of the study be made known?</a:t>
            </a:r>
          </a:p>
          <a:p>
            <a:pPr lvl="1">
              <a:spcBef>
                <a:spcPts val="1200"/>
              </a:spcBef>
            </a:pPr>
            <a:r>
              <a:rPr lang="en-US" sz="3000" dirty="0"/>
              <a:t>What specific behaviors should be recorded</a:t>
            </a:r>
            <a:r>
              <a:rPr lang="en-US" sz="3000" dirty="0" smtClean="0"/>
              <a:t>?</a:t>
            </a:r>
            <a:endParaRPr lang="en-US" sz="3000" dirty="0"/>
          </a:p>
        </p:txBody>
      </p:sp>
    </p:spTree>
    <p:extLst>
      <p:ext uri="{BB962C8B-B14F-4D97-AF65-F5344CB8AC3E}">
        <p14:creationId xmlns:p14="http://schemas.microsoft.com/office/powerpoint/2010/main" val="925158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Stage Two: Data Collection</a:t>
            </a:r>
            <a:br>
              <a:rPr lang="en-US" altLang="en-US" dirty="0"/>
            </a:br>
            <a:r>
              <a:rPr lang="en-US" altLang="en-US" dirty="0"/>
              <a:t>(Chapters 5 </a:t>
            </a:r>
            <a:r>
              <a:rPr lang="en-US" altLang="en-US" dirty="0" smtClean="0"/>
              <a:t>to </a:t>
            </a:r>
            <a:r>
              <a:rPr lang="en-US" altLang="en-US" dirty="0"/>
              <a:t>15</a:t>
            </a:r>
            <a:r>
              <a:rPr lang="en-US" altLang="en-US" dirty="0" smtClean="0"/>
              <a:t>)</a:t>
            </a:r>
            <a:r>
              <a:rPr lang="en-US" sz="2000" dirty="0" smtClean="0">
                <a:solidFill>
                  <a:srgbClr val="FFFFFF"/>
                </a:solidFill>
              </a:rPr>
              <a:t> (4 </a:t>
            </a:r>
            <a:r>
              <a:rPr lang="en-US" sz="2000" dirty="0">
                <a:solidFill>
                  <a:srgbClr val="FFFFFF"/>
                </a:solidFill>
              </a:rPr>
              <a:t>of </a:t>
            </a:r>
            <a:r>
              <a:rPr lang="en-US" sz="2000" dirty="0" smtClean="0">
                <a:solidFill>
                  <a:srgbClr val="FFFFFF"/>
                </a:solidFill>
              </a:rPr>
              <a:t>5)</a:t>
            </a:r>
            <a:endParaRPr lang="en-US" dirty="0"/>
          </a:p>
        </p:txBody>
      </p:sp>
      <p:sp>
        <p:nvSpPr>
          <p:cNvPr id="3" name="Content Placeholder 2"/>
          <p:cNvSpPr>
            <a:spLocks noGrp="1"/>
          </p:cNvSpPr>
          <p:nvPr>
            <p:ph idx="1"/>
          </p:nvPr>
        </p:nvSpPr>
        <p:spPr>
          <a:xfrm>
            <a:off x="457200" y="1432560"/>
            <a:ext cx="8229600" cy="4663440"/>
          </a:xfrm>
        </p:spPr>
        <p:txBody>
          <a:bodyPr/>
          <a:lstStyle/>
          <a:p>
            <a:pPr>
              <a:spcBef>
                <a:spcPts val="1200"/>
              </a:spcBef>
            </a:pPr>
            <a:r>
              <a:rPr lang="en-US" dirty="0"/>
              <a:t>Some key questions:</a:t>
            </a:r>
          </a:p>
          <a:p>
            <a:pPr lvl="1">
              <a:spcBef>
                <a:spcPts val="1200"/>
              </a:spcBef>
            </a:pPr>
            <a:r>
              <a:rPr lang="en-US" sz="3000" dirty="0"/>
              <a:t>What criteria define the population?</a:t>
            </a:r>
          </a:p>
          <a:p>
            <a:pPr lvl="1">
              <a:spcBef>
                <a:spcPts val="1200"/>
              </a:spcBef>
            </a:pPr>
            <a:r>
              <a:rPr lang="en-US" sz="3000" dirty="0"/>
              <a:t>Is a list of population elements available?</a:t>
            </a:r>
          </a:p>
          <a:p>
            <a:pPr lvl="1">
              <a:spcBef>
                <a:spcPts val="1200"/>
              </a:spcBef>
            </a:pPr>
            <a:r>
              <a:rPr lang="en-US" sz="3000" dirty="0"/>
              <a:t>Is a probability sample desirable?</a:t>
            </a:r>
          </a:p>
          <a:p>
            <a:pPr lvl="1">
              <a:spcBef>
                <a:spcPts val="1200"/>
              </a:spcBef>
            </a:pPr>
            <a:r>
              <a:rPr lang="en-US" sz="3000" dirty="0"/>
              <a:t>How large should the sample be</a:t>
            </a:r>
            <a:r>
              <a:rPr lang="en-US" sz="3000" dirty="0" smtClean="0"/>
              <a:t>?</a:t>
            </a:r>
            <a:endParaRPr lang="en-US" sz="3000" dirty="0"/>
          </a:p>
        </p:txBody>
      </p:sp>
    </p:spTree>
    <p:extLst>
      <p:ext uri="{BB962C8B-B14F-4D97-AF65-F5344CB8AC3E}">
        <p14:creationId xmlns:p14="http://schemas.microsoft.com/office/powerpoint/2010/main" val="948190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Stage Two: Data Collection</a:t>
            </a:r>
            <a:br>
              <a:rPr lang="en-US" altLang="en-US" dirty="0"/>
            </a:br>
            <a:r>
              <a:rPr lang="en-US" altLang="en-US" dirty="0"/>
              <a:t>(Chapters 5 </a:t>
            </a:r>
            <a:r>
              <a:rPr lang="en-US" altLang="en-US" dirty="0" smtClean="0"/>
              <a:t>to </a:t>
            </a:r>
            <a:r>
              <a:rPr lang="en-US" altLang="en-US" dirty="0"/>
              <a:t>15</a:t>
            </a:r>
            <a:r>
              <a:rPr lang="en-US" altLang="en-US" dirty="0" smtClean="0"/>
              <a:t>)</a:t>
            </a:r>
            <a:r>
              <a:rPr lang="en-US" sz="2000" dirty="0" smtClean="0">
                <a:solidFill>
                  <a:srgbClr val="FFFFFF"/>
                </a:solidFill>
              </a:rPr>
              <a:t> (5 </a:t>
            </a:r>
            <a:r>
              <a:rPr lang="en-US" sz="2000" dirty="0">
                <a:solidFill>
                  <a:srgbClr val="FFFFFF"/>
                </a:solidFill>
              </a:rPr>
              <a:t>of </a:t>
            </a:r>
            <a:r>
              <a:rPr lang="en-US" sz="2000" dirty="0" smtClean="0">
                <a:solidFill>
                  <a:srgbClr val="FFFFFF"/>
                </a:solidFill>
              </a:rPr>
              <a:t>5)</a:t>
            </a:r>
            <a:endParaRPr lang="en-US" dirty="0"/>
          </a:p>
        </p:txBody>
      </p:sp>
      <p:sp>
        <p:nvSpPr>
          <p:cNvPr id="3" name="Content Placeholder 2"/>
          <p:cNvSpPr>
            <a:spLocks noGrp="1"/>
          </p:cNvSpPr>
          <p:nvPr>
            <p:ph idx="1"/>
          </p:nvPr>
        </p:nvSpPr>
        <p:spPr>
          <a:xfrm>
            <a:off x="457200" y="1432560"/>
            <a:ext cx="8229600" cy="4663440"/>
          </a:xfrm>
        </p:spPr>
        <p:txBody>
          <a:bodyPr/>
          <a:lstStyle/>
          <a:p>
            <a:pPr>
              <a:spcBef>
                <a:spcPts val="1200"/>
              </a:spcBef>
            </a:pPr>
            <a:r>
              <a:rPr lang="en-US" dirty="0"/>
              <a:t>Some key questions:</a:t>
            </a:r>
          </a:p>
          <a:p>
            <a:pPr lvl="1">
              <a:spcBef>
                <a:spcPts val="1200"/>
              </a:spcBef>
            </a:pPr>
            <a:r>
              <a:rPr lang="en-US" sz="3000" dirty="0"/>
              <a:t>Who will gather the data?</a:t>
            </a:r>
          </a:p>
          <a:p>
            <a:pPr lvl="1">
              <a:spcBef>
                <a:spcPts val="1200"/>
              </a:spcBef>
            </a:pPr>
            <a:r>
              <a:rPr lang="en-US" sz="3000" dirty="0"/>
              <a:t>How long will the data gathering take?</a:t>
            </a:r>
          </a:p>
        </p:txBody>
      </p:sp>
    </p:spTree>
    <p:extLst>
      <p:ext uri="{BB962C8B-B14F-4D97-AF65-F5344CB8AC3E}">
        <p14:creationId xmlns:p14="http://schemas.microsoft.com/office/powerpoint/2010/main" val="3742283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 Three: Data Analysis</a:t>
            </a:r>
            <a:br>
              <a:rPr lang="en-US" dirty="0"/>
            </a:br>
            <a:r>
              <a:rPr lang="en-US" dirty="0"/>
              <a:t>(Chapters 16 </a:t>
            </a:r>
            <a:r>
              <a:rPr lang="en-US" dirty="0" smtClean="0"/>
              <a:t>to </a:t>
            </a:r>
            <a:r>
              <a:rPr lang="en-US" dirty="0"/>
              <a:t>18)</a:t>
            </a:r>
            <a:endParaRPr lang="en-US" dirty="0"/>
          </a:p>
        </p:txBody>
      </p:sp>
      <p:sp>
        <p:nvSpPr>
          <p:cNvPr id="3" name="Content Placeholder 2"/>
          <p:cNvSpPr>
            <a:spLocks noGrp="1"/>
          </p:cNvSpPr>
          <p:nvPr>
            <p:ph idx="1"/>
          </p:nvPr>
        </p:nvSpPr>
        <p:spPr/>
        <p:txBody>
          <a:bodyPr/>
          <a:lstStyle/>
          <a:p>
            <a:pPr>
              <a:spcBef>
                <a:spcPts val="1200"/>
              </a:spcBef>
            </a:pPr>
            <a:r>
              <a:rPr lang="en-US" dirty="0"/>
              <a:t>Some key questions:</a:t>
            </a:r>
          </a:p>
          <a:p>
            <a:pPr lvl="1">
              <a:spcBef>
                <a:spcPts val="1200"/>
              </a:spcBef>
            </a:pPr>
            <a:r>
              <a:rPr lang="en-US" sz="3000" dirty="0"/>
              <a:t>Who will handle the editing of the data?</a:t>
            </a:r>
          </a:p>
          <a:p>
            <a:pPr lvl="1">
              <a:spcBef>
                <a:spcPts val="1200"/>
              </a:spcBef>
            </a:pPr>
            <a:r>
              <a:rPr lang="en-US" sz="3000" dirty="0"/>
              <a:t>How will the data be coded?</a:t>
            </a:r>
          </a:p>
          <a:p>
            <a:pPr lvl="1">
              <a:spcBef>
                <a:spcPts val="1200"/>
              </a:spcBef>
            </a:pPr>
            <a:r>
              <a:rPr lang="en-US" sz="3000" dirty="0"/>
              <a:t>What analysis techniques will be used?</a:t>
            </a:r>
            <a:endParaRPr lang="en-US" sz="3000" dirty="0"/>
          </a:p>
        </p:txBody>
      </p:sp>
    </p:spTree>
    <p:extLst>
      <p:ext uri="{BB962C8B-B14F-4D97-AF65-F5344CB8AC3E}">
        <p14:creationId xmlns:p14="http://schemas.microsoft.com/office/powerpoint/2010/main" val="1993086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0"/>
            <a:ext cx="8595360" cy="1097280"/>
          </a:xfrm>
        </p:spPr>
        <p:txBody>
          <a:bodyPr/>
          <a:lstStyle/>
          <a:p>
            <a:r>
              <a:rPr lang="en-US" dirty="0"/>
              <a:t>Stage Four: Information Reporting</a:t>
            </a:r>
            <a:br>
              <a:rPr lang="en-US" dirty="0"/>
            </a:br>
            <a:r>
              <a:rPr lang="en-US" dirty="0"/>
              <a:t>(Chapters 19 and 20</a:t>
            </a:r>
            <a:r>
              <a:rPr lang="en-US" dirty="0" smtClean="0"/>
              <a:t>)</a:t>
            </a:r>
            <a:r>
              <a:rPr lang="en-US" sz="2000" dirty="0" smtClean="0"/>
              <a:t> </a:t>
            </a:r>
            <a:r>
              <a:rPr lang="en-US" sz="2000" dirty="0" smtClean="0"/>
              <a:t>(1 of </a:t>
            </a:r>
            <a:r>
              <a:rPr lang="en-US" sz="2000" dirty="0" smtClean="0"/>
              <a:t>2)</a:t>
            </a:r>
            <a:endParaRPr lang="en-US" sz="2000" dirty="0"/>
          </a:p>
        </p:txBody>
      </p:sp>
      <p:sp>
        <p:nvSpPr>
          <p:cNvPr id="3" name="Content Placeholder 2"/>
          <p:cNvSpPr>
            <a:spLocks noGrp="1"/>
          </p:cNvSpPr>
          <p:nvPr>
            <p:ph idx="1"/>
          </p:nvPr>
        </p:nvSpPr>
        <p:spPr/>
        <p:txBody>
          <a:bodyPr/>
          <a:lstStyle/>
          <a:p>
            <a:pPr>
              <a:spcBef>
                <a:spcPts val="1200"/>
              </a:spcBef>
            </a:pPr>
            <a:r>
              <a:rPr lang="en-US" dirty="0"/>
              <a:t>Some key questions:</a:t>
            </a:r>
          </a:p>
          <a:p>
            <a:pPr lvl="1">
              <a:spcBef>
                <a:spcPts val="1200"/>
              </a:spcBef>
            </a:pPr>
            <a:r>
              <a:rPr lang="en-US" sz="3000" dirty="0"/>
              <a:t>Who will read the report?</a:t>
            </a:r>
          </a:p>
          <a:p>
            <a:pPr lvl="1">
              <a:spcBef>
                <a:spcPts val="1200"/>
              </a:spcBef>
            </a:pPr>
            <a:r>
              <a:rPr lang="en-US" sz="3000" dirty="0"/>
              <a:t>What is their technical level of sophistication?</a:t>
            </a:r>
          </a:p>
          <a:p>
            <a:pPr lvl="1">
              <a:spcBef>
                <a:spcPts val="1200"/>
              </a:spcBef>
            </a:pPr>
            <a:r>
              <a:rPr lang="en-US" sz="3000" dirty="0"/>
              <a:t>What is their involvement with the project?</a:t>
            </a:r>
          </a:p>
          <a:p>
            <a:pPr lvl="1">
              <a:spcBef>
                <a:spcPts val="1200"/>
              </a:spcBef>
            </a:pPr>
            <a:r>
              <a:rPr lang="en-US" sz="3000" dirty="0"/>
              <a:t>Are managerial recommendations called for?</a:t>
            </a:r>
          </a:p>
        </p:txBody>
      </p:sp>
    </p:spTree>
    <p:extLst>
      <p:ext uri="{BB962C8B-B14F-4D97-AF65-F5344CB8AC3E}">
        <p14:creationId xmlns:p14="http://schemas.microsoft.com/office/powerpoint/2010/main" val="492424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0"/>
            <a:ext cx="8595360" cy="1097280"/>
          </a:xfrm>
        </p:spPr>
        <p:txBody>
          <a:bodyPr/>
          <a:lstStyle/>
          <a:p>
            <a:r>
              <a:rPr lang="en-US" dirty="0"/>
              <a:t>Stage Four: Information Reporting</a:t>
            </a:r>
            <a:br>
              <a:rPr lang="en-US" dirty="0"/>
            </a:br>
            <a:r>
              <a:rPr lang="en-US" dirty="0"/>
              <a:t>(Chapters 19 and 20</a:t>
            </a:r>
            <a:r>
              <a:rPr lang="en-US" dirty="0" smtClean="0"/>
              <a:t>)</a:t>
            </a:r>
            <a:r>
              <a:rPr lang="en-US" sz="2000" dirty="0" smtClean="0"/>
              <a:t> (2 </a:t>
            </a:r>
            <a:r>
              <a:rPr lang="en-US" sz="2000" dirty="0" smtClean="0"/>
              <a:t>of </a:t>
            </a:r>
            <a:r>
              <a:rPr lang="en-US" sz="2000" dirty="0" smtClean="0"/>
              <a:t>2)</a:t>
            </a:r>
            <a:endParaRPr lang="en-US" sz="2000" dirty="0"/>
          </a:p>
        </p:txBody>
      </p:sp>
      <p:sp>
        <p:nvSpPr>
          <p:cNvPr id="3" name="Content Placeholder 2"/>
          <p:cNvSpPr>
            <a:spLocks noGrp="1"/>
          </p:cNvSpPr>
          <p:nvPr>
            <p:ph idx="1"/>
          </p:nvPr>
        </p:nvSpPr>
        <p:spPr/>
        <p:txBody>
          <a:bodyPr/>
          <a:lstStyle/>
          <a:p>
            <a:pPr>
              <a:spcBef>
                <a:spcPts val="1200"/>
              </a:spcBef>
            </a:pPr>
            <a:r>
              <a:rPr lang="en-US" dirty="0"/>
              <a:t>Some key questions:</a:t>
            </a:r>
          </a:p>
          <a:p>
            <a:pPr lvl="1">
              <a:spcBef>
                <a:spcPts val="1200"/>
              </a:spcBef>
            </a:pPr>
            <a:r>
              <a:rPr lang="en-US" sz="3000" dirty="0"/>
              <a:t>What will be the format of the written report?</a:t>
            </a:r>
          </a:p>
          <a:p>
            <a:pPr lvl="1">
              <a:spcBef>
                <a:spcPts val="1200"/>
              </a:spcBef>
            </a:pPr>
            <a:r>
              <a:rPr lang="en-US" sz="3000" dirty="0"/>
              <a:t>Is an oral report necessary?</a:t>
            </a:r>
          </a:p>
          <a:p>
            <a:pPr lvl="1">
              <a:spcBef>
                <a:spcPts val="1200"/>
              </a:spcBef>
            </a:pPr>
            <a:r>
              <a:rPr lang="en-US" sz="3000" dirty="0"/>
              <a:t>How should the oral report be structured?</a:t>
            </a:r>
            <a:endParaRPr lang="en-US" sz="3000" dirty="0"/>
          </a:p>
        </p:txBody>
      </p:sp>
    </p:spTree>
    <p:extLst>
      <p:ext uri="{BB962C8B-B14F-4D97-AF65-F5344CB8AC3E}">
        <p14:creationId xmlns:p14="http://schemas.microsoft.com/office/powerpoint/2010/main" val="3779744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Gathering Marketing Intelligence</a:t>
            </a:r>
            <a:endParaRPr lang="en-US" dirty="0"/>
          </a:p>
        </p:txBody>
      </p:sp>
      <p:sp>
        <p:nvSpPr>
          <p:cNvPr id="3" name="Content Placeholder 2"/>
          <p:cNvSpPr>
            <a:spLocks noGrp="1"/>
          </p:cNvSpPr>
          <p:nvPr>
            <p:ph idx="1"/>
          </p:nvPr>
        </p:nvSpPr>
        <p:spPr/>
        <p:txBody>
          <a:bodyPr/>
          <a:lstStyle/>
          <a:p>
            <a:pPr>
              <a:spcBef>
                <a:spcPts val="1200"/>
              </a:spcBef>
              <a:buClr>
                <a:schemeClr val="tx1"/>
              </a:buClr>
            </a:pPr>
            <a:r>
              <a:rPr lang="en-US" b="1" dirty="0">
                <a:solidFill>
                  <a:srgbClr val="2B5E57"/>
                </a:solidFill>
              </a:rPr>
              <a:t>The Project </a:t>
            </a:r>
            <a:r>
              <a:rPr lang="en-US" b="1" dirty="0" smtClean="0">
                <a:solidFill>
                  <a:srgbClr val="2B5E57"/>
                </a:solidFill>
              </a:rPr>
              <a:t>Approach</a:t>
            </a:r>
            <a:r>
              <a:rPr lang="en-US" b="1" dirty="0" smtClean="0">
                <a:solidFill>
                  <a:srgbClr val="3C8278"/>
                </a:solidFill>
              </a:rPr>
              <a:t> </a:t>
            </a:r>
            <a:r>
              <a:rPr lang="en-US" sz="2400" b="1" i="1" dirty="0"/>
              <a:t>(FLASHLIGHT</a:t>
            </a:r>
            <a:r>
              <a:rPr lang="en-US" sz="2400" b="1" i="1" dirty="0" smtClean="0"/>
              <a:t>)</a:t>
            </a:r>
            <a:endParaRPr lang="en-US" sz="2400" b="1" dirty="0"/>
          </a:p>
          <a:p>
            <a:pPr lvl="1">
              <a:spcBef>
                <a:spcPts val="1200"/>
              </a:spcBef>
            </a:pPr>
            <a:r>
              <a:rPr lang="en-US" sz="2800" dirty="0"/>
              <a:t>Collecting data to address specific </a:t>
            </a:r>
            <a:r>
              <a:rPr lang="en-US" sz="2800" dirty="0" smtClean="0"/>
              <a:t>problems</a:t>
            </a:r>
            <a:endParaRPr lang="en-US" sz="2800" b="1" dirty="0"/>
          </a:p>
          <a:p>
            <a:pPr fontAlgn="auto">
              <a:spcBef>
                <a:spcPts val="4200"/>
              </a:spcBef>
              <a:buClr>
                <a:schemeClr val="tx1"/>
              </a:buClr>
            </a:pPr>
            <a:r>
              <a:rPr lang="en-US" b="1" dirty="0">
                <a:solidFill>
                  <a:srgbClr val="2B5E57"/>
                </a:solidFill>
              </a:rPr>
              <a:t>The Systems </a:t>
            </a:r>
            <a:r>
              <a:rPr lang="en-US" b="1" dirty="0">
                <a:solidFill>
                  <a:srgbClr val="2B5E57"/>
                </a:solidFill>
              </a:rPr>
              <a:t>Approach</a:t>
            </a:r>
            <a:r>
              <a:rPr lang="en-US" b="1" dirty="0"/>
              <a:t> </a:t>
            </a:r>
            <a:r>
              <a:rPr lang="en-US" sz="2400" b="1" i="1" kern="1200" dirty="0">
                <a:solidFill>
                  <a:srgbClr val="000000"/>
                </a:solidFill>
              </a:rPr>
              <a:t>(CANDLE)</a:t>
            </a:r>
          </a:p>
          <a:p>
            <a:pPr lvl="1">
              <a:spcBef>
                <a:spcPts val="1200"/>
              </a:spcBef>
            </a:pPr>
            <a:r>
              <a:rPr lang="en-US" sz="2800" dirty="0" smtClean="0"/>
              <a:t>Putting </a:t>
            </a:r>
            <a:r>
              <a:rPr lang="en-US" sz="2800" dirty="0"/>
              <a:t>systems in place to provide marketing intelligence on an ongoing </a:t>
            </a:r>
            <a:r>
              <a:rPr lang="en-US" sz="2800" dirty="0" smtClean="0"/>
              <a:t>basis</a:t>
            </a:r>
            <a:endParaRPr lang="en-US" sz="2800" dirty="0"/>
          </a:p>
        </p:txBody>
      </p:sp>
    </p:spTree>
    <p:extLst>
      <p:ext uri="{BB962C8B-B14F-4D97-AF65-F5344CB8AC3E}">
        <p14:creationId xmlns:p14="http://schemas.microsoft.com/office/powerpoint/2010/main" val="2442073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514600"/>
            <a:ext cx="7315200" cy="1828800"/>
          </a:xfrm>
        </p:spPr>
        <p:txBody>
          <a:bodyPr/>
          <a:lstStyle/>
          <a:p>
            <a:r>
              <a:rPr lang="en-US" sz="5500" dirty="0">
                <a:solidFill>
                  <a:schemeClr val="tx1"/>
                </a:solidFill>
              </a:rPr>
              <a:t>Marketing Research </a:t>
            </a:r>
            <a:r>
              <a:rPr lang="en-US" sz="5500" dirty="0" smtClean="0">
                <a:solidFill>
                  <a:schemeClr val="tx1"/>
                </a:solidFill>
              </a:rPr>
              <a:t>Ethics </a:t>
            </a:r>
            <a:endParaRPr lang="en-US" sz="5500" dirty="0">
              <a:solidFill>
                <a:schemeClr val="tx1"/>
              </a:solidFill>
            </a:endParaRPr>
          </a:p>
        </p:txBody>
      </p:sp>
    </p:spTree>
    <p:extLst>
      <p:ext uri="{BB962C8B-B14F-4D97-AF65-F5344CB8AC3E}">
        <p14:creationId xmlns:p14="http://schemas.microsoft.com/office/powerpoint/2010/main" val="2074740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Marketing Research Ethics</a:t>
            </a:r>
            <a:endParaRPr lang="en-US" dirty="0"/>
          </a:p>
        </p:txBody>
      </p:sp>
      <p:sp>
        <p:nvSpPr>
          <p:cNvPr id="6" name="Content Placeholder 2"/>
          <p:cNvSpPr>
            <a:spLocks noGrp="1"/>
          </p:cNvSpPr>
          <p:nvPr>
            <p:ph idx="1"/>
          </p:nvPr>
        </p:nvSpPr>
        <p:spPr/>
        <p:txBody>
          <a:bodyPr/>
          <a:lstStyle/>
          <a:p>
            <a:pPr>
              <a:spcBef>
                <a:spcPts val="1200"/>
              </a:spcBef>
            </a:pPr>
            <a:r>
              <a:rPr lang="en-US" altLang="en-US" b="1" dirty="0"/>
              <a:t>Marketing ethics</a:t>
            </a:r>
            <a:r>
              <a:rPr lang="en-US" altLang="en-US" dirty="0"/>
              <a:t>:</a:t>
            </a:r>
          </a:p>
          <a:p>
            <a:pPr lvl="1">
              <a:spcBef>
                <a:spcPts val="1200"/>
              </a:spcBef>
            </a:pPr>
            <a:r>
              <a:rPr lang="en-US" altLang="en-US" sz="3000" dirty="0"/>
              <a:t>The principles, values, and standards of conduct followed by marketers</a:t>
            </a:r>
            <a:r>
              <a:rPr lang="en-US" altLang="en-US" sz="3000" dirty="0" smtClean="0"/>
              <a:t>.</a:t>
            </a:r>
            <a:endParaRPr lang="en-US" altLang="en-US" dirty="0"/>
          </a:p>
          <a:p>
            <a:pPr marL="457200" lvl="1" indent="0" algn="ctr">
              <a:spcBef>
                <a:spcPts val="4800"/>
              </a:spcBef>
              <a:buNone/>
            </a:pPr>
            <a:r>
              <a:rPr lang="en-US" altLang="en-US" sz="3600" b="1" i="1" dirty="0">
                <a:solidFill>
                  <a:schemeClr val="tx2">
                    <a:lumMod val="75000"/>
                  </a:schemeClr>
                </a:solidFill>
              </a:rPr>
              <a:t>ETHICS MATTER!</a:t>
            </a:r>
          </a:p>
        </p:txBody>
      </p:sp>
    </p:spTree>
    <p:extLst>
      <p:ext uri="{BB962C8B-B14F-4D97-AF65-F5344CB8AC3E}">
        <p14:creationId xmlns:p14="http://schemas.microsoft.com/office/powerpoint/2010/main" val="4144939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Methods of Ethical Reasoning</a:t>
            </a:r>
            <a:endParaRPr lang="en-US" dirty="0"/>
          </a:p>
        </p:txBody>
      </p:sp>
      <p:pic>
        <p:nvPicPr>
          <p:cNvPr id="7" name="Picture 2" descr="An illustration shows three elliptical text boxes.&#10;&#10;The text on the first text box reads, Utility: Do benefits exceed costs? The text on the second text box reads, Rights: Are human rights respected? The text on the third text box reads, Justice: Are benefits and costs fairly distributed?"/>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20040" y="2285999"/>
            <a:ext cx="8503920" cy="2263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3"/>
          <p:cNvSpPr>
            <a:spLocks noGrp="1"/>
          </p:cNvSpPr>
          <p:nvPr>
            <p:ph sz="half" idx="2"/>
          </p:nvPr>
        </p:nvSpPr>
        <p:spPr>
          <a:xfrm>
            <a:off x="457200" y="4846320"/>
            <a:ext cx="8229600" cy="640080"/>
          </a:xfrm>
        </p:spPr>
        <p:txBody>
          <a:bodyPr/>
          <a:lstStyle/>
          <a:p>
            <a:pPr marL="0" indent="0">
              <a:buNone/>
            </a:pPr>
            <a:r>
              <a:rPr lang="en-US" sz="1600" b="1" dirty="0"/>
              <a:t>Source</a:t>
            </a:r>
            <a:r>
              <a:rPr lang="en-US" sz="1600" dirty="0"/>
              <a:t>: Adapted from Anne T. Lawrence and James Weber, </a:t>
            </a:r>
            <a:r>
              <a:rPr lang="en-US" sz="1600" i="1" dirty="0"/>
              <a:t>Business and Society: Stakeholders, Ethics, Public Policy</a:t>
            </a:r>
            <a:r>
              <a:rPr lang="en-US" sz="1600" dirty="0"/>
              <a:t>, 12</a:t>
            </a:r>
            <a:r>
              <a:rPr lang="en-US" sz="1600" baseline="30000" dirty="0"/>
              <a:t>th</a:t>
            </a:r>
            <a:r>
              <a:rPr lang="en-US" sz="1600" dirty="0"/>
              <a:t> ed. (New York: McGraw-Hill Irwin, 2008), p. 106</a:t>
            </a:r>
            <a:r>
              <a:rPr lang="en-US" sz="1600" dirty="0" smtClean="0"/>
              <a:t>.</a:t>
            </a:r>
            <a:endParaRPr lang="en-US" sz="1600" dirty="0"/>
          </a:p>
        </p:txBody>
      </p:sp>
    </p:spTree>
    <p:extLst>
      <p:ext uri="{BB962C8B-B14F-4D97-AF65-F5344CB8AC3E}">
        <p14:creationId xmlns:p14="http://schemas.microsoft.com/office/powerpoint/2010/main" val="3172856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Learning </a:t>
            </a:r>
            <a:r>
              <a:rPr lang="en-US" altLang="en-US" dirty="0" smtClean="0"/>
              <a:t>Objectives</a:t>
            </a:r>
            <a:r>
              <a:rPr lang="en-US" sz="2000" dirty="0">
                <a:solidFill>
                  <a:srgbClr val="FFFFFF"/>
                </a:solidFill>
              </a:rPr>
              <a:t> (1 of 3)</a:t>
            </a:r>
            <a:endParaRPr lang="en-US" dirty="0"/>
          </a:p>
        </p:txBody>
      </p:sp>
      <p:sp>
        <p:nvSpPr>
          <p:cNvPr id="2" name="Content Placeholder 2"/>
          <p:cNvSpPr>
            <a:spLocks noGrp="1"/>
          </p:cNvSpPr>
          <p:nvPr>
            <p:ph idx="1"/>
          </p:nvPr>
        </p:nvSpPr>
        <p:spPr/>
        <p:txBody>
          <a:bodyPr/>
          <a:lstStyle/>
          <a:p>
            <a:pPr marL="640080" indent="-640080">
              <a:spcBef>
                <a:spcPts val="1200"/>
              </a:spcBef>
              <a:spcAft>
                <a:spcPts val="1200"/>
              </a:spcAft>
              <a:buAutoNum type="arabicPeriod"/>
            </a:pPr>
            <a:r>
              <a:rPr lang="en-US" dirty="0"/>
              <a:t>Outline the marketing research process</a:t>
            </a:r>
            <a:r>
              <a:rPr lang="en-US" dirty="0" smtClean="0"/>
              <a:t>.</a:t>
            </a:r>
            <a:endParaRPr lang="en-US" dirty="0"/>
          </a:p>
          <a:p>
            <a:pPr marL="640080" indent="-640080">
              <a:spcBef>
                <a:spcPts val="1200"/>
              </a:spcBef>
              <a:spcAft>
                <a:spcPts val="1200"/>
              </a:spcAft>
              <a:buAutoNum type="arabicPeriod"/>
            </a:pPr>
            <a:r>
              <a:rPr lang="en-US" dirty="0" smtClean="0"/>
              <a:t>Describe </a:t>
            </a:r>
            <a:r>
              <a:rPr lang="en-US" dirty="0"/>
              <a:t>the general approaches </a:t>
            </a:r>
            <a:r>
              <a:rPr lang="en-US" dirty="0" smtClean="0"/>
              <a:t>to </a:t>
            </a:r>
            <a:r>
              <a:rPr lang="en-US" dirty="0"/>
              <a:t>marketing research</a:t>
            </a:r>
            <a:r>
              <a:rPr lang="en-US" dirty="0" smtClean="0"/>
              <a: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Ethics at the Grocery Store</a:t>
            </a:r>
            <a:r>
              <a:rPr lang="en-US" altLang="en-US" dirty="0" smtClean="0"/>
              <a:t>…</a:t>
            </a:r>
            <a:r>
              <a:rPr lang="en-US" sz="2000" dirty="0" smtClean="0">
                <a:solidFill>
                  <a:srgbClr val="FFFFFF"/>
                </a:solidFill>
              </a:rPr>
              <a:t> </a:t>
            </a:r>
            <a:r>
              <a:rPr lang="en-US" sz="2000" dirty="0">
                <a:solidFill>
                  <a:srgbClr val="FFFFFF"/>
                </a:solidFill>
              </a:rPr>
              <a:t>(1 of 2)</a:t>
            </a:r>
            <a:endParaRPr lang="en-US" dirty="0"/>
          </a:p>
        </p:txBody>
      </p:sp>
      <p:sp>
        <p:nvSpPr>
          <p:cNvPr id="6" name="Content Placeholder 2"/>
          <p:cNvSpPr>
            <a:spLocks noGrp="1"/>
          </p:cNvSpPr>
          <p:nvPr>
            <p:ph idx="1"/>
          </p:nvPr>
        </p:nvSpPr>
        <p:spPr>
          <a:xfrm>
            <a:off x="457200" y="1676400"/>
            <a:ext cx="8229600" cy="4114800"/>
          </a:xfrm>
          <a:solidFill>
            <a:srgbClr val="E6C5A4"/>
          </a:solidFill>
        </p:spPr>
        <p:txBody>
          <a:bodyPr/>
          <a:lstStyle/>
          <a:p>
            <a:pPr marL="0" indent="0">
              <a:buNone/>
            </a:pPr>
            <a:r>
              <a:rPr lang="en-US" sz="2600" dirty="0" smtClean="0"/>
              <a:t>You </a:t>
            </a:r>
            <a:r>
              <a:rPr lang="en-US" sz="2600" dirty="0"/>
              <a:t>have been hired to help a large producer of vegetables understand how consumers shop for produce in grocery stores. The company is considering different methods of displaying nutritional content because managers believe that if more people understood the nutritional value of their products </a:t>
            </a:r>
            <a:r>
              <a:rPr lang="en-US" sz="2600" dirty="0" smtClean="0"/>
              <a:t>they </a:t>
            </a:r>
            <a:r>
              <a:rPr lang="en-US" sz="2600" dirty="0"/>
              <a:t>would make better decisions about what they eat. You have decided to use observational research—you will observe shoppers without their knowledge so that they won’t change their shopping behaviors</a:t>
            </a:r>
            <a:r>
              <a:rPr lang="en-US" sz="2600" dirty="0" smtClean="0"/>
              <a:t>.</a:t>
            </a:r>
            <a:endParaRPr lang="en-US" sz="2600" dirty="0"/>
          </a:p>
        </p:txBody>
      </p:sp>
    </p:spTree>
    <p:extLst>
      <p:ext uri="{BB962C8B-B14F-4D97-AF65-F5344CB8AC3E}">
        <p14:creationId xmlns:p14="http://schemas.microsoft.com/office/powerpoint/2010/main" val="741676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Ethics at the Grocery Store</a:t>
            </a:r>
            <a:r>
              <a:rPr lang="en-US" altLang="en-US" dirty="0" smtClean="0"/>
              <a:t>…</a:t>
            </a:r>
            <a:r>
              <a:rPr lang="en-US" sz="2000" dirty="0" smtClean="0">
                <a:solidFill>
                  <a:srgbClr val="FFFFFF"/>
                </a:solidFill>
              </a:rPr>
              <a:t> (2 </a:t>
            </a:r>
            <a:r>
              <a:rPr lang="en-US" sz="2000" dirty="0">
                <a:solidFill>
                  <a:srgbClr val="FFFFFF"/>
                </a:solidFill>
              </a:rPr>
              <a:t>of 2)</a:t>
            </a:r>
            <a:endParaRPr lang="en-US" dirty="0"/>
          </a:p>
        </p:txBody>
      </p:sp>
      <p:sp>
        <p:nvSpPr>
          <p:cNvPr id="2" name="Content Placeholder 2"/>
          <p:cNvSpPr>
            <a:spLocks noGrp="1"/>
          </p:cNvSpPr>
          <p:nvPr>
            <p:ph idx="1"/>
          </p:nvPr>
        </p:nvSpPr>
        <p:spPr/>
        <p:txBody>
          <a:bodyPr/>
          <a:lstStyle/>
          <a:p>
            <a:pPr>
              <a:spcBef>
                <a:spcPts val="1200"/>
              </a:spcBef>
              <a:spcAft>
                <a:spcPts val="1200"/>
              </a:spcAft>
            </a:pPr>
            <a:r>
              <a:rPr lang="en-US" b="1" dirty="0"/>
              <a:t>Was the use of disguise ethical using the </a:t>
            </a:r>
            <a:r>
              <a:rPr lang="en-US" b="1" u="sng" dirty="0"/>
              <a:t>utility</a:t>
            </a:r>
            <a:r>
              <a:rPr lang="en-US" b="1" dirty="0"/>
              <a:t> approach?</a:t>
            </a:r>
          </a:p>
          <a:p>
            <a:pPr>
              <a:spcBef>
                <a:spcPts val="1200"/>
              </a:spcBef>
              <a:spcAft>
                <a:spcPts val="1200"/>
              </a:spcAft>
            </a:pPr>
            <a:r>
              <a:rPr lang="en-US" b="1" dirty="0"/>
              <a:t>Was the use of disguise ethical using the </a:t>
            </a:r>
            <a:r>
              <a:rPr lang="en-US" b="1" u="sng" dirty="0"/>
              <a:t>justice</a:t>
            </a:r>
            <a:r>
              <a:rPr lang="en-US" b="1" dirty="0"/>
              <a:t> approach?</a:t>
            </a:r>
          </a:p>
          <a:p>
            <a:pPr>
              <a:spcBef>
                <a:spcPts val="1200"/>
              </a:spcBef>
              <a:spcAft>
                <a:spcPts val="1200"/>
              </a:spcAft>
            </a:pPr>
            <a:r>
              <a:rPr lang="en-US" b="1" dirty="0"/>
              <a:t>Was the use of disguise ethical using the </a:t>
            </a:r>
            <a:r>
              <a:rPr lang="en-US" b="1" u="sng" dirty="0"/>
              <a:t>rights</a:t>
            </a:r>
            <a:r>
              <a:rPr lang="en-US" b="1" dirty="0"/>
              <a:t> approach</a:t>
            </a:r>
            <a:r>
              <a:rPr lang="en-US" b="1" dirty="0" smtClean="0"/>
              <a:t>?</a:t>
            </a:r>
            <a:endParaRPr lang="en-US" b="1" dirty="0"/>
          </a:p>
        </p:txBody>
      </p:sp>
    </p:spTree>
    <p:extLst>
      <p:ext uri="{BB962C8B-B14F-4D97-AF65-F5344CB8AC3E}">
        <p14:creationId xmlns:p14="http://schemas.microsoft.com/office/powerpoint/2010/main" val="1503964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Guidelines for Ethical Analysis</a:t>
            </a:r>
          </a:p>
        </p:txBody>
      </p:sp>
      <p:sp>
        <p:nvSpPr>
          <p:cNvPr id="3" name="Content Placeholder 2"/>
          <p:cNvSpPr>
            <a:spLocks noGrp="1"/>
          </p:cNvSpPr>
          <p:nvPr>
            <p:ph idx="1"/>
          </p:nvPr>
        </p:nvSpPr>
        <p:spPr>
          <a:xfrm>
            <a:off x="304800" y="1371600"/>
            <a:ext cx="8229600" cy="475488"/>
          </a:xfrm>
        </p:spPr>
        <p:txBody>
          <a:bodyPr/>
          <a:lstStyle/>
          <a:p>
            <a:pPr marL="0" indent="0">
              <a:buNone/>
            </a:pPr>
            <a:r>
              <a:rPr lang="en-US" sz="2000" b="1" dirty="0" smtClean="0"/>
              <a:t>Exhibit </a:t>
            </a:r>
            <a:r>
              <a:rPr lang="en-US" sz="2000" b="1" dirty="0" smtClean="0"/>
              <a:t>2.6</a:t>
            </a:r>
            <a:r>
              <a:rPr lang="en-US" sz="2000" dirty="0" smtClean="0"/>
              <a:t>  </a:t>
            </a:r>
            <a:r>
              <a:rPr lang="en-US" sz="2000" dirty="0"/>
              <a:t>Practical Guidelines for Ethical Analysis</a:t>
            </a:r>
            <a:endParaRPr lang="en-US" sz="2000" dirty="0"/>
          </a:p>
        </p:txBody>
      </p:sp>
      <p:graphicFrame>
        <p:nvGraphicFramePr>
          <p:cNvPr id="10" name="Table 3" descr="A table shows the practical guidelines for ethical analysis.&#10;&#10;The column headers are Ethical Test, Practical Ethical Guideline. The row-wise data is as follows: Common sense, If proposed course of action violates your “common sense,” don’t do it; One’s best self, If the proposed course of action is not consistent with your perception of yourself at your “best,” don’t engage in it; Making something public, If you would not be comfortable with people knowing you did something, don’t do it; Ventilation, Expose your proposed course of action to others’ opinions. Don’t keep your ethical dilemma to yourself. Get a second opinion; Purified idea, Don’t think that others, such as an accountant or a lawyer, can “purify” your proposed action by saying they think it’s okay. You will still be held responsible; Big four, Don’t compromise your action or decision by greed, speed, laziness, or haziness; Gag test, If you “gag” at the prospect of carrying out a proposed course of action, don’t do it."/>
          <p:cNvGraphicFramePr>
            <a:graphicFrameLocks noGrp="1"/>
          </p:cNvGraphicFramePr>
          <p:nvPr>
            <p:ph idx="10"/>
            <p:extLst>
              <p:ext uri="{D42A27DB-BD31-4B8C-83A1-F6EECF244321}">
                <p14:modId xmlns:p14="http://schemas.microsoft.com/office/powerpoint/2010/main" val="2471293919"/>
              </p:ext>
            </p:extLst>
          </p:nvPr>
        </p:nvGraphicFramePr>
        <p:xfrm>
          <a:off x="274320" y="1884680"/>
          <a:ext cx="8595360" cy="4262120"/>
        </p:xfrm>
        <a:graphic>
          <a:graphicData uri="http://schemas.openxmlformats.org/drawingml/2006/table">
            <a:tbl>
              <a:tblPr firstRow="1" bandRow="1">
                <a:tableStyleId>{5C22544A-7EE6-4342-B048-85BDC9FD1C3A}</a:tableStyleId>
              </a:tblPr>
              <a:tblGrid>
                <a:gridCol w="2468880"/>
                <a:gridCol w="6126480"/>
              </a:tblGrid>
              <a:tr h="370840">
                <a:tc>
                  <a:txBody>
                    <a:bodyPr/>
                    <a:lstStyle/>
                    <a:p>
                      <a:pPr marL="91440"/>
                      <a:r>
                        <a:rPr lang="en-US" sz="1500" dirty="0" smtClean="0">
                          <a:solidFill>
                            <a:schemeClr val="tx1"/>
                          </a:solidFill>
                        </a:rPr>
                        <a:t>ETHICAL TEST</a:t>
                      </a:r>
                      <a:endParaRPr lang="en-US" sz="1500" dirty="0">
                        <a:solidFill>
                          <a:schemeClr val="tx1"/>
                        </a:solidFill>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r>
                        <a:rPr lang="en-US" sz="1500" dirty="0" smtClean="0">
                          <a:solidFill>
                            <a:schemeClr val="tx1"/>
                          </a:solidFill>
                        </a:rPr>
                        <a:t>PRACTICAL ETHICAL GUIDELINE</a:t>
                      </a:r>
                      <a:endParaRPr lang="en-US" sz="1500" dirty="0">
                        <a:solidFill>
                          <a:schemeClr val="tx1"/>
                        </a:solidFill>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r>
              <a:tr h="370840">
                <a:tc>
                  <a:txBody>
                    <a:bodyPr/>
                    <a:lstStyle/>
                    <a:p>
                      <a:pPr marL="91440"/>
                      <a:r>
                        <a:rPr lang="en-US" sz="1500" dirty="0" smtClean="0"/>
                        <a:t>Common Sense</a:t>
                      </a:r>
                      <a:endParaRPr lang="en-US" sz="15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F0D7"/>
                    </a:solidFill>
                  </a:tcPr>
                </a:tc>
                <a:tc>
                  <a:txBody>
                    <a:bodyPr/>
                    <a:lstStyle/>
                    <a:p>
                      <a:r>
                        <a:rPr lang="en-US" sz="1500" dirty="0" smtClean="0"/>
                        <a:t>If proposed course of action violates your “common sense,” don’t do it.</a:t>
                      </a:r>
                      <a:endParaRPr lang="en-US" sz="15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F0D7"/>
                    </a:solidFill>
                  </a:tcPr>
                </a:tc>
              </a:tr>
              <a:tr h="370840">
                <a:tc>
                  <a:txBody>
                    <a:bodyPr/>
                    <a:lstStyle/>
                    <a:p>
                      <a:pPr marL="91440"/>
                      <a:r>
                        <a:rPr lang="en-US" sz="1500" dirty="0" smtClean="0"/>
                        <a:t>One’s Best Self</a:t>
                      </a:r>
                      <a:endParaRPr lang="en-US" sz="15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AF5E6"/>
                    </a:solidFill>
                  </a:tcPr>
                </a:tc>
                <a:tc>
                  <a:txBody>
                    <a:bodyPr/>
                    <a:lstStyle/>
                    <a:p>
                      <a:r>
                        <a:rPr lang="en-US" sz="1500" dirty="0" smtClean="0"/>
                        <a:t>If the proposed course of action is not consistent with your perception of yourself at your “best,” don’t engage in it.</a:t>
                      </a:r>
                      <a:endParaRPr lang="en-US" sz="15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AF5E6"/>
                    </a:solidFill>
                  </a:tcPr>
                </a:tc>
              </a:tr>
              <a:tr h="370840">
                <a:tc>
                  <a:txBody>
                    <a:bodyPr/>
                    <a:lstStyle/>
                    <a:p>
                      <a:pPr marL="91440"/>
                      <a:r>
                        <a:rPr lang="en-US" sz="1500" dirty="0" smtClean="0"/>
                        <a:t>Making Something Public</a:t>
                      </a:r>
                      <a:endParaRPr lang="en-US" sz="15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F0D7"/>
                    </a:solidFill>
                  </a:tcPr>
                </a:tc>
                <a:tc>
                  <a:txBody>
                    <a:bodyPr/>
                    <a:lstStyle/>
                    <a:p>
                      <a:r>
                        <a:rPr lang="en-US" sz="1500" dirty="0" smtClean="0"/>
                        <a:t>If you would not be comfortable with people knowing you did something, don’t do it.</a:t>
                      </a:r>
                      <a:endParaRPr lang="en-US" sz="15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F0D7"/>
                    </a:solidFill>
                  </a:tcPr>
                </a:tc>
              </a:tr>
              <a:tr h="370840">
                <a:tc>
                  <a:txBody>
                    <a:bodyPr/>
                    <a:lstStyle/>
                    <a:p>
                      <a:pPr marL="91440"/>
                      <a:r>
                        <a:rPr lang="en-US" sz="1500" dirty="0" smtClean="0"/>
                        <a:t>Ventilation</a:t>
                      </a:r>
                      <a:endParaRPr lang="en-US" sz="15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AF5E6"/>
                    </a:solidFill>
                  </a:tcPr>
                </a:tc>
                <a:tc>
                  <a:txBody>
                    <a:bodyPr/>
                    <a:lstStyle/>
                    <a:p>
                      <a:r>
                        <a:rPr lang="en-US" sz="1500" dirty="0" smtClean="0"/>
                        <a:t>Expose your proposed course of action to others’ opinions. Don’t keep your ethical dilemma to yourself. Get a second opinion.</a:t>
                      </a:r>
                      <a:endParaRPr lang="en-US" sz="15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AF5E6"/>
                    </a:solidFill>
                  </a:tcPr>
                </a:tc>
              </a:tr>
              <a:tr h="370840">
                <a:tc>
                  <a:txBody>
                    <a:bodyPr/>
                    <a:lstStyle/>
                    <a:p>
                      <a:pPr marL="91440"/>
                      <a:r>
                        <a:rPr lang="en-US" sz="1500" dirty="0" smtClean="0"/>
                        <a:t>Purified Idea</a:t>
                      </a:r>
                      <a:endParaRPr lang="en-US" sz="15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F0D7"/>
                    </a:solidFill>
                  </a:tcPr>
                </a:tc>
                <a:tc>
                  <a:txBody>
                    <a:bodyPr/>
                    <a:lstStyle/>
                    <a:p>
                      <a:r>
                        <a:rPr lang="en-US" sz="1500" dirty="0" smtClean="0"/>
                        <a:t>Don’t think that others, such as an accountant or lawyer, can “purify” your proposed action by saying they think it is okay. You will still be held responsible.</a:t>
                      </a:r>
                      <a:endParaRPr lang="en-US" sz="15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F0D7"/>
                    </a:solidFill>
                  </a:tcPr>
                </a:tc>
              </a:tr>
              <a:tr h="370840">
                <a:tc>
                  <a:txBody>
                    <a:bodyPr/>
                    <a:lstStyle/>
                    <a:p>
                      <a:pPr marL="91440"/>
                      <a:r>
                        <a:rPr lang="en-US" sz="1500" dirty="0" smtClean="0"/>
                        <a:t>Big Four</a:t>
                      </a:r>
                      <a:endParaRPr lang="en-US" sz="15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AF5E6"/>
                    </a:solidFill>
                  </a:tcPr>
                </a:tc>
                <a:tc>
                  <a:txBody>
                    <a:bodyPr/>
                    <a:lstStyle/>
                    <a:p>
                      <a:r>
                        <a:rPr lang="en-US" sz="1500" dirty="0" smtClean="0"/>
                        <a:t>Don’t compromise your action or decision by greed, speed, laziness, or haziness.</a:t>
                      </a:r>
                      <a:endParaRPr lang="en-US" sz="15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AF5E6"/>
                    </a:solidFill>
                  </a:tcPr>
                </a:tc>
              </a:tr>
              <a:tr h="370840">
                <a:tc>
                  <a:txBody>
                    <a:bodyPr/>
                    <a:lstStyle/>
                    <a:p>
                      <a:pPr marL="91440"/>
                      <a:r>
                        <a:rPr lang="en-US" sz="1500" dirty="0" smtClean="0"/>
                        <a:t>Gag Test</a:t>
                      </a:r>
                      <a:endParaRPr lang="en-US" sz="15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F0D7"/>
                    </a:solidFill>
                  </a:tcPr>
                </a:tc>
                <a:tc>
                  <a:txBody>
                    <a:bodyPr/>
                    <a:lstStyle/>
                    <a:p>
                      <a:r>
                        <a:rPr lang="en-US" sz="1500" dirty="0" smtClean="0"/>
                        <a:t>If you “gag” at the prospect of carrying out a proposed course of action, don’t do it.</a:t>
                      </a:r>
                      <a:endParaRPr lang="en-US" sz="15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F0D7"/>
                    </a:solidFill>
                  </a:tcPr>
                </a:tc>
              </a:tr>
            </a:tbl>
          </a:graphicData>
        </a:graphic>
      </p:graphicFrame>
    </p:spTree>
    <p:extLst>
      <p:ext uri="{BB962C8B-B14F-4D97-AF65-F5344CB8AC3E}">
        <p14:creationId xmlns:p14="http://schemas.microsoft.com/office/powerpoint/2010/main" val="4131400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Research Respondent Rights</a:t>
            </a:r>
            <a:endParaRPr lang="en-US" dirty="0"/>
          </a:p>
        </p:txBody>
      </p:sp>
      <p:sp>
        <p:nvSpPr>
          <p:cNvPr id="3" name="Content Placeholder 2"/>
          <p:cNvSpPr>
            <a:spLocks noGrp="1"/>
          </p:cNvSpPr>
          <p:nvPr>
            <p:ph idx="1"/>
          </p:nvPr>
        </p:nvSpPr>
        <p:spPr>
          <a:xfrm>
            <a:off x="2651760" y="1859280"/>
            <a:ext cx="3840480" cy="3139440"/>
          </a:xfrm>
        </p:spPr>
        <p:txBody>
          <a:bodyPr/>
          <a:lstStyle/>
          <a:p>
            <a:pPr marL="0" indent="0" algn="ctr">
              <a:buNone/>
            </a:pPr>
            <a:r>
              <a:rPr lang="en-US" altLang="en-US" sz="4000" dirty="0" smtClean="0"/>
              <a:t>right </a:t>
            </a:r>
            <a:r>
              <a:rPr lang="en-US" altLang="en-US" sz="4000" dirty="0"/>
              <a:t>to </a:t>
            </a:r>
            <a:r>
              <a:rPr lang="en-US" altLang="en-US" sz="4000" dirty="0" smtClean="0"/>
              <a:t>choose right </a:t>
            </a:r>
            <a:r>
              <a:rPr lang="en-US" altLang="en-US" sz="4000" dirty="0"/>
              <a:t>to </a:t>
            </a:r>
            <a:r>
              <a:rPr lang="en-US" altLang="en-US" sz="4000" dirty="0" smtClean="0"/>
              <a:t>safety right </a:t>
            </a:r>
            <a:r>
              <a:rPr lang="en-US" altLang="en-US" sz="4000" dirty="0"/>
              <a:t>to be </a:t>
            </a:r>
            <a:r>
              <a:rPr lang="en-US" altLang="en-US" sz="4000" dirty="0" smtClean="0"/>
              <a:t>informed right </a:t>
            </a:r>
            <a:r>
              <a:rPr lang="en-US" altLang="en-US" sz="4000" dirty="0"/>
              <a:t>to be heard</a:t>
            </a:r>
          </a:p>
        </p:txBody>
      </p:sp>
    </p:spTree>
    <p:extLst>
      <p:ext uri="{BB962C8B-B14F-4D97-AF65-F5344CB8AC3E}">
        <p14:creationId xmlns:p14="http://schemas.microsoft.com/office/powerpoint/2010/main" val="2685950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Research to Avoid</a:t>
            </a:r>
            <a:r>
              <a:rPr lang="en-US" sz="2000" dirty="0" smtClean="0">
                <a:solidFill>
                  <a:srgbClr val="FFFFFF"/>
                </a:solidFill>
              </a:rPr>
              <a:t> (1 </a:t>
            </a:r>
            <a:r>
              <a:rPr lang="en-US" sz="2000" dirty="0">
                <a:solidFill>
                  <a:srgbClr val="FFFFFF"/>
                </a:solidFill>
              </a:rPr>
              <a:t>of 2)</a:t>
            </a:r>
            <a:endParaRPr lang="en-US" dirty="0"/>
          </a:p>
        </p:txBody>
      </p:sp>
      <p:sp>
        <p:nvSpPr>
          <p:cNvPr id="2" name="Content Placeholder 2"/>
          <p:cNvSpPr>
            <a:spLocks noGrp="1"/>
          </p:cNvSpPr>
          <p:nvPr>
            <p:ph idx="1"/>
          </p:nvPr>
        </p:nvSpPr>
        <p:spPr/>
        <p:txBody>
          <a:bodyPr/>
          <a:lstStyle/>
          <a:p>
            <a:pPr>
              <a:spcBef>
                <a:spcPts val="1200"/>
              </a:spcBef>
            </a:pPr>
            <a:r>
              <a:rPr lang="en-US" altLang="en-US" dirty="0"/>
              <a:t>when the research is unethical </a:t>
            </a:r>
          </a:p>
          <a:p>
            <a:pPr lvl="1">
              <a:spcBef>
                <a:spcPts val="1200"/>
              </a:spcBef>
            </a:pPr>
            <a:r>
              <a:rPr lang="en-US" altLang="en-US" sz="3000" dirty="0" smtClean="0"/>
              <a:t>(for example, </a:t>
            </a:r>
            <a:r>
              <a:rPr lang="en-US" altLang="en-US" sz="3000" dirty="0"/>
              <a:t>competitive intelligence that goes too far; falsifying data; advocacy research; </a:t>
            </a:r>
            <a:r>
              <a:rPr lang="en-US" altLang="en-US" sz="3000" dirty="0" err="1"/>
              <a:t>sugging</a:t>
            </a:r>
            <a:r>
              <a:rPr lang="en-US" altLang="en-US" sz="3000" dirty="0"/>
              <a:t>)</a:t>
            </a:r>
          </a:p>
          <a:p>
            <a:pPr>
              <a:spcBef>
                <a:spcPts val="1200"/>
              </a:spcBef>
            </a:pPr>
            <a:r>
              <a:rPr lang="en-US" altLang="en-US" dirty="0"/>
              <a:t>when the research results would not be used               </a:t>
            </a:r>
          </a:p>
          <a:p>
            <a:pPr lvl="1">
              <a:spcBef>
                <a:spcPts val="1200"/>
              </a:spcBef>
            </a:pPr>
            <a:r>
              <a:rPr lang="en-US" altLang="en-US" sz="3000" dirty="0" smtClean="0"/>
              <a:t>(for example, </a:t>
            </a:r>
            <a:r>
              <a:rPr lang="en-US" altLang="en-US" sz="3000" dirty="0"/>
              <a:t>“I know better” managers)</a:t>
            </a:r>
          </a:p>
        </p:txBody>
      </p:sp>
    </p:spTree>
    <p:extLst>
      <p:ext uri="{BB962C8B-B14F-4D97-AF65-F5344CB8AC3E}">
        <p14:creationId xmlns:p14="http://schemas.microsoft.com/office/powerpoint/2010/main" val="1462741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Research to Avoid</a:t>
            </a:r>
            <a:r>
              <a:rPr lang="en-US" sz="2000" dirty="0" smtClean="0">
                <a:solidFill>
                  <a:srgbClr val="FFFFFF"/>
                </a:solidFill>
              </a:rPr>
              <a:t> (2 </a:t>
            </a:r>
            <a:r>
              <a:rPr lang="en-US" sz="2000" dirty="0">
                <a:solidFill>
                  <a:srgbClr val="FFFFFF"/>
                </a:solidFill>
              </a:rPr>
              <a:t>of 2)</a:t>
            </a:r>
            <a:endParaRPr lang="en-US" dirty="0"/>
          </a:p>
        </p:txBody>
      </p:sp>
      <p:sp>
        <p:nvSpPr>
          <p:cNvPr id="2" name="Content Placeholder 2"/>
          <p:cNvSpPr>
            <a:spLocks noGrp="1"/>
          </p:cNvSpPr>
          <p:nvPr>
            <p:ph idx="1"/>
          </p:nvPr>
        </p:nvSpPr>
        <p:spPr/>
        <p:txBody>
          <a:bodyPr/>
          <a:lstStyle/>
          <a:p>
            <a:pPr>
              <a:spcBef>
                <a:spcPts val="1200"/>
              </a:spcBef>
            </a:pPr>
            <a:r>
              <a:rPr lang="en-US" altLang="en-US" dirty="0"/>
              <a:t>when the manager specifies what the results should be</a:t>
            </a:r>
          </a:p>
          <a:p>
            <a:pPr>
              <a:spcBef>
                <a:spcPts val="1200"/>
              </a:spcBef>
            </a:pPr>
            <a:r>
              <a:rPr lang="en-US" altLang="en-US" dirty="0"/>
              <a:t>when you’re tempted to take short cuts: “death wish” research</a:t>
            </a:r>
          </a:p>
          <a:p>
            <a:pPr>
              <a:spcBef>
                <a:spcPts val="1200"/>
              </a:spcBef>
            </a:pPr>
            <a:r>
              <a:rPr lang="en-US" altLang="en-US" dirty="0"/>
              <a:t>when the costs of the research outweigh its potential benefits (and “costs” go beyond money)</a:t>
            </a:r>
          </a:p>
        </p:txBody>
      </p:sp>
    </p:spTree>
    <p:extLst>
      <p:ext uri="{BB962C8B-B14F-4D97-AF65-F5344CB8AC3E}">
        <p14:creationId xmlns:p14="http://schemas.microsoft.com/office/powerpoint/2010/main" val="3009041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Learning </a:t>
            </a:r>
            <a:r>
              <a:rPr lang="en-US" altLang="en-US" dirty="0" smtClean="0"/>
              <a:t>Objectives</a:t>
            </a:r>
            <a:r>
              <a:rPr lang="en-US" sz="2000" dirty="0">
                <a:solidFill>
                  <a:srgbClr val="FFFFFF"/>
                </a:solidFill>
              </a:rPr>
              <a:t> </a:t>
            </a:r>
            <a:r>
              <a:rPr lang="en-US" sz="2000" dirty="0" smtClean="0">
                <a:solidFill>
                  <a:srgbClr val="FFFFFF"/>
                </a:solidFill>
              </a:rPr>
              <a:t>(2 </a:t>
            </a:r>
            <a:r>
              <a:rPr lang="en-US" sz="2000" dirty="0">
                <a:solidFill>
                  <a:srgbClr val="FFFFFF"/>
                </a:solidFill>
              </a:rPr>
              <a:t>of 3)</a:t>
            </a:r>
            <a:endParaRPr lang="en-US" dirty="0"/>
          </a:p>
        </p:txBody>
      </p:sp>
      <p:sp>
        <p:nvSpPr>
          <p:cNvPr id="2" name="Content Placeholder 2"/>
          <p:cNvSpPr>
            <a:spLocks noGrp="1"/>
          </p:cNvSpPr>
          <p:nvPr>
            <p:ph idx="1"/>
          </p:nvPr>
        </p:nvSpPr>
        <p:spPr/>
        <p:txBody>
          <a:bodyPr/>
          <a:lstStyle/>
          <a:p>
            <a:pPr marL="640080" indent="-640080">
              <a:spcBef>
                <a:spcPts val="1200"/>
              </a:spcBef>
              <a:spcAft>
                <a:spcPts val="1200"/>
              </a:spcAft>
              <a:buFont typeface="+mj-lt"/>
              <a:buAutoNum type="arabicPeriod" startAt="3"/>
            </a:pPr>
            <a:r>
              <a:rPr lang="en-US" dirty="0" smtClean="0"/>
              <a:t>Cite </a:t>
            </a:r>
            <a:r>
              <a:rPr lang="en-US" dirty="0"/>
              <a:t>the most critical error </a:t>
            </a:r>
            <a:r>
              <a:rPr lang="en-US" dirty="0" smtClean="0"/>
              <a:t>in marketing </a:t>
            </a:r>
            <a:r>
              <a:rPr lang="en-US" dirty="0"/>
              <a:t>research. Total error </a:t>
            </a:r>
            <a:r>
              <a:rPr lang="en-US" dirty="0" smtClean="0"/>
              <a:t>is more </a:t>
            </a:r>
            <a:r>
              <a:rPr lang="en-US" dirty="0"/>
              <a:t>critical than any </a:t>
            </a:r>
            <a:r>
              <a:rPr lang="en-US" dirty="0" smtClean="0"/>
              <a:t>error, regardless </a:t>
            </a:r>
            <a:r>
              <a:rPr lang="en-US" dirty="0"/>
              <a:t>of size, that might </a:t>
            </a:r>
            <a:r>
              <a:rPr lang="en-US" dirty="0" smtClean="0"/>
              <a:t>occur </a:t>
            </a:r>
            <a:r>
              <a:rPr lang="en-US" dirty="0"/>
              <a:t>at any given stage</a:t>
            </a:r>
            <a:r>
              <a:rPr lang="en-US" dirty="0" smtClean="0"/>
              <a:t>.</a:t>
            </a:r>
            <a:endParaRPr lang="en-US" dirty="0"/>
          </a:p>
        </p:txBody>
      </p:sp>
    </p:spTree>
    <p:extLst>
      <p:ext uri="{BB962C8B-B14F-4D97-AF65-F5344CB8AC3E}">
        <p14:creationId xmlns:p14="http://schemas.microsoft.com/office/powerpoint/2010/main" val="27035333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Learning </a:t>
            </a:r>
            <a:r>
              <a:rPr lang="en-US" altLang="en-US" dirty="0" smtClean="0"/>
              <a:t>Objectives</a:t>
            </a:r>
            <a:r>
              <a:rPr lang="en-US" sz="2000" dirty="0">
                <a:solidFill>
                  <a:srgbClr val="FFFFFF"/>
                </a:solidFill>
              </a:rPr>
              <a:t> </a:t>
            </a:r>
            <a:r>
              <a:rPr lang="en-US" sz="2000" dirty="0" smtClean="0">
                <a:solidFill>
                  <a:srgbClr val="FFFFFF"/>
                </a:solidFill>
              </a:rPr>
              <a:t>(3 </a:t>
            </a:r>
            <a:r>
              <a:rPr lang="en-US" sz="2000" dirty="0">
                <a:solidFill>
                  <a:srgbClr val="FFFFFF"/>
                </a:solidFill>
              </a:rPr>
              <a:t>of 3)</a:t>
            </a:r>
            <a:endParaRPr lang="en-US" dirty="0"/>
          </a:p>
        </p:txBody>
      </p:sp>
      <p:sp>
        <p:nvSpPr>
          <p:cNvPr id="2" name="Content Placeholder 2"/>
          <p:cNvSpPr>
            <a:spLocks noGrp="1"/>
          </p:cNvSpPr>
          <p:nvPr>
            <p:ph idx="1"/>
          </p:nvPr>
        </p:nvSpPr>
        <p:spPr/>
        <p:txBody>
          <a:bodyPr/>
          <a:lstStyle/>
          <a:p>
            <a:pPr marL="640080" indent="-640080">
              <a:spcBef>
                <a:spcPts val="1200"/>
              </a:spcBef>
              <a:spcAft>
                <a:spcPts val="1200"/>
              </a:spcAft>
              <a:buFont typeface="+mj-lt"/>
              <a:buAutoNum type="arabicPeriod" startAt="4"/>
            </a:pPr>
            <a:r>
              <a:rPr lang="en-US" dirty="0" smtClean="0"/>
              <a:t>Highlight </a:t>
            </a:r>
            <a:r>
              <a:rPr lang="en-US" dirty="0"/>
              <a:t>the main </a:t>
            </a:r>
            <a:r>
              <a:rPr lang="en-US" dirty="0" smtClean="0"/>
              <a:t>difference between </a:t>
            </a:r>
            <a:r>
              <a:rPr lang="en-US" dirty="0"/>
              <a:t>the utility, justice, </a:t>
            </a:r>
            <a:r>
              <a:rPr lang="en-US" dirty="0" smtClean="0"/>
              <a:t>and rights </a:t>
            </a:r>
            <a:r>
              <a:rPr lang="en-US" dirty="0"/>
              <a:t>approaches to </a:t>
            </a:r>
            <a:r>
              <a:rPr lang="en-US" dirty="0" smtClean="0"/>
              <a:t>ethical reasoning.</a:t>
            </a:r>
            <a:endParaRPr lang="en-US" dirty="0"/>
          </a:p>
          <a:p>
            <a:pPr marL="640080" indent="-640080">
              <a:spcBef>
                <a:spcPts val="1200"/>
              </a:spcBef>
              <a:spcAft>
                <a:spcPts val="1200"/>
              </a:spcAft>
              <a:buFont typeface="+mj-lt"/>
              <a:buAutoNum type="arabicPeriod" startAt="4"/>
            </a:pPr>
            <a:r>
              <a:rPr lang="en-US" dirty="0" smtClean="0"/>
              <a:t>Describe </a:t>
            </a:r>
            <a:r>
              <a:rPr lang="en-US" dirty="0"/>
              <a:t>types of research that </a:t>
            </a:r>
            <a:r>
              <a:rPr lang="en-US" dirty="0" smtClean="0"/>
              <a:t>should </a:t>
            </a:r>
            <a:r>
              <a:rPr lang="en-US" dirty="0"/>
              <a:t>be avoided</a:t>
            </a:r>
            <a:r>
              <a:rPr lang="en-US" dirty="0" smtClean="0"/>
              <a:t>.</a:t>
            </a:r>
            <a:endParaRPr lang="en-US" dirty="0"/>
          </a:p>
        </p:txBody>
      </p:sp>
    </p:spTree>
    <p:extLst>
      <p:ext uri="{BB962C8B-B14F-4D97-AF65-F5344CB8AC3E}">
        <p14:creationId xmlns:p14="http://schemas.microsoft.com/office/powerpoint/2010/main" val="2929620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Marketing Research Process</a:t>
            </a:r>
          </a:p>
        </p:txBody>
      </p:sp>
      <p:pic>
        <p:nvPicPr>
          <p:cNvPr id="6" name="Picture 2" descr="A process flowchart illustrates the four stages involved in the marketing research process. The stages and their corresponding sequence of activities are as follows: &#10;Stage 1:&#10;Problem Definition:&#10;This stage involves defining information that is needed and conducting exploratory research. Two process boxes, “Define information need” and “Conduct exploratory research,” are shown, with flow lines flowing back and forth. A flow line from “Define Information Need” flows to a decision box reading, “Answer available via an existing internal source?” A flow line from here, labeled “No,” points toward another decision box reading, “Answer available via an existing external source?” Yet another flow line from here, labeled “No,” points toward a process box reading, “Generate New Data.”&#10;Stage 2:&#10;Data Collection:&#10;A flow line labeled “Yes” from the decision box reading, “Answer available via an existing internal source?” points toward a process box reading, “Retrieve Processed Data from Internal Databases.”&#10;Another flow line labeled “Yes” from the decision box reading, “Answer available via an existing external source?” points toward a process box reading, “Retrieve Processed Data External Sources.”&#10;A flow line from the process box “Generate New Data,” points toward another process box reading, “Collect Primary Data; Retrieve Unprocessed Data from the Internal Sources.”&#10;Stage 3:&#10;Data Analysis:&#10;Flow lines from the three processes involved in the data collection stage, “Retrieve Processed Data from Internal Databases,” “Retrieve Processed Data External Sources,” and “Collect Primary Data; Retrieve Unprocessed Data from the Internal Sources,” point toward a process box reading, “Analyze and interpret data.”&#10;Stage 4:&#10;Information Reporting:&#10;A flow line from the process “Analyze and interpret data,” from the data analysis stage points toward the final process box reading, “Prepare repor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0313" y="1431925"/>
            <a:ext cx="5723373" cy="466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0227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Stage One: Problem Definition</a:t>
            </a:r>
            <a:br>
              <a:rPr lang="en-US" altLang="en-US" dirty="0"/>
            </a:br>
            <a:r>
              <a:rPr lang="en-US" altLang="en-US" dirty="0"/>
              <a:t>(Chapters 3 and 4</a:t>
            </a:r>
            <a:r>
              <a:rPr lang="en-US" altLang="en-US" dirty="0" smtClean="0"/>
              <a:t>)</a:t>
            </a:r>
            <a:r>
              <a:rPr lang="en-US" sz="2000" dirty="0">
                <a:solidFill>
                  <a:srgbClr val="FFFFFF"/>
                </a:solidFill>
              </a:rPr>
              <a:t> </a:t>
            </a:r>
            <a:r>
              <a:rPr lang="en-US" sz="2000" dirty="0" smtClean="0">
                <a:solidFill>
                  <a:srgbClr val="FFFFFF"/>
                </a:solidFill>
              </a:rPr>
              <a:t>(1 </a:t>
            </a:r>
            <a:r>
              <a:rPr lang="en-US" sz="2000" dirty="0">
                <a:solidFill>
                  <a:srgbClr val="FFFFFF"/>
                </a:solidFill>
              </a:rPr>
              <a:t>of </a:t>
            </a:r>
            <a:r>
              <a:rPr lang="en-US" sz="2000" dirty="0" smtClean="0">
                <a:solidFill>
                  <a:srgbClr val="FFFFFF"/>
                </a:solidFill>
              </a:rPr>
              <a:t>2)</a:t>
            </a:r>
            <a:endParaRPr lang="en-US" dirty="0"/>
          </a:p>
        </p:txBody>
      </p:sp>
      <p:sp>
        <p:nvSpPr>
          <p:cNvPr id="3" name="Content Placeholder 2"/>
          <p:cNvSpPr>
            <a:spLocks noGrp="1"/>
          </p:cNvSpPr>
          <p:nvPr>
            <p:ph idx="1"/>
          </p:nvPr>
        </p:nvSpPr>
        <p:spPr/>
        <p:txBody>
          <a:bodyPr/>
          <a:lstStyle/>
          <a:p>
            <a:pPr>
              <a:spcBef>
                <a:spcPts val="1200"/>
              </a:spcBef>
            </a:pPr>
            <a:r>
              <a:rPr lang="en-US" dirty="0"/>
              <a:t>Some key questions:</a:t>
            </a:r>
          </a:p>
          <a:p>
            <a:pPr lvl="1">
              <a:spcBef>
                <a:spcPts val="1200"/>
              </a:spcBef>
            </a:pPr>
            <a:r>
              <a:rPr lang="en-US" sz="3000" dirty="0"/>
              <a:t>What is the purpose of the study?</a:t>
            </a:r>
          </a:p>
          <a:p>
            <a:pPr lvl="1">
              <a:spcBef>
                <a:spcPts val="1200"/>
              </a:spcBef>
            </a:pPr>
            <a:r>
              <a:rPr lang="en-US" sz="3000" dirty="0"/>
              <a:t>Is additional background information necessary?</a:t>
            </a:r>
          </a:p>
          <a:p>
            <a:pPr lvl="1">
              <a:spcBef>
                <a:spcPts val="1200"/>
              </a:spcBef>
            </a:pPr>
            <a:r>
              <a:rPr lang="en-US" sz="3000" dirty="0"/>
              <a:t>What is the source of the problem?</a:t>
            </a:r>
          </a:p>
          <a:p>
            <a:pPr lvl="1">
              <a:spcBef>
                <a:spcPts val="1200"/>
              </a:spcBef>
            </a:pPr>
            <a:r>
              <a:rPr lang="en-US" sz="3000" dirty="0"/>
              <a:t>Is the research discovery- or strategy-oriented</a:t>
            </a:r>
            <a:r>
              <a:rPr lang="en-US" sz="3000" dirty="0" smtClean="0"/>
              <a:t>?</a:t>
            </a:r>
            <a:endParaRPr lang="en-US" sz="3000" dirty="0"/>
          </a:p>
        </p:txBody>
      </p:sp>
    </p:spTree>
    <p:extLst>
      <p:ext uri="{BB962C8B-B14F-4D97-AF65-F5344CB8AC3E}">
        <p14:creationId xmlns:p14="http://schemas.microsoft.com/office/powerpoint/2010/main" val="292138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Stage One: Problem Definition</a:t>
            </a:r>
            <a:br>
              <a:rPr lang="en-US" altLang="en-US" dirty="0"/>
            </a:br>
            <a:r>
              <a:rPr lang="en-US" altLang="en-US" dirty="0"/>
              <a:t>(Chapters 3 and 4</a:t>
            </a:r>
            <a:r>
              <a:rPr lang="en-US" altLang="en-US" dirty="0" smtClean="0"/>
              <a:t>)</a:t>
            </a:r>
            <a:r>
              <a:rPr lang="en-US" sz="2000" dirty="0">
                <a:solidFill>
                  <a:srgbClr val="FFFFFF"/>
                </a:solidFill>
              </a:rPr>
              <a:t> </a:t>
            </a:r>
            <a:r>
              <a:rPr lang="en-US" sz="2000" dirty="0" smtClean="0">
                <a:solidFill>
                  <a:srgbClr val="FFFFFF"/>
                </a:solidFill>
              </a:rPr>
              <a:t>(2 </a:t>
            </a:r>
            <a:r>
              <a:rPr lang="en-US" sz="2000" dirty="0">
                <a:solidFill>
                  <a:srgbClr val="FFFFFF"/>
                </a:solidFill>
              </a:rPr>
              <a:t>of </a:t>
            </a:r>
            <a:r>
              <a:rPr lang="en-US" sz="2000" dirty="0" smtClean="0">
                <a:solidFill>
                  <a:srgbClr val="FFFFFF"/>
                </a:solidFill>
              </a:rPr>
              <a:t>2)</a:t>
            </a:r>
            <a:endParaRPr lang="en-US" dirty="0"/>
          </a:p>
        </p:txBody>
      </p:sp>
      <p:sp>
        <p:nvSpPr>
          <p:cNvPr id="3" name="Content Placeholder 2"/>
          <p:cNvSpPr>
            <a:spLocks noGrp="1"/>
          </p:cNvSpPr>
          <p:nvPr>
            <p:ph idx="1"/>
          </p:nvPr>
        </p:nvSpPr>
        <p:spPr/>
        <p:txBody>
          <a:bodyPr/>
          <a:lstStyle/>
          <a:p>
            <a:pPr>
              <a:spcBef>
                <a:spcPts val="1200"/>
              </a:spcBef>
            </a:pPr>
            <a:r>
              <a:rPr lang="en-US" dirty="0"/>
              <a:t>Some key questions:</a:t>
            </a:r>
          </a:p>
          <a:p>
            <a:pPr lvl="1">
              <a:spcBef>
                <a:spcPts val="1200"/>
              </a:spcBef>
            </a:pPr>
            <a:r>
              <a:rPr lang="en-US" sz="3000" dirty="0"/>
              <a:t>What information is needed to make the decision?</a:t>
            </a:r>
          </a:p>
          <a:p>
            <a:pPr lvl="1">
              <a:spcBef>
                <a:spcPts val="1200"/>
              </a:spcBef>
            </a:pPr>
            <a:r>
              <a:rPr lang="en-US" sz="3000" dirty="0"/>
              <a:t>How much is already known?</a:t>
            </a:r>
          </a:p>
          <a:p>
            <a:pPr lvl="1">
              <a:spcBef>
                <a:spcPts val="1200"/>
              </a:spcBef>
            </a:pPr>
            <a:r>
              <a:rPr lang="en-US" sz="3000" dirty="0"/>
              <a:t>Can a hypothesis be formulated?</a:t>
            </a:r>
            <a:endParaRPr lang="en-US" sz="3000" dirty="0"/>
          </a:p>
        </p:txBody>
      </p:sp>
    </p:spTree>
    <p:extLst>
      <p:ext uri="{BB962C8B-B14F-4D97-AF65-F5344CB8AC3E}">
        <p14:creationId xmlns:p14="http://schemas.microsoft.com/office/powerpoint/2010/main" val="4033775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Stage Two: Data Collection</a:t>
            </a:r>
            <a:br>
              <a:rPr lang="en-US" altLang="en-US" dirty="0"/>
            </a:br>
            <a:r>
              <a:rPr lang="en-US" altLang="en-US" dirty="0"/>
              <a:t>(Chapters 5 </a:t>
            </a:r>
            <a:r>
              <a:rPr lang="en-US" altLang="en-US" dirty="0" smtClean="0"/>
              <a:t>to </a:t>
            </a:r>
            <a:r>
              <a:rPr lang="en-US" altLang="en-US" dirty="0"/>
              <a:t>15</a:t>
            </a:r>
            <a:r>
              <a:rPr lang="en-US" altLang="en-US" dirty="0" smtClean="0"/>
              <a:t>)</a:t>
            </a:r>
            <a:r>
              <a:rPr lang="en-US" sz="2000" dirty="0" smtClean="0">
                <a:solidFill>
                  <a:srgbClr val="FFFFFF"/>
                </a:solidFill>
              </a:rPr>
              <a:t> (1 </a:t>
            </a:r>
            <a:r>
              <a:rPr lang="en-US" sz="2000" dirty="0">
                <a:solidFill>
                  <a:srgbClr val="FFFFFF"/>
                </a:solidFill>
              </a:rPr>
              <a:t>of </a:t>
            </a:r>
            <a:r>
              <a:rPr lang="en-US" sz="2000" dirty="0" smtClean="0">
                <a:solidFill>
                  <a:srgbClr val="FFFFFF"/>
                </a:solidFill>
              </a:rPr>
              <a:t>5)</a:t>
            </a:r>
            <a:endParaRPr lang="en-US" dirty="0"/>
          </a:p>
        </p:txBody>
      </p:sp>
      <p:sp>
        <p:nvSpPr>
          <p:cNvPr id="3" name="Content Placeholder 2"/>
          <p:cNvSpPr>
            <a:spLocks noGrp="1"/>
          </p:cNvSpPr>
          <p:nvPr>
            <p:ph idx="1"/>
          </p:nvPr>
        </p:nvSpPr>
        <p:spPr/>
        <p:txBody>
          <a:bodyPr/>
          <a:lstStyle/>
          <a:p>
            <a:pPr>
              <a:spcBef>
                <a:spcPts val="1200"/>
              </a:spcBef>
            </a:pPr>
            <a:r>
              <a:rPr lang="en-US" dirty="0"/>
              <a:t>Some key questions:</a:t>
            </a:r>
          </a:p>
          <a:p>
            <a:pPr lvl="1">
              <a:spcBef>
                <a:spcPts val="1200"/>
              </a:spcBef>
            </a:pPr>
            <a:r>
              <a:rPr lang="en-US" sz="3000" dirty="0"/>
              <a:t>Can existing data be retrieved from internal sources?</a:t>
            </a:r>
          </a:p>
          <a:p>
            <a:pPr lvl="1">
              <a:spcBef>
                <a:spcPts val="1200"/>
              </a:spcBef>
            </a:pPr>
            <a:r>
              <a:rPr lang="en-US" sz="3000" dirty="0"/>
              <a:t>Can existing data be retrieved from external sources?</a:t>
            </a:r>
          </a:p>
          <a:p>
            <a:pPr lvl="1">
              <a:spcBef>
                <a:spcPts val="1200"/>
              </a:spcBef>
            </a:pPr>
            <a:r>
              <a:rPr lang="en-US" sz="3000" dirty="0"/>
              <a:t>What is to be measured? How?</a:t>
            </a:r>
          </a:p>
          <a:p>
            <a:pPr lvl="1">
              <a:spcBef>
                <a:spcPts val="1200"/>
              </a:spcBef>
            </a:pPr>
            <a:r>
              <a:rPr lang="en-US" sz="3000" dirty="0"/>
              <a:t>What is the source of the data to be collected?</a:t>
            </a:r>
          </a:p>
        </p:txBody>
      </p:sp>
    </p:spTree>
    <p:extLst>
      <p:ext uri="{BB962C8B-B14F-4D97-AF65-F5344CB8AC3E}">
        <p14:creationId xmlns:p14="http://schemas.microsoft.com/office/powerpoint/2010/main" val="958161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Stage Two: Data Collection</a:t>
            </a:r>
            <a:br>
              <a:rPr lang="en-US" altLang="en-US" dirty="0"/>
            </a:br>
            <a:r>
              <a:rPr lang="en-US" altLang="en-US" dirty="0"/>
              <a:t>(Chapters 5 </a:t>
            </a:r>
            <a:r>
              <a:rPr lang="en-US" altLang="en-US" dirty="0" smtClean="0"/>
              <a:t>to </a:t>
            </a:r>
            <a:r>
              <a:rPr lang="en-US" altLang="en-US" dirty="0"/>
              <a:t>15</a:t>
            </a:r>
            <a:r>
              <a:rPr lang="en-US" altLang="en-US" dirty="0" smtClean="0"/>
              <a:t>)</a:t>
            </a:r>
            <a:r>
              <a:rPr lang="en-US" sz="2000" dirty="0" smtClean="0">
                <a:solidFill>
                  <a:srgbClr val="FFFFFF"/>
                </a:solidFill>
              </a:rPr>
              <a:t> (2 </a:t>
            </a:r>
            <a:r>
              <a:rPr lang="en-US" sz="2000" dirty="0">
                <a:solidFill>
                  <a:srgbClr val="FFFFFF"/>
                </a:solidFill>
              </a:rPr>
              <a:t>of </a:t>
            </a:r>
            <a:r>
              <a:rPr lang="en-US" sz="2000" dirty="0" smtClean="0">
                <a:solidFill>
                  <a:srgbClr val="FFFFFF"/>
                </a:solidFill>
              </a:rPr>
              <a:t>5)</a:t>
            </a:r>
            <a:endParaRPr lang="en-US" dirty="0"/>
          </a:p>
        </p:txBody>
      </p:sp>
      <p:sp>
        <p:nvSpPr>
          <p:cNvPr id="3" name="Content Placeholder 2"/>
          <p:cNvSpPr>
            <a:spLocks noGrp="1"/>
          </p:cNvSpPr>
          <p:nvPr>
            <p:ph idx="1"/>
          </p:nvPr>
        </p:nvSpPr>
        <p:spPr/>
        <p:txBody>
          <a:bodyPr/>
          <a:lstStyle/>
          <a:p>
            <a:pPr>
              <a:spcBef>
                <a:spcPts val="1200"/>
              </a:spcBef>
            </a:pPr>
            <a:r>
              <a:rPr lang="en-US" dirty="0"/>
              <a:t>Some key questions:</a:t>
            </a:r>
          </a:p>
          <a:p>
            <a:pPr lvl="1">
              <a:spcBef>
                <a:spcPts val="1200"/>
              </a:spcBef>
            </a:pPr>
            <a:r>
              <a:rPr lang="en-US" sz="3000" dirty="0"/>
              <a:t>Can observation techniques be used to gather data?</a:t>
            </a:r>
          </a:p>
          <a:p>
            <a:pPr lvl="1">
              <a:spcBef>
                <a:spcPts val="1200"/>
              </a:spcBef>
            </a:pPr>
            <a:r>
              <a:rPr lang="en-US" sz="3000" dirty="0"/>
              <a:t>How should observations be taken?</a:t>
            </a:r>
          </a:p>
          <a:p>
            <a:pPr lvl="1">
              <a:spcBef>
                <a:spcPts val="1200"/>
              </a:spcBef>
            </a:pPr>
            <a:r>
              <a:rPr lang="en-US" dirty="0"/>
              <a:t>Can objective answers be obtained by asking people?</a:t>
            </a:r>
          </a:p>
          <a:p>
            <a:pPr lvl="1">
              <a:spcBef>
                <a:spcPts val="1200"/>
              </a:spcBef>
            </a:pPr>
            <a:r>
              <a:rPr lang="en-US" dirty="0"/>
              <a:t>How should people be questioned</a:t>
            </a:r>
            <a:r>
              <a:rPr lang="en-US" dirty="0" smtClean="0"/>
              <a:t>?</a:t>
            </a:r>
            <a:endParaRPr lang="en-US" dirty="0"/>
          </a:p>
        </p:txBody>
      </p:sp>
    </p:spTree>
    <p:extLst>
      <p:ext uri="{BB962C8B-B14F-4D97-AF65-F5344CB8AC3E}">
        <p14:creationId xmlns:p14="http://schemas.microsoft.com/office/powerpoint/2010/main" val="2513435637"/>
      </p:ext>
    </p:extLst>
  </p:cSld>
  <p:clrMapOvr>
    <a:masterClrMapping/>
  </p:clrMapOvr>
</p:sld>
</file>

<file path=ppt/theme/theme1.xml><?xml version="1.0" encoding="utf-8"?>
<a:theme xmlns:a="http://schemas.openxmlformats.org/drawingml/2006/main" name="Green PPT Template_REV">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ppt9F79.tmp</Template>
  <TotalTime>283</TotalTime>
  <Words>995</Words>
  <Application>Microsoft Office PowerPoint</Application>
  <PresentationFormat>On-screen Show (4:3)</PresentationFormat>
  <Paragraphs>113</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Green PPT Template_REV</vt:lpstr>
      <vt:lpstr>Chapter 2: The Research Process and Ethical Concerns</vt:lpstr>
      <vt:lpstr>Learning Objectives (1 of 3)</vt:lpstr>
      <vt:lpstr>Learning Objectives (2 of 3)</vt:lpstr>
      <vt:lpstr>Learning Objectives (3 of 3)</vt:lpstr>
      <vt:lpstr>The Marketing Research Process</vt:lpstr>
      <vt:lpstr>Stage One: Problem Definition (Chapters 3 and 4) (1 of 2)</vt:lpstr>
      <vt:lpstr>Stage One: Problem Definition (Chapters 3 and 4) (2 of 2)</vt:lpstr>
      <vt:lpstr>Stage Two: Data Collection (Chapters 5 to 15) (1 of 5)</vt:lpstr>
      <vt:lpstr>Stage Two: Data Collection (Chapters 5 to 15) (2 of 5)</vt:lpstr>
      <vt:lpstr>Stage Two: Data Collection (Chapters 5 to 15) (3 of 5)</vt:lpstr>
      <vt:lpstr>Stage Two: Data Collection (Chapters 5 to 15) (4 of 5)</vt:lpstr>
      <vt:lpstr>Stage Two: Data Collection (Chapters 5 to 15) (5 of 5)</vt:lpstr>
      <vt:lpstr>Stage Three: Data Analysis (Chapters 16 to 18)</vt:lpstr>
      <vt:lpstr>Stage Four: Information Reporting (Chapters 19 and 20) (1 of 2)</vt:lpstr>
      <vt:lpstr>Stage Four: Information Reporting (Chapters 19 and 20) (2 of 2)</vt:lpstr>
      <vt:lpstr>Gathering Marketing Intelligence</vt:lpstr>
      <vt:lpstr>Marketing Research Ethics </vt:lpstr>
      <vt:lpstr>Marketing Research Ethics</vt:lpstr>
      <vt:lpstr>Three Methods of Ethical Reasoning</vt:lpstr>
      <vt:lpstr>Ethics at the Grocery Store… (1 of 2)</vt:lpstr>
      <vt:lpstr>Ethics at the Grocery Store… (2 of 2)</vt:lpstr>
      <vt:lpstr>Practical Guidelines for Ethical Analysis</vt:lpstr>
      <vt:lpstr>Research Respondent Rights</vt:lpstr>
      <vt:lpstr>Research to Avoid (1 of 2)</vt:lpstr>
      <vt:lpstr>Research to Avoid (2 of 2)</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reviewer</dc:creator>
  <cp:lastModifiedBy>Prasanna kumar. Tripathy</cp:lastModifiedBy>
  <cp:revision>41</cp:revision>
  <dcterms:created xsi:type="dcterms:W3CDTF">2017-07-18T17:14:30Z</dcterms:created>
  <dcterms:modified xsi:type="dcterms:W3CDTF">2018-06-18T10:20:05Z</dcterms:modified>
</cp:coreProperties>
</file>