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handoutMasterIdLst>
    <p:handoutMasterId r:id="rId29"/>
  </p:handoutMasterIdLst>
  <p:sldIdLst>
    <p:sldId id="257" r:id="rId2"/>
    <p:sldId id="261" r:id="rId3"/>
    <p:sldId id="276" r:id="rId4"/>
    <p:sldId id="277" r:id="rId5"/>
    <p:sldId id="263" r:id="rId6"/>
    <p:sldId id="262" r:id="rId7"/>
    <p:sldId id="278" r:id="rId8"/>
    <p:sldId id="288" r:id="rId9"/>
    <p:sldId id="279" r:id="rId10"/>
    <p:sldId id="280" r:id="rId11"/>
    <p:sldId id="289" r:id="rId12"/>
    <p:sldId id="281" r:id="rId13"/>
    <p:sldId id="290" r:id="rId14"/>
    <p:sldId id="282" r:id="rId15"/>
    <p:sldId id="291" r:id="rId16"/>
    <p:sldId id="283" r:id="rId17"/>
    <p:sldId id="264" r:id="rId18"/>
    <p:sldId id="275" r:id="rId19"/>
    <p:sldId id="265" r:id="rId20"/>
    <p:sldId id="284" r:id="rId21"/>
    <p:sldId id="292" r:id="rId22"/>
    <p:sldId id="293" r:id="rId23"/>
    <p:sldId id="294" r:id="rId24"/>
    <p:sldId id="266" r:id="rId25"/>
    <p:sldId id="295"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000"/>
    <a:srgbClr val="2B5E57"/>
    <a:srgbClr val="E6C5A4"/>
    <a:srgbClr val="3C8278"/>
    <a:srgbClr val="EAF5E6"/>
    <a:srgbClr val="DDF0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124200" y="6459008"/>
            <a:ext cx="2926080" cy="274320"/>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81360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8" r:id="rId4"/>
    <p:sldLayoutId id="2147483676" r:id="rId5"/>
    <p:sldLayoutId id="2147483669" r:id="rId6"/>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609601"/>
            <a:ext cx="3657600" cy="3809999"/>
          </a:xfrm>
        </p:spPr>
        <p:txBody>
          <a:bodyPr/>
          <a:lstStyle/>
          <a:p>
            <a:r>
              <a:rPr lang="en-US" dirty="0"/>
              <a:t>Chapter 3:</a:t>
            </a:r>
            <a:br>
              <a:rPr lang="en-US" dirty="0"/>
            </a:br>
            <a:r>
              <a:rPr lang="en-US" dirty="0"/>
              <a:t>Problem </a:t>
            </a:r>
            <a:r>
              <a:rPr lang="en-US" dirty="0" smtClean="0"/>
              <a:t>Formulation</a:t>
            </a:r>
            <a:endParaRPr lang="en-US" dirty="0"/>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Sources of </a:t>
            </a:r>
            <a:r>
              <a:rPr lang="en-US" altLang="en-US" dirty="0" smtClean="0"/>
              <a:t>Problems/Opportunities</a:t>
            </a:r>
            <a:br>
              <a:rPr lang="en-US" altLang="en-US" dirty="0" smtClean="0"/>
            </a:br>
            <a:r>
              <a:rPr lang="en-US" sz="2000" dirty="0" smtClean="0">
                <a:solidFill>
                  <a:srgbClr val="FFFFFF"/>
                </a:solidFill>
              </a:rPr>
              <a:t> (1 </a:t>
            </a:r>
            <a:r>
              <a:rPr lang="en-US" sz="2000" dirty="0">
                <a:solidFill>
                  <a:srgbClr val="FFFFFF"/>
                </a:solidFill>
              </a:rPr>
              <a:t>of </a:t>
            </a:r>
            <a:r>
              <a:rPr lang="en-US" sz="2000" dirty="0" smtClean="0">
                <a:solidFill>
                  <a:srgbClr val="FFFFFF"/>
                </a:solidFill>
              </a:rPr>
              <a:t>2)</a:t>
            </a:r>
            <a:endParaRPr lang="en-US" dirty="0"/>
          </a:p>
        </p:txBody>
      </p:sp>
      <p:sp>
        <p:nvSpPr>
          <p:cNvPr id="3" name="Content Placeholder 2"/>
          <p:cNvSpPr>
            <a:spLocks noGrp="1"/>
          </p:cNvSpPr>
          <p:nvPr>
            <p:ph idx="1"/>
          </p:nvPr>
        </p:nvSpPr>
        <p:spPr/>
        <p:txBody>
          <a:bodyPr/>
          <a:lstStyle/>
          <a:p>
            <a:pPr marL="0" lvl="1" indent="0">
              <a:spcBef>
                <a:spcPts val="1200"/>
              </a:spcBef>
              <a:buNone/>
            </a:pPr>
            <a:r>
              <a:rPr lang="en-US" altLang="en-US" sz="3600" dirty="0">
                <a:ea typeface="ＭＳ Ｐゴシック" pitchFamily="-105" charset="-128"/>
              </a:rPr>
              <a:t>Unplanned changes in the environment, serendipity</a:t>
            </a:r>
          </a:p>
          <a:p>
            <a:pPr marL="457200" lvl="1">
              <a:spcBef>
                <a:spcPts val="1200"/>
              </a:spcBef>
              <a:buClr>
                <a:srgbClr val="000000"/>
              </a:buClr>
            </a:pPr>
            <a:r>
              <a:rPr lang="en-US" altLang="en-US" sz="3000" dirty="0"/>
              <a:t>What has happened? (discovery)</a:t>
            </a:r>
          </a:p>
          <a:p>
            <a:pPr marL="457200" lvl="1">
              <a:spcBef>
                <a:spcPts val="1200"/>
              </a:spcBef>
              <a:buClr>
                <a:srgbClr val="000000"/>
              </a:buClr>
            </a:pPr>
            <a:r>
              <a:rPr lang="en-US" altLang="en-US" sz="3000" dirty="0"/>
              <a:t>Why has it happened? (discovery)</a:t>
            </a:r>
          </a:p>
          <a:p>
            <a:pPr marL="457200" lvl="1">
              <a:spcBef>
                <a:spcPts val="1200"/>
              </a:spcBef>
              <a:buClr>
                <a:srgbClr val="000000"/>
              </a:buClr>
            </a:pPr>
            <a:r>
              <a:rPr lang="en-US" altLang="en-US" sz="3000" dirty="0"/>
              <a:t>What should we do about the problem or opportunity? (strategy</a:t>
            </a:r>
            <a:r>
              <a:rPr lang="en-US" altLang="en-US" sz="3000" dirty="0"/>
              <a:t>)</a:t>
            </a:r>
            <a:endParaRPr lang="en-US" altLang="en-US" sz="3000" dirty="0"/>
          </a:p>
        </p:txBody>
      </p:sp>
    </p:spTree>
    <p:extLst>
      <p:ext uri="{BB962C8B-B14F-4D97-AF65-F5344CB8AC3E}">
        <p14:creationId xmlns:p14="http://schemas.microsoft.com/office/powerpoint/2010/main" val="251343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Sources of </a:t>
            </a:r>
            <a:r>
              <a:rPr lang="en-US" altLang="en-US" dirty="0" smtClean="0"/>
              <a:t>Problems/Opportunities</a:t>
            </a:r>
            <a:br>
              <a:rPr lang="en-US" altLang="en-US" dirty="0" smtClean="0"/>
            </a:br>
            <a:r>
              <a:rPr lang="en-US" sz="2000" dirty="0" smtClean="0">
                <a:solidFill>
                  <a:srgbClr val="FFFFFF"/>
                </a:solidFill>
              </a:rPr>
              <a:t> (2 </a:t>
            </a:r>
            <a:r>
              <a:rPr lang="en-US" sz="2000" dirty="0">
                <a:solidFill>
                  <a:srgbClr val="FFFFFF"/>
                </a:solidFill>
              </a:rPr>
              <a:t>of </a:t>
            </a:r>
            <a:r>
              <a:rPr lang="en-US" sz="2000" dirty="0" smtClean="0">
                <a:solidFill>
                  <a:srgbClr val="FFFFFF"/>
                </a:solidFill>
              </a:rPr>
              <a:t>2)</a:t>
            </a:r>
            <a:endParaRPr lang="en-US" dirty="0"/>
          </a:p>
        </p:txBody>
      </p:sp>
      <p:sp>
        <p:nvSpPr>
          <p:cNvPr id="3" name="Content Placeholder 2"/>
          <p:cNvSpPr>
            <a:spLocks noGrp="1"/>
          </p:cNvSpPr>
          <p:nvPr>
            <p:ph idx="1"/>
          </p:nvPr>
        </p:nvSpPr>
        <p:spPr/>
        <p:txBody>
          <a:bodyPr/>
          <a:lstStyle/>
          <a:p>
            <a:pPr marL="0" lvl="1" indent="0">
              <a:spcBef>
                <a:spcPts val="1200"/>
              </a:spcBef>
              <a:buNone/>
            </a:pPr>
            <a:r>
              <a:rPr lang="en-US" altLang="en-US" sz="3600" dirty="0">
                <a:ea typeface="ＭＳ Ｐゴシック" pitchFamily="-105" charset="-128"/>
              </a:rPr>
              <a:t>Planned changes</a:t>
            </a:r>
            <a:endParaRPr lang="en-US" altLang="en-US" sz="3600" dirty="0">
              <a:ea typeface="ＭＳ Ｐゴシック" pitchFamily="-105" charset="-128"/>
            </a:endParaRPr>
          </a:p>
          <a:p>
            <a:pPr marL="457200" lvl="1">
              <a:spcBef>
                <a:spcPts val="1200"/>
              </a:spcBef>
              <a:buClr>
                <a:srgbClr val="000000"/>
              </a:buClr>
            </a:pPr>
            <a:r>
              <a:rPr lang="en-US" altLang="en-US" sz="3000" dirty="0"/>
              <a:t>What can happen? (discovery)</a:t>
            </a:r>
          </a:p>
          <a:p>
            <a:pPr marL="457200" lvl="1">
              <a:spcBef>
                <a:spcPts val="1200"/>
              </a:spcBef>
              <a:buClr>
                <a:srgbClr val="000000"/>
              </a:buClr>
            </a:pPr>
            <a:r>
              <a:rPr lang="en-US" altLang="en-US" sz="3000" dirty="0"/>
              <a:t>Why could it happen? (discovery)</a:t>
            </a:r>
          </a:p>
          <a:p>
            <a:pPr marL="457200" lvl="1">
              <a:spcBef>
                <a:spcPts val="1200"/>
              </a:spcBef>
              <a:buClr>
                <a:srgbClr val="000000"/>
              </a:buClr>
            </a:pPr>
            <a:r>
              <a:rPr lang="en-US" altLang="en-US" sz="3000" dirty="0"/>
              <a:t>How should we implement the change? (strategy)</a:t>
            </a:r>
            <a:endParaRPr lang="en-US" altLang="en-US" sz="3000" dirty="0"/>
          </a:p>
        </p:txBody>
      </p:sp>
    </p:spTree>
    <p:extLst>
      <p:ext uri="{BB962C8B-B14F-4D97-AF65-F5344CB8AC3E}">
        <p14:creationId xmlns:p14="http://schemas.microsoft.com/office/powerpoint/2010/main" val="281826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Step Two: Clarify the Problem/Opportunity</a:t>
            </a:r>
            <a:endParaRPr lang="en-US" dirty="0"/>
          </a:p>
        </p:txBody>
      </p:sp>
      <p:sp>
        <p:nvSpPr>
          <p:cNvPr id="5" name="Content Placeholder 2"/>
          <p:cNvSpPr>
            <a:spLocks noGrp="1"/>
          </p:cNvSpPr>
          <p:nvPr>
            <p:ph sz="half" idx="1"/>
          </p:nvPr>
        </p:nvSpPr>
        <p:spPr>
          <a:xfrm>
            <a:off x="457200" y="1432560"/>
            <a:ext cx="8229600" cy="4663440"/>
          </a:xfrm>
        </p:spPr>
        <p:txBody>
          <a:bodyPr/>
          <a:lstStyle/>
          <a:p>
            <a:pPr>
              <a:buClr>
                <a:schemeClr val="tx1"/>
              </a:buClr>
              <a:buSzPct val="100000"/>
              <a:buFont typeface="Arial" panose="020B0604020202020204" pitchFamily="34" charset="0"/>
              <a:buChar char="•"/>
            </a:pPr>
            <a:r>
              <a:rPr lang="en-US" altLang="en-US" dirty="0"/>
              <a:t>One of the most important things that a researcher provides a client is a set of “new eyes</a:t>
            </a:r>
            <a:r>
              <a:rPr lang="en-US" altLang="en-US" dirty="0" smtClean="0"/>
              <a:t>.”</a:t>
            </a:r>
            <a:endParaRPr lang="en-US" altLang="en-US" sz="2400" dirty="0"/>
          </a:p>
          <a:p>
            <a:pPr>
              <a:buClr>
                <a:schemeClr val="tx1"/>
              </a:buClr>
              <a:buSzPct val="100000"/>
              <a:buFont typeface="Arial" panose="020B0604020202020204" pitchFamily="34" charset="0"/>
              <a:buChar char="•"/>
            </a:pPr>
            <a:r>
              <a:rPr lang="en-US" altLang="en-US" dirty="0"/>
              <a:t>Formulating the </a:t>
            </a:r>
            <a:r>
              <a:rPr lang="en-US" altLang="en-US" i="1" dirty="0"/>
              <a:t>true </a:t>
            </a:r>
            <a:r>
              <a:rPr lang="en-US" altLang="en-US" dirty="0"/>
              <a:t>problem or opportunity is often difficult unless you can break away </a:t>
            </a:r>
            <a:r>
              <a:rPr lang="en-US" altLang="en-US" dirty="0" smtClean="0"/>
              <a:t>from</a:t>
            </a:r>
            <a:br>
              <a:rPr lang="en-US" altLang="en-US" dirty="0" smtClean="0"/>
            </a:br>
            <a:r>
              <a:rPr lang="en-US" altLang="en-US" dirty="0" smtClean="0"/>
              <a:t>“</a:t>
            </a:r>
            <a:r>
              <a:rPr lang="en-US" altLang="en-US" dirty="0"/>
              <a:t>normal” thinking </a:t>
            </a:r>
            <a:r>
              <a:rPr lang="en-US" altLang="en-US" dirty="0" smtClean="0"/>
              <a:t>and</a:t>
            </a:r>
            <a:br>
              <a:rPr lang="en-US" altLang="en-US" dirty="0" smtClean="0"/>
            </a:br>
            <a:r>
              <a:rPr lang="en-US" altLang="en-US" dirty="0" smtClean="0"/>
              <a:t>question </a:t>
            </a:r>
            <a:r>
              <a:rPr lang="en-US" altLang="en-US" dirty="0"/>
              <a:t>assumptions</a:t>
            </a:r>
            <a:r>
              <a:rPr lang="en-US" altLang="en-US" dirty="0" smtClean="0"/>
              <a:t>.</a:t>
            </a:r>
            <a:endParaRPr lang="en-US" altLang="en-US" dirty="0"/>
          </a:p>
        </p:txBody>
      </p:sp>
      <p:pic>
        <p:nvPicPr>
          <p:cNvPr id="7" name="Picture 3" descr="A cartoon illustration shows a wheelbarrow."/>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4419600"/>
            <a:ext cx="2156917" cy="1667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15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Step Three: State the Manager’s Decision </a:t>
            </a:r>
            <a:r>
              <a:rPr lang="en-US" altLang="en-US" dirty="0" smtClean="0"/>
              <a:t>Problem</a:t>
            </a:r>
            <a:r>
              <a:rPr lang="en-US" sz="2000" dirty="0">
                <a:solidFill>
                  <a:srgbClr val="FFFFFF"/>
                </a:solidFill>
              </a:rPr>
              <a:t> </a:t>
            </a:r>
            <a:r>
              <a:rPr lang="en-US" sz="2000" dirty="0" smtClean="0">
                <a:solidFill>
                  <a:srgbClr val="FFFFFF"/>
                </a:solidFill>
              </a:rPr>
              <a:t>(1 </a:t>
            </a:r>
            <a:r>
              <a:rPr lang="en-US" sz="2000" dirty="0">
                <a:solidFill>
                  <a:srgbClr val="FFFFFF"/>
                </a:solidFill>
              </a:rPr>
              <a:t>of </a:t>
            </a:r>
            <a:r>
              <a:rPr lang="en-US" sz="2000" dirty="0" smtClean="0">
                <a:solidFill>
                  <a:srgbClr val="FFFFFF"/>
                </a:solidFill>
              </a:rPr>
              <a:t>3)</a:t>
            </a:r>
            <a:endParaRPr lang="en-US" dirty="0"/>
          </a:p>
        </p:txBody>
      </p:sp>
      <p:sp>
        <p:nvSpPr>
          <p:cNvPr id="5" name="Content Placeholder 2"/>
          <p:cNvSpPr>
            <a:spLocks noGrp="1"/>
          </p:cNvSpPr>
          <p:nvPr>
            <p:ph sz="half" idx="1"/>
          </p:nvPr>
        </p:nvSpPr>
        <p:spPr>
          <a:xfrm>
            <a:off x="457200" y="1432560"/>
            <a:ext cx="8229600" cy="2301240"/>
          </a:xfrm>
        </p:spPr>
        <p:txBody>
          <a:bodyPr/>
          <a:lstStyle/>
          <a:p>
            <a:pPr marL="0" indent="0">
              <a:spcBef>
                <a:spcPts val="1200"/>
              </a:spcBef>
              <a:buFont typeface="Arial" pitchFamily="34" charset="0"/>
              <a:buNone/>
            </a:pPr>
            <a:r>
              <a:rPr lang="en-US" b="1" dirty="0">
                <a:solidFill>
                  <a:schemeClr val="tx2"/>
                </a:solidFill>
              </a:rPr>
              <a:t>DECISION PROBLEM</a:t>
            </a:r>
          </a:p>
          <a:p>
            <a:pPr marL="457200" lvl="1" indent="0">
              <a:spcBef>
                <a:spcPts val="1200"/>
              </a:spcBef>
              <a:buNone/>
            </a:pPr>
            <a:r>
              <a:rPr lang="en-US" dirty="0"/>
              <a:t>The problem facing the decision maker for which the research is intended to provide answers.</a:t>
            </a:r>
            <a:endParaRPr lang="en-US" dirty="0"/>
          </a:p>
        </p:txBody>
      </p:sp>
      <p:sp>
        <p:nvSpPr>
          <p:cNvPr id="3" name="Content Placeholder 3"/>
          <p:cNvSpPr>
            <a:spLocks noGrp="1"/>
          </p:cNvSpPr>
          <p:nvPr>
            <p:ph sz="half" idx="2"/>
          </p:nvPr>
        </p:nvSpPr>
        <p:spPr>
          <a:xfrm>
            <a:off x="1600200" y="3886200"/>
            <a:ext cx="6217920" cy="2133600"/>
          </a:xfrm>
          <a:solidFill>
            <a:schemeClr val="bg2">
              <a:lumMod val="40000"/>
              <a:lumOff val="60000"/>
            </a:schemeClr>
          </a:solidFill>
        </p:spPr>
        <p:txBody>
          <a:bodyPr/>
          <a:lstStyle/>
          <a:p>
            <a:pPr marL="347472" lvl="1">
              <a:spcBef>
                <a:spcPts val="600"/>
              </a:spcBef>
              <a:spcAft>
                <a:spcPts val="600"/>
              </a:spcAft>
              <a:defRPr/>
            </a:pPr>
            <a:r>
              <a:rPr lang="en-US" sz="3000" dirty="0"/>
              <a:t>A well-stated decision problem…</a:t>
            </a:r>
          </a:p>
          <a:p>
            <a:pPr marL="731520" lvl="2">
              <a:spcBef>
                <a:spcPts val="600"/>
              </a:spcBef>
              <a:spcAft>
                <a:spcPts val="600"/>
              </a:spcAft>
              <a:buClr>
                <a:schemeClr val="tx1"/>
              </a:buClr>
              <a:buFont typeface="Arial" panose="020B0604020202020204" pitchFamily="34" charset="0"/>
              <a:buChar char="•"/>
              <a:defRPr/>
            </a:pPr>
            <a:r>
              <a:rPr lang="en-US" sz="2400" dirty="0"/>
              <a:t>takes the manager’s perspective.</a:t>
            </a:r>
          </a:p>
          <a:p>
            <a:pPr marL="731520" lvl="2">
              <a:spcBef>
                <a:spcPts val="600"/>
              </a:spcBef>
              <a:spcAft>
                <a:spcPts val="600"/>
              </a:spcAft>
              <a:buClr>
                <a:schemeClr val="tx1"/>
              </a:buClr>
              <a:buFont typeface="Arial" panose="020B0604020202020204" pitchFamily="34" charset="0"/>
              <a:buChar char="•"/>
              <a:defRPr/>
            </a:pPr>
            <a:r>
              <a:rPr lang="en-US" sz="2400" dirty="0"/>
              <a:t>is as simple as possible.</a:t>
            </a:r>
          </a:p>
          <a:p>
            <a:pPr marL="731520" lvl="2">
              <a:spcBef>
                <a:spcPts val="600"/>
              </a:spcBef>
              <a:spcAft>
                <a:spcPts val="600"/>
              </a:spcAft>
              <a:buClr>
                <a:schemeClr val="tx1"/>
              </a:buClr>
              <a:buFont typeface="Arial" panose="020B0604020202020204" pitchFamily="34" charset="0"/>
              <a:buChar char="•"/>
              <a:defRPr/>
            </a:pPr>
            <a:r>
              <a:rPr lang="en-US" sz="2400" dirty="0"/>
              <a:t>is stated in the form of a question</a:t>
            </a:r>
            <a:r>
              <a:rPr lang="en-US" sz="2400" dirty="0" smtClean="0"/>
              <a:t>.</a:t>
            </a:r>
            <a:endParaRPr lang="en-US" sz="2400" dirty="0"/>
          </a:p>
        </p:txBody>
      </p:sp>
    </p:spTree>
    <p:extLst>
      <p:ext uri="{BB962C8B-B14F-4D97-AF65-F5344CB8AC3E}">
        <p14:creationId xmlns:p14="http://schemas.microsoft.com/office/powerpoint/2010/main" val="281904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Step Three: State the Manager’s Decision Problem</a:t>
            </a:r>
            <a:r>
              <a:rPr lang="en-US" sz="2000" dirty="0">
                <a:solidFill>
                  <a:srgbClr val="FFFFFF"/>
                </a:solidFill>
              </a:rPr>
              <a:t> </a:t>
            </a:r>
            <a:r>
              <a:rPr lang="en-US" sz="2000" dirty="0" smtClean="0">
                <a:solidFill>
                  <a:srgbClr val="FFFFFF"/>
                </a:solidFill>
              </a:rPr>
              <a:t>(2 </a:t>
            </a:r>
            <a:r>
              <a:rPr lang="en-US" sz="2000" dirty="0">
                <a:solidFill>
                  <a:srgbClr val="FFFFFF"/>
                </a:solidFill>
              </a:rPr>
              <a:t>of 3)</a:t>
            </a:r>
            <a:endParaRPr lang="en-US" dirty="0"/>
          </a:p>
        </p:txBody>
      </p:sp>
      <p:sp>
        <p:nvSpPr>
          <p:cNvPr id="3" name="Content Placeholder 2"/>
          <p:cNvSpPr>
            <a:spLocks noGrp="1"/>
          </p:cNvSpPr>
          <p:nvPr>
            <p:ph idx="1"/>
          </p:nvPr>
        </p:nvSpPr>
        <p:spPr>
          <a:xfrm>
            <a:off x="457200" y="1432560"/>
            <a:ext cx="8321040" cy="4663440"/>
          </a:xfrm>
        </p:spPr>
        <p:txBody>
          <a:bodyPr/>
          <a:lstStyle/>
          <a:p>
            <a:pPr marL="0" indent="0">
              <a:buFont typeface="Arial" pitchFamily="34" charset="0"/>
              <a:buNone/>
            </a:pPr>
            <a:r>
              <a:rPr lang="en-US" b="1" dirty="0" smtClean="0">
                <a:solidFill>
                  <a:schemeClr val="tx2"/>
                </a:solidFill>
              </a:rPr>
              <a:t>DISCOVERY-ORIENTED DECISION </a:t>
            </a:r>
            <a:r>
              <a:rPr lang="en-US" b="1" dirty="0">
                <a:solidFill>
                  <a:schemeClr val="tx2"/>
                </a:solidFill>
              </a:rPr>
              <a:t>PROBLEM</a:t>
            </a:r>
          </a:p>
          <a:p>
            <a:pPr marL="457200" lvl="1" indent="0">
              <a:buNone/>
            </a:pPr>
            <a:r>
              <a:rPr lang="en-US" dirty="0"/>
              <a:t>A decision problem that typically seeks to answer </a:t>
            </a:r>
            <a:r>
              <a:rPr lang="en-US" b="1" dirty="0">
                <a:solidFill>
                  <a:srgbClr val="B60000"/>
                </a:solidFill>
              </a:rPr>
              <a:t>what</a:t>
            </a:r>
            <a:r>
              <a:rPr lang="en-US" dirty="0"/>
              <a:t> or </a:t>
            </a:r>
            <a:r>
              <a:rPr lang="en-US" b="1" dirty="0">
                <a:solidFill>
                  <a:srgbClr val="B60000"/>
                </a:solidFill>
              </a:rPr>
              <a:t>why</a:t>
            </a:r>
            <a:r>
              <a:rPr lang="en-US" dirty="0"/>
              <a:t> questions about a problem/opportunity. The focus is generally on generating useful information.</a:t>
            </a:r>
            <a:endParaRPr lang="en-US" dirty="0"/>
          </a:p>
        </p:txBody>
      </p:sp>
    </p:spTree>
    <p:extLst>
      <p:ext uri="{BB962C8B-B14F-4D97-AF65-F5344CB8AC3E}">
        <p14:creationId xmlns:p14="http://schemas.microsoft.com/office/powerpoint/2010/main" val="94819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Step Three: State the Manager’s Decision Problem</a:t>
            </a:r>
            <a:r>
              <a:rPr lang="en-US" sz="2000" dirty="0">
                <a:solidFill>
                  <a:srgbClr val="FFFFFF"/>
                </a:solidFill>
              </a:rPr>
              <a:t> </a:t>
            </a:r>
            <a:r>
              <a:rPr lang="en-US" sz="2000" dirty="0" smtClean="0">
                <a:solidFill>
                  <a:srgbClr val="FFFFFF"/>
                </a:solidFill>
              </a:rPr>
              <a:t>(3 </a:t>
            </a:r>
            <a:r>
              <a:rPr lang="en-US" sz="2000" dirty="0">
                <a:solidFill>
                  <a:srgbClr val="FFFFFF"/>
                </a:solidFill>
              </a:rPr>
              <a:t>of 3)</a:t>
            </a:r>
            <a:endParaRPr lang="en-US" dirty="0"/>
          </a:p>
        </p:txBody>
      </p:sp>
      <p:sp>
        <p:nvSpPr>
          <p:cNvPr id="3" name="Content Placeholder 2"/>
          <p:cNvSpPr>
            <a:spLocks noGrp="1"/>
          </p:cNvSpPr>
          <p:nvPr>
            <p:ph idx="1"/>
          </p:nvPr>
        </p:nvSpPr>
        <p:spPr>
          <a:xfrm>
            <a:off x="457200" y="1432560"/>
            <a:ext cx="8321040" cy="4663440"/>
          </a:xfrm>
        </p:spPr>
        <p:txBody>
          <a:bodyPr/>
          <a:lstStyle/>
          <a:p>
            <a:pPr marL="0" indent="0">
              <a:buFont typeface="Arial" pitchFamily="34" charset="0"/>
              <a:buNone/>
            </a:pPr>
            <a:r>
              <a:rPr lang="en-US" b="1" dirty="0" smtClean="0">
                <a:solidFill>
                  <a:schemeClr val="tx2"/>
                </a:solidFill>
              </a:rPr>
              <a:t>STRATEGY-ORIENTED DECISION </a:t>
            </a:r>
            <a:r>
              <a:rPr lang="en-US" b="1" dirty="0">
                <a:solidFill>
                  <a:schemeClr val="tx2"/>
                </a:solidFill>
              </a:rPr>
              <a:t>PROBLEM</a:t>
            </a:r>
          </a:p>
          <a:p>
            <a:pPr marL="457200" lvl="1" indent="0">
              <a:buNone/>
            </a:pPr>
            <a:r>
              <a:rPr lang="en-US" dirty="0"/>
              <a:t>A decision problem that typically seeks to answer </a:t>
            </a:r>
            <a:r>
              <a:rPr lang="en-US" b="1" dirty="0">
                <a:solidFill>
                  <a:srgbClr val="B60000"/>
                </a:solidFill>
              </a:rPr>
              <a:t>how</a:t>
            </a:r>
            <a:r>
              <a:rPr lang="en-US" dirty="0"/>
              <a:t> questions about a problem/opportunity. The focus is generally on selecting alternative courses of action.</a:t>
            </a:r>
            <a:endParaRPr lang="en-US" dirty="0"/>
          </a:p>
        </p:txBody>
      </p:sp>
    </p:spTree>
    <p:extLst>
      <p:ext uri="{BB962C8B-B14F-4D97-AF65-F5344CB8AC3E}">
        <p14:creationId xmlns:p14="http://schemas.microsoft.com/office/powerpoint/2010/main" val="406540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Step Four: Develop Possible Research </a:t>
            </a:r>
            <a:r>
              <a:rPr lang="en-US" altLang="en-US" dirty="0" smtClean="0"/>
              <a:t>Problems</a:t>
            </a:r>
            <a:r>
              <a:rPr lang="en-US" sz="2000" dirty="0">
                <a:solidFill>
                  <a:srgbClr val="FFFFFF"/>
                </a:solidFill>
              </a:rPr>
              <a:t> (1 of </a:t>
            </a:r>
            <a:r>
              <a:rPr lang="en-US" sz="2000" dirty="0" smtClean="0">
                <a:solidFill>
                  <a:srgbClr val="FFFFFF"/>
                </a:solidFill>
              </a:rPr>
              <a:t>2)</a:t>
            </a:r>
            <a:endParaRPr lang="en-US" dirty="0"/>
          </a:p>
        </p:txBody>
      </p:sp>
      <p:sp>
        <p:nvSpPr>
          <p:cNvPr id="3" name="Content Placeholder 2"/>
          <p:cNvSpPr>
            <a:spLocks noGrp="1"/>
          </p:cNvSpPr>
          <p:nvPr>
            <p:ph idx="1"/>
          </p:nvPr>
        </p:nvSpPr>
        <p:spPr>
          <a:xfrm>
            <a:off x="457200" y="1432560"/>
            <a:ext cx="8229600" cy="4663440"/>
          </a:xfrm>
        </p:spPr>
        <p:txBody>
          <a:bodyPr/>
          <a:lstStyle/>
          <a:p>
            <a:pPr marL="0" indent="0">
              <a:buFont typeface="Arial" pitchFamily="34" charset="0"/>
              <a:buNone/>
            </a:pPr>
            <a:r>
              <a:rPr lang="en-US" b="1" dirty="0">
                <a:solidFill>
                  <a:schemeClr val="tx2"/>
                </a:solidFill>
              </a:rPr>
              <a:t>RESEARCH PROBLEM</a:t>
            </a:r>
          </a:p>
          <a:p>
            <a:pPr marL="457200" lvl="1" indent="0">
              <a:buNone/>
            </a:pPr>
            <a:r>
              <a:rPr lang="en-US" dirty="0"/>
              <a:t>A restatement of the decision problem in research terms</a:t>
            </a:r>
            <a:r>
              <a:rPr lang="en-US" dirty="0" smtClean="0"/>
              <a:t>.</a:t>
            </a:r>
          </a:p>
          <a:p>
            <a:pPr lvl="1">
              <a:buClr>
                <a:schemeClr val="tx1"/>
              </a:buClr>
              <a:buSzPct val="100000"/>
            </a:pPr>
            <a:r>
              <a:rPr lang="en-US" altLang="en-US" sz="2800" i="1" dirty="0"/>
              <a:t>Investigate current customer satisfaction.</a:t>
            </a:r>
          </a:p>
          <a:p>
            <a:pPr lvl="1">
              <a:buClr>
                <a:schemeClr val="tx1"/>
              </a:buClr>
              <a:buSzPct val="100000"/>
            </a:pPr>
            <a:r>
              <a:rPr lang="en-US" altLang="en-US" sz="2800" i="1" dirty="0"/>
              <a:t>Assess target market perceptions.</a:t>
            </a:r>
          </a:p>
          <a:p>
            <a:pPr lvl="1">
              <a:buClr>
                <a:schemeClr val="tx1"/>
              </a:buClr>
              <a:buSzPct val="100000"/>
            </a:pPr>
            <a:r>
              <a:rPr lang="en-US" altLang="en-US" sz="2800" i="1" dirty="0"/>
              <a:t>Determine target market awareness</a:t>
            </a:r>
            <a:r>
              <a:rPr lang="en-US" altLang="en-US" sz="2800" i="1" dirty="0" smtClean="0"/>
              <a:t>.</a:t>
            </a:r>
            <a:endParaRPr lang="en-US" altLang="en-US" sz="2800" i="1" dirty="0"/>
          </a:p>
        </p:txBody>
      </p:sp>
    </p:spTree>
    <p:extLst>
      <p:ext uri="{BB962C8B-B14F-4D97-AF65-F5344CB8AC3E}">
        <p14:creationId xmlns:p14="http://schemas.microsoft.com/office/powerpoint/2010/main" val="374228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Four: Develop Possible Research </a:t>
            </a:r>
            <a:r>
              <a:rPr lang="en-US" dirty="0" smtClean="0"/>
              <a:t>Problems</a:t>
            </a:r>
            <a:r>
              <a:rPr lang="en-US" sz="2000" dirty="0">
                <a:solidFill>
                  <a:srgbClr val="FFFFFF"/>
                </a:solidFill>
              </a:rPr>
              <a:t> </a:t>
            </a:r>
            <a:r>
              <a:rPr lang="en-US" sz="2000" dirty="0" smtClean="0">
                <a:solidFill>
                  <a:srgbClr val="FFFFFF"/>
                </a:solidFill>
              </a:rPr>
              <a:t>(2 </a:t>
            </a:r>
            <a:r>
              <a:rPr lang="en-US" sz="2000" dirty="0">
                <a:solidFill>
                  <a:srgbClr val="FFFFFF"/>
                </a:solidFill>
              </a:rPr>
              <a:t>of 2)</a:t>
            </a:r>
            <a:endParaRPr lang="en-US" dirty="0"/>
          </a:p>
        </p:txBody>
      </p:sp>
      <p:sp>
        <p:nvSpPr>
          <p:cNvPr id="3" name="Content Placeholder 2"/>
          <p:cNvSpPr>
            <a:spLocks noGrp="1"/>
          </p:cNvSpPr>
          <p:nvPr>
            <p:ph idx="1"/>
          </p:nvPr>
        </p:nvSpPr>
        <p:spPr>
          <a:xfrm>
            <a:off x="1234440" y="2202180"/>
            <a:ext cx="6675120" cy="2453640"/>
          </a:xfrm>
        </p:spPr>
        <p:txBody>
          <a:bodyPr/>
          <a:lstStyle/>
          <a:p>
            <a:pPr marL="0" indent="0" algn="ctr">
              <a:buNone/>
            </a:pPr>
            <a:r>
              <a:rPr lang="en-US" altLang="en-US" dirty="0" smtClean="0"/>
              <a:t>There </a:t>
            </a:r>
            <a:r>
              <a:rPr lang="en-US" altLang="en-US" dirty="0"/>
              <a:t>will often be MANY research problems associated with a single manager’s decision problem.</a:t>
            </a:r>
          </a:p>
        </p:txBody>
      </p:sp>
    </p:spTree>
    <p:extLst>
      <p:ext uri="{BB962C8B-B14F-4D97-AF65-F5344CB8AC3E}">
        <p14:creationId xmlns:p14="http://schemas.microsoft.com/office/powerpoint/2010/main" val="1993086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Decision Problems </a:t>
            </a:r>
            <a:r>
              <a:rPr lang="en-US" dirty="0" smtClean="0"/>
              <a:t>&amp; </a:t>
            </a:r>
            <a:r>
              <a:rPr lang="en-US" dirty="0"/>
              <a:t>Research Problems</a:t>
            </a:r>
          </a:p>
        </p:txBody>
      </p:sp>
      <p:sp>
        <p:nvSpPr>
          <p:cNvPr id="3" name="Content Placeholder 2"/>
          <p:cNvSpPr>
            <a:spLocks noGrp="1"/>
          </p:cNvSpPr>
          <p:nvPr>
            <p:ph idx="1"/>
          </p:nvPr>
        </p:nvSpPr>
        <p:spPr>
          <a:xfrm>
            <a:off x="304800" y="1371600"/>
            <a:ext cx="8229600" cy="731520"/>
          </a:xfrm>
        </p:spPr>
        <p:txBody>
          <a:bodyPr/>
          <a:lstStyle/>
          <a:p>
            <a:pPr marL="0" indent="0">
              <a:buNone/>
            </a:pPr>
            <a:r>
              <a:rPr lang="en-US" sz="2000" b="1" dirty="0" smtClean="0"/>
              <a:t>Exhibit </a:t>
            </a:r>
            <a:r>
              <a:rPr lang="en-US" sz="2000" b="1" dirty="0" smtClean="0"/>
              <a:t>3.3</a:t>
            </a:r>
            <a:r>
              <a:rPr lang="en-US" sz="2000" dirty="0" smtClean="0"/>
              <a:t>  </a:t>
            </a:r>
            <a:r>
              <a:rPr lang="en-US" sz="2000" dirty="0"/>
              <a:t>Examples of the Relationship Between Decision Problems and </a:t>
            </a:r>
            <a:r>
              <a:rPr lang="en-US" sz="2000" dirty="0" smtClean="0"/>
              <a:t>Research Problems</a:t>
            </a:r>
            <a:endParaRPr lang="en-US" sz="2000" dirty="0"/>
          </a:p>
        </p:txBody>
      </p:sp>
      <p:graphicFrame>
        <p:nvGraphicFramePr>
          <p:cNvPr id="10" name="Table 3" descr="A table shows the examples of the relationship between decision problems and research problems.&#10;&#10;The column headers are Decision Problems, Possible Research Problems. The row-wise data is as follows: Discovery-oriented (What? Why?) Why are store revenues so low? Investigate current customer satisfaction. Assess target market perceptions of store and competitors. Determine target market awareness; What needs do our customers have that currently are not being met? Investigate customer lifestyles. Determine customer problems with existing products. Measure customer satisfaction; Strategy-oriented (How?) How do we increase store traffic? Investigate effectiveness of different sales promotions. Determine consumer response to two proposed ad campaigns. Measure consumer preferences for new store layout; How should we introduce a new product? Run test market to determine consumer preferences for different package sizes. Determine if at lease 80 percent of test market purchasers are satisfied with the product. Determine if product sampling promotion leads to 15 percent initial purchase rate."/>
          <p:cNvGraphicFramePr>
            <a:graphicFrameLocks noGrp="1"/>
          </p:cNvGraphicFramePr>
          <p:nvPr>
            <p:ph idx="10"/>
            <p:extLst>
              <p:ext uri="{D42A27DB-BD31-4B8C-83A1-F6EECF244321}">
                <p14:modId xmlns:p14="http://schemas.microsoft.com/office/powerpoint/2010/main" val="2425168562"/>
              </p:ext>
            </p:extLst>
          </p:nvPr>
        </p:nvGraphicFramePr>
        <p:xfrm>
          <a:off x="320040" y="2057400"/>
          <a:ext cx="8503920" cy="4038600"/>
        </p:xfrm>
        <a:graphic>
          <a:graphicData uri="http://schemas.openxmlformats.org/drawingml/2006/table">
            <a:tbl>
              <a:tblPr firstRow="1" bandRow="1">
                <a:tableStyleId>{5C22544A-7EE6-4342-B048-85BDC9FD1C3A}</a:tableStyleId>
              </a:tblPr>
              <a:tblGrid>
                <a:gridCol w="3108960"/>
                <a:gridCol w="5394960"/>
              </a:tblGrid>
              <a:tr h="370840">
                <a:tc>
                  <a:txBody>
                    <a:bodyPr/>
                    <a:lstStyle/>
                    <a:p>
                      <a:pPr marL="91440">
                        <a:spcBef>
                          <a:spcPts val="100"/>
                        </a:spcBef>
                      </a:pPr>
                      <a:r>
                        <a:rPr lang="en-US" sz="1400" dirty="0" smtClean="0">
                          <a:solidFill>
                            <a:schemeClr val="tx1"/>
                          </a:solidFill>
                        </a:rPr>
                        <a:t>DECISION PROBLEMS</a:t>
                      </a:r>
                      <a:endParaRPr lang="en-US" sz="1400" dirty="0">
                        <a:solidFill>
                          <a:schemeClr val="tx1"/>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spcBef>
                          <a:spcPts val="100"/>
                        </a:spcBef>
                      </a:pPr>
                      <a:r>
                        <a:rPr lang="en-US" sz="1400" dirty="0" smtClean="0">
                          <a:solidFill>
                            <a:schemeClr val="tx1"/>
                          </a:solidFill>
                        </a:rPr>
                        <a:t>POSSIBLE RESEARCH PROBLEMS</a:t>
                      </a:r>
                      <a:endParaRPr lang="en-US" sz="1400" dirty="0">
                        <a:solidFill>
                          <a:schemeClr val="tx1"/>
                        </a:solidFill>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370840">
                <a:tc>
                  <a:txBody>
                    <a:bodyPr/>
                    <a:lstStyle/>
                    <a:p>
                      <a:pPr marL="0">
                        <a:spcBef>
                          <a:spcPts val="100"/>
                        </a:spcBef>
                      </a:pPr>
                      <a:r>
                        <a:rPr lang="en-US" sz="1400" b="1" dirty="0" smtClean="0"/>
                        <a:t>Discovery-Oriented (What? Why?)</a:t>
                      </a:r>
                    </a:p>
                    <a:p>
                      <a:pPr marL="0">
                        <a:spcBef>
                          <a:spcPts val="100"/>
                        </a:spcBef>
                      </a:pPr>
                      <a:r>
                        <a:rPr lang="en-US" sz="1400" dirty="0" smtClean="0"/>
                        <a:t>Why are store revenues so low?</a:t>
                      </a:r>
                      <a:endParaRPr 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pPr>
                        <a:spcBef>
                          <a:spcPts val="100"/>
                        </a:spcBef>
                      </a:pPr>
                      <a:r>
                        <a:rPr lang="en-US" sz="1400" dirty="0" smtClean="0"/>
                        <a:t>Investigate current customer satisfaction.</a:t>
                      </a:r>
                    </a:p>
                    <a:p>
                      <a:pPr>
                        <a:spcBef>
                          <a:spcPts val="100"/>
                        </a:spcBef>
                      </a:pPr>
                      <a:r>
                        <a:rPr lang="en-US" sz="1400" dirty="0" smtClean="0"/>
                        <a:t>Assess target market perceptions of store and competitors.</a:t>
                      </a:r>
                    </a:p>
                    <a:p>
                      <a:pPr>
                        <a:spcBef>
                          <a:spcPts val="100"/>
                        </a:spcBef>
                      </a:pPr>
                      <a:r>
                        <a:rPr lang="en-US" sz="1400" dirty="0" smtClean="0"/>
                        <a:t>Determine target market awareness.</a:t>
                      </a:r>
                      <a:endParaRPr 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0">
                        <a:spcBef>
                          <a:spcPts val="100"/>
                        </a:spcBef>
                      </a:pPr>
                      <a:r>
                        <a:rPr lang="en-US" sz="1400" dirty="0" smtClean="0"/>
                        <a:t>What needs do our customers have that currently are not being met?</a:t>
                      </a:r>
                      <a:endParaRPr 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pPr>
                        <a:spcBef>
                          <a:spcPts val="100"/>
                        </a:spcBef>
                      </a:pPr>
                      <a:r>
                        <a:rPr lang="en-US" sz="1400" dirty="0" smtClean="0"/>
                        <a:t>Investigate customer lifestyles.</a:t>
                      </a:r>
                    </a:p>
                    <a:p>
                      <a:pPr>
                        <a:spcBef>
                          <a:spcPts val="100"/>
                        </a:spcBef>
                      </a:pPr>
                      <a:r>
                        <a:rPr lang="en-US" sz="1400" dirty="0" smtClean="0"/>
                        <a:t>Determine customer problems with existing products.</a:t>
                      </a:r>
                    </a:p>
                    <a:p>
                      <a:pPr>
                        <a:spcBef>
                          <a:spcPts val="100"/>
                        </a:spcBef>
                      </a:pPr>
                      <a:r>
                        <a:rPr lang="en-US" sz="1400" dirty="0" smtClean="0"/>
                        <a:t>Measure customer satisfaction.</a:t>
                      </a:r>
                      <a:endParaRPr 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r h="370840">
                <a:tc>
                  <a:txBody>
                    <a:bodyPr/>
                    <a:lstStyle/>
                    <a:p>
                      <a:pPr marL="0">
                        <a:spcBef>
                          <a:spcPts val="100"/>
                        </a:spcBef>
                      </a:pPr>
                      <a:r>
                        <a:rPr lang="en-US" sz="1400" b="1" dirty="0" smtClean="0"/>
                        <a:t>Strategy-Oriented (How?)</a:t>
                      </a:r>
                    </a:p>
                    <a:p>
                      <a:pPr marL="0">
                        <a:spcBef>
                          <a:spcPts val="100"/>
                        </a:spcBef>
                      </a:pPr>
                      <a:r>
                        <a:rPr lang="en-US" sz="1400" dirty="0" smtClean="0"/>
                        <a:t>How do we increase store traffic?</a:t>
                      </a:r>
                      <a:endParaRPr 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c>
                  <a:txBody>
                    <a:bodyPr/>
                    <a:lstStyle/>
                    <a:p>
                      <a:pPr>
                        <a:spcBef>
                          <a:spcPts val="100"/>
                        </a:spcBef>
                      </a:pPr>
                      <a:r>
                        <a:rPr lang="en-US" sz="1400" dirty="0" smtClean="0"/>
                        <a:t>Investigate effectiveness of different sales promotions.</a:t>
                      </a:r>
                    </a:p>
                    <a:p>
                      <a:pPr>
                        <a:spcBef>
                          <a:spcPts val="100"/>
                        </a:spcBef>
                      </a:pPr>
                      <a:r>
                        <a:rPr lang="en-US" sz="1400" dirty="0" smtClean="0"/>
                        <a:t>Determine consumer response to two proposed ad campaigns.</a:t>
                      </a:r>
                    </a:p>
                    <a:p>
                      <a:pPr>
                        <a:spcBef>
                          <a:spcPts val="100"/>
                        </a:spcBef>
                      </a:pPr>
                      <a:r>
                        <a:rPr lang="en-US" sz="1400" dirty="0" smtClean="0"/>
                        <a:t>Measure consumer preferences for new store layouts.</a:t>
                      </a:r>
                      <a:endParaRPr 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DF0D7"/>
                    </a:solidFill>
                  </a:tcPr>
                </a:tc>
              </a:tr>
              <a:tr h="370840">
                <a:tc>
                  <a:txBody>
                    <a:bodyPr/>
                    <a:lstStyle/>
                    <a:p>
                      <a:pPr marL="0">
                        <a:spcBef>
                          <a:spcPts val="100"/>
                        </a:spcBef>
                      </a:pPr>
                      <a:r>
                        <a:rPr lang="en-US" sz="1400" dirty="0" smtClean="0"/>
                        <a:t>How should we introduce a new product?</a:t>
                      </a:r>
                      <a:endParaRPr 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c>
                  <a:txBody>
                    <a:bodyPr/>
                    <a:lstStyle/>
                    <a:p>
                      <a:pPr>
                        <a:spcBef>
                          <a:spcPts val="100"/>
                        </a:spcBef>
                      </a:pPr>
                      <a:r>
                        <a:rPr lang="en-US" sz="1400" dirty="0" smtClean="0"/>
                        <a:t>Run test market to determine consumer preferences for different package sizes.</a:t>
                      </a:r>
                    </a:p>
                    <a:p>
                      <a:pPr>
                        <a:spcBef>
                          <a:spcPts val="100"/>
                        </a:spcBef>
                      </a:pPr>
                      <a:r>
                        <a:rPr lang="en-US" sz="1400" dirty="0" smtClean="0"/>
                        <a:t>Determine if at least 80% of test market purchasers are satisfied with product.</a:t>
                      </a:r>
                    </a:p>
                    <a:p>
                      <a:pPr>
                        <a:spcBef>
                          <a:spcPts val="100"/>
                        </a:spcBef>
                      </a:pPr>
                      <a:r>
                        <a:rPr lang="en-US" sz="1400" dirty="0" smtClean="0"/>
                        <a:t>Determine if product sampling promotion leads to 15% initial purchase rate.</a:t>
                      </a:r>
                      <a:endParaRPr lang="en-US" sz="1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EAF5E6"/>
                    </a:solidFill>
                  </a:tcPr>
                </a:tc>
              </a:tr>
            </a:tbl>
          </a:graphicData>
        </a:graphic>
      </p:graphicFrame>
    </p:spTree>
    <p:extLst>
      <p:ext uri="{BB962C8B-B14F-4D97-AF65-F5344CB8AC3E}">
        <p14:creationId xmlns:p14="http://schemas.microsoft.com/office/powerpoint/2010/main" val="413140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Step Five: Select the Research Problem(s) to be Addressed</a:t>
            </a:r>
            <a:endParaRPr lang="en-US" sz="2000" dirty="0"/>
          </a:p>
        </p:txBody>
      </p:sp>
      <p:sp>
        <p:nvSpPr>
          <p:cNvPr id="3" name="Content Placeholder 2"/>
          <p:cNvSpPr>
            <a:spLocks noGrp="1"/>
          </p:cNvSpPr>
          <p:nvPr>
            <p:ph idx="1"/>
          </p:nvPr>
        </p:nvSpPr>
        <p:spPr/>
        <p:txBody>
          <a:bodyPr/>
          <a:lstStyle/>
          <a:p>
            <a:pPr marL="0" indent="0">
              <a:spcBef>
                <a:spcPts val="1200"/>
              </a:spcBef>
              <a:buNone/>
            </a:pPr>
            <a:r>
              <a:rPr lang="en-US" altLang="en-US" dirty="0"/>
              <a:t>Researchers normally can’t do everything. It is better to address one or two research problems fully than to try to do too many things at once.</a:t>
            </a:r>
          </a:p>
          <a:p>
            <a:pPr marL="457200">
              <a:spcBef>
                <a:spcPts val="1200"/>
              </a:spcBef>
            </a:pPr>
            <a:r>
              <a:rPr lang="en-US" altLang="en-US" sz="3200" dirty="0"/>
              <a:t>Trade-off: </a:t>
            </a:r>
            <a:r>
              <a:rPr lang="en-US" altLang="en-US" sz="3200" i="1" dirty="0"/>
              <a:t>Value of the information to be obtained </a:t>
            </a:r>
            <a:r>
              <a:rPr lang="en-US" altLang="en-US" sz="3200" i="1" dirty="0" smtClean="0"/>
              <a:t>versus </a:t>
            </a:r>
            <a:r>
              <a:rPr lang="en-US" altLang="en-US" sz="3200" i="1" dirty="0"/>
              <a:t>the costs of obtaining it</a:t>
            </a:r>
            <a:r>
              <a:rPr lang="en-US" altLang="en-US" sz="3200" dirty="0"/>
              <a:t>.</a:t>
            </a:r>
          </a:p>
        </p:txBody>
      </p:sp>
    </p:spTree>
    <p:extLst>
      <p:ext uri="{BB962C8B-B14F-4D97-AF65-F5344CB8AC3E}">
        <p14:creationId xmlns:p14="http://schemas.microsoft.com/office/powerpoint/2010/main" val="49242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sz="2000" dirty="0">
                <a:solidFill>
                  <a:srgbClr val="FFFFFF"/>
                </a:solidFill>
              </a:rPr>
              <a:t> (1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a:pPr>
            <a:r>
              <a:rPr lang="en-US" dirty="0" smtClean="0"/>
              <a:t>Specify </a:t>
            </a:r>
            <a:r>
              <a:rPr lang="en-US" dirty="0"/>
              <a:t>the key steps in problem formulation</a:t>
            </a:r>
            <a:r>
              <a:rPr lang="en-US" dirty="0" smtClean="0"/>
              <a:t>.</a:t>
            </a:r>
            <a:endParaRPr lang="en-US" dirty="0"/>
          </a:p>
          <a:p>
            <a:pPr marL="640080" indent="-640080">
              <a:spcBef>
                <a:spcPts val="1200"/>
              </a:spcBef>
              <a:spcAft>
                <a:spcPts val="1200"/>
              </a:spcAft>
              <a:buAutoNum type="arabicPeriod"/>
            </a:pPr>
            <a:r>
              <a:rPr lang="en-US" dirty="0"/>
              <a:t>Discuss two goals of the initial meeting with the research client</a:t>
            </a:r>
            <a:r>
              <a:rPr lang="en-US" dirty="0" smtClean="0"/>
              <a:t>.</a:t>
            </a:r>
            <a:endParaRPr lang="en-US" dirty="0"/>
          </a:p>
          <a:p>
            <a:pPr marL="640080" indent="-640080">
              <a:spcBef>
                <a:spcPts val="1200"/>
              </a:spcBef>
              <a:spcAft>
                <a:spcPts val="1200"/>
              </a:spcAft>
              <a:buAutoNum type="arabicPeriod"/>
            </a:pPr>
            <a:r>
              <a:rPr lang="en-US" dirty="0" smtClean="0"/>
              <a:t>Discuss </a:t>
            </a:r>
            <a:r>
              <a:rPr lang="en-US" dirty="0"/>
              <a:t>the two general sources of marketing problems/opportunities</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Step Six: Prepare Research Request Agreement</a:t>
            </a:r>
            <a:r>
              <a:rPr lang="en-US" sz="2000" dirty="0" smtClean="0"/>
              <a:t> (1 </a:t>
            </a:r>
            <a:r>
              <a:rPr lang="en-US" sz="2000" dirty="0" smtClean="0"/>
              <a:t>of </a:t>
            </a:r>
            <a:r>
              <a:rPr lang="en-US" sz="2000" dirty="0" smtClean="0"/>
              <a:t>2)</a:t>
            </a:r>
            <a:endParaRPr lang="en-US" sz="2000"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RESEARCH REQUEST AGREEMENT</a:t>
            </a:r>
          </a:p>
          <a:p>
            <a:pPr marL="457200" lvl="1" indent="0">
              <a:buNone/>
            </a:pPr>
            <a:r>
              <a:rPr lang="en-US" dirty="0"/>
              <a:t>A document prepared by the researcher after meeting with the decision maker that summarizes the problem and the information that is needed to address it.</a:t>
            </a:r>
            <a:endParaRPr lang="en-US" dirty="0"/>
          </a:p>
        </p:txBody>
      </p:sp>
    </p:spTree>
    <p:extLst>
      <p:ext uri="{BB962C8B-B14F-4D97-AF65-F5344CB8AC3E}">
        <p14:creationId xmlns:p14="http://schemas.microsoft.com/office/powerpoint/2010/main" val="3779744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Six: Prepare Research Request Agreement</a:t>
            </a:r>
            <a:r>
              <a:rPr lang="en-US" sz="2000" dirty="0" smtClean="0"/>
              <a:t> (2 </a:t>
            </a:r>
            <a:r>
              <a:rPr lang="en-US" sz="2000" dirty="0" smtClean="0"/>
              <a:t>of </a:t>
            </a:r>
            <a:r>
              <a:rPr lang="en-US" sz="2000" dirty="0" smtClean="0"/>
              <a:t>2)</a:t>
            </a:r>
            <a:endParaRPr lang="en-US" sz="2000" dirty="0"/>
          </a:p>
        </p:txBody>
      </p:sp>
      <p:sp>
        <p:nvSpPr>
          <p:cNvPr id="3" name="Content Placeholder 2"/>
          <p:cNvSpPr>
            <a:spLocks noGrp="1"/>
          </p:cNvSpPr>
          <p:nvPr>
            <p:ph sz="half" idx="1"/>
          </p:nvPr>
        </p:nvSpPr>
        <p:spPr>
          <a:xfrm>
            <a:off x="457200" y="1432560"/>
            <a:ext cx="8229600" cy="2987040"/>
          </a:xfrm>
        </p:spPr>
        <p:txBody>
          <a:bodyPr/>
          <a:lstStyle/>
          <a:p>
            <a:r>
              <a:rPr lang="en-US" altLang="en-US" dirty="0"/>
              <a:t>The purpose of the Research Request Agreement is to make certain that everyone understands the problem to be addressed and what the research is to accomplish.</a:t>
            </a:r>
          </a:p>
        </p:txBody>
      </p:sp>
      <p:sp>
        <p:nvSpPr>
          <p:cNvPr id="4" name="Content Placeholder 3"/>
          <p:cNvSpPr>
            <a:spLocks noGrp="1"/>
          </p:cNvSpPr>
          <p:nvPr>
            <p:ph sz="half" idx="2"/>
          </p:nvPr>
        </p:nvSpPr>
        <p:spPr>
          <a:xfrm>
            <a:off x="2286000" y="5257800"/>
            <a:ext cx="4572000" cy="457200"/>
          </a:xfrm>
        </p:spPr>
        <p:txBody>
          <a:bodyPr/>
          <a:lstStyle/>
          <a:p>
            <a:pPr marL="0" indent="0">
              <a:buNone/>
            </a:pPr>
            <a:r>
              <a:rPr lang="en-US" sz="1600" dirty="0"/>
              <a:t>(</a:t>
            </a:r>
            <a:r>
              <a:rPr lang="en-US" sz="1600" b="1" i="1" dirty="0"/>
              <a:t>HINT:</a:t>
            </a:r>
            <a:r>
              <a:rPr lang="en-US" sz="1600" dirty="0"/>
              <a:t> For an example, see pages 53-54 of text</a:t>
            </a:r>
            <a:r>
              <a:rPr lang="en-US" sz="1600" dirty="0" smtClean="0"/>
              <a:t>)</a:t>
            </a:r>
            <a:endParaRPr lang="en-US" sz="1600" dirty="0"/>
          </a:p>
        </p:txBody>
      </p:sp>
    </p:spTree>
    <p:extLst>
      <p:ext uri="{BB962C8B-B14F-4D97-AF65-F5344CB8AC3E}">
        <p14:creationId xmlns:p14="http://schemas.microsoft.com/office/powerpoint/2010/main" val="593191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Sections of a Research Request Agreement</a:t>
            </a:r>
            <a:r>
              <a:rPr lang="en-US" sz="2000" dirty="0" smtClean="0"/>
              <a:t> (1 </a:t>
            </a:r>
            <a:r>
              <a:rPr lang="en-US" sz="2000" dirty="0" smtClean="0"/>
              <a:t>of </a:t>
            </a:r>
            <a:r>
              <a:rPr lang="en-US" sz="2000" dirty="0" smtClean="0"/>
              <a:t>2)</a:t>
            </a:r>
            <a:endParaRPr lang="en-US" sz="2000" dirty="0"/>
          </a:p>
        </p:txBody>
      </p:sp>
      <p:sp>
        <p:nvSpPr>
          <p:cNvPr id="3" name="Content Placeholder 2"/>
          <p:cNvSpPr>
            <a:spLocks noGrp="1"/>
          </p:cNvSpPr>
          <p:nvPr>
            <p:ph idx="1"/>
          </p:nvPr>
        </p:nvSpPr>
        <p:spPr>
          <a:xfrm>
            <a:off x="914400" y="1889760"/>
            <a:ext cx="7315200" cy="3368040"/>
          </a:xfrm>
          <a:solidFill>
            <a:schemeClr val="bg2">
              <a:lumMod val="40000"/>
              <a:lumOff val="60000"/>
            </a:schemeClr>
          </a:solidFill>
        </p:spPr>
        <p:txBody>
          <a:bodyPr/>
          <a:lstStyle/>
          <a:p>
            <a:pPr>
              <a:spcBef>
                <a:spcPts val="1200"/>
              </a:spcBef>
              <a:spcAft>
                <a:spcPts val="1200"/>
              </a:spcAft>
            </a:pPr>
            <a:r>
              <a:rPr lang="en-US" dirty="0"/>
              <a:t>Background</a:t>
            </a:r>
          </a:p>
          <a:p>
            <a:pPr>
              <a:spcBef>
                <a:spcPts val="1200"/>
              </a:spcBef>
              <a:spcAft>
                <a:spcPts val="1200"/>
              </a:spcAft>
            </a:pPr>
            <a:r>
              <a:rPr lang="en-US" dirty="0"/>
              <a:t>Decision problem</a:t>
            </a:r>
          </a:p>
          <a:p>
            <a:pPr>
              <a:spcBef>
                <a:spcPts val="1200"/>
              </a:spcBef>
              <a:spcAft>
                <a:spcPts val="1200"/>
              </a:spcAft>
            </a:pPr>
            <a:r>
              <a:rPr lang="en-US" dirty="0"/>
              <a:t>Research problem(s)</a:t>
            </a:r>
          </a:p>
          <a:p>
            <a:pPr>
              <a:spcBef>
                <a:spcPts val="1200"/>
              </a:spcBef>
              <a:spcAft>
                <a:spcPts val="1200"/>
              </a:spcAft>
            </a:pPr>
            <a:r>
              <a:rPr lang="en-US" dirty="0"/>
              <a:t>Use</a:t>
            </a:r>
          </a:p>
        </p:txBody>
      </p:sp>
    </p:spTree>
    <p:extLst>
      <p:ext uri="{BB962C8B-B14F-4D97-AF65-F5344CB8AC3E}">
        <p14:creationId xmlns:p14="http://schemas.microsoft.com/office/powerpoint/2010/main" val="2093171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Sections of a Research Request Agreement</a:t>
            </a:r>
            <a:r>
              <a:rPr lang="en-US" sz="2000" dirty="0" smtClean="0"/>
              <a:t> (2 </a:t>
            </a:r>
            <a:r>
              <a:rPr lang="en-US" sz="2000" dirty="0" smtClean="0"/>
              <a:t>of </a:t>
            </a:r>
            <a:r>
              <a:rPr lang="en-US" sz="2000" dirty="0" smtClean="0"/>
              <a:t>2)</a:t>
            </a:r>
            <a:endParaRPr lang="en-US" sz="2000" dirty="0"/>
          </a:p>
        </p:txBody>
      </p:sp>
      <p:sp>
        <p:nvSpPr>
          <p:cNvPr id="3" name="Content Placeholder 2"/>
          <p:cNvSpPr>
            <a:spLocks noGrp="1"/>
          </p:cNvSpPr>
          <p:nvPr>
            <p:ph idx="1"/>
          </p:nvPr>
        </p:nvSpPr>
        <p:spPr>
          <a:xfrm>
            <a:off x="914400" y="1889760"/>
            <a:ext cx="7315200" cy="3368040"/>
          </a:xfrm>
          <a:solidFill>
            <a:schemeClr val="bg2">
              <a:lumMod val="40000"/>
              <a:lumOff val="60000"/>
            </a:schemeClr>
          </a:solidFill>
        </p:spPr>
        <p:txBody>
          <a:bodyPr/>
          <a:lstStyle/>
          <a:p>
            <a:pPr>
              <a:spcBef>
                <a:spcPts val="1200"/>
              </a:spcBef>
              <a:spcAft>
                <a:spcPts val="1200"/>
              </a:spcAft>
            </a:pPr>
            <a:r>
              <a:rPr lang="en-US" dirty="0"/>
              <a:t>Population and subgroups</a:t>
            </a:r>
          </a:p>
          <a:p>
            <a:pPr>
              <a:spcBef>
                <a:spcPts val="1200"/>
              </a:spcBef>
              <a:spcAft>
                <a:spcPts val="1200"/>
              </a:spcAft>
            </a:pPr>
            <a:r>
              <a:rPr lang="en-US" dirty="0"/>
              <a:t>Logistics</a:t>
            </a:r>
          </a:p>
        </p:txBody>
      </p:sp>
    </p:spTree>
    <p:extLst>
      <p:ext uri="{BB962C8B-B14F-4D97-AF65-F5344CB8AC3E}">
        <p14:creationId xmlns:p14="http://schemas.microsoft.com/office/powerpoint/2010/main" val="677242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Proposal</a:t>
            </a:r>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RESEARCH PROPOSAL</a:t>
            </a:r>
          </a:p>
          <a:p>
            <a:pPr marL="457200" lvl="1" indent="0">
              <a:buNone/>
            </a:pPr>
            <a:r>
              <a:rPr lang="en-US" dirty="0"/>
              <a:t>A written statement that describes the marketing problem, the purpose of the study, and a detailed outline of the research methodology</a:t>
            </a:r>
            <a:r>
              <a:rPr lang="en-US" dirty="0" smtClean="0"/>
              <a:t>.</a:t>
            </a:r>
          </a:p>
          <a:p>
            <a:pPr marL="914400" lvl="1"/>
            <a:r>
              <a:rPr lang="en-US" altLang="en-US" sz="2800" dirty="0"/>
              <a:t>The research proposal differs from the research request agreement because it includes the proposed research method and is much more detailed</a:t>
            </a:r>
            <a:r>
              <a:rPr lang="en-US" altLang="en-US" sz="2800" dirty="0" smtClean="0"/>
              <a:t>.</a:t>
            </a:r>
            <a:endParaRPr lang="en-US" altLang="en-US" sz="2800" dirty="0"/>
          </a:p>
        </p:txBody>
      </p:sp>
    </p:spTree>
    <p:extLst>
      <p:ext uri="{BB962C8B-B14F-4D97-AF65-F5344CB8AC3E}">
        <p14:creationId xmlns:p14="http://schemas.microsoft.com/office/powerpoint/2010/main" val="2442073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Proposal Outline</a:t>
            </a:r>
          </a:p>
        </p:txBody>
      </p:sp>
      <p:sp>
        <p:nvSpPr>
          <p:cNvPr id="3" name="Content Placeholder 2"/>
          <p:cNvSpPr>
            <a:spLocks noGrp="1"/>
          </p:cNvSpPr>
          <p:nvPr>
            <p:ph idx="1"/>
          </p:nvPr>
        </p:nvSpPr>
        <p:spPr>
          <a:solidFill>
            <a:schemeClr val="bg2">
              <a:lumMod val="40000"/>
              <a:lumOff val="60000"/>
            </a:schemeClr>
          </a:solidFill>
        </p:spPr>
        <p:txBody>
          <a:bodyPr/>
          <a:lstStyle/>
          <a:p>
            <a:pPr marL="548640" indent="-548640">
              <a:buFont typeface="+mj-lt"/>
              <a:buAutoNum type="alphaUcPeriod"/>
            </a:pPr>
            <a:r>
              <a:rPr lang="en-US" altLang="en-US" sz="2800" dirty="0" smtClean="0"/>
              <a:t>Problem </a:t>
            </a:r>
            <a:r>
              <a:rPr lang="en-US" altLang="en-US" sz="2800" dirty="0"/>
              <a:t>Definition and Background</a:t>
            </a:r>
          </a:p>
          <a:p>
            <a:pPr marL="548640" indent="-548640">
              <a:buFont typeface="+mj-lt"/>
              <a:buAutoNum type="alphaUcPeriod"/>
            </a:pPr>
            <a:r>
              <a:rPr lang="en-US" altLang="en-US" sz="2800" dirty="0" smtClean="0"/>
              <a:t>Research </a:t>
            </a:r>
            <a:r>
              <a:rPr lang="en-US" altLang="en-US" sz="2800" dirty="0"/>
              <a:t>Design and Data Sources</a:t>
            </a:r>
          </a:p>
          <a:p>
            <a:pPr marL="548640" indent="-548640">
              <a:buFont typeface="+mj-lt"/>
              <a:buAutoNum type="alphaUcPeriod"/>
            </a:pPr>
            <a:r>
              <a:rPr lang="en-US" altLang="en-US" sz="2800" dirty="0" smtClean="0"/>
              <a:t>Sampling </a:t>
            </a:r>
            <a:r>
              <a:rPr lang="en-US" altLang="en-US" sz="2800" dirty="0"/>
              <a:t>Plan</a:t>
            </a:r>
          </a:p>
          <a:p>
            <a:pPr marL="548640" indent="-548640">
              <a:buFont typeface="+mj-lt"/>
              <a:buAutoNum type="alphaUcPeriod"/>
            </a:pPr>
            <a:r>
              <a:rPr lang="en-US" altLang="en-US" sz="2800" dirty="0" smtClean="0"/>
              <a:t>Data </a:t>
            </a:r>
            <a:r>
              <a:rPr lang="en-US" altLang="en-US" sz="2800" dirty="0"/>
              <a:t>Collection Forms</a:t>
            </a:r>
          </a:p>
          <a:p>
            <a:pPr marL="548640" indent="-548640">
              <a:buFont typeface="+mj-lt"/>
              <a:buAutoNum type="alphaUcPeriod"/>
            </a:pPr>
            <a:r>
              <a:rPr lang="en-US" altLang="en-US" sz="2800" dirty="0" smtClean="0"/>
              <a:t>Analysis</a:t>
            </a:r>
            <a:endParaRPr lang="en-US" altLang="en-US" sz="2800" dirty="0"/>
          </a:p>
          <a:p>
            <a:pPr marL="548640" indent="-548640">
              <a:buFont typeface="+mj-lt"/>
              <a:buAutoNum type="alphaUcPeriod"/>
            </a:pPr>
            <a:r>
              <a:rPr lang="en-US" altLang="en-US" sz="2800" dirty="0" smtClean="0"/>
              <a:t>Time </a:t>
            </a:r>
            <a:r>
              <a:rPr lang="en-US" altLang="en-US" sz="2800" dirty="0"/>
              <a:t>Schedule</a:t>
            </a:r>
          </a:p>
          <a:p>
            <a:pPr marL="548640" indent="-548640">
              <a:buFont typeface="+mj-lt"/>
              <a:buAutoNum type="alphaUcPeriod"/>
            </a:pPr>
            <a:r>
              <a:rPr lang="en-US" altLang="en-US" sz="2800" dirty="0" smtClean="0"/>
              <a:t>Personnel </a:t>
            </a:r>
            <a:r>
              <a:rPr lang="en-US" altLang="en-US" sz="2800" dirty="0"/>
              <a:t>Requirements and Cost Estimate</a:t>
            </a:r>
          </a:p>
          <a:p>
            <a:pPr marL="548640" indent="-548640">
              <a:buFont typeface="+mj-lt"/>
              <a:buAutoNum type="alphaUcPeriod"/>
            </a:pPr>
            <a:r>
              <a:rPr lang="en-US" altLang="en-US" sz="2800" dirty="0" smtClean="0"/>
              <a:t>Appendices</a:t>
            </a:r>
            <a:endParaRPr lang="en-US" altLang="en-US" sz="2800" dirty="0"/>
          </a:p>
        </p:txBody>
      </p:sp>
    </p:spTree>
    <p:extLst>
      <p:ext uri="{BB962C8B-B14F-4D97-AF65-F5344CB8AC3E}">
        <p14:creationId xmlns:p14="http://schemas.microsoft.com/office/powerpoint/2010/main" val="4109986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Choosing a Research Supplier</a:t>
            </a:r>
            <a:endParaRPr lang="en-US" dirty="0"/>
          </a:p>
        </p:txBody>
      </p:sp>
      <p:sp>
        <p:nvSpPr>
          <p:cNvPr id="6" name="Content Placeholder 2"/>
          <p:cNvSpPr>
            <a:spLocks noGrp="1"/>
          </p:cNvSpPr>
          <p:nvPr>
            <p:ph idx="1"/>
          </p:nvPr>
        </p:nvSpPr>
        <p:spPr/>
        <p:txBody>
          <a:bodyPr/>
          <a:lstStyle/>
          <a:p>
            <a:pPr marL="0" indent="0">
              <a:buFont typeface="Arial" pitchFamily="34" charset="0"/>
              <a:buNone/>
            </a:pPr>
            <a:r>
              <a:rPr lang="en-US" b="1" dirty="0">
                <a:solidFill>
                  <a:schemeClr val="tx2"/>
                </a:solidFill>
              </a:rPr>
              <a:t>REQUEST-FOR-PROPOSAL (RFP)</a:t>
            </a:r>
          </a:p>
          <a:p>
            <a:pPr marL="457200" lvl="1" indent="0">
              <a:buNone/>
            </a:pPr>
            <a:r>
              <a:rPr lang="en-US" dirty="0"/>
              <a:t>A document that describes, as specifically as possible, the nature of the problem for which research is sought and that asks providers to offer proposals, including cost estimates, about how they would perform the job.</a:t>
            </a:r>
            <a:endParaRPr lang="en-US" dirty="0"/>
          </a:p>
        </p:txBody>
      </p:sp>
    </p:spTree>
    <p:extLst>
      <p:ext uri="{BB962C8B-B14F-4D97-AF65-F5344CB8AC3E}">
        <p14:creationId xmlns:p14="http://schemas.microsoft.com/office/powerpoint/2010/main" val="414493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sz="2000" dirty="0">
                <a:solidFill>
                  <a:srgbClr val="FFFFFF"/>
                </a:solidFill>
              </a:rPr>
              <a:t> </a:t>
            </a:r>
            <a:r>
              <a:rPr lang="en-US" sz="2000" dirty="0" smtClean="0">
                <a:solidFill>
                  <a:srgbClr val="FFFFFF"/>
                </a:solidFill>
              </a:rPr>
              <a:t>(2 </a:t>
            </a:r>
            <a:r>
              <a:rPr lang="en-US" sz="2000" dirty="0">
                <a:solidFill>
                  <a:srgbClr val="FFFFFF"/>
                </a:solidFill>
              </a:rPr>
              <a:t>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4"/>
            </a:pPr>
            <a:r>
              <a:rPr lang="en-US" dirty="0"/>
              <a:t>Explain why the researcher must be actively involved in problem formulation.	</a:t>
            </a:r>
          </a:p>
          <a:p>
            <a:pPr marL="640080" indent="-640080">
              <a:spcBef>
                <a:spcPts val="1200"/>
              </a:spcBef>
              <a:spcAft>
                <a:spcPts val="1200"/>
              </a:spcAft>
              <a:buFont typeface="+mj-lt"/>
              <a:buAutoNum type="arabicPeriod" startAt="4"/>
            </a:pPr>
            <a:r>
              <a:rPr lang="en-US" dirty="0"/>
              <a:t>Distinguish between two types of decision problems.</a:t>
            </a:r>
          </a:p>
        </p:txBody>
      </p:sp>
    </p:spTree>
    <p:extLst>
      <p:ext uri="{BB962C8B-B14F-4D97-AF65-F5344CB8AC3E}">
        <p14:creationId xmlns:p14="http://schemas.microsoft.com/office/powerpoint/2010/main" val="2703533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sz="2000" dirty="0">
                <a:solidFill>
                  <a:srgbClr val="FFFFFF"/>
                </a:solidFill>
              </a:rPr>
              <a:t> </a:t>
            </a:r>
            <a:r>
              <a:rPr lang="en-US" sz="2000" dirty="0" smtClean="0">
                <a:solidFill>
                  <a:srgbClr val="FFFFFF"/>
                </a:solidFill>
              </a:rPr>
              <a:t>(3 </a:t>
            </a:r>
            <a:r>
              <a:rPr lang="en-US" sz="2000" dirty="0">
                <a:solidFill>
                  <a:srgbClr val="FFFFFF"/>
                </a:solidFill>
              </a:rPr>
              <a:t>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6"/>
            </a:pPr>
            <a:r>
              <a:rPr lang="en-US" dirty="0" smtClean="0"/>
              <a:t>Distinguish </a:t>
            </a:r>
            <a:r>
              <a:rPr lang="en-US" dirty="0"/>
              <a:t>between a decision problem and a research problem</a:t>
            </a:r>
            <a:r>
              <a:rPr lang="en-US" dirty="0" smtClean="0"/>
              <a:t>.</a:t>
            </a:r>
            <a:endParaRPr lang="en-US" dirty="0"/>
          </a:p>
          <a:p>
            <a:pPr marL="640080" indent="-640080">
              <a:spcBef>
                <a:spcPts val="1200"/>
              </a:spcBef>
              <a:spcAft>
                <a:spcPts val="1200"/>
              </a:spcAft>
              <a:buFont typeface="+mj-lt"/>
              <a:buAutoNum type="arabicPeriod" startAt="6"/>
            </a:pPr>
            <a:r>
              <a:rPr lang="en-US" dirty="0"/>
              <a:t>Describe the research request agreement</a:t>
            </a:r>
            <a:r>
              <a:rPr lang="en-US" dirty="0" smtClean="0"/>
              <a:t>.</a:t>
            </a:r>
            <a:endParaRPr lang="en-US" dirty="0"/>
          </a:p>
        </p:txBody>
      </p:sp>
    </p:spTree>
    <p:extLst>
      <p:ext uri="{BB962C8B-B14F-4D97-AF65-F5344CB8AC3E}">
        <p14:creationId xmlns:p14="http://schemas.microsoft.com/office/powerpoint/2010/main" val="2929620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or Opportunities?</a:t>
            </a:r>
          </a:p>
        </p:txBody>
      </p:sp>
      <p:pic>
        <p:nvPicPr>
          <p:cNvPr id="6" name="Picture 2" descr="An illustration shows two elliptical text boxes. The first is labeled as problem, and the second is labeled as opportunity. An arrow leads from the first text box to the secon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0313" y="1620691"/>
            <a:ext cx="5723373" cy="4286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22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Key Steps in Problem Formulation</a:t>
            </a:r>
            <a:endParaRPr lang="en-US" dirty="0"/>
          </a:p>
        </p:txBody>
      </p:sp>
      <p:sp>
        <p:nvSpPr>
          <p:cNvPr id="3" name="Content Placeholder 2"/>
          <p:cNvSpPr>
            <a:spLocks noGrp="1"/>
          </p:cNvSpPr>
          <p:nvPr>
            <p:ph idx="1"/>
          </p:nvPr>
        </p:nvSpPr>
        <p:spPr/>
        <p:txBody>
          <a:bodyPr/>
          <a:lstStyle/>
          <a:p>
            <a:pPr marL="0" indent="0">
              <a:spcBef>
                <a:spcPts val="1200"/>
              </a:spcBef>
              <a:buNone/>
              <a:defRPr/>
            </a:pPr>
            <a:r>
              <a:rPr lang="en-US" sz="2800" b="1" dirty="0">
                <a:solidFill>
                  <a:srgbClr val="2B5E57"/>
                </a:solidFill>
              </a:rPr>
              <a:t>Step One:</a:t>
            </a:r>
            <a:r>
              <a:rPr lang="en-US" sz="2800" dirty="0"/>
              <a:t> Meet with Client</a:t>
            </a:r>
          </a:p>
          <a:p>
            <a:pPr marL="0" indent="0">
              <a:spcBef>
                <a:spcPts val="1200"/>
              </a:spcBef>
              <a:buNone/>
              <a:defRPr/>
            </a:pPr>
            <a:r>
              <a:rPr lang="en-US" sz="2800" b="1" dirty="0">
                <a:solidFill>
                  <a:srgbClr val="2B5E57"/>
                </a:solidFill>
              </a:rPr>
              <a:t>Step Two:</a:t>
            </a:r>
            <a:r>
              <a:rPr lang="en-US" sz="2800" dirty="0"/>
              <a:t> Clarify Problem / Opportunity</a:t>
            </a:r>
          </a:p>
          <a:p>
            <a:pPr marL="0" indent="0">
              <a:spcBef>
                <a:spcPts val="1200"/>
              </a:spcBef>
              <a:buNone/>
              <a:defRPr/>
            </a:pPr>
            <a:r>
              <a:rPr lang="en-US" sz="2800" b="1" dirty="0">
                <a:solidFill>
                  <a:srgbClr val="2B5E57"/>
                </a:solidFill>
              </a:rPr>
              <a:t>Step Three:</a:t>
            </a:r>
            <a:r>
              <a:rPr lang="en-US" sz="2800" dirty="0"/>
              <a:t> State Manager’s Decision Problem</a:t>
            </a:r>
          </a:p>
          <a:p>
            <a:pPr marL="1892808" indent="-1892808">
              <a:spcBef>
                <a:spcPts val="1200"/>
              </a:spcBef>
              <a:buNone/>
              <a:defRPr/>
            </a:pPr>
            <a:r>
              <a:rPr lang="en-US" sz="2800" b="1" dirty="0">
                <a:solidFill>
                  <a:srgbClr val="2B5E57"/>
                </a:solidFill>
              </a:rPr>
              <a:t>Step Four:</a:t>
            </a:r>
            <a:r>
              <a:rPr lang="en-US" sz="2800" dirty="0"/>
              <a:t> Develop Full Range of </a:t>
            </a:r>
            <a:r>
              <a:rPr lang="en-US" sz="2800" dirty="0" smtClean="0"/>
              <a:t>Possible Research </a:t>
            </a:r>
            <a:r>
              <a:rPr lang="en-US" sz="2800" dirty="0"/>
              <a:t>Problems</a:t>
            </a:r>
          </a:p>
          <a:p>
            <a:pPr marL="0" indent="0">
              <a:spcBef>
                <a:spcPts val="1200"/>
              </a:spcBef>
              <a:buNone/>
              <a:defRPr/>
            </a:pPr>
            <a:r>
              <a:rPr lang="en-US" sz="2800" b="1" dirty="0">
                <a:solidFill>
                  <a:srgbClr val="2B5E57"/>
                </a:solidFill>
              </a:rPr>
              <a:t>Step Five:</a:t>
            </a:r>
            <a:r>
              <a:rPr lang="en-US" sz="2800" dirty="0"/>
              <a:t> Select Research Problem(s)</a:t>
            </a:r>
          </a:p>
          <a:p>
            <a:pPr marL="0" indent="0">
              <a:spcBef>
                <a:spcPts val="1200"/>
              </a:spcBef>
              <a:buNone/>
              <a:defRPr/>
            </a:pPr>
            <a:r>
              <a:rPr lang="en-US" sz="2800" b="1" dirty="0">
                <a:solidFill>
                  <a:srgbClr val="2B5E57"/>
                </a:solidFill>
              </a:rPr>
              <a:t>Step Six:</a:t>
            </a:r>
            <a:r>
              <a:rPr lang="en-US" sz="2800" dirty="0"/>
              <a:t> Prepare Research Request </a:t>
            </a:r>
            <a:r>
              <a:rPr lang="en-US" sz="2800" dirty="0" smtClean="0"/>
              <a:t>Agreement</a:t>
            </a:r>
            <a:endParaRPr lang="en-US" sz="2800" dirty="0"/>
          </a:p>
        </p:txBody>
      </p:sp>
    </p:spTree>
    <p:extLst>
      <p:ext uri="{BB962C8B-B14F-4D97-AF65-F5344CB8AC3E}">
        <p14:creationId xmlns:p14="http://schemas.microsoft.com/office/powerpoint/2010/main" val="292138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Step One: Meet with Client</a:t>
            </a:r>
            <a:r>
              <a:rPr lang="en-US" sz="2000" dirty="0" smtClean="0">
                <a:solidFill>
                  <a:srgbClr val="FFFFFF"/>
                </a:solidFill>
              </a:rPr>
              <a:t> (1 </a:t>
            </a:r>
            <a:r>
              <a:rPr lang="en-US" sz="2000" dirty="0">
                <a:solidFill>
                  <a:srgbClr val="FFFFFF"/>
                </a:solidFill>
              </a:rPr>
              <a:t>of </a:t>
            </a:r>
            <a:r>
              <a:rPr lang="en-US" sz="2000" dirty="0" smtClean="0">
                <a:solidFill>
                  <a:srgbClr val="FFFFFF"/>
                </a:solidFill>
              </a:rPr>
              <a:t>2)</a:t>
            </a:r>
            <a:endParaRPr lang="en-US" dirty="0"/>
          </a:p>
        </p:txBody>
      </p:sp>
      <p:sp>
        <p:nvSpPr>
          <p:cNvPr id="3" name="Content Placeholder 2"/>
          <p:cNvSpPr>
            <a:spLocks noGrp="1"/>
          </p:cNvSpPr>
          <p:nvPr>
            <p:ph idx="1"/>
          </p:nvPr>
        </p:nvSpPr>
        <p:spPr/>
        <p:txBody>
          <a:bodyPr/>
          <a:lstStyle/>
          <a:p>
            <a:pPr>
              <a:lnSpc>
                <a:spcPct val="95000"/>
              </a:lnSpc>
            </a:pPr>
            <a:r>
              <a:rPr lang="en-US" altLang="en-US" dirty="0"/>
              <a:t>What is the problem or opportunity you’re facing?</a:t>
            </a:r>
          </a:p>
          <a:p>
            <a:pPr>
              <a:lnSpc>
                <a:spcPct val="95000"/>
              </a:lnSpc>
            </a:pPr>
            <a:r>
              <a:rPr lang="en-US" altLang="en-US" dirty="0"/>
              <a:t>What caused you to notice the problem?</a:t>
            </a:r>
          </a:p>
          <a:p>
            <a:pPr>
              <a:lnSpc>
                <a:spcPct val="95000"/>
              </a:lnSpc>
            </a:pPr>
            <a:r>
              <a:rPr lang="en-US" altLang="en-US" dirty="0"/>
              <a:t>Why do you think this situation has occurred?</a:t>
            </a:r>
          </a:p>
          <a:p>
            <a:pPr>
              <a:lnSpc>
                <a:spcPct val="95000"/>
              </a:lnSpc>
            </a:pPr>
            <a:r>
              <a:rPr lang="en-US" altLang="en-US" dirty="0"/>
              <a:t>What is likely to happen if nothing changes in the next 12 months?</a:t>
            </a:r>
          </a:p>
        </p:txBody>
      </p:sp>
    </p:spTree>
    <p:extLst>
      <p:ext uri="{BB962C8B-B14F-4D97-AF65-F5344CB8AC3E}">
        <p14:creationId xmlns:p14="http://schemas.microsoft.com/office/powerpoint/2010/main" val="403377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Step One: Meet with Client</a:t>
            </a:r>
            <a:r>
              <a:rPr lang="en-US" sz="2000" dirty="0" smtClean="0">
                <a:solidFill>
                  <a:srgbClr val="FFFFFF"/>
                </a:solidFill>
              </a:rPr>
              <a:t> (2 </a:t>
            </a:r>
            <a:r>
              <a:rPr lang="en-US" sz="2000" dirty="0">
                <a:solidFill>
                  <a:srgbClr val="FFFFFF"/>
                </a:solidFill>
              </a:rPr>
              <a:t>of </a:t>
            </a:r>
            <a:r>
              <a:rPr lang="en-US" sz="2000" dirty="0" smtClean="0">
                <a:solidFill>
                  <a:srgbClr val="FFFFFF"/>
                </a:solidFill>
              </a:rPr>
              <a:t>2)</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altLang="en-US" dirty="0"/>
              <a:t>Is it likely to be an ongoing problem?</a:t>
            </a:r>
          </a:p>
          <a:p>
            <a:pPr>
              <a:spcBef>
                <a:spcPts val="1200"/>
              </a:spcBef>
              <a:spcAft>
                <a:spcPts val="1200"/>
              </a:spcAft>
            </a:pPr>
            <a:r>
              <a:rPr lang="en-US" altLang="en-US" dirty="0"/>
              <a:t>What do you hope to accomplish using marketing research?</a:t>
            </a:r>
          </a:p>
          <a:p>
            <a:pPr>
              <a:spcBef>
                <a:spcPts val="1200"/>
              </a:spcBef>
              <a:spcAft>
                <a:spcPts val="1200"/>
              </a:spcAft>
            </a:pPr>
            <a:r>
              <a:rPr lang="en-US" altLang="en-US" dirty="0"/>
              <a:t>What actions will you take depending upon the answers?</a:t>
            </a:r>
          </a:p>
          <a:p>
            <a:pPr>
              <a:spcBef>
                <a:spcPts val="1200"/>
              </a:spcBef>
              <a:spcAft>
                <a:spcPts val="1200"/>
              </a:spcAft>
            </a:pPr>
            <a:r>
              <a:rPr lang="en-US" altLang="en-US" i="1" dirty="0"/>
              <a:t>Why? </a:t>
            </a:r>
          </a:p>
        </p:txBody>
      </p:sp>
    </p:spTree>
    <p:extLst>
      <p:ext uri="{BB962C8B-B14F-4D97-AF65-F5344CB8AC3E}">
        <p14:creationId xmlns:p14="http://schemas.microsoft.com/office/powerpoint/2010/main" val="391423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752600"/>
            <a:ext cx="4754880" cy="2743200"/>
          </a:xfrm>
        </p:spPr>
        <p:txBody>
          <a:bodyPr/>
          <a:lstStyle/>
          <a:p>
            <a:pPr>
              <a:lnSpc>
                <a:spcPct val="150000"/>
              </a:lnSpc>
              <a:spcBef>
                <a:spcPts val="0"/>
              </a:spcBef>
            </a:pPr>
            <a:r>
              <a:rPr lang="en-US" altLang="en-US" b="1" dirty="0">
                <a:solidFill>
                  <a:schemeClr val="tx1"/>
                </a:solidFill>
              </a:rPr>
              <a:t>Planned </a:t>
            </a:r>
            <a:r>
              <a:rPr lang="en-US" altLang="en-US" b="1" dirty="0" smtClean="0">
                <a:solidFill>
                  <a:schemeClr val="tx1"/>
                </a:solidFill>
              </a:rPr>
              <a:t>change </a:t>
            </a:r>
            <a:r>
              <a:rPr lang="en-US" altLang="en-US" dirty="0" smtClean="0">
                <a:solidFill>
                  <a:schemeClr val="tx1"/>
                </a:solidFill>
              </a:rPr>
              <a:t>versus</a:t>
            </a:r>
            <a:r>
              <a:rPr lang="en-US" altLang="en-US" b="1" dirty="0" smtClean="0">
                <a:solidFill>
                  <a:schemeClr val="tx1"/>
                </a:solidFill>
              </a:rPr>
              <a:t/>
            </a:r>
            <a:br>
              <a:rPr lang="en-US" altLang="en-US" b="1" dirty="0" smtClean="0">
                <a:solidFill>
                  <a:schemeClr val="tx1"/>
                </a:solidFill>
              </a:rPr>
            </a:br>
            <a:r>
              <a:rPr lang="en-US" altLang="en-US" b="1" dirty="0" smtClean="0">
                <a:solidFill>
                  <a:schemeClr val="tx1"/>
                </a:solidFill>
              </a:rPr>
              <a:t>Unplanned </a:t>
            </a:r>
            <a:r>
              <a:rPr lang="en-US" altLang="en-US" b="1" dirty="0">
                <a:solidFill>
                  <a:schemeClr val="tx1"/>
                </a:solidFill>
              </a:rPr>
              <a:t>change</a:t>
            </a:r>
            <a:endParaRPr lang="en-US" b="1" dirty="0">
              <a:solidFill>
                <a:schemeClr val="tx1"/>
              </a:solidFill>
            </a:endParaRPr>
          </a:p>
        </p:txBody>
      </p:sp>
      <p:pic>
        <p:nvPicPr>
          <p:cNvPr id="7" name="Picture 2" descr="An illustration shows a sheet of yellow paper and a couple of bottles of Skin So Soft body wash."/>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08721" y="1431925"/>
            <a:ext cx="3225679"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61010"/>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403</TotalTime>
  <Words>1024</Words>
  <Application>Microsoft Office PowerPoint</Application>
  <PresentationFormat>On-screen Show (4:3)</PresentationFormat>
  <Paragraphs>120</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Green PPT Template_REV</vt:lpstr>
      <vt:lpstr>Chapter 3: Problem Formulation</vt:lpstr>
      <vt:lpstr>Learning Objectives (1 of 3)</vt:lpstr>
      <vt:lpstr>Learning Objectives (2 of 3)</vt:lpstr>
      <vt:lpstr>Learning Objectives (3 of 3)</vt:lpstr>
      <vt:lpstr>Problems or Opportunities?</vt:lpstr>
      <vt:lpstr>Key Steps in Problem Formulation</vt:lpstr>
      <vt:lpstr>Step One: Meet with Client (1 of 2)</vt:lpstr>
      <vt:lpstr>Step One: Meet with Client (2 of 2)</vt:lpstr>
      <vt:lpstr>Planned change versus Unplanned change</vt:lpstr>
      <vt:lpstr>Sources of Problems/Opportunities  (1 of 2)</vt:lpstr>
      <vt:lpstr>Sources of Problems/Opportunities  (2 of 2)</vt:lpstr>
      <vt:lpstr>Step Two: Clarify the Problem/Opportunity</vt:lpstr>
      <vt:lpstr>Step Three: State the Manager’s Decision Problem (1 of 3)</vt:lpstr>
      <vt:lpstr>Step Three: State the Manager’s Decision Problem (2 of 3)</vt:lpstr>
      <vt:lpstr>Step Three: State the Manager’s Decision Problem (3 of 3)</vt:lpstr>
      <vt:lpstr>Step Four: Develop Possible Research Problems (1 of 2)</vt:lpstr>
      <vt:lpstr>Step Four: Develop Possible Research Problems (2 of 2)</vt:lpstr>
      <vt:lpstr>Relationship Between Decision Problems &amp; Research Problems</vt:lpstr>
      <vt:lpstr>Step Five: Select the Research Problem(s) to be Addressed</vt:lpstr>
      <vt:lpstr>Step Six: Prepare Research Request Agreement (1 of 2)</vt:lpstr>
      <vt:lpstr>Step Six: Prepare Research Request Agreement (2 of 2)</vt:lpstr>
      <vt:lpstr>Sections of a Research Request Agreement (1 of 2)</vt:lpstr>
      <vt:lpstr>Sections of a Research Request Agreement (2 of 2)</vt:lpstr>
      <vt:lpstr>Research Proposal</vt:lpstr>
      <vt:lpstr>Research Proposal Outline</vt:lpstr>
      <vt:lpstr>Choosing a Research Supplier</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59</cp:revision>
  <dcterms:created xsi:type="dcterms:W3CDTF">2017-07-18T17:14:30Z</dcterms:created>
  <dcterms:modified xsi:type="dcterms:W3CDTF">2018-06-18T12:20:03Z</dcterms:modified>
</cp:coreProperties>
</file>