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handoutMasterIdLst>
    <p:handoutMasterId r:id="rId24"/>
  </p:handoutMasterIdLst>
  <p:sldIdLst>
    <p:sldId id="257" r:id="rId2"/>
    <p:sldId id="261" r:id="rId3"/>
    <p:sldId id="276" r:id="rId4"/>
    <p:sldId id="262" r:id="rId5"/>
    <p:sldId id="277" r:id="rId6"/>
    <p:sldId id="278" r:id="rId7"/>
    <p:sldId id="264" r:id="rId8"/>
    <p:sldId id="279" r:id="rId9"/>
    <p:sldId id="265" r:id="rId10"/>
    <p:sldId id="266" r:id="rId11"/>
    <p:sldId id="280" r:id="rId12"/>
    <p:sldId id="281" r:id="rId13"/>
    <p:sldId id="269" r:id="rId14"/>
    <p:sldId id="270" r:id="rId15"/>
    <p:sldId id="282" r:id="rId16"/>
    <p:sldId id="273" r:id="rId17"/>
    <p:sldId id="283" r:id="rId18"/>
    <p:sldId id="284" r:id="rId19"/>
    <p:sldId id="285" r:id="rId20"/>
    <p:sldId id="286" r:id="rId21"/>
    <p:sldId id="28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E6"/>
    <a:srgbClr val="DDF0D7"/>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870" y="-462"/>
      </p:cViewPr>
      <p:guideLst>
        <p:guide orient="horz" pos="2160"/>
        <p:guide pos="2880"/>
      </p:guideLst>
    </p:cSldViewPr>
  </p:slideViewPr>
  <p:outlineViewPr>
    <p:cViewPr>
      <p:scale>
        <a:sx n="33" d="100"/>
        <a:sy n="33" d="100"/>
      </p:scale>
      <p:origin x="0" y="793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3124200" y="6459008"/>
            <a:ext cx="2926080" cy="274320"/>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813601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6" r:id="rId3"/>
    <p:sldLayoutId id="2147483668" r:id="rId4"/>
    <p:sldLayoutId id="2147483676" r:id="rId5"/>
    <p:sldLayoutId id="2147483669" r:id="rId6"/>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609601"/>
            <a:ext cx="3657600" cy="3962399"/>
          </a:xfrm>
        </p:spPr>
        <p:txBody>
          <a:bodyPr/>
          <a:lstStyle/>
          <a:p>
            <a:r>
              <a:rPr lang="en-US" dirty="0"/>
              <a:t>Chapter 6:</a:t>
            </a:r>
            <a:br>
              <a:rPr lang="en-US" dirty="0"/>
            </a:br>
            <a:r>
              <a:rPr lang="en-US" dirty="0"/>
              <a:t>Decision Support </a:t>
            </a:r>
            <a:r>
              <a:rPr lang="en-US" dirty="0" smtClean="0"/>
              <a:t>Systems: Working </a:t>
            </a:r>
            <a:r>
              <a:rPr lang="en-US" dirty="0"/>
              <a:t>with “Big Data”</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“Big Data”</a:t>
            </a:r>
            <a:r>
              <a:rPr lang="en-US" sz="2000" dirty="0" smtClean="0"/>
              <a:t> (2 </a:t>
            </a:r>
            <a:r>
              <a:rPr lang="en-US" sz="2000" dirty="0"/>
              <a:t>of </a:t>
            </a:r>
            <a:r>
              <a:rPr lang="en-US" sz="2000" dirty="0" smtClean="0"/>
              <a:t>2)</a:t>
            </a:r>
            <a:endParaRPr lang="en-US" dirty="0"/>
          </a:p>
        </p:txBody>
      </p:sp>
      <p:sp>
        <p:nvSpPr>
          <p:cNvPr id="3" name="Content Placeholder 2"/>
          <p:cNvSpPr>
            <a:spLocks noGrp="1"/>
          </p:cNvSpPr>
          <p:nvPr>
            <p:ph idx="1"/>
          </p:nvPr>
        </p:nvSpPr>
        <p:spPr>
          <a:xfrm>
            <a:off x="457200" y="1432560"/>
            <a:ext cx="8503920" cy="4663440"/>
          </a:xfrm>
        </p:spPr>
        <p:txBody>
          <a:bodyPr/>
          <a:lstStyle/>
          <a:p>
            <a:r>
              <a:rPr lang="en-US" dirty="0"/>
              <a:t>In a 2012 study of business executives and managers across 18 countries</a:t>
            </a:r>
            <a:r>
              <a:rPr lang="mr-IN" dirty="0"/>
              <a:t>…</a:t>
            </a:r>
            <a:endParaRPr lang="en-US" dirty="0"/>
          </a:p>
          <a:p>
            <a:pPr lvl="1"/>
            <a:r>
              <a:rPr lang="en-US" sz="3000" dirty="0"/>
              <a:t>91% of companies were working with big data.</a:t>
            </a:r>
          </a:p>
          <a:p>
            <a:pPr lvl="1"/>
            <a:r>
              <a:rPr lang="en-US" sz="3000" dirty="0"/>
              <a:t>75% planned to make additional investments.</a:t>
            </a:r>
          </a:p>
          <a:p>
            <a:pPr lvl="1"/>
            <a:r>
              <a:rPr lang="en-US" sz="3000" dirty="0"/>
              <a:t>73% had increased revenues due to big data.</a:t>
            </a:r>
          </a:p>
        </p:txBody>
      </p:sp>
    </p:spTree>
    <p:extLst>
      <p:ext uri="{BB962C8B-B14F-4D97-AF65-F5344CB8AC3E}">
        <p14:creationId xmlns:p14="http://schemas.microsoft.com/office/powerpoint/2010/main" val="244207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“Big Data” to Best Western International</a:t>
            </a:r>
          </a:p>
        </p:txBody>
      </p:sp>
      <p:sp>
        <p:nvSpPr>
          <p:cNvPr id="3" name="Content Placeholder 2"/>
          <p:cNvSpPr>
            <a:spLocks noGrp="1"/>
          </p:cNvSpPr>
          <p:nvPr>
            <p:ph sz="half" idx="1"/>
          </p:nvPr>
        </p:nvSpPr>
        <p:spPr>
          <a:xfrm>
            <a:off x="457200" y="1432560"/>
            <a:ext cx="4953000" cy="4739640"/>
          </a:xfrm>
        </p:spPr>
        <p:txBody>
          <a:bodyPr/>
          <a:lstStyle/>
          <a:p>
            <a:pPr marL="0" indent="0">
              <a:buNone/>
            </a:pPr>
            <a:r>
              <a:rPr lang="en-US" sz="2800" dirty="0" smtClean="0"/>
              <a:t>BWI uses both structured data (survey responses) and unstructured data (social media, travel websites) to gauge customer response to its hotels. When something negative pops up in social media, the information is matched to the particular hotel, and the manager is notified.</a:t>
            </a:r>
            <a:endParaRPr lang="en-US" sz="2800" dirty="0"/>
          </a:p>
        </p:txBody>
      </p:sp>
      <p:pic>
        <p:nvPicPr>
          <p:cNvPr id="5" name="Picture 3" descr="A photo shows a signboard that reads, Best Western. Below this is another sign that reads, University Tower Hotel."/>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828800"/>
            <a:ext cx="3429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349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Big Data, and </a:t>
            </a:r>
            <a:r>
              <a:rPr lang="en-US" dirty="0" smtClean="0"/>
              <a:t>You</a:t>
            </a:r>
            <a:endParaRPr lang="en-US" dirty="0"/>
          </a:p>
        </p:txBody>
      </p:sp>
      <p:pic>
        <p:nvPicPr>
          <p:cNvPr id="4" name="Picture 2" descr="A flowchart shows several methods to end at the Guest ID page. Each method is represented with a series of individual steps.  The processes pointing toward the central idea, “Guest Id” are as follows:&#10;Email Click-thru leading to Online Browse Behavior, in turn leading to online cookie; Mobile coupons leading to Mobile ID; Contact history leading to Guest level channel response; Predictive Models; Name, address, and tender.&#10;The following processes points toward the “Name, Address and Tender” process box: Lists, and registers, Online purchase, Demos, Trade area competition, Distance to store, and Store purchase and Coupon redemption.&#10;An individual process box at the extreme right corner reads as follows: ultimately relate all data back to Guest I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144" y="1431925"/>
            <a:ext cx="5669711"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78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Sources of “Big Data</a:t>
            </a:r>
            <a:r>
              <a:rPr lang="en-US" dirty="0" smtClean="0"/>
              <a:t>”</a:t>
            </a:r>
            <a:r>
              <a:rPr lang="en-US" sz="2000" dirty="0" smtClean="0"/>
              <a:t> (1 of  2)</a:t>
            </a:r>
            <a:endParaRPr lang="en-US" dirty="0"/>
          </a:p>
        </p:txBody>
      </p:sp>
      <p:sp>
        <p:nvSpPr>
          <p:cNvPr id="6" name="Content Placeholder 2"/>
          <p:cNvSpPr>
            <a:spLocks noGrp="1"/>
          </p:cNvSpPr>
          <p:nvPr>
            <p:ph idx="1"/>
          </p:nvPr>
        </p:nvSpPr>
        <p:spPr/>
        <p:txBody>
          <a:bodyPr/>
          <a:lstStyle/>
          <a:p>
            <a:pPr marL="0" indent="0">
              <a:buNone/>
            </a:pPr>
            <a:r>
              <a:rPr lang="en-US" b="1" dirty="0">
                <a:solidFill>
                  <a:schemeClr val="tx2"/>
                </a:solidFill>
              </a:rPr>
              <a:t>STRUCTURED DATA</a:t>
            </a:r>
          </a:p>
          <a:p>
            <a:pPr marL="457200" lvl="1" indent="0">
              <a:buNone/>
            </a:pPr>
            <a:r>
              <a:rPr lang="en-US" dirty="0"/>
              <a:t>Data that can be written into rows on a spreadsheet or database based on standard column </a:t>
            </a:r>
            <a:r>
              <a:rPr lang="en-US" dirty="0" smtClean="0"/>
              <a:t>headings.</a:t>
            </a:r>
          </a:p>
          <a:p>
            <a:pPr marL="457200" lvl="1" indent="0">
              <a:spcBef>
                <a:spcPts val="3000"/>
              </a:spcBef>
              <a:buNone/>
            </a:pPr>
            <a:r>
              <a:rPr lang="en-US" b="1" i="1" dirty="0" smtClean="0"/>
              <a:t>Examples</a:t>
            </a:r>
            <a:r>
              <a:rPr lang="en-US" b="1" i="1" dirty="0"/>
              <a:t>:</a:t>
            </a:r>
            <a:r>
              <a:rPr lang="en-US" dirty="0"/>
              <a:t> transactional data, customer profile information obtained from registration materials or other sources</a:t>
            </a:r>
          </a:p>
        </p:txBody>
      </p:sp>
    </p:spTree>
    <p:extLst>
      <p:ext uri="{BB962C8B-B14F-4D97-AF65-F5344CB8AC3E}">
        <p14:creationId xmlns:p14="http://schemas.microsoft.com/office/powerpoint/2010/main" val="414493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Sources of “Big Data”</a:t>
            </a:r>
            <a:r>
              <a:rPr lang="en-US" sz="2000" dirty="0"/>
              <a:t> </a:t>
            </a:r>
            <a:r>
              <a:rPr lang="en-US" sz="2000" dirty="0" smtClean="0"/>
              <a:t>(2 </a:t>
            </a:r>
            <a:r>
              <a:rPr lang="en-US" sz="2000" dirty="0"/>
              <a:t>of  2)</a:t>
            </a:r>
            <a:endParaRPr lang="en-US" dirty="0"/>
          </a:p>
        </p:txBody>
      </p:sp>
      <p:sp>
        <p:nvSpPr>
          <p:cNvPr id="6" name="Content Placeholder 2"/>
          <p:cNvSpPr>
            <a:spLocks noGrp="1"/>
          </p:cNvSpPr>
          <p:nvPr>
            <p:ph idx="1"/>
          </p:nvPr>
        </p:nvSpPr>
        <p:spPr/>
        <p:txBody>
          <a:bodyPr/>
          <a:lstStyle/>
          <a:p>
            <a:pPr marL="0" indent="0">
              <a:buFont typeface="Arial" pitchFamily="34" charset="0"/>
              <a:buNone/>
            </a:pPr>
            <a:r>
              <a:rPr lang="en-US" b="1" dirty="0">
                <a:solidFill>
                  <a:schemeClr val="tx2"/>
                </a:solidFill>
              </a:rPr>
              <a:t>UNSTRUCTURED DATA</a:t>
            </a:r>
          </a:p>
          <a:p>
            <a:pPr marL="457200" lvl="1" indent="0">
              <a:buNone/>
            </a:pPr>
            <a:r>
              <a:rPr lang="en-US" dirty="0"/>
              <a:t>Data that take the form of social media comments, blog posts, other text-based communication, photos, video, audio, or any other form that is not easily arranged in structured format</a:t>
            </a:r>
            <a:r>
              <a:rPr lang="en-US" dirty="0" smtClean="0"/>
              <a:t>.</a:t>
            </a:r>
            <a:endParaRPr lang="en-US" dirty="0"/>
          </a:p>
        </p:txBody>
      </p:sp>
    </p:spTree>
    <p:extLst>
      <p:ext uri="{BB962C8B-B14F-4D97-AF65-F5344CB8AC3E}">
        <p14:creationId xmlns:p14="http://schemas.microsoft.com/office/powerpoint/2010/main" val="74167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Types of Unstructured </a:t>
            </a:r>
            <a:r>
              <a:rPr lang="en-US" dirty="0" smtClean="0"/>
              <a:t>Data: Social </a:t>
            </a:r>
            <a:r>
              <a:rPr lang="en-US" dirty="0"/>
              <a:t>Data</a:t>
            </a:r>
          </a:p>
        </p:txBody>
      </p:sp>
      <p:sp>
        <p:nvSpPr>
          <p:cNvPr id="3" name="Content Placeholder 2"/>
          <p:cNvSpPr>
            <a:spLocks noGrp="1"/>
          </p:cNvSpPr>
          <p:nvPr>
            <p:ph idx="1"/>
          </p:nvPr>
        </p:nvSpPr>
        <p:spPr/>
        <p:txBody>
          <a:bodyPr/>
          <a:lstStyle/>
          <a:p>
            <a:r>
              <a:rPr lang="en-US" b="1" dirty="0"/>
              <a:t>“Voice of the Customer” </a:t>
            </a:r>
            <a:r>
              <a:rPr lang="en-US" b="1" dirty="0" smtClean="0"/>
              <a:t>Data: </a:t>
            </a:r>
            <a:r>
              <a:rPr lang="en-US" sz="3200" dirty="0" smtClean="0"/>
              <a:t>unstructured </a:t>
            </a:r>
            <a:r>
              <a:rPr lang="en-US" sz="3200" dirty="0"/>
              <a:t>posts on social media networks such as Facebook, Twitter, Google+, YouTube, </a:t>
            </a:r>
            <a:r>
              <a:rPr lang="en-US" sz="3200" dirty="0" err="1"/>
              <a:t>Instagram</a:t>
            </a:r>
            <a:r>
              <a:rPr lang="en-US" sz="3200" dirty="0"/>
              <a:t>, LinkedIn, </a:t>
            </a:r>
            <a:r>
              <a:rPr lang="en-US" sz="3200" dirty="0" err="1"/>
              <a:t>Tumblr</a:t>
            </a:r>
            <a:r>
              <a:rPr lang="en-US" sz="3200" dirty="0"/>
              <a:t>, </a:t>
            </a:r>
            <a:r>
              <a:rPr lang="en-US" sz="3200" dirty="0" err="1"/>
              <a:t>Pinterest</a:t>
            </a:r>
            <a:r>
              <a:rPr lang="en-US" sz="3200" dirty="0"/>
              <a:t>, </a:t>
            </a:r>
            <a:r>
              <a:rPr lang="en-US" sz="3200" dirty="0" smtClean="0"/>
              <a:t>etc.</a:t>
            </a:r>
          </a:p>
          <a:p>
            <a:r>
              <a:rPr lang="en-US" b="1" dirty="0" smtClean="0"/>
              <a:t>Social </a:t>
            </a:r>
            <a:r>
              <a:rPr lang="en-US" b="1" dirty="0"/>
              <a:t>Network </a:t>
            </a:r>
            <a:r>
              <a:rPr lang="en-US" b="1" dirty="0" smtClean="0"/>
              <a:t>Analysis:</a:t>
            </a:r>
            <a:br>
              <a:rPr lang="en-US" b="1" dirty="0" smtClean="0"/>
            </a:br>
            <a:r>
              <a:rPr lang="en-US" sz="3200" dirty="0" smtClean="0"/>
              <a:t>a popular tool for studying the social connections between people.</a:t>
            </a:r>
            <a:endParaRPr lang="en-US" sz="3200" dirty="0"/>
          </a:p>
        </p:txBody>
      </p:sp>
    </p:spTree>
    <p:extLst>
      <p:ext uri="{BB962C8B-B14F-4D97-AF65-F5344CB8AC3E}">
        <p14:creationId xmlns:p14="http://schemas.microsoft.com/office/powerpoint/2010/main" val="380345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Types of Unstructured </a:t>
            </a:r>
            <a:r>
              <a:rPr lang="en-US" dirty="0" smtClean="0"/>
              <a:t>Data: Mobile </a:t>
            </a:r>
            <a:r>
              <a:rPr lang="en-US" dirty="0"/>
              <a:t>Data</a:t>
            </a:r>
          </a:p>
        </p:txBody>
      </p:sp>
      <p:sp>
        <p:nvSpPr>
          <p:cNvPr id="3" name="Content Placeholder 2"/>
          <p:cNvSpPr>
            <a:spLocks noGrp="1"/>
          </p:cNvSpPr>
          <p:nvPr>
            <p:ph idx="1"/>
          </p:nvPr>
        </p:nvSpPr>
        <p:spPr/>
        <p:txBody>
          <a:bodyPr/>
          <a:lstStyle/>
          <a:p>
            <a:r>
              <a:rPr lang="en-US" b="1" dirty="0"/>
              <a:t>Smartphone and Tablet </a:t>
            </a:r>
            <a:r>
              <a:rPr lang="en-US" b="1" dirty="0" smtClean="0"/>
              <a:t>Data:</a:t>
            </a:r>
            <a:br>
              <a:rPr lang="en-US" b="1" dirty="0" smtClean="0"/>
            </a:br>
            <a:r>
              <a:rPr lang="en-US" sz="3200" dirty="0" smtClean="0"/>
              <a:t>data </a:t>
            </a:r>
            <a:r>
              <a:rPr lang="en-US" sz="3200" dirty="0"/>
              <a:t>from texting, photo sharing, in-store shopping.</a:t>
            </a:r>
            <a:endParaRPr lang="en-US" dirty="0"/>
          </a:p>
          <a:p>
            <a:r>
              <a:rPr lang="en-US" b="1" dirty="0"/>
              <a:t>Location-based Services</a:t>
            </a:r>
            <a:r>
              <a:rPr lang="en-US" b="1" dirty="0" smtClean="0"/>
              <a:t>:</a:t>
            </a:r>
            <a:br>
              <a:rPr lang="en-US" b="1" dirty="0" smtClean="0"/>
            </a:br>
            <a:r>
              <a:rPr lang="en-US" sz="3200" dirty="0" smtClean="0"/>
              <a:t>geo-targeted </a:t>
            </a:r>
            <a:r>
              <a:rPr lang="en-US" sz="3200" dirty="0"/>
              <a:t>text messages, mapping services, location-sharing, and location data from call records.</a:t>
            </a:r>
          </a:p>
        </p:txBody>
      </p:sp>
    </p:spTree>
    <p:extLst>
      <p:ext uri="{BB962C8B-B14F-4D97-AF65-F5344CB8AC3E}">
        <p14:creationId xmlns:p14="http://schemas.microsoft.com/office/powerpoint/2010/main" val="268595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Key Types of Unstructured Data: Omni-channel </a:t>
            </a:r>
            <a:r>
              <a:rPr lang="en-US" dirty="0" smtClean="0">
                <a:solidFill>
                  <a:srgbClr val="FFFFFF"/>
                </a:solidFill>
              </a:rPr>
              <a:t>Transactional Data</a:t>
            </a:r>
            <a:endParaRPr lang="en-US" dirty="0">
              <a:solidFill>
                <a:srgbClr val="FFFFFF"/>
              </a:solidFill>
            </a:endParaRPr>
          </a:p>
        </p:txBody>
      </p:sp>
      <p:sp>
        <p:nvSpPr>
          <p:cNvPr id="3" name="Content Placeholder 2"/>
          <p:cNvSpPr>
            <a:spLocks noGrp="1"/>
          </p:cNvSpPr>
          <p:nvPr>
            <p:ph idx="1"/>
          </p:nvPr>
        </p:nvSpPr>
        <p:spPr/>
        <p:txBody>
          <a:bodyPr/>
          <a:lstStyle/>
          <a:p>
            <a:r>
              <a:rPr lang="en-US" dirty="0"/>
              <a:t>Data that are connected to a particular purchaser across multiple purchasing channels. Data across different platforms in potentially different formats are collected and tied together</a:t>
            </a:r>
            <a:r>
              <a:rPr lang="en-US" dirty="0" smtClean="0"/>
              <a:t>.</a:t>
            </a:r>
            <a:endParaRPr lang="en-US" dirty="0"/>
          </a:p>
        </p:txBody>
      </p:sp>
    </p:spTree>
    <p:extLst>
      <p:ext uri="{BB962C8B-B14F-4D97-AF65-F5344CB8AC3E}">
        <p14:creationId xmlns:p14="http://schemas.microsoft.com/office/powerpoint/2010/main" val="3154748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“Big Data” </a:t>
            </a:r>
            <a:r>
              <a:rPr lang="en-US" dirty="0" smtClean="0"/>
              <a:t>Analyses</a:t>
            </a:r>
            <a:r>
              <a:rPr lang="en-US" sz="2000" dirty="0" smtClean="0"/>
              <a:t> (1 of 3)</a:t>
            </a:r>
            <a:endParaRPr lang="en-US" dirty="0"/>
          </a:p>
        </p:txBody>
      </p:sp>
      <p:sp>
        <p:nvSpPr>
          <p:cNvPr id="3" name="Content Placeholder 2"/>
          <p:cNvSpPr>
            <a:spLocks noGrp="1"/>
          </p:cNvSpPr>
          <p:nvPr>
            <p:ph idx="1"/>
          </p:nvPr>
        </p:nvSpPr>
        <p:spPr/>
        <p:txBody>
          <a:bodyPr/>
          <a:lstStyle/>
          <a:p>
            <a:pPr marL="0" indent="0">
              <a:buNone/>
            </a:pPr>
            <a:r>
              <a:rPr lang="en-US" b="1" dirty="0">
                <a:solidFill>
                  <a:schemeClr val="tx2"/>
                </a:solidFill>
              </a:rPr>
              <a:t>DESCRIPTIVE ANALYSIS</a:t>
            </a:r>
          </a:p>
          <a:p>
            <a:pPr marL="457200" lvl="1" indent="0">
              <a:buNone/>
            </a:pPr>
            <a:r>
              <a:rPr lang="en-US" dirty="0"/>
              <a:t>Designed to enhance understanding of available data to benefit firm performance.</a:t>
            </a:r>
          </a:p>
          <a:p>
            <a:pPr marL="457200" lvl="1" indent="0">
              <a:spcBef>
                <a:spcPts val="3000"/>
              </a:spcBef>
              <a:buNone/>
            </a:pPr>
            <a:r>
              <a:rPr lang="en-US" b="1" i="1" dirty="0" smtClean="0"/>
              <a:t>Examples</a:t>
            </a:r>
            <a:r>
              <a:rPr lang="en-US" b="1" i="1" dirty="0"/>
              <a:t>:</a:t>
            </a:r>
            <a:r>
              <a:rPr lang="en-US" dirty="0"/>
              <a:t> data mining, data fusion, neural network analysis, </a:t>
            </a:r>
            <a:r>
              <a:rPr lang="en-US" dirty="0" smtClean="0"/>
              <a:t>visualization</a:t>
            </a:r>
            <a:endParaRPr lang="en-US" dirty="0"/>
          </a:p>
        </p:txBody>
      </p:sp>
    </p:spTree>
    <p:extLst>
      <p:ext uri="{BB962C8B-B14F-4D97-AF65-F5344CB8AC3E}">
        <p14:creationId xmlns:p14="http://schemas.microsoft.com/office/powerpoint/2010/main" val="3316460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“Big Data” Analyses</a:t>
            </a:r>
            <a:r>
              <a:rPr lang="en-US" sz="2000" dirty="0"/>
              <a:t> </a:t>
            </a:r>
            <a:r>
              <a:rPr lang="en-US" sz="2000" dirty="0" smtClean="0"/>
              <a:t>(2 of </a:t>
            </a:r>
            <a:r>
              <a:rPr lang="en-US" sz="2000" dirty="0"/>
              <a:t>3)</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PREDICTIVE ANALYSIS</a:t>
            </a:r>
          </a:p>
          <a:p>
            <a:pPr marL="457200" lvl="1" indent="0">
              <a:buNone/>
            </a:pPr>
            <a:r>
              <a:rPr lang="en-US" dirty="0"/>
              <a:t>Designed to aid both explanatory and forecasting abilities for the betterment of the firm.</a:t>
            </a:r>
          </a:p>
          <a:p>
            <a:pPr marL="457200" lvl="1" indent="0">
              <a:spcBef>
                <a:spcPts val="3000"/>
              </a:spcBef>
              <a:buNone/>
            </a:pPr>
            <a:r>
              <a:rPr lang="en-US" b="1" i="1" dirty="0" smtClean="0"/>
              <a:t>Examples</a:t>
            </a:r>
            <a:r>
              <a:rPr lang="en-US" b="1" i="1" dirty="0"/>
              <a:t>:</a:t>
            </a:r>
            <a:r>
              <a:rPr lang="en-US" dirty="0"/>
              <a:t> regression analysis, time series analysis, </a:t>
            </a:r>
            <a:r>
              <a:rPr lang="en-US" dirty="0" smtClean="0"/>
              <a:t>simulation</a:t>
            </a:r>
            <a:endParaRPr lang="en-US" dirty="0"/>
          </a:p>
        </p:txBody>
      </p:sp>
    </p:spTree>
    <p:extLst>
      <p:ext uri="{BB962C8B-B14F-4D97-AF65-F5344CB8AC3E}">
        <p14:creationId xmlns:p14="http://schemas.microsoft.com/office/powerpoint/2010/main" val="90941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(1 of 2)</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AutoNum type="arabicPeriod"/>
            </a:pPr>
            <a:r>
              <a:rPr lang="en-US" dirty="0"/>
              <a:t>Identify the four </a:t>
            </a:r>
            <a:r>
              <a:rPr lang="en-US" dirty="0" smtClean="0"/>
              <a:t>Versus </a:t>
            </a:r>
            <a:r>
              <a:rPr lang="en-US" dirty="0"/>
              <a:t>of “big data</a:t>
            </a:r>
            <a:r>
              <a:rPr lang="en-US" dirty="0" smtClean="0"/>
              <a:t>.”</a:t>
            </a:r>
          </a:p>
          <a:p>
            <a:pPr marL="640080" indent="-640080">
              <a:spcBef>
                <a:spcPts val="1200"/>
              </a:spcBef>
              <a:spcAft>
                <a:spcPts val="1200"/>
              </a:spcAft>
              <a:buAutoNum type="arabicPeriod"/>
            </a:pPr>
            <a:r>
              <a:rPr lang="en-US" dirty="0"/>
              <a:t>Contrast structured </a:t>
            </a:r>
            <a:r>
              <a:rPr lang="en-US" dirty="0" smtClean="0"/>
              <a:t>and unstructured </a:t>
            </a:r>
            <a:r>
              <a:rPr lang="en-US" dirty="0"/>
              <a:t>data</a:t>
            </a:r>
            <a:r>
              <a:rPr lang="en-US" dirty="0" smtClean="0"/>
              <a:t>.</a:t>
            </a:r>
            <a:endParaRPr lang="en-US" dirty="0"/>
          </a:p>
          <a:p>
            <a:pPr marL="640080" indent="-640080">
              <a:spcBef>
                <a:spcPts val="1200"/>
              </a:spcBef>
              <a:spcAft>
                <a:spcPts val="1200"/>
              </a:spcAft>
              <a:buAutoNum type="arabicPeriod"/>
            </a:pPr>
            <a:r>
              <a:rPr lang="en-US" dirty="0"/>
              <a:t>Describe the three sources of “big data” for marketers.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“Big Data” Analyses</a:t>
            </a:r>
            <a:r>
              <a:rPr lang="en-US" sz="2000" dirty="0"/>
              <a:t> </a:t>
            </a:r>
            <a:r>
              <a:rPr lang="en-US" sz="2000" dirty="0" smtClean="0"/>
              <a:t>(3 of </a:t>
            </a:r>
            <a:r>
              <a:rPr lang="en-US" sz="2000" dirty="0"/>
              <a:t>3)</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PRESCRIPTIVE ANALYSIS</a:t>
            </a:r>
          </a:p>
          <a:p>
            <a:pPr marL="457200" lvl="1" indent="0">
              <a:buNone/>
            </a:pPr>
            <a:r>
              <a:rPr lang="en-US" dirty="0"/>
              <a:t>Designed to optimize the various courses of action available to enhance firm performance.</a:t>
            </a:r>
          </a:p>
          <a:p>
            <a:pPr marL="457200" lvl="1" indent="0">
              <a:spcBef>
                <a:spcPts val="3000"/>
              </a:spcBef>
              <a:buNone/>
            </a:pPr>
            <a:r>
              <a:rPr lang="en-US" b="1" i="1" dirty="0" smtClean="0"/>
              <a:t>Examples</a:t>
            </a:r>
            <a:r>
              <a:rPr lang="en-US" b="1" i="1" dirty="0"/>
              <a:t>:</a:t>
            </a:r>
            <a:r>
              <a:rPr lang="en-US" dirty="0"/>
              <a:t> optimization </a:t>
            </a:r>
            <a:r>
              <a:rPr lang="en-US" dirty="0" smtClean="0"/>
              <a:t>tools</a:t>
            </a:r>
            <a:endParaRPr lang="en-US" dirty="0"/>
          </a:p>
        </p:txBody>
      </p:sp>
    </p:spTree>
    <p:extLst>
      <p:ext uri="{BB962C8B-B14F-4D97-AF65-F5344CB8AC3E}">
        <p14:creationId xmlns:p14="http://schemas.microsoft.com/office/powerpoint/2010/main" val="987544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Challenges of “Big </a:t>
            </a:r>
            <a:r>
              <a:rPr lang="en-US" dirty="0" smtClean="0"/>
              <a:t>Data” Integration</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US" dirty="0"/>
              <a:t>Access to and retrieval of data (including data integration)</a:t>
            </a:r>
          </a:p>
          <a:p>
            <a:pPr>
              <a:spcBef>
                <a:spcPts val="1200"/>
              </a:spcBef>
              <a:spcAft>
                <a:spcPts val="1200"/>
              </a:spcAft>
            </a:pPr>
            <a:r>
              <a:rPr lang="en-US" dirty="0"/>
              <a:t>Analytic skills</a:t>
            </a:r>
          </a:p>
          <a:p>
            <a:pPr>
              <a:spcBef>
                <a:spcPts val="1200"/>
              </a:spcBef>
              <a:spcAft>
                <a:spcPts val="1200"/>
              </a:spcAft>
            </a:pPr>
            <a:r>
              <a:rPr lang="en-US" dirty="0"/>
              <a:t>Firm integration of big data</a:t>
            </a:r>
          </a:p>
        </p:txBody>
      </p:sp>
    </p:spTree>
    <p:extLst>
      <p:ext uri="{BB962C8B-B14F-4D97-AF65-F5344CB8AC3E}">
        <p14:creationId xmlns:p14="http://schemas.microsoft.com/office/powerpoint/2010/main" val="315749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(2 of 2)</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startAt="4"/>
            </a:pPr>
            <a:r>
              <a:rPr lang="en-US" dirty="0"/>
              <a:t>Compare descriptive, predictive, and prescriptive analytical approaches.</a:t>
            </a:r>
            <a:endParaRPr lang="en-US" dirty="0" smtClean="0"/>
          </a:p>
          <a:p>
            <a:pPr marL="640080" indent="-640080">
              <a:spcBef>
                <a:spcPts val="1200"/>
              </a:spcBef>
              <a:spcAft>
                <a:spcPts val="1200"/>
              </a:spcAft>
              <a:buAutoNum type="arabicPeriod" startAt="4"/>
            </a:pPr>
            <a:r>
              <a:rPr lang="en-US" dirty="0"/>
              <a:t>List and discuss the key challenges of “big data” integration</a:t>
            </a:r>
            <a:r>
              <a:rPr lang="en-US" dirty="0" smtClean="0"/>
              <a:t>.</a:t>
            </a:r>
            <a:endParaRPr lang="en-US" dirty="0"/>
          </a:p>
        </p:txBody>
      </p:sp>
    </p:spTree>
    <p:extLst>
      <p:ext uri="{BB962C8B-B14F-4D97-AF65-F5344CB8AC3E}">
        <p14:creationId xmlns:p14="http://schemas.microsoft.com/office/powerpoint/2010/main" val="2565221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Definition</a:t>
            </a:r>
          </a:p>
        </p:txBody>
      </p:sp>
      <p:sp>
        <p:nvSpPr>
          <p:cNvPr id="3" name="Content Placeholder 2"/>
          <p:cNvSpPr>
            <a:spLocks noGrp="1"/>
          </p:cNvSpPr>
          <p:nvPr>
            <p:ph idx="1"/>
          </p:nvPr>
        </p:nvSpPr>
        <p:spPr/>
        <p:txBody>
          <a:bodyPr/>
          <a:lstStyle/>
          <a:p>
            <a:r>
              <a:rPr lang="en-US" dirty="0"/>
              <a:t>The process of capturing, merging, and analyzing large and varied data sets for the purpose of understanding current business practices and seeking new opportunities to enhance future performance.</a:t>
            </a:r>
          </a:p>
        </p:txBody>
      </p:sp>
    </p:spTree>
    <p:extLst>
      <p:ext uri="{BB962C8B-B14F-4D97-AF65-F5344CB8AC3E}">
        <p14:creationId xmlns:p14="http://schemas.microsoft.com/office/powerpoint/2010/main" val="2921380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 V’s of Big </a:t>
            </a:r>
            <a:r>
              <a:rPr lang="en-US" dirty="0" smtClean="0"/>
              <a:t>Data</a:t>
            </a:r>
            <a:endParaRPr lang="en-US" dirty="0"/>
          </a:p>
        </p:txBody>
      </p:sp>
      <p:sp>
        <p:nvSpPr>
          <p:cNvPr id="3" name="Content Placeholder 2"/>
          <p:cNvSpPr>
            <a:spLocks noGrp="1"/>
          </p:cNvSpPr>
          <p:nvPr>
            <p:ph idx="1"/>
          </p:nvPr>
        </p:nvSpPr>
        <p:spPr/>
        <p:txBody>
          <a:bodyPr/>
          <a:lstStyle/>
          <a:p>
            <a:pPr marL="0" indent="0">
              <a:buNone/>
            </a:pPr>
            <a:r>
              <a:rPr lang="en-US" b="1" dirty="0">
                <a:solidFill>
                  <a:schemeClr val="tx2"/>
                </a:solidFill>
              </a:rPr>
              <a:t>VOLUME</a:t>
            </a:r>
            <a:r>
              <a:rPr lang="en-US" dirty="0"/>
              <a:t> </a:t>
            </a:r>
          </a:p>
          <a:p>
            <a:pPr marL="457200" lvl="1" indent="0">
              <a:buNone/>
            </a:pPr>
            <a:r>
              <a:rPr lang="en-US" dirty="0"/>
              <a:t>The sheer amount of data being collected in “big data” systems.</a:t>
            </a:r>
          </a:p>
          <a:p>
            <a:pPr marL="0" indent="0">
              <a:spcBef>
                <a:spcPts val="1800"/>
              </a:spcBef>
              <a:buNone/>
            </a:pPr>
            <a:r>
              <a:rPr lang="en-US" b="1" dirty="0">
                <a:solidFill>
                  <a:schemeClr val="tx2"/>
                </a:solidFill>
              </a:rPr>
              <a:t>VELOCITY</a:t>
            </a:r>
            <a:r>
              <a:rPr lang="en-US" dirty="0"/>
              <a:t> </a:t>
            </a:r>
          </a:p>
          <a:p>
            <a:pPr marL="457200" lvl="1" indent="0">
              <a:buNone/>
            </a:pPr>
            <a:r>
              <a:rPr lang="en-US" dirty="0"/>
              <a:t>The pace of data flow, both into and out of a firm</a:t>
            </a:r>
            <a:r>
              <a:rPr lang="en-US" dirty="0" smtClean="0"/>
              <a:t>.</a:t>
            </a:r>
            <a:endParaRPr lang="en-US" dirty="0"/>
          </a:p>
        </p:txBody>
      </p:sp>
    </p:spTree>
    <p:extLst>
      <p:ext uri="{BB962C8B-B14F-4D97-AF65-F5344CB8AC3E}">
        <p14:creationId xmlns:p14="http://schemas.microsoft.com/office/powerpoint/2010/main" val="1654071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V’s of Big </a:t>
            </a:r>
            <a:r>
              <a:rPr lang="en-US" dirty="0" smtClean="0"/>
              <a:t>Data</a:t>
            </a:r>
            <a:endParaRPr lang="en-US" dirty="0"/>
          </a:p>
        </p:txBody>
      </p:sp>
      <p:sp>
        <p:nvSpPr>
          <p:cNvPr id="3" name="Content Placeholder 2"/>
          <p:cNvSpPr>
            <a:spLocks noGrp="1"/>
          </p:cNvSpPr>
          <p:nvPr>
            <p:ph idx="1"/>
          </p:nvPr>
        </p:nvSpPr>
        <p:spPr/>
        <p:txBody>
          <a:bodyPr/>
          <a:lstStyle/>
          <a:p>
            <a:pPr marL="0" indent="0">
              <a:buNone/>
            </a:pPr>
            <a:r>
              <a:rPr lang="en-US" b="1" dirty="0" smtClean="0">
                <a:solidFill>
                  <a:schemeClr val="tx2"/>
                </a:solidFill>
              </a:rPr>
              <a:t>VARIETY</a:t>
            </a:r>
            <a:endParaRPr lang="en-US" dirty="0"/>
          </a:p>
          <a:p>
            <a:pPr marL="457200" lvl="1" indent="0">
              <a:buNone/>
            </a:pPr>
            <a:r>
              <a:rPr lang="en-US" dirty="0"/>
              <a:t>The combination of structured and unstructured data collected in “big data” systems.</a:t>
            </a:r>
          </a:p>
          <a:p>
            <a:pPr marL="0" indent="0">
              <a:spcBef>
                <a:spcPts val="1800"/>
              </a:spcBef>
              <a:buNone/>
            </a:pPr>
            <a:r>
              <a:rPr lang="en-US" b="1" dirty="0" smtClean="0">
                <a:solidFill>
                  <a:schemeClr val="tx2"/>
                </a:solidFill>
              </a:rPr>
              <a:t>VERACITY</a:t>
            </a:r>
            <a:endParaRPr lang="en-US" dirty="0" smtClean="0"/>
          </a:p>
          <a:p>
            <a:pPr marL="457200" lvl="1" indent="0">
              <a:buNone/>
            </a:pPr>
            <a:r>
              <a:rPr lang="en-US" dirty="0" smtClean="0"/>
              <a:t>The accuracy and trustworthiness of data collected in “big data” systems</a:t>
            </a:r>
            <a:endParaRPr lang="en-US" dirty="0"/>
          </a:p>
        </p:txBody>
      </p:sp>
    </p:spTree>
    <p:extLst>
      <p:ext uri="{BB962C8B-B14F-4D97-AF65-F5344CB8AC3E}">
        <p14:creationId xmlns:p14="http://schemas.microsoft.com/office/powerpoint/2010/main" val="186241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Fifth V: </a:t>
            </a:r>
            <a:r>
              <a:rPr lang="en-US" dirty="0" smtClean="0"/>
              <a:t>Value</a:t>
            </a:r>
            <a:r>
              <a:rPr lang="en-US" sz="2000" dirty="0"/>
              <a:t> </a:t>
            </a:r>
            <a:r>
              <a:rPr lang="en-US" sz="2000" dirty="0" smtClean="0"/>
              <a:t>(1 </a:t>
            </a:r>
            <a:r>
              <a:rPr lang="en-US" sz="2000" dirty="0"/>
              <a:t>of 2)</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US" dirty="0"/>
              <a:t>Improving Customer Retention </a:t>
            </a:r>
            <a:r>
              <a:rPr lang="en-US" dirty="0" smtClean="0"/>
              <a:t>Rates</a:t>
            </a:r>
            <a:endParaRPr lang="en-US" dirty="0"/>
          </a:p>
          <a:p>
            <a:pPr lvl="0">
              <a:spcBef>
                <a:spcPts val="1200"/>
              </a:spcBef>
              <a:spcAft>
                <a:spcPts val="1200"/>
              </a:spcAft>
            </a:pPr>
            <a:r>
              <a:rPr lang="en-US" dirty="0"/>
              <a:t>Dealing with Negative Word of </a:t>
            </a:r>
            <a:r>
              <a:rPr lang="en-US" dirty="0" smtClean="0"/>
              <a:t>Mouth</a:t>
            </a:r>
            <a:endParaRPr lang="en-US" dirty="0"/>
          </a:p>
          <a:p>
            <a:pPr lvl="0">
              <a:spcBef>
                <a:spcPts val="1200"/>
              </a:spcBef>
              <a:spcAft>
                <a:spcPts val="1200"/>
              </a:spcAft>
            </a:pPr>
            <a:r>
              <a:rPr lang="en-US" dirty="0"/>
              <a:t>Enhancing Health Care</a:t>
            </a:r>
            <a:endParaRPr lang="en-US" altLang="en-US" dirty="0"/>
          </a:p>
        </p:txBody>
      </p:sp>
    </p:spTree>
    <p:extLst>
      <p:ext uri="{BB962C8B-B14F-4D97-AF65-F5344CB8AC3E}">
        <p14:creationId xmlns:p14="http://schemas.microsoft.com/office/powerpoint/2010/main" val="199308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Fifth V: </a:t>
            </a:r>
            <a:r>
              <a:rPr lang="en-US" dirty="0" smtClean="0"/>
              <a:t>Value</a:t>
            </a:r>
            <a:r>
              <a:rPr lang="en-US" sz="2000" dirty="0" smtClean="0"/>
              <a:t> (2 of 2)</a:t>
            </a:r>
            <a:endParaRPr lang="en-US" dirty="0"/>
          </a:p>
        </p:txBody>
      </p:sp>
      <p:sp>
        <p:nvSpPr>
          <p:cNvPr id="3" name="Content Placeholder 2"/>
          <p:cNvSpPr>
            <a:spLocks noGrp="1"/>
          </p:cNvSpPr>
          <p:nvPr>
            <p:ph idx="1"/>
          </p:nvPr>
        </p:nvSpPr>
        <p:spPr/>
        <p:txBody>
          <a:bodyPr/>
          <a:lstStyle/>
          <a:p>
            <a:pPr lvl="0">
              <a:spcBef>
                <a:spcPts val="1200"/>
              </a:spcBef>
              <a:spcAft>
                <a:spcPts val="1200"/>
              </a:spcAft>
            </a:pPr>
            <a:r>
              <a:rPr lang="en-US" dirty="0"/>
              <a:t>Creating Personalized </a:t>
            </a:r>
            <a:r>
              <a:rPr lang="en-US" dirty="0" smtClean="0"/>
              <a:t>Promotions</a:t>
            </a:r>
            <a:endParaRPr lang="en-US" dirty="0"/>
          </a:p>
          <a:p>
            <a:pPr>
              <a:spcBef>
                <a:spcPts val="1200"/>
              </a:spcBef>
              <a:spcAft>
                <a:spcPts val="1200"/>
              </a:spcAft>
            </a:pPr>
            <a:r>
              <a:rPr lang="en-US" dirty="0"/>
              <a:t>Research Window 6.1: Target, Big Data, and You</a:t>
            </a:r>
            <a:endParaRPr lang="en-US" altLang="en-US" dirty="0"/>
          </a:p>
        </p:txBody>
      </p:sp>
    </p:spTree>
    <p:extLst>
      <p:ext uri="{BB962C8B-B14F-4D97-AF65-F5344CB8AC3E}">
        <p14:creationId xmlns:p14="http://schemas.microsoft.com/office/powerpoint/2010/main" val="194966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“Big Data</a:t>
            </a:r>
            <a:r>
              <a:rPr lang="en-US" dirty="0" smtClean="0"/>
              <a:t>”</a:t>
            </a:r>
            <a:r>
              <a:rPr lang="en-US" sz="2000" dirty="0" smtClean="0"/>
              <a:t> (1 of 2)</a:t>
            </a:r>
            <a:endParaRPr lang="en-US" sz="2000" dirty="0"/>
          </a:p>
        </p:txBody>
      </p:sp>
      <p:sp>
        <p:nvSpPr>
          <p:cNvPr id="3" name="Content Placeholder 2"/>
          <p:cNvSpPr>
            <a:spLocks noGrp="1"/>
          </p:cNvSpPr>
          <p:nvPr>
            <p:ph idx="1"/>
          </p:nvPr>
        </p:nvSpPr>
        <p:spPr/>
        <p:txBody>
          <a:bodyPr/>
          <a:lstStyle/>
          <a:p>
            <a:r>
              <a:rPr lang="en-US" dirty="0"/>
              <a:t>Companies around the world are investing in big data analytics to improve services and increase revenues</a:t>
            </a:r>
            <a:r>
              <a:rPr lang="en-US" dirty="0" smtClean="0"/>
              <a:t>.</a:t>
            </a:r>
            <a:endParaRPr lang="en-US" sz="3200" dirty="0" smtClean="0"/>
          </a:p>
        </p:txBody>
      </p:sp>
    </p:spTree>
    <p:extLst>
      <p:ext uri="{BB962C8B-B14F-4D97-AF65-F5344CB8AC3E}">
        <p14:creationId xmlns:p14="http://schemas.microsoft.com/office/powerpoint/2010/main" val="492424948"/>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436</TotalTime>
  <Words>708</Words>
  <Application>Microsoft Office PowerPoint</Application>
  <PresentationFormat>On-screen Show (4:3)</PresentationFormat>
  <Paragraphs>69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Green PPT Template_REV</vt:lpstr>
      <vt:lpstr>Chapter 6: Decision Support Systems: Working with “Big Data”</vt:lpstr>
      <vt:lpstr>Learning Objectives (1 of 2)</vt:lpstr>
      <vt:lpstr>Learning Objectives (2 of 2)</vt:lpstr>
      <vt:lpstr>“Big Data” Definition</vt:lpstr>
      <vt:lpstr>The Four V’s of Big Data</vt:lpstr>
      <vt:lpstr>The Three V’s of Big Data</vt:lpstr>
      <vt:lpstr>The Fifth V: Value (1 of 2)</vt:lpstr>
      <vt:lpstr>The Fifth V: Value (2 of 2)</vt:lpstr>
      <vt:lpstr>The Value of “Big Data” (1 of 2)</vt:lpstr>
      <vt:lpstr>The Value of “Big Data” (2 of 2)</vt:lpstr>
      <vt:lpstr>The Value of “Big Data” to Best Western International</vt:lpstr>
      <vt:lpstr>Target, Big Data, and You</vt:lpstr>
      <vt:lpstr>Sources of “Big Data” (1 of  2)</vt:lpstr>
      <vt:lpstr>Sources of “Big Data” (2 of  2)</vt:lpstr>
      <vt:lpstr>Key Types of Unstructured Data: Social Data</vt:lpstr>
      <vt:lpstr>Key Types of Unstructured Data: Mobile Data</vt:lpstr>
      <vt:lpstr>Key Types of Unstructured Data: Omni-channel Transactional Data</vt:lpstr>
      <vt:lpstr>Types of “Big Data” Analyses (1 of 3)</vt:lpstr>
      <vt:lpstr>Types of “Big Data” Analyses (2 of 3)</vt:lpstr>
      <vt:lpstr>Types of “Big Data” Analyses (3 of 3)</vt:lpstr>
      <vt:lpstr>Key Challenges of “Big Data” Integration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115</cp:revision>
  <dcterms:created xsi:type="dcterms:W3CDTF">2017-07-18T17:14:30Z</dcterms:created>
  <dcterms:modified xsi:type="dcterms:W3CDTF">2018-06-21T09:20:25Z</dcterms:modified>
</cp:coreProperties>
</file>