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257" r:id="rId2"/>
    <p:sldId id="261" r:id="rId3"/>
    <p:sldId id="262" r:id="rId4"/>
    <p:sldId id="277" r:id="rId5"/>
    <p:sldId id="296" r:id="rId6"/>
    <p:sldId id="264" r:id="rId7"/>
    <p:sldId id="297" r:id="rId8"/>
    <p:sldId id="265" r:id="rId9"/>
    <p:sldId id="298" r:id="rId10"/>
    <p:sldId id="299" r:id="rId11"/>
    <p:sldId id="300" r:id="rId12"/>
    <p:sldId id="301"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a Haidar"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8D8"/>
    <a:srgbClr val="A0A0A0"/>
    <a:srgbClr val="A3A3E0"/>
    <a:srgbClr val="F1F9F9"/>
    <a:srgbClr val="EAF5E6"/>
    <a:srgbClr val="DDF0D7"/>
    <a:srgbClr val="3C8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687" autoAdjust="0"/>
  </p:normalViewPr>
  <p:slideViewPr>
    <p:cSldViewPr>
      <p:cViewPr>
        <p:scale>
          <a:sx n="75" d="100"/>
          <a:sy n="75" d="100"/>
        </p:scale>
        <p:origin x="-870" y="-462"/>
      </p:cViewPr>
      <p:guideLst>
        <p:guide orient="horz" pos="2160"/>
        <p:guide pos="2880"/>
      </p:guideLst>
    </p:cSldViewPr>
  </p:slideViewPr>
  <p:outlineViewPr>
    <p:cViewPr>
      <p:scale>
        <a:sx n="33" d="100"/>
        <a:sy n="33" d="100"/>
      </p:scale>
      <p:origin x="0" y="262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2F3D8F-A2C9-1644-B9A9-8286613AF394}" type="datetimeFigureOut">
              <a:rPr lang="en-US" smtClean="0"/>
              <a:pPr/>
              <a:t>6/21/2018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2D6825-F37D-D740-A2FA-D794FAB52D18}" type="slidenum">
              <a:rPr lang="en-US" smtClean="0"/>
              <a:pPr/>
              <a:t>‹#›</a:t>
            </a:fld>
            <a:endParaRPr lang="en-US"/>
          </a:p>
        </p:txBody>
      </p:sp>
    </p:spTree>
    <p:extLst>
      <p:ext uri="{BB962C8B-B14F-4D97-AF65-F5344CB8AC3E}">
        <p14:creationId xmlns:p14="http://schemas.microsoft.com/office/powerpoint/2010/main" val="22859648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F7C96C-A02F-46E2-A80A-CBCF63BB56DE}" type="datetimeFigureOut">
              <a:rPr lang="en-US" smtClean="0"/>
              <a:pPr/>
              <a:t>6/21/2018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7D9174-FB1C-4A3B-B082-DEA840240CA9}" type="slidenum">
              <a:rPr lang="en-US" smtClean="0"/>
              <a:pPr/>
              <a:t>‹#›</a:t>
            </a:fld>
            <a:endParaRPr lang="en-US"/>
          </a:p>
        </p:txBody>
      </p:sp>
    </p:spTree>
    <p:extLst>
      <p:ext uri="{BB962C8B-B14F-4D97-AF65-F5344CB8AC3E}">
        <p14:creationId xmlns:p14="http://schemas.microsoft.com/office/powerpoint/2010/main" val="29650064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6248399"/>
          </a:xfrm>
          <a:prstGeom prst="rect">
            <a:avLst/>
          </a:prstGeom>
        </p:spPr>
      </p:pic>
      <p:sp>
        <p:nvSpPr>
          <p:cNvPr id="11" name="Rectangle 10"/>
          <p:cNvSpPr/>
          <p:nvPr userDrawn="1"/>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userDrawn="1"/>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Content Placeholder 5"/>
          <p:cNvSpPr>
            <a:spLocks noGrp="1"/>
          </p:cNvSpPr>
          <p:nvPr>
            <p:ph sz="quarter" idx="10"/>
          </p:nvPr>
        </p:nvSpPr>
        <p:spPr>
          <a:xfrm>
            <a:off x="3108960" y="6477000"/>
            <a:ext cx="2926080" cy="274320"/>
          </a:xfrm>
        </p:spPr>
        <p:txBody>
          <a:bodyPr/>
          <a:lstStyle>
            <a:lvl1pPr marL="0" indent="0" algn="ctr">
              <a:buNone/>
              <a:defRPr sz="1000">
                <a:latin typeface="+mn-lt"/>
              </a:defRPr>
            </a:lvl1pPr>
          </a:lstStyle>
          <a:p>
            <a:pPr lvl="0"/>
            <a:r>
              <a:rPr lang="en-US" dirty="0" smtClean="0"/>
              <a:t>Click to edit Master text styles</a:t>
            </a:r>
            <a:endParaRPr lang="en-US" dirty="0"/>
          </a:p>
        </p:txBody>
      </p:sp>
      <p:sp>
        <p:nvSpPr>
          <p:cNvPr id="9" name="Title 8"/>
          <p:cNvSpPr>
            <a:spLocks noGrp="1"/>
          </p:cNvSpPr>
          <p:nvPr>
            <p:ph type="title"/>
          </p:nvPr>
        </p:nvSpPr>
        <p:spPr>
          <a:xfrm>
            <a:off x="5143500" y="609601"/>
            <a:ext cx="3657600" cy="2819399"/>
          </a:xfrm>
        </p:spPr>
        <p:txBody>
          <a:bodyPr lIns="91440" tIns="45720" rIns="91440" bIns="45720" anchor="t" anchorCtr="0"/>
          <a:lstStyle>
            <a:lvl1pPr algn="ctr">
              <a:defRPr sz="4000">
                <a:solidFill>
                  <a:schemeClr val="tx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46634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825564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32560"/>
            <a:ext cx="4038600" cy="4663440"/>
          </a:xfrm>
        </p:spPr>
        <p:txBody>
          <a:bodyPr/>
          <a:lstStyle>
            <a:lvl1pPr>
              <a:defRPr sz="3600">
                <a:latin typeface="+mj-lt"/>
              </a:defRPr>
            </a:lvl1pPr>
            <a:lvl2pPr marL="804672" indent="-347472">
              <a:buFont typeface="Arial" panose="020B0604020202020204" pitchFamily="34" charset="0"/>
              <a:buChar char="•"/>
              <a:defRPr sz="3200">
                <a:latin typeface="+mj-lt"/>
              </a:defRPr>
            </a:lvl2pPr>
            <a:lvl3pPr marL="1188720" indent="-274320">
              <a:defRPr sz="3000">
                <a:latin typeface="+mj-lt"/>
              </a:defRPr>
            </a:lvl3pPr>
            <a:lvl4pPr marL="1645920" indent="-274320">
              <a:buFont typeface="Arial" panose="020B0604020202020204" pitchFamily="34" charset="0"/>
              <a:buChar char="•"/>
              <a:defRPr sz="2800">
                <a:latin typeface="+mj-lt"/>
              </a:defRPr>
            </a:lvl4pPr>
            <a:lvl5pPr marL="2057400" indent="-228600">
              <a:buFont typeface="Arial" panose="020B0604020202020204" pitchFamily="34" charset="0"/>
              <a:buChar char="•"/>
              <a:defRPr sz="2400">
                <a:latin typeface="+mj-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Tree>
    <p:extLst>
      <p:ext uri="{BB962C8B-B14F-4D97-AF65-F5344CB8AC3E}">
        <p14:creationId xmlns:p14="http://schemas.microsoft.com/office/powerpoint/2010/main" val="122968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97280"/>
          </a:xfrm>
        </p:spPr>
        <p:txBody>
          <a:bodyPr/>
          <a:lstStyle>
            <a:lvl1pPr>
              <a:defRPr sz="4000">
                <a:solidFill>
                  <a:schemeClr val="bg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3256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3108960" y="6476999"/>
            <a:ext cx="2926080" cy="274320"/>
          </a:xfrm>
          <a:prstGeom prst="rect">
            <a:avLst/>
          </a:prstGeom>
          <a:noFill/>
        </p:spPr>
        <p:txBody>
          <a:bodyPr wrap="square" rtlCol="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 2018 Cengage Learning. All Rights Reserved.</a:t>
            </a:r>
          </a:p>
        </p:txBody>
      </p:sp>
      <p:sp>
        <p:nvSpPr>
          <p:cNvPr id="5" name="Content Placeholder 2"/>
          <p:cNvSpPr>
            <a:spLocks noGrp="1"/>
          </p:cNvSpPr>
          <p:nvPr>
            <p:ph idx="10"/>
          </p:nvPr>
        </p:nvSpPr>
        <p:spPr>
          <a:xfrm>
            <a:off x="457200" y="307848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4724400"/>
            <a:ext cx="8229600" cy="1386840"/>
          </a:xfrm>
        </p:spPr>
        <p:txBody>
          <a:bodyPr/>
          <a:lstStyle>
            <a:lvl1pPr>
              <a:spcBef>
                <a:spcPts val="600"/>
              </a:spcBef>
              <a:spcAft>
                <a:spcPts val="600"/>
              </a:spcAft>
              <a:defRPr sz="3600">
                <a:latin typeface="+mj-lt"/>
              </a:defRPr>
            </a:lvl1pPr>
            <a:lvl2pPr marL="804672" indent="-347472">
              <a:spcBef>
                <a:spcPts val="600"/>
              </a:spcBef>
              <a:spcAft>
                <a:spcPts val="600"/>
              </a:spcAft>
              <a:buFont typeface="Arial" panose="020B0604020202020204" pitchFamily="34" charset="0"/>
              <a:buChar char="•"/>
              <a:defRPr sz="3200">
                <a:latin typeface="+mj-lt"/>
              </a:defRPr>
            </a:lvl2pPr>
            <a:lvl3pPr marL="1188720" indent="-274320">
              <a:spcBef>
                <a:spcPts val="600"/>
              </a:spcBef>
              <a:spcAft>
                <a:spcPts val="600"/>
              </a:spcAft>
              <a:defRPr sz="3000">
                <a:latin typeface="+mj-lt"/>
              </a:defRPr>
            </a:lvl3pPr>
            <a:lvl4pPr marL="1645920" indent="-274320">
              <a:spcBef>
                <a:spcPts val="600"/>
              </a:spcBef>
              <a:spcAft>
                <a:spcPts val="600"/>
              </a:spcAft>
              <a:buFont typeface="Arial" panose="020B0604020202020204" pitchFamily="34" charset="0"/>
              <a:buChar char="•"/>
              <a:defRPr sz="2800">
                <a:latin typeface="+mj-lt"/>
              </a:defRPr>
            </a:lvl4pPr>
            <a:lvl5pPr marL="2057400" indent="-228600">
              <a:spcBef>
                <a:spcPts val="600"/>
              </a:spcBef>
              <a:spcAft>
                <a:spcPts val="600"/>
              </a:spcAft>
              <a:buFont typeface="Arial" panose="020B0604020202020204" pitchFamily="34" charset="0"/>
              <a:buChar char="•"/>
              <a:defRPr sz="2400">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0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7"/>
          <p:cNvSpPr>
            <a:spLocks noGrp="1"/>
          </p:cNvSpPr>
          <p:nvPr>
            <p:ph type="ftr" sz="quarter" idx="11"/>
          </p:nvPr>
        </p:nvSpPr>
        <p:spPr>
          <a:xfrm>
            <a:off x="2971800" y="6492875"/>
            <a:ext cx="2895600" cy="365125"/>
          </a:xfrm>
        </p:spPr>
        <p:txBody>
          <a:bodyPr/>
          <a:lstStyle/>
          <a:p>
            <a:r>
              <a:rPr lang="en-US" dirty="0" smtClean="0"/>
              <a:t>© 2018 Cengage Learning. All Rights Reserved.</a:t>
            </a:r>
            <a:endParaRPr lang="en-US" dirty="0"/>
          </a:p>
        </p:txBody>
      </p:sp>
    </p:spTree>
    <p:extLst>
      <p:ext uri="{BB962C8B-B14F-4D97-AF65-F5344CB8AC3E}">
        <p14:creationId xmlns:p14="http://schemas.microsoft.com/office/powerpoint/2010/main" val="389829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p:cNvSpPr/>
          <p:nvPr/>
        </p:nvSpPr>
        <p:spPr bwMode="auto">
          <a:xfrm>
            <a:off x="0" y="-35808"/>
            <a:ext cx="9144000" cy="1243584"/>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27" name="Rectangle 21"/>
          <p:cNvSpPr>
            <a:spLocks noGrp="1" noChangeArrowheads="1"/>
          </p:cNvSpPr>
          <p:nvPr>
            <p:ph type="title"/>
          </p:nvPr>
        </p:nvSpPr>
        <p:spPr bwMode="black">
          <a:xfrm>
            <a:off x="457200" y="0"/>
            <a:ext cx="822960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22"/>
          <p:cNvSpPr>
            <a:spLocks noGrp="1" noChangeArrowheads="1"/>
          </p:cNvSpPr>
          <p:nvPr>
            <p:ph type="body" idx="1"/>
          </p:nvPr>
        </p:nvSpPr>
        <p:spPr bwMode="auto">
          <a:xfrm>
            <a:off x="457200" y="1432560"/>
            <a:ext cx="8229600" cy="4663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51" y="6399755"/>
            <a:ext cx="1371600" cy="420922"/>
          </a:xfrm>
          <a:prstGeom prst="rect">
            <a:avLst/>
          </a:prstGeom>
        </p:spPr>
      </p:pic>
      <p:sp>
        <p:nvSpPr>
          <p:cNvPr id="18" name="Rectangle 17"/>
          <p:cNvSpPr/>
          <p:nvPr/>
        </p:nvSpPr>
        <p:spPr bwMode="auto">
          <a:xfrm>
            <a:off x="0" y="6302530"/>
            <a:ext cx="9144000" cy="36576"/>
          </a:xfrm>
          <a:prstGeom prst="rect">
            <a:avLst/>
          </a:prstGeom>
          <a:gradFill>
            <a:gsLst>
              <a:gs pos="0">
                <a:srgbClr val="491469"/>
              </a:gs>
              <a:gs pos="100000">
                <a:srgbClr val="002060">
                  <a:lumMod val="0"/>
                  <a:lumOff val="100000"/>
                </a:srgb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ectangle 18"/>
          <p:cNvSpPr/>
          <p:nvPr/>
        </p:nvSpPr>
        <p:spPr bwMode="auto">
          <a:xfrm>
            <a:off x="25940" y="6225540"/>
            <a:ext cx="9144000" cy="36576"/>
          </a:xfrm>
          <a:prstGeom prst="rect">
            <a:avLst/>
          </a:prstGeom>
          <a:gradFill>
            <a:gsLst>
              <a:gs pos="0">
                <a:srgbClr val="002060"/>
              </a:gs>
              <a:gs pos="100000">
                <a:srgbClr val="002060">
                  <a:lumMod val="0"/>
                  <a:lumOff val="100000"/>
                </a:srgbClr>
              </a:gs>
            </a:gsLst>
            <a:lin ang="108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ectangle 20"/>
          <p:cNvSpPr/>
          <p:nvPr/>
        </p:nvSpPr>
        <p:spPr bwMode="auto">
          <a:xfrm>
            <a:off x="0" y="1249680"/>
            <a:ext cx="9144000" cy="45720"/>
          </a:xfrm>
          <a:prstGeom prst="rect">
            <a:avLst/>
          </a:prstGeom>
          <a:solidFill>
            <a:srgbClr val="3C827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Footer Placeholder 4"/>
          <p:cNvSpPr>
            <a:spLocks noGrp="1"/>
          </p:cNvSpPr>
          <p:nvPr>
            <p:ph type="ftr" sz="quarter" idx="3"/>
          </p:nvPr>
        </p:nvSpPr>
        <p:spPr>
          <a:xfrm>
            <a:off x="2971800" y="6427653"/>
            <a:ext cx="2895600" cy="365125"/>
          </a:xfrm>
          <a:prstGeom prst="rect">
            <a:avLst/>
          </a:prstGeom>
        </p:spPr>
        <p:txBody>
          <a:bodyPr/>
          <a:lstStyle>
            <a:lvl1pPr algn="ctr">
              <a:defRPr sz="1000"/>
            </a:lvl1pPr>
          </a:lstStyle>
          <a:p>
            <a:r>
              <a:rPr lang="en-US" dirty="0" smtClean="0"/>
              <a:t>© 2018 Cengage Learning. All Rights Reserved.</a:t>
            </a:r>
            <a:endParaRPr lang="en-US" dirty="0"/>
          </a:p>
        </p:txBody>
      </p:sp>
    </p:spTree>
    <p:extLst>
      <p:ext uri="{BB962C8B-B14F-4D97-AF65-F5344CB8AC3E}">
        <p14:creationId xmlns:p14="http://schemas.microsoft.com/office/powerpoint/2010/main" val="2379780832"/>
      </p:ext>
    </p:extLst>
  </p:cSld>
  <p:clrMap bg1="lt1" tx1="dk1" bg2="lt2" tx2="dk2" accent1="accent1" accent2="accent2" accent3="accent3" accent4="accent4" accent5="accent5" accent6="accent6" hlink="hlink" folHlink="folHlink"/>
  <p:sldLayoutIdLst>
    <p:sldLayoutId id="2147483660" r:id="rId1"/>
    <p:sldLayoutId id="2147483666" r:id="rId2"/>
    <p:sldLayoutId id="2147483668" r:id="rId3"/>
    <p:sldLayoutId id="2147483676" r:id="rId4"/>
    <p:sldLayoutId id="2147483669" r:id="rId5"/>
  </p:sldLayoutIdLst>
  <p:timing>
    <p:tnLst>
      <p:par>
        <p:cTn id="1" dur="indefinite" restart="never" nodeType="tmRoot"/>
      </p:par>
    </p:tnLst>
  </p:timing>
  <p:hf hdr="0" dt="0"/>
  <p:txStyles>
    <p:titleStyle>
      <a:lvl1pPr algn="ctr" rtl="0" eaLnBrk="1" fontAlgn="base" hangingPunct="1">
        <a:spcBef>
          <a:spcPct val="0"/>
        </a:spcBef>
        <a:spcAft>
          <a:spcPct val="0"/>
        </a:spcAft>
        <a:defRPr sz="4000">
          <a:solidFill>
            <a:schemeClr val="bg1"/>
          </a:solidFill>
          <a:latin typeface="+mj-lt"/>
          <a:ea typeface="ＭＳ Ｐゴシック" pitchFamily="-105" charset="-128"/>
          <a:cs typeface="Times New Roman MT Std"/>
        </a:defRPr>
      </a:lvl1pPr>
      <a:lvl2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2pPr>
      <a:lvl3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3pPr>
      <a:lvl4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4pPr>
      <a:lvl5pPr algn="ctr" rtl="0" eaLnBrk="1" fontAlgn="base" hangingPunct="1">
        <a:spcBef>
          <a:spcPct val="0"/>
        </a:spcBef>
        <a:spcAft>
          <a:spcPct val="0"/>
        </a:spcAft>
        <a:defRPr sz="4400">
          <a:solidFill>
            <a:srgbClr val="007033"/>
          </a:solidFill>
          <a:latin typeface="Times New Roman MT Std" charset="0"/>
          <a:ea typeface="ＭＳ Ｐゴシック" pitchFamily="-105" charset="-128"/>
          <a:cs typeface="Times New Roman MT Std" charset="0"/>
        </a:defRPr>
      </a:lvl5pPr>
      <a:lvl6pPr marL="457200" algn="ctr" rtl="0" eaLnBrk="1" fontAlgn="base" hangingPunct="1">
        <a:spcBef>
          <a:spcPct val="0"/>
        </a:spcBef>
        <a:spcAft>
          <a:spcPct val="0"/>
        </a:spcAft>
        <a:defRPr sz="4400">
          <a:solidFill>
            <a:srgbClr val="228DB8"/>
          </a:solidFill>
          <a:latin typeface="Arial" charset="0"/>
        </a:defRPr>
      </a:lvl6pPr>
      <a:lvl7pPr marL="914400" algn="ctr" rtl="0" eaLnBrk="1" fontAlgn="base" hangingPunct="1">
        <a:spcBef>
          <a:spcPct val="0"/>
        </a:spcBef>
        <a:spcAft>
          <a:spcPct val="0"/>
        </a:spcAft>
        <a:defRPr sz="4400">
          <a:solidFill>
            <a:srgbClr val="228DB8"/>
          </a:solidFill>
          <a:latin typeface="Arial" charset="0"/>
        </a:defRPr>
      </a:lvl7pPr>
      <a:lvl8pPr marL="1371600" algn="ctr" rtl="0" eaLnBrk="1" fontAlgn="base" hangingPunct="1">
        <a:spcBef>
          <a:spcPct val="0"/>
        </a:spcBef>
        <a:spcAft>
          <a:spcPct val="0"/>
        </a:spcAft>
        <a:defRPr sz="4400">
          <a:solidFill>
            <a:srgbClr val="228DB8"/>
          </a:solidFill>
          <a:latin typeface="Arial" charset="0"/>
        </a:defRPr>
      </a:lvl8pPr>
      <a:lvl9pPr marL="1828800" algn="ctr" rtl="0" eaLnBrk="1" fontAlgn="base" hangingPunct="1">
        <a:spcBef>
          <a:spcPct val="0"/>
        </a:spcBef>
        <a:spcAft>
          <a:spcPct val="0"/>
        </a:spcAft>
        <a:defRPr sz="4400">
          <a:solidFill>
            <a:srgbClr val="228DB8"/>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j-lt"/>
          <a:ea typeface="ＭＳ Ｐゴシック" pitchFamily="-105" charset="-128"/>
          <a:cs typeface="Times New Roman MT Std"/>
        </a:defRPr>
      </a:lvl1pPr>
      <a:lvl2pPr marL="742950" indent="-285750" algn="l" rtl="0" eaLnBrk="1" fontAlgn="base" hangingPunct="1">
        <a:spcBef>
          <a:spcPct val="20000"/>
        </a:spcBef>
        <a:spcAft>
          <a:spcPct val="0"/>
        </a:spcAft>
        <a:buChar char="–"/>
        <a:defRPr sz="2400">
          <a:solidFill>
            <a:schemeClr val="tx1"/>
          </a:solidFill>
          <a:latin typeface="+mj-lt"/>
          <a:ea typeface="ＭＳ Ｐゴシック" charset="-128"/>
          <a:cs typeface="Times New Roman MT Std"/>
        </a:defRPr>
      </a:lvl2pPr>
      <a:lvl3pPr marL="11430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3pPr>
      <a:lvl4pPr marL="1600200" indent="-228600" algn="l" rtl="0" eaLnBrk="1" fontAlgn="base" hangingPunct="1">
        <a:spcBef>
          <a:spcPct val="20000"/>
        </a:spcBef>
        <a:spcAft>
          <a:spcPct val="0"/>
        </a:spcAft>
        <a:buChar char="–"/>
        <a:defRPr sz="20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Char char="»"/>
        <a:defRPr sz="16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Chapter 7:</a:t>
            </a:r>
            <a:br>
              <a:rPr lang="en-US" dirty="0"/>
            </a:br>
            <a:r>
              <a:rPr lang="en-US" dirty="0"/>
              <a:t>Using External Secondary Data</a:t>
            </a:r>
          </a:p>
        </p:txBody>
      </p:sp>
      <p:sp>
        <p:nvSpPr>
          <p:cNvPr id="7" name="Content Placeholder 2"/>
          <p:cNvSpPr>
            <a:spLocks noGrp="1"/>
          </p:cNvSpPr>
          <p:nvPr>
            <p:ph sz="quarter" idx="10"/>
          </p:nvPr>
        </p:nvSpPr>
        <p:spPr/>
        <p:txBody>
          <a:bodyPr/>
          <a:lstStyle/>
          <a:p>
            <a:r>
              <a:rPr lang="en-US" dirty="0"/>
              <a:t>© 2018 Cengage Learning. All Rights Reserved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FFFFFF"/>
                </a:solidFill>
              </a:rPr>
              <a:t>Standardized Marketing </a:t>
            </a:r>
            <a:r>
              <a:rPr lang="en-US" sz="3000" dirty="0" smtClean="0">
                <a:solidFill>
                  <a:srgbClr val="FFFFFF"/>
                </a:solidFill>
              </a:rPr>
              <a:t>Information: Measuring </a:t>
            </a:r>
            <a:r>
              <a:rPr lang="en-US" sz="3000" dirty="0">
                <a:solidFill>
                  <a:srgbClr val="FFFFFF"/>
                </a:solidFill>
              </a:rPr>
              <a:t>Advertising Exposure and </a:t>
            </a:r>
            <a:r>
              <a:rPr lang="en-US" sz="3000" dirty="0" smtClean="0">
                <a:solidFill>
                  <a:srgbClr val="FFFFFF"/>
                </a:solidFill>
              </a:rPr>
              <a:t>Effectiveness</a:t>
            </a:r>
            <a:r>
              <a:rPr lang="en-US" sz="2000" dirty="0" smtClean="0">
                <a:solidFill>
                  <a:srgbClr val="FFFFFF"/>
                </a:solidFill>
              </a:rPr>
              <a:t> (1 of 3)</a:t>
            </a:r>
            <a:endParaRPr lang="en-US" sz="2800" dirty="0"/>
          </a:p>
        </p:txBody>
      </p:sp>
      <p:sp>
        <p:nvSpPr>
          <p:cNvPr id="3" name="Content Placeholder 2"/>
          <p:cNvSpPr>
            <a:spLocks noGrp="1"/>
          </p:cNvSpPr>
          <p:nvPr>
            <p:ph idx="1"/>
          </p:nvPr>
        </p:nvSpPr>
        <p:spPr/>
        <p:txBody>
          <a:bodyPr/>
          <a:lstStyle/>
          <a:p>
            <a:r>
              <a:rPr lang="en-US" b="1" dirty="0"/>
              <a:t>Television and Radio</a:t>
            </a:r>
          </a:p>
          <a:p>
            <a:pPr lvl="1"/>
            <a:r>
              <a:rPr lang="en-US" dirty="0"/>
              <a:t>Nielsen TV ratings</a:t>
            </a:r>
          </a:p>
          <a:p>
            <a:pPr lvl="1"/>
            <a:r>
              <a:rPr lang="en-US" dirty="0"/>
              <a:t>Arbitron radio ratings</a:t>
            </a:r>
            <a:endParaRPr lang="en-US" sz="3600" dirty="0"/>
          </a:p>
        </p:txBody>
      </p:sp>
      <p:pic>
        <p:nvPicPr>
          <p:cNvPr id="5" name="Picture 3" descr="A photo shows a person operating a people meter."/>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5482390" y="3048000"/>
            <a:ext cx="3356810" cy="246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4"/>
          <p:cNvSpPr>
            <a:spLocks noGrp="1"/>
          </p:cNvSpPr>
          <p:nvPr>
            <p:ph idx="11"/>
          </p:nvPr>
        </p:nvSpPr>
        <p:spPr>
          <a:xfrm>
            <a:off x="6292115" y="5562600"/>
            <a:ext cx="1737360" cy="457200"/>
          </a:xfrm>
        </p:spPr>
        <p:txBody>
          <a:bodyPr/>
          <a:lstStyle/>
          <a:p>
            <a:pPr marL="0" indent="0">
              <a:buNone/>
            </a:pPr>
            <a:r>
              <a:rPr lang="en-US" sz="2000" dirty="0"/>
              <a:t>People </a:t>
            </a:r>
            <a:r>
              <a:rPr lang="en-US" sz="2000" dirty="0" smtClean="0"/>
              <a:t>Meter</a:t>
            </a:r>
            <a:endParaRPr lang="en-US" sz="2000" dirty="0"/>
          </a:p>
        </p:txBody>
      </p:sp>
    </p:spTree>
    <p:extLst>
      <p:ext uri="{BB962C8B-B14F-4D97-AF65-F5344CB8AC3E}">
        <p14:creationId xmlns:p14="http://schemas.microsoft.com/office/powerpoint/2010/main" val="315010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FFFFFF"/>
                </a:solidFill>
              </a:rPr>
              <a:t>Standardized Marketing </a:t>
            </a:r>
            <a:r>
              <a:rPr lang="en-US" sz="3000" dirty="0" smtClean="0">
                <a:solidFill>
                  <a:srgbClr val="FFFFFF"/>
                </a:solidFill>
              </a:rPr>
              <a:t>Information: Measuring </a:t>
            </a:r>
            <a:r>
              <a:rPr lang="en-US" sz="3000" dirty="0">
                <a:solidFill>
                  <a:srgbClr val="FFFFFF"/>
                </a:solidFill>
              </a:rPr>
              <a:t>Advertising Exposure and Effectiveness</a:t>
            </a:r>
            <a:r>
              <a:rPr lang="en-US" sz="2000" dirty="0">
                <a:solidFill>
                  <a:srgbClr val="FFFFFF"/>
                </a:solidFill>
              </a:rPr>
              <a:t> </a:t>
            </a:r>
            <a:r>
              <a:rPr lang="en-US" sz="2000" dirty="0" smtClean="0">
                <a:solidFill>
                  <a:srgbClr val="FFFFFF"/>
                </a:solidFill>
              </a:rPr>
              <a:t>(2 </a:t>
            </a:r>
            <a:r>
              <a:rPr lang="en-US" sz="2000" dirty="0">
                <a:solidFill>
                  <a:srgbClr val="FFFFFF"/>
                </a:solidFill>
              </a:rPr>
              <a:t>of 3)</a:t>
            </a:r>
            <a:endParaRPr lang="en-US" dirty="0"/>
          </a:p>
        </p:txBody>
      </p:sp>
      <p:sp>
        <p:nvSpPr>
          <p:cNvPr id="3" name="Content Placeholder 2"/>
          <p:cNvSpPr>
            <a:spLocks noGrp="1"/>
          </p:cNvSpPr>
          <p:nvPr>
            <p:ph idx="1"/>
          </p:nvPr>
        </p:nvSpPr>
        <p:spPr/>
        <p:txBody>
          <a:bodyPr/>
          <a:lstStyle/>
          <a:p>
            <a:r>
              <a:rPr lang="en-US" b="1" dirty="0"/>
              <a:t>Print Media</a:t>
            </a:r>
          </a:p>
          <a:p>
            <a:pPr lvl="1"/>
            <a:r>
              <a:rPr lang="en-US" dirty="0"/>
              <a:t>Starch Ad Readership (magazine)</a:t>
            </a:r>
            <a:endParaRPr lang="en-US" sz="3000" dirty="0"/>
          </a:p>
          <a:p>
            <a:pPr>
              <a:spcBef>
                <a:spcPts val="1800"/>
              </a:spcBef>
            </a:pPr>
            <a:r>
              <a:rPr lang="en-US" b="1" dirty="0"/>
              <a:t>Internet</a:t>
            </a:r>
          </a:p>
          <a:p>
            <a:pPr lvl="1"/>
            <a:r>
              <a:rPr lang="en-US" dirty="0"/>
              <a:t>Nielsen Digital Voice</a:t>
            </a:r>
          </a:p>
          <a:p>
            <a:pPr lvl="1"/>
            <a:r>
              <a:rPr lang="en-US" dirty="0" err="1"/>
              <a:t>ComScore</a:t>
            </a:r>
            <a:r>
              <a:rPr lang="en-US" dirty="0"/>
              <a:t> Mobile </a:t>
            </a:r>
            <a:r>
              <a:rPr lang="en-US" dirty="0" err="1"/>
              <a:t>Metrix</a:t>
            </a:r>
            <a:endParaRPr lang="en-US" sz="3600" dirty="0"/>
          </a:p>
        </p:txBody>
      </p:sp>
    </p:spTree>
    <p:extLst>
      <p:ext uri="{BB962C8B-B14F-4D97-AF65-F5344CB8AC3E}">
        <p14:creationId xmlns:p14="http://schemas.microsoft.com/office/powerpoint/2010/main" val="216798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FFFFFF"/>
                </a:solidFill>
              </a:rPr>
              <a:t>Standardized Marketing </a:t>
            </a:r>
            <a:r>
              <a:rPr lang="en-US" sz="3000" dirty="0" smtClean="0">
                <a:solidFill>
                  <a:srgbClr val="FFFFFF"/>
                </a:solidFill>
              </a:rPr>
              <a:t>Information: Measuring </a:t>
            </a:r>
            <a:r>
              <a:rPr lang="en-US" sz="3000" dirty="0">
                <a:solidFill>
                  <a:srgbClr val="FFFFFF"/>
                </a:solidFill>
              </a:rPr>
              <a:t>Advertising Exposure and Effectiveness</a:t>
            </a:r>
            <a:r>
              <a:rPr lang="en-US" sz="2000" dirty="0">
                <a:solidFill>
                  <a:srgbClr val="FFFFFF"/>
                </a:solidFill>
              </a:rPr>
              <a:t> </a:t>
            </a:r>
            <a:r>
              <a:rPr lang="en-US" sz="2000" dirty="0" smtClean="0">
                <a:solidFill>
                  <a:srgbClr val="FFFFFF"/>
                </a:solidFill>
              </a:rPr>
              <a:t>(3 </a:t>
            </a:r>
            <a:r>
              <a:rPr lang="en-US" sz="2000" dirty="0">
                <a:solidFill>
                  <a:srgbClr val="FFFFFF"/>
                </a:solidFill>
              </a:rPr>
              <a:t>of 3)</a:t>
            </a:r>
            <a:endParaRPr lang="en-US" dirty="0"/>
          </a:p>
        </p:txBody>
      </p:sp>
      <p:sp>
        <p:nvSpPr>
          <p:cNvPr id="3" name="Content Placeholder 2"/>
          <p:cNvSpPr>
            <a:spLocks noGrp="1"/>
          </p:cNvSpPr>
          <p:nvPr>
            <p:ph idx="1"/>
          </p:nvPr>
        </p:nvSpPr>
        <p:spPr/>
        <p:txBody>
          <a:bodyPr/>
          <a:lstStyle/>
          <a:p>
            <a:r>
              <a:rPr lang="en-US" b="1" dirty="0"/>
              <a:t>Cross-platform Services</a:t>
            </a:r>
          </a:p>
          <a:p>
            <a:pPr lvl="1"/>
            <a:r>
              <a:rPr lang="en-US" dirty="0"/>
              <a:t>Simmons National Consumer Study</a:t>
            </a:r>
          </a:p>
          <a:p>
            <a:pPr lvl="1"/>
            <a:r>
              <a:rPr lang="en-US" dirty="0" err="1"/>
              <a:t>GfK</a:t>
            </a:r>
            <a:r>
              <a:rPr lang="en-US" dirty="0"/>
              <a:t> MRI</a:t>
            </a:r>
          </a:p>
          <a:p>
            <a:pPr lvl="1"/>
            <a:r>
              <a:rPr lang="en-US" dirty="0" err="1"/>
              <a:t>comScore</a:t>
            </a:r>
            <a:r>
              <a:rPr lang="en-US" dirty="0"/>
              <a:t>, </a:t>
            </a:r>
            <a:r>
              <a:rPr lang="en-US" dirty="0" err="1"/>
              <a:t>WebTrends</a:t>
            </a:r>
            <a:r>
              <a:rPr lang="en-US" dirty="0"/>
              <a:t>, Nielsen</a:t>
            </a:r>
            <a:endParaRPr lang="en-US" sz="3600" dirty="0"/>
          </a:p>
        </p:txBody>
      </p:sp>
    </p:spTree>
    <p:extLst>
      <p:ext uri="{BB962C8B-B14F-4D97-AF65-F5344CB8AC3E}">
        <p14:creationId xmlns:p14="http://schemas.microsoft.com/office/powerpoint/2010/main" val="105111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Single-Source Data in a Perfect World</a:t>
            </a:r>
            <a:endParaRPr lang="en-US" dirty="0"/>
          </a:p>
        </p:txBody>
      </p:sp>
      <p:pic>
        <p:nvPicPr>
          <p:cNvPr id="6" name="Picture 2" descr="An illustration depicts how a single-source datum operates in a perfect world. It shows a triangle of three connected nodes. The first node reads, “Consumer Behavior: Media Attention and Consumption, Information Search, Purchase, Consumption, and Post-purchase Reactions.” The second node reads, “Consumer Exposure to Marketing Actions: Advertising, Sales Promotion, Price, Product Design, Package Design, Brand Name, and Distribution Channel.” The third node reads, “Consumer Characteristics: Demographics and Sociographics, Personally and Lifestyle, Attitudes, Awareness and Knowledge, Intentions, Needs and Motiv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5142"/>
            <a:ext cx="8229600" cy="397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207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altLang="en-US" dirty="0" smtClean="0"/>
              <a:t>Learning Objectives</a:t>
            </a:r>
            <a:r>
              <a:rPr lang="en-US" altLang="en-US" sz="2000" dirty="0" smtClean="0"/>
              <a:t> (1 of 2)</a:t>
            </a:r>
            <a:endParaRPr lang="en-US" sz="2000" dirty="0"/>
          </a:p>
        </p:txBody>
      </p:sp>
      <p:sp>
        <p:nvSpPr>
          <p:cNvPr id="2" name="Content Placeholder 2"/>
          <p:cNvSpPr>
            <a:spLocks noGrp="1"/>
          </p:cNvSpPr>
          <p:nvPr>
            <p:ph idx="1"/>
          </p:nvPr>
        </p:nvSpPr>
        <p:spPr>
          <a:xfrm>
            <a:off x="457200" y="1432560"/>
            <a:ext cx="8412480" cy="4663440"/>
          </a:xfrm>
        </p:spPr>
        <p:txBody>
          <a:bodyPr/>
          <a:lstStyle/>
          <a:p>
            <a:pPr marL="640080" lvl="0" indent="-640080">
              <a:spcBef>
                <a:spcPts val="1200"/>
              </a:spcBef>
              <a:spcAft>
                <a:spcPts val="1200"/>
              </a:spcAft>
              <a:buAutoNum type="arabicPeriod"/>
            </a:pPr>
            <a:r>
              <a:rPr lang="en-US" dirty="0"/>
              <a:t>Describe the process of searching for published external secondary data.</a:t>
            </a:r>
          </a:p>
          <a:p>
            <a:pPr marL="640080" lvl="0" indent="-640080">
              <a:spcBef>
                <a:spcPts val="1200"/>
              </a:spcBef>
              <a:spcAft>
                <a:spcPts val="1200"/>
              </a:spcAft>
              <a:buAutoNum type="arabicPeriod"/>
            </a:pPr>
            <a:r>
              <a:rPr lang="en-US" dirty="0"/>
              <a:t>List three common uses of the information supplied by standardized marketing information services.</a:t>
            </a:r>
          </a:p>
          <a:p>
            <a:pPr marL="640080" lvl="0" indent="-640080">
              <a:spcBef>
                <a:spcPts val="1200"/>
              </a:spcBef>
              <a:spcAft>
                <a:spcPts val="1200"/>
              </a:spcAft>
              <a:buAutoNum type="arabicPeriod"/>
            </a:pPr>
            <a:r>
              <a:rPr lang="en-US" dirty="0"/>
              <a:t>Define </a:t>
            </a:r>
            <a:r>
              <a:rPr lang="en-US" dirty="0" err="1"/>
              <a:t>geodemography</a:t>
            </a: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t>
            </a:r>
            <a:r>
              <a:rPr lang="en-US" dirty="0" smtClean="0"/>
              <a:t>Objectives</a:t>
            </a:r>
            <a:r>
              <a:rPr lang="en-US" altLang="en-US" sz="2000" dirty="0"/>
              <a:t> </a:t>
            </a:r>
            <a:r>
              <a:rPr lang="en-US" altLang="en-US" sz="2000" dirty="0" smtClean="0"/>
              <a:t>(2 </a:t>
            </a:r>
            <a:r>
              <a:rPr lang="en-US" altLang="en-US" sz="2000" dirty="0"/>
              <a:t>of </a:t>
            </a:r>
            <a:r>
              <a:rPr lang="en-US" altLang="en-US" sz="2000" dirty="0" smtClean="0"/>
              <a:t>2)</a:t>
            </a:r>
            <a:endParaRPr lang="en-US" dirty="0"/>
          </a:p>
        </p:txBody>
      </p:sp>
      <p:sp>
        <p:nvSpPr>
          <p:cNvPr id="3" name="Content Placeholder 2"/>
          <p:cNvSpPr>
            <a:spLocks noGrp="1"/>
          </p:cNvSpPr>
          <p:nvPr>
            <p:ph idx="1"/>
          </p:nvPr>
        </p:nvSpPr>
        <p:spPr/>
        <p:txBody>
          <a:bodyPr/>
          <a:lstStyle/>
          <a:p>
            <a:pPr marL="640080" indent="-640080">
              <a:buFont typeface="+mj-lt"/>
              <a:buAutoNum type="arabicPeriod" startAt="4"/>
            </a:pPr>
            <a:r>
              <a:rPr lang="en-US" dirty="0"/>
              <a:t>Describe the use of diary panels and scanner data for assessing product sales</a:t>
            </a:r>
            <a:r>
              <a:rPr lang="en-US" dirty="0" smtClean="0"/>
              <a:t>.</a:t>
            </a:r>
          </a:p>
          <a:p>
            <a:pPr marL="640080" indent="-640080">
              <a:buFont typeface="+mj-lt"/>
              <a:buAutoNum type="arabicPeriod" startAt="4"/>
            </a:pPr>
            <a:r>
              <a:rPr lang="en-US" dirty="0"/>
              <a:t>Discuss the purpose and operation of people meters</a:t>
            </a:r>
            <a:r>
              <a:rPr lang="en-US" dirty="0" smtClean="0"/>
              <a:t>.</a:t>
            </a:r>
          </a:p>
          <a:p>
            <a:pPr marL="640080" indent="-640080">
              <a:buFont typeface="+mj-lt"/>
              <a:buAutoNum type="arabicPeriod" startAt="4"/>
            </a:pPr>
            <a:r>
              <a:rPr lang="en-US" dirty="0"/>
              <a:t>Define single‑source data.</a:t>
            </a:r>
            <a:endParaRPr lang="en-US" altLang="en-US" dirty="0"/>
          </a:p>
        </p:txBody>
      </p:sp>
    </p:spTree>
    <p:extLst>
      <p:ext uri="{BB962C8B-B14F-4D97-AF65-F5344CB8AC3E}">
        <p14:creationId xmlns:p14="http://schemas.microsoft.com/office/powerpoint/2010/main" val="292138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Marketing Research </a:t>
            </a:r>
            <a:r>
              <a:rPr lang="en-US" altLang="en-US" dirty="0" smtClean="0"/>
              <a:t>Process</a:t>
            </a:r>
            <a:r>
              <a:rPr lang="en-US" altLang="en-US" sz="2000" dirty="0" smtClean="0"/>
              <a:t> (1 of 2)</a:t>
            </a:r>
            <a:endParaRPr lang="en-US" sz="2000" dirty="0"/>
          </a:p>
        </p:txBody>
      </p:sp>
      <p:sp>
        <p:nvSpPr>
          <p:cNvPr id="3" name="Content Placeholder 2"/>
          <p:cNvSpPr>
            <a:spLocks noGrp="1"/>
          </p:cNvSpPr>
          <p:nvPr>
            <p:ph idx="1"/>
          </p:nvPr>
        </p:nvSpPr>
        <p:spPr/>
        <p:txBody>
          <a:bodyPr/>
          <a:lstStyle/>
          <a:p>
            <a:r>
              <a:rPr lang="en-US" dirty="0"/>
              <a:t>In Chapter 7, we shift our focus onto retrieving existing information from external sources. Some of this external information may end up in the company’s DSS; some of it may also be in the form of “big data.”</a:t>
            </a:r>
            <a:endParaRPr lang="en-US" dirty="0" smtClean="0"/>
          </a:p>
        </p:txBody>
      </p:sp>
    </p:spTree>
    <p:extLst>
      <p:ext uri="{BB962C8B-B14F-4D97-AF65-F5344CB8AC3E}">
        <p14:creationId xmlns:p14="http://schemas.microsoft.com/office/powerpoint/2010/main" val="130478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Marketing Research </a:t>
            </a:r>
            <a:r>
              <a:rPr lang="en-US" altLang="en-US" dirty="0" smtClean="0"/>
              <a:t>Process</a:t>
            </a:r>
            <a:r>
              <a:rPr lang="en-US" altLang="en-US" sz="2000" dirty="0"/>
              <a:t> </a:t>
            </a:r>
            <a:r>
              <a:rPr lang="en-US" altLang="en-US" sz="2000" dirty="0" smtClean="0"/>
              <a:t>(2 </a:t>
            </a:r>
            <a:r>
              <a:rPr lang="en-US" altLang="en-US" sz="2000" dirty="0"/>
              <a:t>of 2)</a:t>
            </a:r>
            <a:endParaRPr lang="en-US" dirty="0"/>
          </a:p>
        </p:txBody>
      </p:sp>
      <p:pic>
        <p:nvPicPr>
          <p:cNvPr id="4" name="Picture 2" descr="An illustration shows the steps of how to begin to search published sources of secondary data. The steps are as follows:&#10;1. Identify what you want to know and what you already know about the topic.&#10;2. Develop a list of key terms and names.&#10;3. Conduct an online search of relevant databases and Web sites.&#10;4. Compile the information you have found; rework the list of key words and authors if necessary.&#10;5. Consult a reference librarian inside your firm, at a public library, or at a university library.&#10;6. Identify authorities in the subject matter and consult with th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867" y="1431925"/>
            <a:ext cx="7048266"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52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Standardized Marketing Information</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STANDARDIZED MARKETING INFORMATION</a:t>
            </a:r>
          </a:p>
          <a:p>
            <a:pPr marL="457200" lvl="1" indent="0">
              <a:buNone/>
            </a:pPr>
            <a:r>
              <a:rPr lang="en-US" sz="3000" dirty="0"/>
              <a:t>Secondary data collected by companies that sell the data to multiple companies, allowing the costs of collecting, editing, coding, and analyzing them to be shared. The data are standardized so that they can be used by multiple companies rather than customized for a specific company.</a:t>
            </a:r>
            <a:endParaRPr lang="en-US" altLang="en-US" dirty="0"/>
          </a:p>
        </p:txBody>
      </p:sp>
    </p:spTree>
    <p:extLst>
      <p:ext uri="{BB962C8B-B14F-4D97-AF65-F5344CB8AC3E}">
        <p14:creationId xmlns:p14="http://schemas.microsoft.com/office/powerpoint/2010/main" val="199308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Standardized Marketing Information: Profiling </a:t>
            </a:r>
            <a:r>
              <a:rPr lang="en-US" dirty="0" smtClean="0"/>
              <a:t>Customers</a:t>
            </a:r>
            <a:r>
              <a:rPr lang="en-US" sz="2000" dirty="0" smtClean="0"/>
              <a:t> (1 of 2)</a:t>
            </a:r>
            <a:endParaRPr lang="en-US" dirty="0"/>
          </a:p>
        </p:txBody>
      </p:sp>
      <p:sp>
        <p:nvSpPr>
          <p:cNvPr id="3" name="Content Placeholder 2"/>
          <p:cNvSpPr>
            <a:spLocks noGrp="1"/>
          </p:cNvSpPr>
          <p:nvPr>
            <p:ph idx="1"/>
          </p:nvPr>
        </p:nvSpPr>
        <p:spPr/>
        <p:txBody>
          <a:bodyPr/>
          <a:lstStyle/>
          <a:p>
            <a:pPr marL="0" indent="0">
              <a:buFont typeface="Arial" pitchFamily="34" charset="0"/>
              <a:buNone/>
            </a:pPr>
            <a:r>
              <a:rPr lang="en-US" b="1" dirty="0">
                <a:solidFill>
                  <a:schemeClr val="tx2"/>
                </a:solidFill>
              </a:rPr>
              <a:t>GEODEMOGRAPHY</a:t>
            </a:r>
          </a:p>
          <a:p>
            <a:pPr marL="457200" lvl="1" indent="0">
              <a:buNone/>
            </a:pPr>
            <a:r>
              <a:rPr lang="en-US" dirty="0"/>
              <a:t>The availability of demographic, consumer behavior, and lifestyle data by arbitrary geographic boundaries that are typically quite small.</a:t>
            </a:r>
            <a:endParaRPr lang="en-US" altLang="en-US" dirty="0"/>
          </a:p>
        </p:txBody>
      </p:sp>
    </p:spTree>
    <p:extLst>
      <p:ext uri="{BB962C8B-B14F-4D97-AF65-F5344CB8AC3E}">
        <p14:creationId xmlns:p14="http://schemas.microsoft.com/office/powerpoint/2010/main" val="4209178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0"/>
            <a:ext cx="8595360" cy="1097280"/>
          </a:xfrm>
        </p:spPr>
        <p:txBody>
          <a:bodyPr/>
          <a:lstStyle/>
          <a:p>
            <a:r>
              <a:rPr lang="en-US" dirty="0"/>
              <a:t>Standardized Marketing Information: Profiling </a:t>
            </a:r>
            <a:r>
              <a:rPr lang="en-US" dirty="0" smtClean="0"/>
              <a:t>Customers</a:t>
            </a:r>
            <a:r>
              <a:rPr lang="en-US" sz="2000" dirty="0"/>
              <a:t> </a:t>
            </a:r>
            <a:r>
              <a:rPr lang="en-US" sz="2000" dirty="0" smtClean="0"/>
              <a:t>(2 </a:t>
            </a:r>
            <a:r>
              <a:rPr lang="en-US" sz="2000" dirty="0"/>
              <a:t>of 2)</a:t>
            </a:r>
          </a:p>
        </p:txBody>
      </p:sp>
      <p:pic>
        <p:nvPicPr>
          <p:cNvPr id="4" name="Picture 2" descr="An illustration shows a model geodemographic map of Birmingham, AL. It comprises of two panels. The left panel consists of a list. The right panel is split up into two: the top panel displays an area map, while the bottom panel displays a bar grap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7879" y="1431925"/>
            <a:ext cx="7448242" cy="466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242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686800" cy="1371600"/>
          </a:xfrm>
        </p:spPr>
        <p:txBody>
          <a:bodyPr/>
          <a:lstStyle/>
          <a:p>
            <a:r>
              <a:rPr lang="en-US" dirty="0">
                <a:solidFill>
                  <a:schemeClr val="tx1"/>
                </a:solidFill>
              </a:rPr>
              <a:t>Standardized Marketing Information:</a:t>
            </a:r>
            <a:br>
              <a:rPr lang="en-US" dirty="0">
                <a:solidFill>
                  <a:schemeClr val="tx1"/>
                </a:solidFill>
              </a:rPr>
            </a:br>
            <a:r>
              <a:rPr lang="en-US" sz="3600" dirty="0">
                <a:solidFill>
                  <a:schemeClr val="tx1"/>
                </a:solidFill>
              </a:rPr>
              <a:t>Measuring Product Sales, Market </a:t>
            </a:r>
            <a:r>
              <a:rPr lang="en-US" sz="3600" dirty="0" smtClean="0">
                <a:solidFill>
                  <a:schemeClr val="tx1"/>
                </a:solidFill>
              </a:rPr>
              <a:t>Share</a:t>
            </a:r>
            <a:endParaRPr lang="en-US" dirty="0">
              <a:solidFill>
                <a:schemeClr val="tx1"/>
              </a:solidFill>
            </a:endParaRPr>
          </a:p>
        </p:txBody>
      </p:sp>
      <p:sp>
        <p:nvSpPr>
          <p:cNvPr id="3" name="Content Placeholder 2"/>
          <p:cNvSpPr>
            <a:spLocks noGrp="1"/>
          </p:cNvSpPr>
          <p:nvPr>
            <p:ph idx="1"/>
          </p:nvPr>
        </p:nvSpPr>
        <p:spPr>
          <a:xfrm>
            <a:off x="457200" y="3124200"/>
            <a:ext cx="8229600" cy="2590800"/>
          </a:xfrm>
        </p:spPr>
        <p:txBody>
          <a:bodyPr/>
          <a:lstStyle/>
          <a:p>
            <a:pPr marL="0" indent="0" algn="ctr">
              <a:buNone/>
            </a:pPr>
            <a:r>
              <a:rPr lang="en-US" dirty="0"/>
              <a:t>(Online) Diary Panels</a:t>
            </a:r>
          </a:p>
          <a:p>
            <a:pPr marL="0" indent="0" algn="ctr">
              <a:buNone/>
            </a:pPr>
            <a:r>
              <a:rPr lang="en-US" dirty="0"/>
              <a:t>Scanners</a:t>
            </a:r>
          </a:p>
        </p:txBody>
      </p:sp>
    </p:spTree>
    <p:extLst>
      <p:ext uri="{BB962C8B-B14F-4D97-AF65-F5344CB8AC3E}">
        <p14:creationId xmlns:p14="http://schemas.microsoft.com/office/powerpoint/2010/main" val="4075019008"/>
      </p:ext>
    </p:extLst>
  </p:cSld>
  <p:clrMapOvr>
    <a:masterClrMapping/>
  </p:clrMapOvr>
</p:sld>
</file>

<file path=ppt/theme/theme1.xml><?xml version="1.0" encoding="utf-8"?>
<a:theme xmlns:a="http://schemas.openxmlformats.org/drawingml/2006/main" name="Green PPT Template_REV">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ppt9F79.tmp</Template>
  <TotalTime>596</TotalTime>
  <Words>338</Words>
  <Application>Microsoft Office PowerPoint</Application>
  <PresentationFormat>On-screen Show (4:3)</PresentationFormat>
  <Paragraphs>40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Green PPT Template_REV</vt:lpstr>
      <vt:lpstr>Chapter 7: Using External Secondary Data</vt:lpstr>
      <vt:lpstr>Learning Objectives (1 of 2)</vt:lpstr>
      <vt:lpstr>Learning Objectives (2 of 2)</vt:lpstr>
      <vt:lpstr>Marketing Research Process (1 of 2)</vt:lpstr>
      <vt:lpstr>Marketing Research Process (2 of 2)</vt:lpstr>
      <vt:lpstr>Standardized Marketing Information</vt:lpstr>
      <vt:lpstr>Standardized Marketing Information: Profiling Customers (1 of 2)</vt:lpstr>
      <vt:lpstr>Standardized Marketing Information: Profiling Customers (2 of 2)</vt:lpstr>
      <vt:lpstr>Standardized Marketing Information: Measuring Product Sales, Market Share</vt:lpstr>
      <vt:lpstr>Standardized Marketing Information: Measuring Advertising Exposure and Effectiveness (1 of 3)</vt:lpstr>
      <vt:lpstr>Standardized Marketing Information: Measuring Advertising Exposure and Effectiveness (2 of 3)</vt:lpstr>
      <vt:lpstr>Standardized Marketing Information: Measuring Advertising Exposure and Effectiveness (3 of 3)</vt:lpstr>
      <vt:lpstr>Single-Source Data in a Perfect World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reviewer</dc:creator>
  <cp:lastModifiedBy>Prasanna kumar. Tripathy</cp:lastModifiedBy>
  <cp:revision>99</cp:revision>
  <dcterms:created xsi:type="dcterms:W3CDTF">2017-07-18T17:14:30Z</dcterms:created>
  <dcterms:modified xsi:type="dcterms:W3CDTF">2018-06-21T09:25:01Z</dcterms:modified>
</cp:coreProperties>
</file>