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handoutMasterIdLst>
    <p:handoutMasterId r:id="rId28"/>
  </p:handoutMasterIdLst>
  <p:sldIdLst>
    <p:sldId id="257" r:id="rId2"/>
    <p:sldId id="261" r:id="rId3"/>
    <p:sldId id="276" r:id="rId4"/>
    <p:sldId id="277" r:id="rId5"/>
    <p:sldId id="262" r:id="rId6"/>
    <p:sldId id="278" r:id="rId7"/>
    <p:sldId id="279" r:id="rId8"/>
    <p:sldId id="280" r:id="rId9"/>
    <p:sldId id="281" r:id="rId10"/>
    <p:sldId id="264" r:id="rId11"/>
    <p:sldId id="265" r:id="rId12"/>
    <p:sldId id="282" r:id="rId13"/>
    <p:sldId id="283" r:id="rId14"/>
    <p:sldId id="266" r:id="rId15"/>
    <p:sldId id="284" r:id="rId16"/>
    <p:sldId id="267" r:id="rId17"/>
    <p:sldId id="285" r:id="rId18"/>
    <p:sldId id="286" r:id="rId19"/>
    <p:sldId id="287" r:id="rId20"/>
    <p:sldId id="269" r:id="rId21"/>
    <p:sldId id="288" r:id="rId22"/>
    <p:sldId id="289" r:id="rId23"/>
    <p:sldId id="290" r:id="rId24"/>
    <p:sldId id="270" r:id="rId25"/>
    <p:sldId id="29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E0E3"/>
    <a:srgbClr val="F8FBFC"/>
    <a:srgbClr val="89A4A7"/>
    <a:srgbClr val="D1D1F0"/>
    <a:srgbClr val="EAF5E6"/>
    <a:srgbClr val="DDF0D7"/>
    <a:srgbClr val="3C8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3" autoAdjust="0"/>
    <p:restoredTop sz="94687" autoAdjust="0"/>
  </p:normalViewPr>
  <p:slideViewPr>
    <p:cSldViewPr>
      <p:cViewPr>
        <p:scale>
          <a:sx n="75" d="100"/>
          <a:sy n="75" d="100"/>
        </p:scale>
        <p:origin x="-858" y="-4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6/22/2018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6/22/2018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307848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472440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09728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2631440"/>
            <a:ext cx="8229600" cy="109728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3830320"/>
            <a:ext cx="8229600" cy="109728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2"/>
          </p:nvPr>
        </p:nvSpPr>
        <p:spPr>
          <a:xfrm>
            <a:off x="457200" y="5029200"/>
            <a:ext cx="8229600" cy="109728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649115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6" r:id="rId2"/>
    <p:sldLayoutId id="2147483668" r:id="rId3"/>
    <p:sldLayoutId id="2147483676" r:id="rId4"/>
    <p:sldLayoutId id="2147483677" r:id="rId5"/>
    <p:sldLayoutId id="2147483669" r:id="rId6"/>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Chapter 8:</a:t>
            </a:r>
            <a:br>
              <a:rPr lang="en-US" dirty="0"/>
            </a:br>
            <a:r>
              <a:rPr lang="en-US" dirty="0" smtClean="0"/>
              <a:t>Conducting </a:t>
            </a:r>
            <a:r>
              <a:rPr lang="en-US" dirty="0"/>
              <a:t>Causal </a:t>
            </a:r>
            <a:r>
              <a:rPr lang="en-US" dirty="0" smtClean="0"/>
              <a:t>Research</a:t>
            </a:r>
            <a:endParaRPr lang="en-US" dirty="0"/>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Causal </a:t>
            </a:r>
            <a:r>
              <a:rPr lang="en-US" altLang="en-US" dirty="0" smtClean="0"/>
              <a:t>Research</a:t>
            </a:r>
            <a:endParaRPr lang="en-US" dirty="0"/>
          </a:p>
        </p:txBody>
      </p:sp>
      <p:sp>
        <p:nvSpPr>
          <p:cNvPr id="3" name="Content Placeholder 2"/>
          <p:cNvSpPr>
            <a:spLocks noGrp="1"/>
          </p:cNvSpPr>
          <p:nvPr>
            <p:ph idx="1"/>
          </p:nvPr>
        </p:nvSpPr>
        <p:spPr/>
        <p:txBody>
          <a:bodyPr/>
          <a:lstStyle/>
          <a:p>
            <a:pPr marL="0" indent="0" algn="ctr">
              <a:buNone/>
            </a:pPr>
            <a:r>
              <a:rPr lang="en-US" altLang="en-US" dirty="0" smtClean="0"/>
              <a:t>The purpose of causal research is to test cause and effect relationships:</a:t>
            </a:r>
            <a:endParaRPr lang="en-US" altLang="en-US" dirty="0"/>
          </a:p>
        </p:txBody>
      </p:sp>
      <p:pic>
        <p:nvPicPr>
          <p:cNvPr id="3074" name="Picture 3" descr="An illustration shows the letters X and Y, with an arrow leading from X to Y."/>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2164279" y="3310207"/>
            <a:ext cx="4815442" cy="95699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p:cNvSpPr>
            <a:spLocks noGrp="1"/>
          </p:cNvSpPr>
          <p:nvPr>
            <p:ph idx="11"/>
          </p:nvPr>
        </p:nvSpPr>
        <p:spPr>
          <a:xfrm>
            <a:off x="457200" y="4876800"/>
            <a:ext cx="8229600" cy="762000"/>
          </a:xfrm>
        </p:spPr>
        <p:txBody>
          <a:bodyPr/>
          <a:lstStyle/>
          <a:p>
            <a:pPr marL="0" indent="0" algn="ctr">
              <a:buNone/>
            </a:pPr>
            <a:r>
              <a:rPr lang="en-US" altLang="en-US" b="1" dirty="0"/>
              <a:t>condition X causes event </a:t>
            </a:r>
            <a:r>
              <a:rPr lang="en-US" altLang="en-US" b="1" dirty="0" smtClean="0"/>
              <a:t>Y</a:t>
            </a:r>
            <a:endParaRPr lang="en-US" altLang="en-US" b="1" dirty="0"/>
          </a:p>
        </p:txBody>
      </p:sp>
    </p:spTree>
    <p:extLst>
      <p:ext uri="{BB962C8B-B14F-4D97-AF65-F5344CB8AC3E}">
        <p14:creationId xmlns:p14="http://schemas.microsoft.com/office/powerpoint/2010/main" val="1993086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altLang="en-US" dirty="0"/>
              <a:t>Evidence of </a:t>
            </a:r>
            <a:r>
              <a:rPr lang="en-US" altLang="en-US" dirty="0" smtClean="0"/>
              <a:t>Causality</a:t>
            </a:r>
            <a:r>
              <a:rPr lang="en-US" altLang="en-US" sz="2000" dirty="0" smtClean="0"/>
              <a:t> (1 of 3)</a:t>
            </a:r>
            <a:endParaRPr lang="en-US" sz="2000" dirty="0"/>
          </a:p>
        </p:txBody>
      </p:sp>
      <p:sp>
        <p:nvSpPr>
          <p:cNvPr id="3" name="Content Placeholder 2"/>
          <p:cNvSpPr>
            <a:spLocks noGrp="1"/>
          </p:cNvSpPr>
          <p:nvPr>
            <p:ph idx="1"/>
          </p:nvPr>
        </p:nvSpPr>
        <p:spPr/>
        <p:txBody>
          <a:bodyPr/>
          <a:lstStyle/>
          <a:p>
            <a:pPr>
              <a:lnSpc>
                <a:spcPct val="90000"/>
              </a:lnSpc>
              <a:defRPr/>
            </a:pPr>
            <a:r>
              <a:rPr lang="en-US" b="1" dirty="0">
                <a:solidFill>
                  <a:schemeClr val="tx2"/>
                </a:solidFill>
              </a:rPr>
              <a:t>Consistent variation</a:t>
            </a:r>
            <a:r>
              <a:rPr lang="en-US" dirty="0"/>
              <a:t>—evidence of the extent to which </a:t>
            </a:r>
            <a:r>
              <a:rPr lang="en-US" i="1" dirty="0"/>
              <a:t>X</a:t>
            </a:r>
            <a:r>
              <a:rPr lang="en-US" dirty="0"/>
              <a:t> and </a:t>
            </a:r>
            <a:r>
              <a:rPr lang="en-US" i="1" dirty="0"/>
              <a:t>Y</a:t>
            </a:r>
            <a:r>
              <a:rPr lang="en-US" dirty="0"/>
              <a:t> occur together or vary together in the way predicted by the </a:t>
            </a:r>
            <a:r>
              <a:rPr lang="en-US" dirty="0" smtClean="0"/>
              <a:t>hypothesis</a:t>
            </a:r>
          </a:p>
        </p:txBody>
      </p:sp>
    </p:spTree>
    <p:extLst>
      <p:ext uri="{BB962C8B-B14F-4D97-AF65-F5344CB8AC3E}">
        <p14:creationId xmlns:p14="http://schemas.microsoft.com/office/powerpoint/2010/main" val="49242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altLang="en-US" dirty="0"/>
              <a:t>Evidence of </a:t>
            </a:r>
            <a:r>
              <a:rPr lang="en-US" altLang="en-US" dirty="0" smtClean="0"/>
              <a:t>Causality</a:t>
            </a:r>
            <a:r>
              <a:rPr lang="en-US" altLang="en-US" sz="2000" dirty="0" smtClean="0"/>
              <a:t> (2 of 3)</a:t>
            </a:r>
            <a:endParaRPr lang="en-US" sz="2000" dirty="0"/>
          </a:p>
        </p:txBody>
      </p:sp>
      <p:sp>
        <p:nvSpPr>
          <p:cNvPr id="3" name="Content Placeholder 2"/>
          <p:cNvSpPr>
            <a:spLocks noGrp="1"/>
          </p:cNvSpPr>
          <p:nvPr>
            <p:ph idx="1"/>
          </p:nvPr>
        </p:nvSpPr>
        <p:spPr/>
        <p:txBody>
          <a:bodyPr/>
          <a:lstStyle/>
          <a:p>
            <a:pPr>
              <a:spcBef>
                <a:spcPts val="1200"/>
              </a:spcBef>
              <a:defRPr/>
            </a:pPr>
            <a:r>
              <a:rPr lang="en-US" b="1" dirty="0">
                <a:solidFill>
                  <a:schemeClr val="tx2"/>
                </a:solidFill>
              </a:rPr>
              <a:t>Time order</a:t>
            </a:r>
            <a:r>
              <a:rPr lang="en-US" dirty="0"/>
              <a:t>—evidence that shows </a:t>
            </a:r>
            <a:r>
              <a:rPr lang="en-US" i="1" dirty="0"/>
              <a:t>X</a:t>
            </a:r>
            <a:r>
              <a:rPr lang="en-US" dirty="0"/>
              <a:t> occurs before </a:t>
            </a:r>
            <a:r>
              <a:rPr lang="en-US" i="1" dirty="0"/>
              <a:t>Y</a:t>
            </a:r>
          </a:p>
          <a:p>
            <a:pPr>
              <a:spcBef>
                <a:spcPts val="1200"/>
              </a:spcBef>
              <a:defRPr/>
            </a:pPr>
            <a:r>
              <a:rPr lang="en-US" b="1" dirty="0">
                <a:solidFill>
                  <a:schemeClr val="tx2"/>
                </a:solidFill>
              </a:rPr>
              <a:t>Elimination of other explanations</a:t>
            </a:r>
            <a:r>
              <a:rPr lang="en-US" dirty="0"/>
              <a:t>—evidence that allows the elimination of factors other than </a:t>
            </a:r>
            <a:r>
              <a:rPr lang="en-US" i="1" dirty="0"/>
              <a:t>X</a:t>
            </a:r>
            <a:r>
              <a:rPr lang="en-US" dirty="0"/>
              <a:t> as the cause of </a:t>
            </a:r>
            <a:r>
              <a:rPr lang="en-US" i="1" dirty="0"/>
              <a:t>Y</a:t>
            </a:r>
          </a:p>
          <a:p>
            <a:pPr algn="ctr">
              <a:spcBef>
                <a:spcPts val="1200"/>
              </a:spcBef>
              <a:buNone/>
              <a:defRPr/>
            </a:pPr>
            <a:r>
              <a:rPr lang="en-US" sz="3200" i="1" dirty="0" smtClean="0"/>
              <a:t>X</a:t>
            </a:r>
            <a:r>
              <a:rPr lang="en-US" sz="3200" dirty="0" smtClean="0"/>
              <a:t>—the </a:t>
            </a:r>
            <a:r>
              <a:rPr lang="en-US" sz="3200" dirty="0"/>
              <a:t>cause </a:t>
            </a:r>
          </a:p>
          <a:p>
            <a:pPr algn="ctr">
              <a:spcBef>
                <a:spcPts val="1200"/>
              </a:spcBef>
              <a:buNone/>
              <a:defRPr/>
            </a:pPr>
            <a:r>
              <a:rPr lang="en-US" sz="3200" i="1" dirty="0"/>
              <a:t>Y</a:t>
            </a:r>
            <a:r>
              <a:rPr lang="en-US" sz="3200" dirty="0"/>
              <a:t>—the effect</a:t>
            </a:r>
          </a:p>
        </p:txBody>
      </p:sp>
    </p:spTree>
    <p:extLst>
      <p:ext uri="{BB962C8B-B14F-4D97-AF65-F5344CB8AC3E}">
        <p14:creationId xmlns:p14="http://schemas.microsoft.com/office/powerpoint/2010/main" val="135842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altLang="en-US" dirty="0"/>
              <a:t>Evidence of </a:t>
            </a:r>
            <a:r>
              <a:rPr lang="en-US" altLang="en-US" dirty="0" smtClean="0"/>
              <a:t>Causality</a:t>
            </a:r>
            <a:r>
              <a:rPr lang="en-US" altLang="en-US" sz="2000" dirty="0" smtClean="0"/>
              <a:t> (3 of 3)</a:t>
            </a:r>
            <a:endParaRPr lang="en-US" sz="2000" dirty="0"/>
          </a:p>
        </p:txBody>
      </p:sp>
      <p:sp>
        <p:nvSpPr>
          <p:cNvPr id="3" name="Content Placeholder 2"/>
          <p:cNvSpPr>
            <a:spLocks noGrp="1"/>
          </p:cNvSpPr>
          <p:nvPr>
            <p:ph idx="1"/>
          </p:nvPr>
        </p:nvSpPr>
        <p:spPr>
          <a:xfrm>
            <a:off x="457200" y="1432560"/>
            <a:ext cx="8595360" cy="4663440"/>
          </a:xfrm>
        </p:spPr>
        <p:txBody>
          <a:bodyPr/>
          <a:lstStyle/>
          <a:p>
            <a:pPr marL="0" indent="0">
              <a:buNone/>
            </a:pPr>
            <a:r>
              <a:rPr lang="en-US" altLang="en-US" i="1" dirty="0" smtClean="0"/>
              <a:t>Because </a:t>
            </a:r>
            <a:r>
              <a:rPr lang="en-US" altLang="en-US" i="1" dirty="0"/>
              <a:t>we can never know for certain that we have eliminated all other possible causes of an effect, we can never state with certainty that X caused Y</a:t>
            </a:r>
            <a:r>
              <a:rPr lang="en-US" altLang="en-US" i="1" dirty="0" smtClean="0"/>
              <a:t>.</a:t>
            </a:r>
          </a:p>
        </p:txBody>
      </p:sp>
    </p:spTree>
    <p:extLst>
      <p:ext uri="{BB962C8B-B14F-4D97-AF65-F5344CB8AC3E}">
        <p14:creationId xmlns:p14="http://schemas.microsoft.com/office/powerpoint/2010/main" val="934118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Experiment</a:t>
            </a:r>
            <a:r>
              <a:rPr lang="en-US" altLang="en-US" sz="2000" dirty="0" smtClean="0"/>
              <a:t> (1 of 3)</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EXPERIMENT</a:t>
            </a:r>
          </a:p>
          <a:p>
            <a:pPr marL="457200" lvl="1" indent="0">
              <a:buNone/>
            </a:pPr>
            <a:r>
              <a:rPr lang="en-US" dirty="0"/>
              <a:t>Scientific investigation in which an investigator manipulates one or more independent variables and observes the degree to which the dependent variables change</a:t>
            </a:r>
            <a:r>
              <a:rPr lang="en-US" dirty="0" smtClean="0"/>
              <a:t>.</a:t>
            </a:r>
          </a:p>
        </p:txBody>
      </p:sp>
    </p:spTree>
    <p:extLst>
      <p:ext uri="{BB962C8B-B14F-4D97-AF65-F5344CB8AC3E}">
        <p14:creationId xmlns:p14="http://schemas.microsoft.com/office/powerpoint/2010/main" val="2442073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Experiment</a:t>
            </a:r>
            <a:r>
              <a:rPr lang="en-US" altLang="en-US" sz="2000" dirty="0" smtClean="0"/>
              <a:t> (2 of 3)</a:t>
            </a:r>
            <a:endParaRPr lang="en-US" dirty="0"/>
          </a:p>
        </p:txBody>
      </p:sp>
      <p:sp>
        <p:nvSpPr>
          <p:cNvPr id="3" name="Content Placeholder 2"/>
          <p:cNvSpPr>
            <a:spLocks noGrp="1"/>
          </p:cNvSpPr>
          <p:nvPr>
            <p:ph idx="1"/>
          </p:nvPr>
        </p:nvSpPr>
        <p:spPr>
          <a:xfrm>
            <a:off x="609600" y="1752600"/>
            <a:ext cx="7924800" cy="4038600"/>
          </a:xfrm>
          <a:prstGeom prst="rect">
            <a:avLst/>
          </a:prstGeom>
          <a:solidFill>
            <a:srgbClr val="F8FBFC"/>
          </a:solidFill>
          <a:ln w="28575">
            <a:solidFill>
              <a:schemeClr val="tx1"/>
            </a:solidFill>
          </a:ln>
        </p:spPr>
        <p:txBody>
          <a:bodyPr/>
          <a:lstStyle/>
          <a:p>
            <a:pPr marL="182880" indent="0">
              <a:buNone/>
            </a:pPr>
            <a:r>
              <a:rPr lang="en-US" altLang="en-US" dirty="0">
                <a:solidFill>
                  <a:schemeClr val="tx2"/>
                </a:solidFill>
              </a:rPr>
              <a:t>The basic point of an experiment is to change the levels of one or more </a:t>
            </a:r>
            <a:r>
              <a:rPr lang="en-US" altLang="en-US" i="1" dirty="0">
                <a:solidFill>
                  <a:schemeClr val="tx2"/>
                </a:solidFill>
              </a:rPr>
              <a:t>X</a:t>
            </a:r>
            <a:r>
              <a:rPr lang="en-US" altLang="en-US" dirty="0">
                <a:solidFill>
                  <a:schemeClr val="tx2"/>
                </a:solidFill>
              </a:rPr>
              <a:t> variables and examine the resulting impact on </a:t>
            </a:r>
            <a:r>
              <a:rPr lang="en-US" altLang="en-US" i="1" dirty="0">
                <a:solidFill>
                  <a:schemeClr val="tx2"/>
                </a:solidFill>
              </a:rPr>
              <a:t>Y</a:t>
            </a:r>
            <a:r>
              <a:rPr lang="en-US" altLang="en-US" dirty="0">
                <a:solidFill>
                  <a:schemeClr val="tx2"/>
                </a:solidFill>
              </a:rPr>
              <a:t> while at the same time controlling (holding constant) other variables that might impact </a:t>
            </a:r>
            <a:r>
              <a:rPr lang="en-US" altLang="en-US" i="1" dirty="0">
                <a:solidFill>
                  <a:schemeClr val="tx2"/>
                </a:solidFill>
              </a:rPr>
              <a:t>Y</a:t>
            </a:r>
            <a:r>
              <a:rPr lang="en-US" altLang="en-US" dirty="0" smtClean="0">
                <a:solidFill>
                  <a:schemeClr val="tx2"/>
                </a:solidFill>
              </a:rPr>
              <a:t>.</a:t>
            </a:r>
            <a:endParaRPr lang="en-US" altLang="en-US" dirty="0">
              <a:solidFill>
                <a:schemeClr val="tx2"/>
              </a:solidFill>
            </a:endParaRPr>
          </a:p>
        </p:txBody>
      </p:sp>
    </p:spTree>
    <p:extLst>
      <p:ext uri="{BB962C8B-B14F-4D97-AF65-F5344CB8AC3E}">
        <p14:creationId xmlns:p14="http://schemas.microsoft.com/office/powerpoint/2010/main" val="1090557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Experiment</a:t>
            </a:r>
            <a:r>
              <a:rPr lang="en-US" altLang="en-US" sz="2000" dirty="0"/>
              <a:t> </a:t>
            </a:r>
            <a:r>
              <a:rPr lang="en-US" altLang="en-US" sz="2000" dirty="0" smtClean="0"/>
              <a:t>(3 </a:t>
            </a:r>
            <a:r>
              <a:rPr lang="en-US" altLang="en-US" sz="2000" dirty="0"/>
              <a:t>of 3)</a:t>
            </a:r>
            <a:endParaRPr lang="en-US" dirty="0"/>
          </a:p>
        </p:txBody>
      </p:sp>
      <p:pic>
        <p:nvPicPr>
          <p:cNvPr id="1028" name="Picture 2" descr="A chart shows the title ‘Experiments,’ with solid lines leading to two text boxes, one above the other.&#10;&#10;The upper text box is titled ‘Laboratory Experiment,’ and reads, Research investigation in which investigators create a situation with exact conditions in order to control some variables and manipulate others. The lower text box is titled ‘Field Experiment,’ and reads, Research study in a realistic situation in which one or more independent variables are manipulated by the experimenter under as carefully controlled conditions as the situation with permit. The phrase ‘create a situation’ in the upper box and ‘realistic situation’ in the lower box are underlin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2417" y="1431925"/>
            <a:ext cx="8159165" cy="466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740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Validity </a:t>
            </a:r>
            <a:r>
              <a:rPr lang="en-US" dirty="0" smtClean="0"/>
              <a:t>versus </a:t>
            </a:r>
            <a:r>
              <a:rPr lang="en-US" dirty="0"/>
              <a:t>External </a:t>
            </a:r>
            <a:r>
              <a:rPr lang="en-US" dirty="0" smtClean="0"/>
              <a:t>Validity</a:t>
            </a:r>
            <a:r>
              <a:rPr lang="en-US" sz="2000" b="1" dirty="0" smtClean="0"/>
              <a:t> (1 of 3)</a:t>
            </a:r>
            <a:endParaRPr lang="en-US" dirty="0"/>
          </a:p>
        </p:txBody>
      </p:sp>
      <p:sp>
        <p:nvSpPr>
          <p:cNvPr id="3" name="Content Placeholder 2"/>
          <p:cNvSpPr>
            <a:spLocks noGrp="1"/>
          </p:cNvSpPr>
          <p:nvPr>
            <p:ph idx="1"/>
          </p:nvPr>
        </p:nvSpPr>
        <p:spPr/>
        <p:txBody>
          <a:bodyPr/>
          <a:lstStyle/>
          <a:p>
            <a:pPr marL="457200" indent="-457200">
              <a:buNone/>
            </a:pPr>
            <a:r>
              <a:rPr lang="en-US" altLang="en-US" b="1" dirty="0">
                <a:solidFill>
                  <a:schemeClr val="tx2"/>
                </a:solidFill>
              </a:rPr>
              <a:t>Internal Validity</a:t>
            </a:r>
            <a:r>
              <a:rPr lang="en-US" altLang="en-US" dirty="0"/>
              <a:t> </a:t>
            </a:r>
            <a:r>
              <a:rPr lang="en-US" altLang="en-US" dirty="0" smtClean="0"/>
              <a:t>The </a:t>
            </a:r>
            <a:r>
              <a:rPr lang="en-US" altLang="en-US" dirty="0"/>
              <a:t>degree to which an outcome can be attributed to an experimental variable and not to other factors. </a:t>
            </a:r>
            <a:r>
              <a:rPr lang="en-US" altLang="en-US" i="1" dirty="0"/>
              <a:t>Lab experiments tend to have higher levels of internal validity</a:t>
            </a:r>
            <a:r>
              <a:rPr lang="en-US" altLang="en-US" i="1" dirty="0" smtClean="0"/>
              <a:t>.</a:t>
            </a:r>
            <a:endParaRPr lang="en-US" altLang="en-US" i="1" dirty="0"/>
          </a:p>
        </p:txBody>
      </p:sp>
    </p:spTree>
    <p:extLst>
      <p:ext uri="{BB962C8B-B14F-4D97-AF65-F5344CB8AC3E}">
        <p14:creationId xmlns:p14="http://schemas.microsoft.com/office/powerpoint/2010/main" val="42392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Validity </a:t>
            </a:r>
            <a:r>
              <a:rPr lang="en-US" dirty="0" smtClean="0"/>
              <a:t>versus </a:t>
            </a:r>
            <a:r>
              <a:rPr lang="en-US" dirty="0"/>
              <a:t>External </a:t>
            </a:r>
            <a:r>
              <a:rPr lang="en-US" dirty="0" smtClean="0"/>
              <a:t>Validity</a:t>
            </a:r>
            <a:r>
              <a:rPr lang="en-US" sz="2000" b="1" dirty="0" smtClean="0"/>
              <a:t> (2 of 3)</a:t>
            </a:r>
            <a:endParaRPr lang="en-US" dirty="0"/>
          </a:p>
        </p:txBody>
      </p:sp>
      <p:sp>
        <p:nvSpPr>
          <p:cNvPr id="3" name="Content Placeholder 2"/>
          <p:cNvSpPr>
            <a:spLocks noGrp="1"/>
          </p:cNvSpPr>
          <p:nvPr>
            <p:ph idx="1"/>
          </p:nvPr>
        </p:nvSpPr>
        <p:spPr/>
        <p:txBody>
          <a:bodyPr/>
          <a:lstStyle/>
          <a:p>
            <a:pPr marL="457200" indent="-457200">
              <a:buNone/>
            </a:pPr>
            <a:r>
              <a:rPr lang="en-US" altLang="en-US" b="1" dirty="0">
                <a:solidFill>
                  <a:schemeClr val="tx2"/>
                </a:solidFill>
              </a:rPr>
              <a:t>External Validity</a:t>
            </a:r>
            <a:r>
              <a:rPr lang="en-US" altLang="en-US" dirty="0"/>
              <a:t>  The degree to which the results of an experiment can be generalized, or extended, to other situations.</a:t>
            </a:r>
            <a:r>
              <a:rPr lang="en-US" altLang="en-US" i="1" dirty="0"/>
              <a:t> Field experiments tend to have higher levels of external validity.</a:t>
            </a:r>
          </a:p>
        </p:txBody>
      </p:sp>
    </p:spTree>
    <p:extLst>
      <p:ext uri="{BB962C8B-B14F-4D97-AF65-F5344CB8AC3E}">
        <p14:creationId xmlns:p14="http://schemas.microsoft.com/office/powerpoint/2010/main" val="4129508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Validity </a:t>
            </a:r>
            <a:r>
              <a:rPr lang="en-US" dirty="0" smtClean="0"/>
              <a:t>versus </a:t>
            </a:r>
            <a:r>
              <a:rPr lang="en-US" dirty="0"/>
              <a:t>External </a:t>
            </a:r>
            <a:r>
              <a:rPr lang="en-US" dirty="0" smtClean="0"/>
              <a:t>Validity</a:t>
            </a:r>
            <a:r>
              <a:rPr lang="en-US" sz="2000" b="1" dirty="0" smtClean="0"/>
              <a:t> (3 of 3)</a:t>
            </a:r>
            <a:endParaRPr lang="en-US" dirty="0"/>
          </a:p>
        </p:txBody>
      </p:sp>
      <p:sp>
        <p:nvSpPr>
          <p:cNvPr id="3" name="Content Placeholder 2"/>
          <p:cNvSpPr>
            <a:spLocks noGrp="1"/>
          </p:cNvSpPr>
          <p:nvPr>
            <p:ph idx="1"/>
          </p:nvPr>
        </p:nvSpPr>
        <p:spPr/>
        <p:txBody>
          <a:bodyPr/>
          <a:lstStyle/>
          <a:p>
            <a:pPr marL="0" indent="0">
              <a:buNone/>
            </a:pPr>
            <a:r>
              <a:rPr lang="en-US" dirty="0"/>
              <a:t>Online retailers are in an ideal position for conducting field experiments by testing different types or levels of marketing variables simultaneously and examining actual customer response</a:t>
            </a:r>
            <a:r>
              <a:rPr lang="en-US" dirty="0" smtClean="0"/>
              <a:t>.</a:t>
            </a:r>
          </a:p>
        </p:txBody>
      </p:sp>
    </p:spTree>
    <p:extLst>
      <p:ext uri="{BB962C8B-B14F-4D97-AF65-F5344CB8AC3E}">
        <p14:creationId xmlns:p14="http://schemas.microsoft.com/office/powerpoint/2010/main" val="215395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(1 of 3)</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AutoNum type="arabicPeriod"/>
            </a:pPr>
            <a:r>
              <a:rPr lang="en-US" dirty="0"/>
              <a:t>Discuss the three general types of primary data research</a:t>
            </a:r>
            <a:r>
              <a:rPr lang="en-US" dirty="0" smtClean="0"/>
              <a:t>.</a:t>
            </a:r>
            <a:endParaRPr lang="en-US" dirty="0"/>
          </a:p>
          <a:p>
            <a:pPr marL="640080" indent="-640080">
              <a:spcBef>
                <a:spcPts val="1200"/>
              </a:spcBef>
              <a:spcAft>
                <a:spcPts val="1200"/>
              </a:spcAft>
              <a:buFontTx/>
              <a:buAutoNum type="arabicPeriod"/>
            </a:pPr>
            <a:r>
              <a:rPr lang="en-US" dirty="0"/>
              <a:t>Clarify the difference between laboratory experiments and field experiments</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lvl="0">
              <a:defRPr/>
            </a:pPr>
            <a:r>
              <a:rPr lang="en-US" dirty="0"/>
              <a:t>Types of Test </a:t>
            </a:r>
            <a:r>
              <a:rPr lang="en-US" dirty="0" smtClean="0"/>
              <a:t>Markets</a:t>
            </a:r>
            <a:r>
              <a:rPr lang="en-US" sz="2000" dirty="0" smtClean="0"/>
              <a:t> (1 of 4)</a:t>
            </a:r>
            <a:endParaRPr lang="en-US" dirty="0"/>
          </a:p>
        </p:txBody>
      </p:sp>
      <p:sp>
        <p:nvSpPr>
          <p:cNvPr id="6" name="Content Placeholder 2"/>
          <p:cNvSpPr>
            <a:spLocks noGrp="1"/>
          </p:cNvSpPr>
          <p:nvPr>
            <p:ph idx="1"/>
          </p:nvPr>
        </p:nvSpPr>
        <p:spPr/>
        <p:txBody>
          <a:bodyPr/>
          <a:lstStyle/>
          <a:p>
            <a:pPr marL="0" indent="0">
              <a:buFont typeface="Arial" pitchFamily="34" charset="0"/>
              <a:buNone/>
            </a:pPr>
            <a:r>
              <a:rPr lang="en-US" b="1" dirty="0">
                <a:solidFill>
                  <a:schemeClr val="tx2"/>
                </a:solidFill>
              </a:rPr>
              <a:t>MARKET TESTING</a:t>
            </a:r>
          </a:p>
          <a:p>
            <a:pPr marL="457200" lvl="1" indent="0">
              <a:buNone/>
            </a:pPr>
            <a:r>
              <a:rPr lang="en-US" dirty="0"/>
              <a:t>A controlled experiment done in a limited but carefully selected sector of the marketplace</a:t>
            </a:r>
            <a:r>
              <a:rPr lang="en-US" dirty="0" smtClean="0"/>
              <a:t>.</a:t>
            </a:r>
          </a:p>
        </p:txBody>
      </p:sp>
    </p:spTree>
    <p:extLst>
      <p:ext uri="{BB962C8B-B14F-4D97-AF65-F5344CB8AC3E}">
        <p14:creationId xmlns:p14="http://schemas.microsoft.com/office/powerpoint/2010/main" val="4144939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lvl="0">
              <a:defRPr/>
            </a:pPr>
            <a:r>
              <a:rPr lang="en-US" dirty="0"/>
              <a:t>Types of Test </a:t>
            </a:r>
            <a:r>
              <a:rPr lang="en-US" dirty="0" smtClean="0"/>
              <a:t>Markets</a:t>
            </a:r>
            <a:r>
              <a:rPr lang="en-US" sz="2000" dirty="0" smtClean="0"/>
              <a:t> (2 of 4)</a:t>
            </a:r>
            <a:endParaRPr lang="en-US" dirty="0"/>
          </a:p>
        </p:txBody>
      </p:sp>
      <p:sp>
        <p:nvSpPr>
          <p:cNvPr id="6" name="Content Placeholder 2"/>
          <p:cNvSpPr>
            <a:spLocks noGrp="1"/>
          </p:cNvSpPr>
          <p:nvPr>
            <p:ph idx="1"/>
          </p:nvPr>
        </p:nvSpPr>
        <p:spPr/>
        <p:txBody>
          <a:bodyPr/>
          <a:lstStyle/>
          <a:p>
            <a:pPr marL="457200" indent="-457200">
              <a:lnSpc>
                <a:spcPct val="90000"/>
              </a:lnSpc>
              <a:buNone/>
            </a:pPr>
            <a:r>
              <a:rPr lang="en-US" altLang="en-US" b="1" dirty="0">
                <a:solidFill>
                  <a:schemeClr val="tx2"/>
                </a:solidFill>
              </a:rPr>
              <a:t>Standard Test Market</a:t>
            </a:r>
            <a:r>
              <a:rPr lang="en-US" altLang="en-US" dirty="0"/>
              <a:t>  A test market in which the company sells the product through its normal distribution channels</a:t>
            </a:r>
            <a:r>
              <a:rPr lang="en-US" altLang="en-US" dirty="0" smtClean="0"/>
              <a:t>.</a:t>
            </a:r>
            <a:endParaRPr lang="en-US" altLang="en-US" i="1" dirty="0"/>
          </a:p>
        </p:txBody>
      </p:sp>
    </p:spTree>
    <p:extLst>
      <p:ext uri="{BB962C8B-B14F-4D97-AF65-F5344CB8AC3E}">
        <p14:creationId xmlns:p14="http://schemas.microsoft.com/office/powerpoint/2010/main" val="1511309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lvl="0">
              <a:defRPr/>
            </a:pPr>
            <a:r>
              <a:rPr lang="en-US" dirty="0"/>
              <a:t>Types of Test </a:t>
            </a:r>
            <a:r>
              <a:rPr lang="en-US" dirty="0" smtClean="0"/>
              <a:t>Markets</a:t>
            </a:r>
            <a:r>
              <a:rPr lang="en-US" sz="2000" dirty="0" smtClean="0"/>
              <a:t> (3 of 4)</a:t>
            </a:r>
            <a:endParaRPr lang="en-US" dirty="0"/>
          </a:p>
        </p:txBody>
      </p:sp>
      <p:sp>
        <p:nvSpPr>
          <p:cNvPr id="6" name="Content Placeholder 2"/>
          <p:cNvSpPr>
            <a:spLocks noGrp="1"/>
          </p:cNvSpPr>
          <p:nvPr>
            <p:ph idx="1"/>
          </p:nvPr>
        </p:nvSpPr>
        <p:spPr/>
        <p:txBody>
          <a:bodyPr/>
          <a:lstStyle/>
          <a:p>
            <a:pPr marL="457200" indent="-457200">
              <a:buNone/>
            </a:pPr>
            <a:r>
              <a:rPr lang="en-US" altLang="en-US" b="1" dirty="0">
                <a:solidFill>
                  <a:schemeClr val="tx2"/>
                </a:solidFill>
              </a:rPr>
              <a:t>Controlled Test Market</a:t>
            </a:r>
            <a:r>
              <a:rPr lang="en-US" altLang="en-US" dirty="0"/>
              <a:t>  An entire test program conducted by an outside service in a market in which it can guarantee </a:t>
            </a:r>
            <a:r>
              <a:rPr lang="en-US" altLang="en-US" dirty="0" smtClean="0"/>
              <a:t>distribution.</a:t>
            </a:r>
            <a:endParaRPr lang="en-US" altLang="en-US" dirty="0"/>
          </a:p>
        </p:txBody>
      </p:sp>
    </p:spTree>
    <p:extLst>
      <p:ext uri="{BB962C8B-B14F-4D97-AF65-F5344CB8AC3E}">
        <p14:creationId xmlns:p14="http://schemas.microsoft.com/office/powerpoint/2010/main" val="129673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lvl="0">
              <a:defRPr/>
            </a:pPr>
            <a:r>
              <a:rPr lang="en-US" dirty="0"/>
              <a:t>Types of Test </a:t>
            </a:r>
            <a:r>
              <a:rPr lang="en-US" dirty="0" smtClean="0"/>
              <a:t>Markets</a:t>
            </a:r>
            <a:r>
              <a:rPr lang="en-US" sz="2000" dirty="0" smtClean="0"/>
              <a:t> (4 of 4)</a:t>
            </a:r>
            <a:endParaRPr lang="en-US" dirty="0"/>
          </a:p>
        </p:txBody>
      </p:sp>
      <p:sp>
        <p:nvSpPr>
          <p:cNvPr id="6" name="Content Placeholder 2"/>
          <p:cNvSpPr>
            <a:spLocks noGrp="1"/>
          </p:cNvSpPr>
          <p:nvPr>
            <p:ph idx="1"/>
          </p:nvPr>
        </p:nvSpPr>
        <p:spPr/>
        <p:txBody>
          <a:bodyPr/>
          <a:lstStyle/>
          <a:p>
            <a:pPr marL="457200" indent="-457200">
              <a:buNone/>
            </a:pPr>
            <a:r>
              <a:rPr lang="en-US" altLang="en-US" b="1" dirty="0">
                <a:solidFill>
                  <a:schemeClr val="tx2"/>
                </a:solidFill>
              </a:rPr>
              <a:t>Simulated Test Market</a:t>
            </a:r>
            <a:r>
              <a:rPr lang="en-US" altLang="en-US" dirty="0"/>
              <a:t>  A study in which consumer ratings are obtained along with likely or actual purchase data often obtained in a simulated store environment; the data are fed into computer models to produce sales and market share predictions</a:t>
            </a:r>
            <a:r>
              <a:rPr lang="en-US" altLang="en-US" dirty="0" smtClean="0"/>
              <a:t>.</a:t>
            </a:r>
            <a:endParaRPr lang="en-US" altLang="en-US" i="1" dirty="0"/>
          </a:p>
        </p:txBody>
      </p:sp>
    </p:spTree>
    <p:extLst>
      <p:ext uri="{BB962C8B-B14F-4D97-AF65-F5344CB8AC3E}">
        <p14:creationId xmlns:p14="http://schemas.microsoft.com/office/powerpoint/2010/main" val="3591257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Virtual Test </a:t>
            </a:r>
            <a:r>
              <a:rPr lang="en-US" dirty="0" smtClean="0"/>
              <a:t>Markets</a:t>
            </a:r>
            <a:r>
              <a:rPr lang="en-US" sz="2000" dirty="0" smtClean="0"/>
              <a:t> (1 of 2)</a:t>
            </a:r>
            <a:endParaRPr lang="en-US" dirty="0"/>
          </a:p>
        </p:txBody>
      </p:sp>
      <p:pic>
        <p:nvPicPr>
          <p:cNvPr id="4" name="Picture 2" descr="A cartoon illustration shows a monitor displaying the purchase details of Heinz Tomato Ketchup from a virtual store. It displays the an image of the Ketchup bottle, the Net weight, price, Sale price, and the quantity required, along with “purchase” and “back to shelf” button of the shopping cart windo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1934" y="1431925"/>
            <a:ext cx="5260131"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1676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Test </a:t>
            </a:r>
            <a:r>
              <a:rPr lang="en-US" dirty="0" smtClean="0"/>
              <a:t>Markets</a:t>
            </a:r>
            <a:r>
              <a:rPr lang="en-US" sz="2000" dirty="0" smtClean="0"/>
              <a:t> (2 of 2)</a:t>
            </a:r>
            <a:endParaRPr lang="en-US" dirty="0"/>
          </a:p>
        </p:txBody>
      </p:sp>
      <p:sp>
        <p:nvSpPr>
          <p:cNvPr id="6" name="Content Placeholder 2"/>
          <p:cNvSpPr>
            <a:spLocks noGrp="1"/>
          </p:cNvSpPr>
          <p:nvPr>
            <p:ph idx="1"/>
          </p:nvPr>
        </p:nvSpPr>
        <p:spPr>
          <a:xfrm>
            <a:off x="457200" y="1722120"/>
            <a:ext cx="2560320" cy="1554480"/>
          </a:xfrm>
          <a:solidFill>
            <a:srgbClr val="BBE0E3"/>
          </a:solidFill>
          <a:ln w="19050">
            <a:solidFill>
              <a:schemeClr val="tx1"/>
            </a:solidFill>
          </a:ln>
        </p:spPr>
        <p:txBody>
          <a:bodyPr anchor="ctr"/>
          <a:lstStyle/>
          <a:p>
            <a:pPr algn="ctr">
              <a:spcBef>
                <a:spcPct val="0"/>
              </a:spcBef>
              <a:buFontTx/>
              <a:buNone/>
            </a:pPr>
            <a:r>
              <a:rPr lang="en-US" altLang="en-US" sz="3200" b="1" dirty="0">
                <a:cs typeface="Arial"/>
              </a:rPr>
              <a:t>Simulated </a:t>
            </a:r>
          </a:p>
          <a:p>
            <a:pPr algn="ctr">
              <a:spcBef>
                <a:spcPct val="0"/>
              </a:spcBef>
              <a:buFontTx/>
              <a:buNone/>
            </a:pPr>
            <a:r>
              <a:rPr lang="en-US" altLang="en-US" sz="3200" b="1" dirty="0">
                <a:cs typeface="Arial"/>
              </a:rPr>
              <a:t>Test </a:t>
            </a:r>
            <a:r>
              <a:rPr lang="en-US" altLang="en-US" sz="3200" b="1" dirty="0" smtClean="0">
                <a:cs typeface="Arial"/>
              </a:rPr>
              <a:t>Market</a:t>
            </a:r>
            <a:endParaRPr lang="en-US" altLang="en-US" sz="3200" b="1" dirty="0">
              <a:cs typeface="Arial"/>
            </a:endParaRPr>
          </a:p>
        </p:txBody>
      </p:sp>
      <p:sp>
        <p:nvSpPr>
          <p:cNvPr id="7" name="Content Placeholder 3"/>
          <p:cNvSpPr>
            <a:spLocks noGrp="1"/>
          </p:cNvSpPr>
          <p:nvPr>
            <p:ph idx="10"/>
          </p:nvPr>
        </p:nvSpPr>
        <p:spPr>
          <a:xfrm>
            <a:off x="3314700" y="1722120"/>
            <a:ext cx="2560320" cy="1554480"/>
          </a:xfrm>
          <a:solidFill>
            <a:srgbClr val="BBE0E3"/>
          </a:solidFill>
          <a:ln w="19050">
            <a:solidFill>
              <a:schemeClr val="tx1"/>
            </a:solidFill>
          </a:ln>
        </p:spPr>
        <p:txBody>
          <a:bodyPr anchor="ctr"/>
          <a:lstStyle/>
          <a:p>
            <a:pPr algn="ctr">
              <a:spcBef>
                <a:spcPct val="0"/>
              </a:spcBef>
              <a:buFontTx/>
              <a:buNone/>
            </a:pPr>
            <a:r>
              <a:rPr lang="en-US" altLang="en-US" sz="3200" b="1" dirty="0">
                <a:cs typeface="Arial"/>
              </a:rPr>
              <a:t>Controlled</a:t>
            </a:r>
          </a:p>
          <a:p>
            <a:pPr algn="ctr">
              <a:spcBef>
                <a:spcPct val="0"/>
              </a:spcBef>
              <a:buFontTx/>
              <a:buNone/>
            </a:pPr>
            <a:r>
              <a:rPr lang="en-US" altLang="en-US" sz="3200" b="1" dirty="0">
                <a:cs typeface="Arial"/>
              </a:rPr>
              <a:t>Test </a:t>
            </a:r>
            <a:r>
              <a:rPr lang="en-US" altLang="en-US" sz="3200" b="1" dirty="0" smtClean="0">
                <a:cs typeface="Arial"/>
              </a:rPr>
              <a:t>Market</a:t>
            </a:r>
            <a:endParaRPr lang="en-US" altLang="en-US" sz="3200" b="1" dirty="0">
              <a:cs typeface="Arial"/>
            </a:endParaRPr>
          </a:p>
        </p:txBody>
      </p:sp>
      <p:sp>
        <p:nvSpPr>
          <p:cNvPr id="3" name="Content Placeholder 4"/>
          <p:cNvSpPr>
            <a:spLocks noGrp="1"/>
          </p:cNvSpPr>
          <p:nvPr>
            <p:ph idx="11"/>
          </p:nvPr>
        </p:nvSpPr>
        <p:spPr>
          <a:xfrm>
            <a:off x="6172200" y="1722120"/>
            <a:ext cx="2560320" cy="1554480"/>
          </a:xfrm>
          <a:solidFill>
            <a:srgbClr val="BBE0E3"/>
          </a:solidFill>
          <a:ln w="19050">
            <a:solidFill>
              <a:schemeClr val="tx1"/>
            </a:solidFill>
          </a:ln>
        </p:spPr>
        <p:txBody>
          <a:bodyPr anchor="ctr"/>
          <a:lstStyle/>
          <a:p>
            <a:pPr algn="ctr">
              <a:spcBef>
                <a:spcPct val="0"/>
              </a:spcBef>
              <a:buFontTx/>
              <a:buNone/>
            </a:pPr>
            <a:r>
              <a:rPr lang="en-US" altLang="en-US" sz="3200" b="1" dirty="0">
                <a:cs typeface="Arial"/>
              </a:rPr>
              <a:t>Standard</a:t>
            </a:r>
          </a:p>
          <a:p>
            <a:pPr algn="ctr">
              <a:spcBef>
                <a:spcPct val="0"/>
              </a:spcBef>
              <a:buFontTx/>
              <a:buNone/>
            </a:pPr>
            <a:r>
              <a:rPr lang="en-US" altLang="en-US" sz="3200" b="1" dirty="0">
                <a:cs typeface="Arial"/>
              </a:rPr>
              <a:t>Test </a:t>
            </a:r>
            <a:r>
              <a:rPr lang="en-US" altLang="en-US" sz="3200" b="1" dirty="0" smtClean="0">
                <a:cs typeface="Arial"/>
              </a:rPr>
              <a:t>Market</a:t>
            </a:r>
            <a:endParaRPr lang="en-US" altLang="en-US" sz="3200" b="1" dirty="0">
              <a:cs typeface="Arial"/>
            </a:endParaRPr>
          </a:p>
        </p:txBody>
      </p:sp>
      <p:pic>
        <p:nvPicPr>
          <p:cNvPr id="1026" name="Picture 5" descr="An illustration shows ranges of speed, cost, security, and accuracy.&#10;&#10;Speed ranges between fastest and slowest, cost ranges between least and most, security ranges between most and least, and accuracy ranges between least and most."/>
          <p:cNvPicPr>
            <a:picLocks noGrp="1" noChangeAspect="1" noChangeArrowheads="1"/>
          </p:cNvPicPr>
          <p:nvPr>
            <p:ph idx="12"/>
          </p:nvPr>
        </p:nvPicPr>
        <p:blipFill>
          <a:blip r:embed="rId2">
            <a:extLst>
              <a:ext uri="{28A0092B-C50C-407E-A947-70E740481C1C}">
                <a14:useLocalDpi xmlns:a14="http://schemas.microsoft.com/office/drawing/2010/main" val="0"/>
              </a:ext>
            </a:extLst>
          </a:blip>
          <a:stretch>
            <a:fillRect/>
          </a:stretch>
        </p:blipFill>
        <p:spPr bwMode="auto">
          <a:xfrm>
            <a:off x="759267" y="3584391"/>
            <a:ext cx="7625466" cy="246258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73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Objectives</a:t>
            </a:r>
            <a:r>
              <a:rPr lang="en-US" altLang="en-US" sz="2000" dirty="0"/>
              <a:t> </a:t>
            </a:r>
            <a:r>
              <a:rPr lang="en-US" altLang="en-US" sz="2000" dirty="0" smtClean="0"/>
              <a:t>(2 </a:t>
            </a:r>
            <a:r>
              <a:rPr lang="en-US" altLang="en-US" sz="2000" dirty="0"/>
              <a:t>of 3)</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AutoNum type="arabicPeriod" startAt="3"/>
            </a:pPr>
            <a:r>
              <a:rPr lang="en-US" dirty="0"/>
              <a:t>Explain which of the two types of experiments has greater internal validity and which has greater external </a:t>
            </a:r>
            <a:r>
              <a:rPr lang="en-US" dirty="0" smtClean="0"/>
              <a:t>validity.</a:t>
            </a:r>
          </a:p>
          <a:p>
            <a:pPr marL="640080" indent="-640080">
              <a:spcBef>
                <a:spcPts val="1200"/>
              </a:spcBef>
              <a:spcAft>
                <a:spcPts val="1200"/>
              </a:spcAft>
              <a:buAutoNum type="arabicPeriod" startAt="3"/>
            </a:pPr>
            <a:r>
              <a:rPr lang="en-US" dirty="0" smtClean="0"/>
              <a:t>List the three major considerations in test marketing.</a:t>
            </a:r>
            <a:endParaRPr lang="en-US" dirty="0"/>
          </a:p>
        </p:txBody>
      </p:sp>
    </p:spTree>
    <p:extLst>
      <p:ext uri="{BB962C8B-B14F-4D97-AF65-F5344CB8AC3E}">
        <p14:creationId xmlns:p14="http://schemas.microsoft.com/office/powerpoint/2010/main" val="3713155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Objectives</a:t>
            </a:r>
            <a:r>
              <a:rPr lang="en-US" altLang="en-US" sz="2000" dirty="0"/>
              <a:t> </a:t>
            </a:r>
            <a:r>
              <a:rPr lang="en-US" altLang="en-US" sz="2000" dirty="0" smtClean="0"/>
              <a:t>(3 </a:t>
            </a:r>
            <a:r>
              <a:rPr lang="en-US" altLang="en-US" sz="2000" dirty="0"/>
              <a:t>of 3)</a:t>
            </a:r>
            <a:endParaRPr lang="en-US" dirty="0"/>
          </a:p>
        </p:txBody>
      </p:sp>
      <p:sp>
        <p:nvSpPr>
          <p:cNvPr id="2" name="Content Placeholder 2"/>
          <p:cNvSpPr>
            <a:spLocks noGrp="1"/>
          </p:cNvSpPr>
          <p:nvPr>
            <p:ph idx="1"/>
          </p:nvPr>
        </p:nvSpPr>
        <p:spPr/>
        <p:txBody>
          <a:bodyPr/>
          <a:lstStyle/>
          <a:p>
            <a:pPr marL="640080" lvl="0" indent="-640080">
              <a:spcBef>
                <a:spcPts val="1200"/>
              </a:spcBef>
              <a:spcAft>
                <a:spcPts val="1200"/>
              </a:spcAft>
              <a:buFont typeface="+mj-lt"/>
              <a:buAutoNum type="arabicPeriod" startAt="5"/>
            </a:pPr>
            <a:r>
              <a:rPr lang="en-US" dirty="0"/>
              <a:t>Distinguish between a standard test market and a controlled test market</a:t>
            </a:r>
            <a:r>
              <a:rPr lang="en-US" dirty="0" smtClean="0"/>
              <a:t>.</a:t>
            </a:r>
          </a:p>
          <a:p>
            <a:pPr marL="640080" lvl="0" indent="-640080">
              <a:spcBef>
                <a:spcPts val="1200"/>
              </a:spcBef>
              <a:spcAft>
                <a:spcPts val="1200"/>
              </a:spcAft>
              <a:buFont typeface="+mj-lt"/>
              <a:buAutoNum type="arabicPeriod" startAt="5"/>
            </a:pPr>
            <a:r>
              <a:rPr lang="en-US" dirty="0"/>
              <a:t>Discuss the advantages and disadvantages of simulated test marketing</a:t>
            </a:r>
            <a:r>
              <a:rPr lang="en-US" dirty="0" smtClean="0"/>
              <a:t>.</a:t>
            </a:r>
          </a:p>
        </p:txBody>
      </p:sp>
    </p:spTree>
    <p:extLst>
      <p:ext uri="{BB962C8B-B14F-4D97-AF65-F5344CB8AC3E}">
        <p14:creationId xmlns:p14="http://schemas.microsoft.com/office/powerpoint/2010/main" val="1064532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Primary Data </a:t>
            </a:r>
            <a:r>
              <a:rPr lang="en-US" dirty="0" smtClean="0"/>
              <a:t>Research</a:t>
            </a:r>
            <a:r>
              <a:rPr lang="en-US" sz="2000" dirty="0" smtClean="0"/>
              <a:t> (1 of 5)</a:t>
            </a:r>
            <a:endParaRPr lang="en-US" dirty="0"/>
          </a:p>
        </p:txBody>
      </p:sp>
      <p:sp>
        <p:nvSpPr>
          <p:cNvPr id="3" name="Content Placeholder 2"/>
          <p:cNvSpPr>
            <a:spLocks noGrp="1"/>
          </p:cNvSpPr>
          <p:nvPr>
            <p:ph idx="1"/>
          </p:nvPr>
        </p:nvSpPr>
        <p:spPr>
          <a:xfrm>
            <a:off x="1409700" y="1600200"/>
            <a:ext cx="6324600" cy="4389120"/>
          </a:xfrm>
          <a:prstGeom prst="roundRect">
            <a:avLst/>
          </a:prstGeom>
          <a:solidFill>
            <a:srgbClr val="D1D1F0"/>
          </a:solidFill>
          <a:ln w="19050">
            <a:solidFill>
              <a:srgbClr val="89A4A7"/>
            </a:solidFill>
          </a:ln>
        </p:spPr>
        <p:txBody>
          <a:bodyPr/>
          <a:lstStyle/>
          <a:p>
            <a:pPr marL="0" indent="0" algn="ctr">
              <a:buNone/>
            </a:pPr>
            <a:r>
              <a:rPr lang="en-US" b="1" dirty="0">
                <a:solidFill>
                  <a:schemeClr val="tx2"/>
                </a:solidFill>
              </a:rPr>
              <a:t>Exploratory Research </a:t>
            </a:r>
          </a:p>
          <a:p>
            <a:pPr marL="0" indent="0" algn="ctr">
              <a:buNone/>
            </a:pPr>
            <a:r>
              <a:rPr lang="en-US" sz="3200" dirty="0"/>
              <a:t>(</a:t>
            </a:r>
            <a:r>
              <a:rPr lang="en-US" sz="3200" i="1" dirty="0" smtClean="0"/>
              <a:t>explore</a:t>
            </a:r>
            <a:r>
              <a:rPr lang="en-US" sz="3200" dirty="0" smtClean="0"/>
              <a:t>)</a:t>
            </a:r>
          </a:p>
          <a:p>
            <a:pPr marL="0" indent="0" algn="ctr">
              <a:buNone/>
            </a:pPr>
            <a:r>
              <a:rPr lang="en-US" b="1" dirty="0" smtClean="0">
                <a:solidFill>
                  <a:schemeClr val="tx2"/>
                </a:solidFill>
              </a:rPr>
              <a:t>Descriptive </a:t>
            </a:r>
            <a:r>
              <a:rPr lang="en-US" b="1" dirty="0">
                <a:solidFill>
                  <a:schemeClr val="tx2"/>
                </a:solidFill>
              </a:rPr>
              <a:t>Research </a:t>
            </a:r>
          </a:p>
          <a:p>
            <a:pPr marL="0" indent="0" algn="ctr">
              <a:buNone/>
            </a:pPr>
            <a:r>
              <a:rPr lang="en-US" sz="3200" dirty="0"/>
              <a:t>(</a:t>
            </a:r>
            <a:r>
              <a:rPr lang="en-US" sz="3200" i="1" dirty="0"/>
              <a:t>describe</a:t>
            </a:r>
            <a:r>
              <a:rPr lang="en-US" sz="3200" dirty="0"/>
              <a:t>)</a:t>
            </a:r>
          </a:p>
          <a:p>
            <a:pPr marL="0" indent="0" algn="ctr">
              <a:buNone/>
            </a:pPr>
            <a:r>
              <a:rPr lang="en-US" b="1" dirty="0" smtClean="0">
                <a:solidFill>
                  <a:schemeClr val="tx2"/>
                </a:solidFill>
              </a:rPr>
              <a:t>Causal </a:t>
            </a:r>
            <a:r>
              <a:rPr lang="en-US" b="1" dirty="0">
                <a:solidFill>
                  <a:schemeClr val="tx2"/>
                </a:solidFill>
              </a:rPr>
              <a:t>Research </a:t>
            </a:r>
          </a:p>
          <a:p>
            <a:pPr marL="0" indent="0" algn="ctr">
              <a:buNone/>
            </a:pPr>
            <a:r>
              <a:rPr lang="en-US" sz="3200" dirty="0" smtClean="0"/>
              <a:t>(</a:t>
            </a:r>
            <a:r>
              <a:rPr lang="en-US" sz="3200" i="1" dirty="0"/>
              <a:t>establish cause and effect</a:t>
            </a:r>
            <a:r>
              <a:rPr lang="en-US" sz="3200" dirty="0" smtClean="0"/>
              <a:t>)</a:t>
            </a:r>
            <a:endParaRPr lang="en-US" sz="3200" dirty="0"/>
          </a:p>
        </p:txBody>
      </p:sp>
    </p:spTree>
    <p:extLst>
      <p:ext uri="{BB962C8B-B14F-4D97-AF65-F5344CB8AC3E}">
        <p14:creationId xmlns:p14="http://schemas.microsoft.com/office/powerpoint/2010/main" val="292138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Primary Data </a:t>
            </a:r>
            <a:r>
              <a:rPr lang="en-US" dirty="0" smtClean="0"/>
              <a:t>Research</a:t>
            </a:r>
            <a:r>
              <a:rPr lang="en-US" sz="2000" dirty="0" smtClean="0"/>
              <a:t> (2 of 5)</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EXPLORATORY RESEARCH</a:t>
            </a:r>
          </a:p>
          <a:p>
            <a:pPr marL="457200" lvl="1" indent="0">
              <a:buNone/>
            </a:pPr>
            <a:r>
              <a:rPr lang="en-US" dirty="0"/>
              <a:t>Research conducted to gain ideas and insights to better define the problem or opportunity confronting a manager</a:t>
            </a:r>
            <a:r>
              <a:rPr lang="en-US" dirty="0" smtClean="0"/>
              <a:t>.</a:t>
            </a:r>
          </a:p>
        </p:txBody>
      </p:sp>
    </p:spTree>
    <p:extLst>
      <p:ext uri="{BB962C8B-B14F-4D97-AF65-F5344CB8AC3E}">
        <p14:creationId xmlns:p14="http://schemas.microsoft.com/office/powerpoint/2010/main" val="160588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Primary Data </a:t>
            </a:r>
            <a:r>
              <a:rPr lang="en-US" dirty="0" smtClean="0"/>
              <a:t>Research</a:t>
            </a:r>
            <a:r>
              <a:rPr lang="en-US" sz="2000" dirty="0" smtClean="0"/>
              <a:t> (3 of 5)</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DESCRIPTIVE RESEARCH</a:t>
            </a:r>
          </a:p>
          <a:p>
            <a:pPr marL="457200" lvl="1" indent="0">
              <a:buNone/>
            </a:pPr>
            <a:r>
              <a:rPr lang="en-US" dirty="0"/>
              <a:t>Research in which the major emphasis is on describing characteristics of a group or the extent to which variables are related</a:t>
            </a:r>
            <a:r>
              <a:rPr lang="en-US" dirty="0" smtClean="0"/>
              <a:t>.</a:t>
            </a:r>
          </a:p>
        </p:txBody>
      </p:sp>
    </p:spTree>
    <p:extLst>
      <p:ext uri="{BB962C8B-B14F-4D97-AF65-F5344CB8AC3E}">
        <p14:creationId xmlns:p14="http://schemas.microsoft.com/office/powerpoint/2010/main" val="260578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Primary Data </a:t>
            </a:r>
            <a:r>
              <a:rPr lang="en-US" dirty="0" smtClean="0"/>
              <a:t>Research</a:t>
            </a:r>
            <a:r>
              <a:rPr lang="en-US" sz="2000" dirty="0" smtClean="0"/>
              <a:t> (4 of 5)</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CAUSAL RESEARCH</a:t>
            </a:r>
          </a:p>
          <a:p>
            <a:pPr marL="457200" lvl="1" indent="0">
              <a:buNone/>
            </a:pPr>
            <a:r>
              <a:rPr lang="en-US" dirty="0"/>
              <a:t>Type of research in which the major emphasis is on determining cause-and-effect relationships</a:t>
            </a:r>
            <a:r>
              <a:rPr lang="en-US" dirty="0" smtClean="0"/>
              <a:t>.</a:t>
            </a:r>
          </a:p>
        </p:txBody>
      </p:sp>
    </p:spTree>
    <p:extLst>
      <p:ext uri="{BB962C8B-B14F-4D97-AF65-F5344CB8AC3E}">
        <p14:creationId xmlns:p14="http://schemas.microsoft.com/office/powerpoint/2010/main" val="2500127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Primary </a:t>
            </a:r>
            <a:r>
              <a:rPr lang="en-US" dirty="0" smtClean="0"/>
              <a:t>Data Research</a:t>
            </a:r>
            <a:r>
              <a:rPr lang="en-US" sz="2000" dirty="0" smtClean="0"/>
              <a:t> (5 of 5)</a:t>
            </a:r>
            <a:endParaRPr lang="en-US" dirty="0"/>
          </a:p>
        </p:txBody>
      </p:sp>
      <p:pic>
        <p:nvPicPr>
          <p:cNvPr id="4" name="Picture 2" descr="A flowchart depicts the relationship among the types of Primary Data Research. It begins with “Exploratory Research”, which is connected to “Descriptive Research” and “Causal Research” by two individual arrows. Two flow lines, one from “Descriptive Research” and other from “Casual Research” flow back to “Exploratory Research.” “Descriptive Research” and “Casual Research” are connected by means of a two-way flow lin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87822"/>
            <a:ext cx="8229600" cy="3552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244769"/>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461</TotalTime>
  <Words>727</Words>
  <Application>Microsoft Office PowerPoint</Application>
  <PresentationFormat>On-screen Show (4:3)</PresentationFormat>
  <Paragraphs>69</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Green PPT Template_REV</vt:lpstr>
      <vt:lpstr>Chapter 8: Conducting Causal Research</vt:lpstr>
      <vt:lpstr>Learning Objectives (1 of 3)</vt:lpstr>
      <vt:lpstr>Learning Objectives (2 of 3)</vt:lpstr>
      <vt:lpstr>Learning Objectives (3 of 3)</vt:lpstr>
      <vt:lpstr>Three Types of Primary Data Research (1 of 5)</vt:lpstr>
      <vt:lpstr>Three Types of Primary Data Research (2 of 5)</vt:lpstr>
      <vt:lpstr>Three Types of Primary Data Research (3 of 5)</vt:lpstr>
      <vt:lpstr>Three Types of Primary Data Research (4 of 5)</vt:lpstr>
      <vt:lpstr>Three Types of Primary Data Research (5 of 5)</vt:lpstr>
      <vt:lpstr>Causal Research</vt:lpstr>
      <vt:lpstr>Evidence of Causality (1 of 3)</vt:lpstr>
      <vt:lpstr>Evidence of Causality (2 of 3)</vt:lpstr>
      <vt:lpstr>Evidence of Causality (3 of 3)</vt:lpstr>
      <vt:lpstr>Experiment (1 of 3)</vt:lpstr>
      <vt:lpstr>Experiment (2 of 3)</vt:lpstr>
      <vt:lpstr>Experiment (3 of 3)</vt:lpstr>
      <vt:lpstr>Internal Validity versus External Validity (1 of 3)</vt:lpstr>
      <vt:lpstr>Internal Validity versus External Validity (2 of 3)</vt:lpstr>
      <vt:lpstr>Internal Validity versus External Validity (3 of 3)</vt:lpstr>
      <vt:lpstr>Types of Test Markets (1 of 4)</vt:lpstr>
      <vt:lpstr>Types of Test Markets (2 of 4)</vt:lpstr>
      <vt:lpstr>Types of Test Markets (3 of 4)</vt:lpstr>
      <vt:lpstr>Types of Test Markets (4 of 4)</vt:lpstr>
      <vt:lpstr>Virtual Test Markets (1 of 2)</vt:lpstr>
      <vt:lpstr>Virtual Test Markets (2 of 2)</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Prasanna kumar. Tripathy</cp:lastModifiedBy>
  <cp:revision>102</cp:revision>
  <dcterms:created xsi:type="dcterms:W3CDTF">2017-07-18T17:14:30Z</dcterms:created>
  <dcterms:modified xsi:type="dcterms:W3CDTF">2018-06-22T10:43:15Z</dcterms:modified>
</cp:coreProperties>
</file>