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handoutMasterIdLst>
    <p:handoutMasterId r:id="rId27"/>
  </p:handoutMasterIdLst>
  <p:sldIdLst>
    <p:sldId id="257" r:id="rId2"/>
    <p:sldId id="261" r:id="rId3"/>
    <p:sldId id="262" r:id="rId4"/>
    <p:sldId id="276" r:id="rId5"/>
    <p:sldId id="277" r:id="rId6"/>
    <p:sldId id="278" r:id="rId7"/>
    <p:sldId id="264" r:id="rId8"/>
    <p:sldId id="265" r:id="rId9"/>
    <p:sldId id="296" r:id="rId10"/>
    <p:sldId id="297" r:id="rId11"/>
    <p:sldId id="301" r:id="rId12"/>
    <p:sldId id="299" r:id="rId13"/>
    <p:sldId id="302" r:id="rId14"/>
    <p:sldId id="303" r:id="rId15"/>
    <p:sldId id="304" r:id="rId16"/>
    <p:sldId id="305" r:id="rId17"/>
    <p:sldId id="306" r:id="rId18"/>
    <p:sldId id="307" r:id="rId19"/>
    <p:sldId id="308" r:id="rId20"/>
    <p:sldId id="309" r:id="rId21"/>
    <p:sldId id="269" r:id="rId22"/>
    <p:sldId id="311" r:id="rId23"/>
    <p:sldId id="270" r:id="rId24"/>
    <p:sldId id="31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9F9"/>
    <a:srgbClr val="D2D2F0"/>
    <a:srgbClr val="CCCCCC"/>
    <a:srgbClr val="BBE0E3"/>
    <a:srgbClr val="CCE8EA"/>
    <a:srgbClr val="A3A3E0"/>
    <a:srgbClr val="D8D8D8"/>
    <a:srgbClr val="A0A0A0"/>
    <a:srgbClr val="EAF5E6"/>
    <a:srgbClr val="DDF0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0" d="100"/>
          <a:sy n="70" d="100"/>
        </p:scale>
        <p:origin x="-1020" y="-576"/>
      </p:cViewPr>
      <p:guideLst>
        <p:guide orient="horz" pos="2160"/>
        <p:guide pos="2880"/>
      </p:guideLst>
    </p:cSldViewPr>
  </p:slideViewPr>
  <p:outlineViewPr>
    <p:cViewPr>
      <p:scale>
        <a:sx n="33" d="100"/>
        <a:sy n="33" d="100"/>
      </p:scale>
      <p:origin x="0" y="9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63144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83032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5029200"/>
            <a:ext cx="8229600" cy="109728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0703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77"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Chapter 9:</a:t>
            </a:r>
            <a:br>
              <a:rPr lang="en-US" dirty="0"/>
            </a:br>
            <a:r>
              <a:rPr lang="en-US" dirty="0"/>
              <a:t>Collecting Descriptive Primary Data</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Classification of Descriptive </a:t>
            </a:r>
            <a:r>
              <a:rPr lang="en-US" altLang="en-US" dirty="0" smtClean="0"/>
              <a:t>Studies</a:t>
            </a:r>
            <a:br>
              <a:rPr lang="en-US" altLang="en-US" dirty="0" smtClean="0"/>
            </a:br>
            <a:r>
              <a:rPr lang="en-US" altLang="en-US" sz="2000" dirty="0" smtClean="0"/>
              <a:t> (4 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CROSS-SECTIONAL STUDY</a:t>
            </a:r>
            <a:endParaRPr lang="en-US" sz="4000" b="1" dirty="0">
              <a:solidFill>
                <a:schemeClr val="tx2"/>
              </a:solidFill>
            </a:endParaRPr>
          </a:p>
          <a:p>
            <a:pPr marL="457200" indent="0">
              <a:buFont typeface="Arial" pitchFamily="34" charset="0"/>
              <a:buNone/>
            </a:pPr>
            <a:r>
              <a:rPr lang="en-US" sz="3200" dirty="0"/>
              <a:t>Investigation involving a sample of elements selected from the population of interest that are measured at a single point in time.</a:t>
            </a:r>
            <a:endParaRPr lang="en-US" dirty="0"/>
          </a:p>
        </p:txBody>
      </p:sp>
    </p:spTree>
    <p:extLst>
      <p:ext uri="{BB962C8B-B14F-4D97-AF65-F5344CB8AC3E}">
        <p14:creationId xmlns:p14="http://schemas.microsoft.com/office/powerpoint/2010/main" val="413128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Classification of Descriptive </a:t>
            </a:r>
            <a:r>
              <a:rPr lang="en-US" altLang="en-US" dirty="0" smtClean="0"/>
              <a:t>Studies</a:t>
            </a:r>
            <a:br>
              <a:rPr lang="en-US" altLang="en-US" dirty="0" smtClean="0"/>
            </a:br>
            <a:r>
              <a:rPr lang="en-US" altLang="en-US" sz="2000" dirty="0" smtClean="0"/>
              <a:t> (5 of 5)</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SAMPLE SURVEY</a:t>
            </a:r>
            <a:endParaRPr lang="en-US" sz="4000" b="1" dirty="0">
              <a:solidFill>
                <a:schemeClr val="tx2"/>
              </a:solidFill>
            </a:endParaRPr>
          </a:p>
          <a:p>
            <a:pPr marL="457200" indent="0">
              <a:buFont typeface="Arial" pitchFamily="34" charset="0"/>
              <a:buNone/>
            </a:pPr>
            <a:r>
              <a:rPr lang="en-US" sz="3200" dirty="0"/>
              <a:t>Cross-sectional study in which the sample is selected to be representative of the target population and in which the emphasis is on the generation of summary statistics such as averages and percentages.</a:t>
            </a:r>
            <a:endParaRPr lang="en-US" dirty="0"/>
          </a:p>
        </p:txBody>
      </p:sp>
    </p:spTree>
    <p:extLst>
      <p:ext uri="{BB962C8B-B14F-4D97-AF65-F5344CB8AC3E}">
        <p14:creationId xmlns:p14="http://schemas.microsoft.com/office/powerpoint/2010/main" val="38758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Primary </a:t>
            </a:r>
            <a:r>
              <a:rPr lang="en-US" altLang="en-US" dirty="0" smtClean="0"/>
              <a:t>Data</a:t>
            </a:r>
            <a:r>
              <a:rPr lang="en-US" altLang="en-US" sz="2000" dirty="0"/>
              <a:t> </a:t>
            </a:r>
            <a:r>
              <a:rPr lang="en-US" altLang="en-US" sz="2000" dirty="0" smtClean="0"/>
              <a:t>(1 </a:t>
            </a:r>
            <a:r>
              <a:rPr lang="en-US" altLang="en-US" sz="2000" dirty="0"/>
              <a:t>of </a:t>
            </a:r>
            <a:r>
              <a:rPr lang="en-US" altLang="en-US" sz="2000" dirty="0" smtClean="0"/>
              <a:t>3)</a:t>
            </a:r>
            <a:endParaRPr lang="en-US" sz="2000" dirty="0"/>
          </a:p>
        </p:txBody>
      </p:sp>
      <p:sp>
        <p:nvSpPr>
          <p:cNvPr id="3" name="Content Placeholder 2"/>
          <p:cNvSpPr>
            <a:spLocks noGrp="1"/>
          </p:cNvSpPr>
          <p:nvPr>
            <p:ph idx="1"/>
          </p:nvPr>
        </p:nvSpPr>
        <p:spPr>
          <a:xfrm>
            <a:off x="777240" y="1737360"/>
            <a:ext cx="7589520" cy="3901440"/>
          </a:xfrm>
          <a:prstGeom prst="rect">
            <a:avLst/>
          </a:prstGeom>
          <a:solidFill>
            <a:srgbClr val="D2D2F0"/>
          </a:solidFill>
        </p:spPr>
        <p:txBody>
          <a:bodyPr/>
          <a:lstStyle/>
          <a:p>
            <a:pPr defTabSz="815975" eaLnBrk="0" hangingPunct="0">
              <a:spcBef>
                <a:spcPts val="1200"/>
              </a:spcBef>
              <a:spcAft>
                <a:spcPts val="1200"/>
              </a:spcAft>
              <a:buClr>
                <a:schemeClr val="tx2"/>
              </a:buClr>
              <a:buSzPct val="100000"/>
              <a:defRPr/>
            </a:pPr>
            <a:r>
              <a:rPr lang="en-US" dirty="0"/>
              <a:t>Demographic/socioeconomic </a:t>
            </a:r>
            <a:r>
              <a:rPr lang="en-US" dirty="0" smtClean="0"/>
              <a:t>characteristics</a:t>
            </a:r>
          </a:p>
          <a:p>
            <a:pPr defTabSz="815975" eaLnBrk="0" hangingPunct="0">
              <a:spcBef>
                <a:spcPts val="1200"/>
              </a:spcBef>
              <a:spcAft>
                <a:spcPts val="1200"/>
              </a:spcAft>
              <a:buClr>
                <a:schemeClr val="tx2"/>
              </a:buClr>
              <a:buSzPct val="100000"/>
              <a:defRPr/>
            </a:pPr>
            <a:r>
              <a:rPr lang="en-US" dirty="0"/>
              <a:t>Personality/lifestyle characteristics</a:t>
            </a:r>
          </a:p>
          <a:p>
            <a:pPr defTabSz="815975" eaLnBrk="0" hangingPunct="0">
              <a:spcBef>
                <a:spcPts val="1200"/>
              </a:spcBef>
              <a:spcAft>
                <a:spcPts val="1200"/>
              </a:spcAft>
              <a:buClr>
                <a:schemeClr val="tx2"/>
              </a:buClr>
              <a:buSzPct val="100000"/>
              <a:defRPr/>
            </a:pPr>
            <a:r>
              <a:rPr lang="en-US" dirty="0"/>
              <a:t>Attitudes</a:t>
            </a:r>
          </a:p>
          <a:p>
            <a:pPr defTabSz="815975" eaLnBrk="0" hangingPunct="0">
              <a:spcBef>
                <a:spcPts val="1200"/>
              </a:spcBef>
              <a:spcAft>
                <a:spcPts val="1200"/>
              </a:spcAft>
              <a:buClr>
                <a:schemeClr val="tx2"/>
              </a:buClr>
              <a:buSzPct val="100000"/>
              <a:defRPr/>
            </a:pPr>
            <a:r>
              <a:rPr lang="en-US" dirty="0"/>
              <a:t>Awareness/knowledge</a:t>
            </a:r>
            <a:endParaRPr lang="en-US" dirty="0" smtClean="0"/>
          </a:p>
        </p:txBody>
      </p:sp>
    </p:spTree>
    <p:extLst>
      <p:ext uri="{BB962C8B-B14F-4D97-AF65-F5344CB8AC3E}">
        <p14:creationId xmlns:p14="http://schemas.microsoft.com/office/powerpoint/2010/main" val="242231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Primary Data</a:t>
            </a:r>
            <a:r>
              <a:rPr lang="en-US" altLang="en-US" sz="2000" dirty="0" smtClean="0"/>
              <a:t> (2 of 3)</a:t>
            </a:r>
            <a:endParaRPr lang="en-US" sz="2000" dirty="0"/>
          </a:p>
        </p:txBody>
      </p:sp>
      <p:sp>
        <p:nvSpPr>
          <p:cNvPr id="3" name="Content Placeholder 2"/>
          <p:cNvSpPr>
            <a:spLocks noGrp="1"/>
          </p:cNvSpPr>
          <p:nvPr>
            <p:ph idx="1"/>
          </p:nvPr>
        </p:nvSpPr>
        <p:spPr>
          <a:xfrm>
            <a:off x="777240" y="1738952"/>
            <a:ext cx="7589520" cy="2377440"/>
          </a:xfrm>
          <a:prstGeom prst="rect">
            <a:avLst/>
          </a:prstGeom>
          <a:solidFill>
            <a:srgbClr val="D2D2F0"/>
          </a:solidFill>
        </p:spPr>
        <p:txBody>
          <a:bodyPr/>
          <a:lstStyle/>
          <a:p>
            <a:pPr marL="347472" indent="-347472" defTabSz="815975" eaLnBrk="0" hangingPunct="0">
              <a:spcBef>
                <a:spcPts val="1200"/>
              </a:spcBef>
              <a:spcAft>
                <a:spcPts val="1200"/>
              </a:spcAft>
              <a:buClr>
                <a:schemeClr val="tx2"/>
              </a:buClr>
              <a:buSzPct val="100000"/>
              <a:defRPr/>
            </a:pPr>
            <a:r>
              <a:rPr lang="en-US" dirty="0"/>
              <a:t>Intentions</a:t>
            </a:r>
          </a:p>
          <a:p>
            <a:pPr marL="347472" indent="-347472" defTabSz="815975" eaLnBrk="0" hangingPunct="0">
              <a:spcBef>
                <a:spcPts val="1200"/>
              </a:spcBef>
              <a:spcAft>
                <a:spcPts val="1200"/>
              </a:spcAft>
              <a:buClr>
                <a:schemeClr val="tx2"/>
              </a:buClr>
              <a:buSzPct val="100000"/>
              <a:defRPr/>
            </a:pPr>
            <a:r>
              <a:rPr lang="en-US" dirty="0"/>
              <a:t>Motivation</a:t>
            </a:r>
          </a:p>
          <a:p>
            <a:pPr marL="347472" indent="-347472" defTabSz="815975" eaLnBrk="0" hangingPunct="0">
              <a:spcBef>
                <a:spcPts val="1200"/>
              </a:spcBef>
              <a:spcAft>
                <a:spcPts val="1200"/>
              </a:spcAft>
              <a:buClr>
                <a:schemeClr val="tx2"/>
              </a:buClr>
              <a:buSzPct val="100000"/>
              <a:defRPr/>
            </a:pPr>
            <a:r>
              <a:rPr lang="en-US" dirty="0"/>
              <a:t>Behavior</a:t>
            </a:r>
            <a:endParaRPr lang="en-US" dirty="0" smtClean="0"/>
          </a:p>
        </p:txBody>
      </p:sp>
    </p:spTree>
    <p:extLst>
      <p:ext uri="{BB962C8B-B14F-4D97-AF65-F5344CB8AC3E}">
        <p14:creationId xmlns:p14="http://schemas.microsoft.com/office/powerpoint/2010/main" val="14640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Demographic/Socioeconomic Characteristics</a:t>
            </a:r>
            <a:endParaRPr lang="en-US" dirty="0"/>
          </a:p>
        </p:txBody>
      </p:sp>
      <p:sp>
        <p:nvSpPr>
          <p:cNvPr id="4" name="Content Placeholder 2"/>
          <p:cNvSpPr>
            <a:spLocks noGrp="1"/>
          </p:cNvSpPr>
          <p:nvPr>
            <p:ph sz="half" idx="1"/>
          </p:nvPr>
        </p:nvSpPr>
        <p:spPr>
          <a:xfrm>
            <a:off x="457200" y="1432560"/>
            <a:ext cx="8229600" cy="2453640"/>
          </a:xfrm>
        </p:spPr>
        <p:txBody>
          <a:bodyPr/>
          <a:lstStyle/>
          <a:p>
            <a:r>
              <a:rPr lang="en-US" altLang="en-US" dirty="0"/>
              <a:t>Often used to divide a population into groups (for example, for market segmentation purposes)</a:t>
            </a:r>
          </a:p>
          <a:p>
            <a:pPr marL="457200" lvl="1" indent="0">
              <a:spcBef>
                <a:spcPts val="600"/>
              </a:spcBef>
              <a:spcAft>
                <a:spcPts val="600"/>
              </a:spcAft>
              <a:buNone/>
            </a:pPr>
            <a:r>
              <a:rPr lang="en-US" altLang="en-US" i="1" dirty="0"/>
              <a:t>Some commonly measured variables:</a:t>
            </a:r>
            <a:endParaRPr lang="en-US" sz="3600" dirty="0"/>
          </a:p>
        </p:txBody>
      </p:sp>
      <p:sp>
        <p:nvSpPr>
          <p:cNvPr id="5" name="Content Placeholder 3"/>
          <p:cNvSpPr>
            <a:spLocks noGrp="1"/>
          </p:cNvSpPr>
          <p:nvPr>
            <p:ph sz="half" idx="2"/>
          </p:nvPr>
        </p:nvSpPr>
        <p:spPr>
          <a:xfrm>
            <a:off x="1097280" y="4191000"/>
            <a:ext cx="6949440" cy="1280160"/>
          </a:xfrm>
          <a:solidFill>
            <a:srgbClr val="BBE0E3"/>
          </a:solidFill>
        </p:spPr>
        <p:txBody>
          <a:bodyPr numCol="3"/>
          <a:lstStyle/>
          <a:p>
            <a:pPr marL="0" lvl="2" indent="0">
              <a:spcBef>
                <a:spcPts val="1200"/>
              </a:spcBef>
              <a:spcAft>
                <a:spcPts val="1200"/>
              </a:spcAft>
              <a:buNone/>
            </a:pPr>
            <a:r>
              <a:rPr lang="en-US" altLang="en-US" sz="2400" b="1" dirty="0" smtClean="0"/>
              <a:t>Age</a:t>
            </a:r>
            <a:endParaRPr lang="en-US" altLang="en-US" sz="2400" b="1" dirty="0"/>
          </a:p>
          <a:p>
            <a:pPr marL="0" lvl="2" indent="0">
              <a:spcBef>
                <a:spcPts val="1200"/>
              </a:spcBef>
              <a:spcAft>
                <a:spcPts val="1200"/>
              </a:spcAft>
              <a:buNone/>
            </a:pPr>
            <a:r>
              <a:rPr lang="en-US" altLang="en-US" sz="2400" b="1" dirty="0" smtClean="0"/>
              <a:t>Education</a:t>
            </a:r>
          </a:p>
          <a:p>
            <a:pPr marL="0" lvl="2" indent="0">
              <a:spcBef>
                <a:spcPts val="1200"/>
              </a:spcBef>
              <a:spcAft>
                <a:spcPts val="1200"/>
              </a:spcAft>
              <a:buNone/>
            </a:pPr>
            <a:r>
              <a:rPr lang="en-US" altLang="en-US" sz="2400" b="1" dirty="0"/>
              <a:t>Income	</a:t>
            </a:r>
            <a:endParaRPr lang="en-US" altLang="en-US" sz="2400" b="1" dirty="0" smtClean="0"/>
          </a:p>
          <a:p>
            <a:pPr marL="0" lvl="2" indent="0">
              <a:spcBef>
                <a:spcPts val="1200"/>
              </a:spcBef>
              <a:spcAft>
                <a:spcPts val="1200"/>
              </a:spcAft>
              <a:buNone/>
            </a:pPr>
            <a:r>
              <a:rPr lang="en-US" altLang="en-US" sz="2400" b="1" dirty="0" smtClean="0"/>
              <a:t>Gender</a:t>
            </a:r>
          </a:p>
          <a:p>
            <a:pPr marL="0" lvl="2" indent="0">
              <a:spcBef>
                <a:spcPts val="1200"/>
              </a:spcBef>
              <a:spcAft>
                <a:spcPts val="1200"/>
              </a:spcAft>
              <a:buNone/>
            </a:pPr>
            <a:r>
              <a:rPr lang="en-US" altLang="en-US" sz="2400" b="1" dirty="0" smtClean="0"/>
              <a:t>Occupation</a:t>
            </a:r>
          </a:p>
          <a:p>
            <a:pPr marL="0" lvl="2" indent="0">
              <a:spcBef>
                <a:spcPts val="1200"/>
              </a:spcBef>
              <a:spcAft>
                <a:spcPts val="1200"/>
              </a:spcAft>
              <a:buNone/>
            </a:pPr>
            <a:r>
              <a:rPr lang="en-US" altLang="en-US" sz="2400" b="1" dirty="0" smtClean="0"/>
              <a:t>Ethnicity</a:t>
            </a:r>
            <a:endParaRPr lang="en-US" sz="2400" dirty="0"/>
          </a:p>
        </p:txBody>
      </p:sp>
    </p:spTree>
    <p:extLst>
      <p:ext uri="{BB962C8B-B14F-4D97-AF65-F5344CB8AC3E}">
        <p14:creationId xmlns:p14="http://schemas.microsoft.com/office/powerpoint/2010/main" val="338774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Personality/Lifestyle Characteristics</a:t>
            </a:r>
            <a:endParaRPr lang="en-US" dirty="0"/>
          </a:p>
        </p:txBody>
      </p:sp>
      <p:sp>
        <p:nvSpPr>
          <p:cNvPr id="3" name="Content Placeholder 2"/>
          <p:cNvSpPr>
            <a:spLocks noGrp="1"/>
          </p:cNvSpPr>
          <p:nvPr>
            <p:ph idx="1"/>
          </p:nvPr>
        </p:nvSpPr>
        <p:spPr/>
        <p:txBody>
          <a:bodyPr/>
          <a:lstStyle/>
          <a:p>
            <a:pPr marL="0" indent="0">
              <a:buNone/>
            </a:pPr>
            <a:r>
              <a:rPr lang="en-US" altLang="en-US" b="1" dirty="0">
                <a:solidFill>
                  <a:schemeClr val="tx2"/>
                </a:solidFill>
              </a:rPr>
              <a:t>PERSONALITY </a:t>
            </a:r>
            <a:r>
              <a:rPr lang="en-US" altLang="en-US" dirty="0"/>
              <a:t> Normal patterns of behavior exhibited by an individual; the attributes, traits, and mannerisms that distinguish one individual from </a:t>
            </a:r>
            <a:r>
              <a:rPr lang="en-US" altLang="en-US" dirty="0" smtClean="0"/>
              <a:t>another</a:t>
            </a:r>
            <a:endParaRPr lang="en-US" altLang="en-US" dirty="0"/>
          </a:p>
          <a:p>
            <a:pPr marL="0" indent="0">
              <a:spcBef>
                <a:spcPts val="2400"/>
              </a:spcBef>
              <a:buNone/>
            </a:pPr>
            <a:r>
              <a:rPr lang="en-US" altLang="en-US" b="1" dirty="0">
                <a:solidFill>
                  <a:schemeClr val="tx2"/>
                </a:solidFill>
              </a:rPr>
              <a:t>LIFESTYLE </a:t>
            </a:r>
            <a:r>
              <a:rPr lang="en-US" altLang="en-US" dirty="0"/>
              <a:t> How individuals live, what interests them, their values, and what they like.</a:t>
            </a:r>
            <a:endParaRPr lang="en-US" dirty="0"/>
          </a:p>
        </p:txBody>
      </p:sp>
    </p:spTree>
    <p:extLst>
      <p:ext uri="{BB962C8B-B14F-4D97-AF65-F5344CB8AC3E}">
        <p14:creationId xmlns:p14="http://schemas.microsoft.com/office/powerpoint/2010/main" val="3712875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Primary </a:t>
            </a:r>
            <a:r>
              <a:rPr lang="en-US" dirty="0" smtClean="0"/>
              <a:t>Data</a:t>
            </a:r>
            <a:r>
              <a:rPr lang="en-US" sz="2000" dirty="0" smtClean="0"/>
              <a:t> (3 of 3)</a:t>
            </a:r>
            <a:endParaRPr lang="en-US" dirty="0"/>
          </a:p>
        </p:txBody>
      </p:sp>
      <p:pic>
        <p:nvPicPr>
          <p:cNvPr id="4" name="Picture 2" descr="A circular illustration shows the seven types of Primary Data pointing to the center element, “Behavior”. The types are as follows: Motivation, Demographic/Socioeconomic, Personality/Lifestyle, Attitudes, Awareness/Knowledge, and Inten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68870"/>
            <a:ext cx="8229600" cy="4390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875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Attitudes</a:t>
            </a:r>
            <a:endParaRPr lang="en-US" dirty="0"/>
          </a:p>
        </p:txBody>
      </p:sp>
      <p:sp>
        <p:nvSpPr>
          <p:cNvPr id="3" name="Content Placeholder 2"/>
          <p:cNvSpPr>
            <a:spLocks noGrp="1"/>
          </p:cNvSpPr>
          <p:nvPr>
            <p:ph idx="1"/>
          </p:nvPr>
        </p:nvSpPr>
        <p:spPr/>
        <p:txBody>
          <a:bodyPr/>
          <a:lstStyle/>
          <a:p>
            <a:pPr marL="0" indent="0">
              <a:buNone/>
            </a:pPr>
            <a:r>
              <a:rPr lang="en-US" altLang="en-US" dirty="0"/>
              <a:t>An attitude is an individual’s overall evaluation of something.</a:t>
            </a:r>
          </a:p>
          <a:p>
            <a:pPr marL="914400" lvl="2" indent="-457200"/>
            <a:r>
              <a:rPr lang="en-US" altLang="en-US" sz="3200" dirty="0"/>
              <a:t>Marketers often measure people’s attitudes toward companies, products, and services. They also measure many “attitude-like” variables including value, quality, and satisfaction.</a:t>
            </a:r>
            <a:endParaRPr lang="en-US" dirty="0"/>
          </a:p>
        </p:txBody>
      </p:sp>
    </p:spTree>
    <p:extLst>
      <p:ext uri="{BB962C8B-B14F-4D97-AF65-F5344CB8AC3E}">
        <p14:creationId xmlns:p14="http://schemas.microsoft.com/office/powerpoint/2010/main" val="148732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Awareness/Knowledge</a:t>
            </a:r>
            <a:endParaRPr lang="en-US" dirty="0"/>
          </a:p>
        </p:txBody>
      </p:sp>
      <p:sp>
        <p:nvSpPr>
          <p:cNvPr id="3" name="Content Placeholder 2"/>
          <p:cNvSpPr>
            <a:spLocks noGrp="1"/>
          </p:cNvSpPr>
          <p:nvPr>
            <p:ph idx="1"/>
          </p:nvPr>
        </p:nvSpPr>
        <p:spPr/>
        <p:txBody>
          <a:bodyPr/>
          <a:lstStyle/>
          <a:p>
            <a:pPr marL="0" indent="0">
              <a:buNone/>
            </a:pPr>
            <a:r>
              <a:rPr lang="en-US" altLang="en-US" dirty="0" smtClean="0"/>
              <a:t>Insight into, or </a:t>
            </a:r>
            <a:r>
              <a:rPr lang="en-US" altLang="en-US" dirty="0"/>
              <a:t>understanding of facts about, some object or phenomenon.</a:t>
            </a:r>
          </a:p>
          <a:p>
            <a:pPr marL="914400" lvl="2" indent="-457200"/>
            <a:r>
              <a:rPr lang="en-US" altLang="en-US" sz="3200" dirty="0"/>
              <a:t>Marketers often want to know what individuals know or believe about products, brands, companies, advertisements, and so on.</a:t>
            </a:r>
            <a:endParaRPr lang="en-US" dirty="0"/>
          </a:p>
        </p:txBody>
      </p:sp>
    </p:spTree>
    <p:extLst>
      <p:ext uri="{BB962C8B-B14F-4D97-AF65-F5344CB8AC3E}">
        <p14:creationId xmlns:p14="http://schemas.microsoft.com/office/powerpoint/2010/main" val="300298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Measuring </a:t>
            </a:r>
            <a:r>
              <a:rPr lang="en-US" altLang="en-US" dirty="0" smtClean="0"/>
              <a:t>Awareness</a:t>
            </a:r>
            <a:r>
              <a:rPr lang="en-US" altLang="en-US" sz="2000" dirty="0" smtClean="0"/>
              <a:t> (1 of 2)</a:t>
            </a:r>
            <a:endParaRPr lang="en-US" dirty="0"/>
          </a:p>
        </p:txBody>
      </p:sp>
      <p:sp>
        <p:nvSpPr>
          <p:cNvPr id="3" name="Content Placeholder 2"/>
          <p:cNvSpPr>
            <a:spLocks noGrp="1"/>
          </p:cNvSpPr>
          <p:nvPr>
            <p:ph idx="1"/>
          </p:nvPr>
        </p:nvSpPr>
        <p:spPr>
          <a:xfrm>
            <a:off x="457200" y="1432560"/>
            <a:ext cx="4419600" cy="2225040"/>
          </a:xfrm>
          <a:solidFill>
            <a:srgbClr val="F1F9F9"/>
          </a:solidFill>
          <a:ln>
            <a:solidFill>
              <a:schemeClr val="tx1"/>
            </a:solidFill>
          </a:ln>
        </p:spPr>
        <p:txBody>
          <a:bodyPr/>
          <a:lstStyle/>
          <a:p>
            <a:pPr marL="0" lvl="1" indent="0">
              <a:buNone/>
            </a:pPr>
            <a:r>
              <a:rPr lang="en-US" altLang="en-US" sz="3000" b="1" dirty="0"/>
              <a:t>Unaided Recall</a:t>
            </a:r>
            <a:r>
              <a:rPr lang="en-US" altLang="en-US" sz="3000" dirty="0"/>
              <a:t>: </a:t>
            </a:r>
          </a:p>
          <a:p>
            <a:pPr marL="0" lvl="1" indent="0">
              <a:buNone/>
            </a:pPr>
            <a:r>
              <a:rPr lang="en-US" altLang="en-US" sz="3000" dirty="0"/>
              <a:t>“For what products and brands do you remember seeing ads?”</a:t>
            </a:r>
            <a:endParaRPr lang="en-US" dirty="0"/>
          </a:p>
        </p:txBody>
      </p:sp>
      <p:sp>
        <p:nvSpPr>
          <p:cNvPr id="4" name="Content Placeholder 3"/>
          <p:cNvSpPr>
            <a:spLocks noGrp="1"/>
          </p:cNvSpPr>
          <p:nvPr>
            <p:ph idx="10"/>
          </p:nvPr>
        </p:nvSpPr>
        <p:spPr>
          <a:xfrm>
            <a:off x="457200" y="3870960"/>
            <a:ext cx="4419600" cy="2225040"/>
          </a:xfrm>
          <a:solidFill>
            <a:srgbClr val="F1F9F9"/>
          </a:solidFill>
          <a:ln>
            <a:solidFill>
              <a:schemeClr val="tx1"/>
            </a:solidFill>
          </a:ln>
        </p:spPr>
        <p:txBody>
          <a:bodyPr/>
          <a:lstStyle/>
          <a:p>
            <a:pPr marL="0" lvl="1" indent="0">
              <a:buNone/>
            </a:pPr>
            <a:r>
              <a:rPr lang="en-US" altLang="en-US" sz="3000" b="1" dirty="0"/>
              <a:t>Aided Recall</a:t>
            </a:r>
            <a:r>
              <a:rPr lang="en-US" altLang="en-US" sz="3000" dirty="0"/>
              <a:t>: </a:t>
            </a:r>
          </a:p>
          <a:p>
            <a:pPr marL="0" lvl="1" indent="0">
              <a:buNone/>
            </a:pPr>
            <a:r>
              <a:rPr lang="en-US" altLang="en-US" sz="3000" dirty="0"/>
              <a:t>“Do you remember seeing ads for personal computers?”</a:t>
            </a:r>
            <a:endParaRPr lang="en-US" dirty="0"/>
          </a:p>
        </p:txBody>
      </p:sp>
      <p:pic>
        <p:nvPicPr>
          <p:cNvPr id="1026" name="Picture 4" descr="An illustration shows two text boxes, one above the other.&#10;&#10;The upper text box reads, Unaided Recall: “For what products and brands do you remember seeing ads?” The lower box reads, Aided Recall: “Do you remember seeing ads for personal computers?” A smaller, empty box beside the upper box is labeled as ‘Unaided Recall Cue.’ A smaller box beside the lower box is labeled as ‘Aided Recall Cue,’ and has text that reads, Personal Computers."/>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486400" y="22860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7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r>
              <a:rPr lang="en-US" altLang="en-US" sz="2000" dirty="0" smtClean="0"/>
              <a:t> (1 of 3)</a:t>
            </a:r>
            <a:endParaRPr lang="en-US" sz="2000" dirty="0"/>
          </a:p>
        </p:txBody>
      </p:sp>
      <p:sp>
        <p:nvSpPr>
          <p:cNvPr id="2" name="Content Placeholder 2"/>
          <p:cNvSpPr>
            <a:spLocks noGrp="1"/>
          </p:cNvSpPr>
          <p:nvPr>
            <p:ph idx="1"/>
          </p:nvPr>
        </p:nvSpPr>
        <p:spPr/>
        <p:txBody>
          <a:bodyPr/>
          <a:lstStyle/>
          <a:p>
            <a:pPr marL="640080" indent="-640080">
              <a:spcBef>
                <a:spcPts val="1200"/>
              </a:spcBef>
              <a:spcAft>
                <a:spcPts val="1200"/>
              </a:spcAft>
              <a:buAutoNum type="arabicPeriod"/>
            </a:pPr>
            <a:r>
              <a:rPr lang="en-US" dirty="0"/>
              <a:t>Cite three major purposes of descriptive research</a:t>
            </a:r>
            <a:r>
              <a:rPr lang="en-US" dirty="0" smtClean="0"/>
              <a:t>.</a:t>
            </a:r>
          </a:p>
          <a:p>
            <a:pPr marL="640080" indent="-640080">
              <a:spcBef>
                <a:spcPts val="1200"/>
              </a:spcBef>
              <a:spcAft>
                <a:spcPts val="1200"/>
              </a:spcAft>
              <a:buAutoNum type="arabicPeriod"/>
            </a:pPr>
            <a:r>
              <a:rPr lang="en-US" dirty="0"/>
              <a:t>List the six specifications of a descriptive study.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Measuring </a:t>
            </a:r>
            <a:r>
              <a:rPr lang="en-US" altLang="en-US" dirty="0" smtClean="0"/>
              <a:t>Awareness</a:t>
            </a:r>
            <a:r>
              <a:rPr lang="en-US" altLang="en-US" sz="2000" dirty="0"/>
              <a:t> </a:t>
            </a:r>
            <a:r>
              <a:rPr lang="en-US" altLang="en-US" sz="2000" dirty="0" smtClean="0"/>
              <a:t>(2 </a:t>
            </a:r>
            <a:r>
              <a:rPr lang="en-US" altLang="en-US" sz="2000" dirty="0"/>
              <a:t>of 2)</a:t>
            </a:r>
            <a:endParaRPr lang="en-US" dirty="0"/>
          </a:p>
        </p:txBody>
      </p:sp>
      <p:sp>
        <p:nvSpPr>
          <p:cNvPr id="8" name="Content Placeholder 2"/>
          <p:cNvSpPr>
            <a:spLocks noGrp="1"/>
          </p:cNvSpPr>
          <p:nvPr>
            <p:ph idx="1"/>
          </p:nvPr>
        </p:nvSpPr>
        <p:spPr>
          <a:solidFill>
            <a:srgbClr val="F1F9F9"/>
          </a:solidFill>
          <a:ln>
            <a:solidFill>
              <a:schemeClr val="tx1"/>
            </a:solidFill>
          </a:ln>
        </p:spPr>
        <p:txBody>
          <a:bodyPr/>
          <a:lstStyle/>
          <a:p>
            <a:pPr marL="457200" lvl="1" indent="0">
              <a:buNone/>
            </a:pPr>
            <a:r>
              <a:rPr lang="en-US" altLang="en-US" sz="3600" b="1" dirty="0"/>
              <a:t>Recognition</a:t>
            </a:r>
            <a:r>
              <a:rPr lang="en-US" altLang="en-US" sz="3600" dirty="0"/>
              <a:t>: </a:t>
            </a:r>
          </a:p>
          <a:p>
            <a:pPr marL="457200" lvl="1" indent="0">
              <a:buNone/>
            </a:pPr>
            <a:r>
              <a:rPr lang="en-US" altLang="en-US" sz="3600" dirty="0"/>
              <a:t>“Do you remember seeing this ad for Dell Computers?”</a:t>
            </a:r>
            <a:endParaRPr lang="en-US" dirty="0"/>
          </a:p>
        </p:txBody>
      </p:sp>
      <p:pic>
        <p:nvPicPr>
          <p:cNvPr id="2056" name="Picture 3" descr="An illustration shows a page titled ‘Dell Computers,’ with a few blank lines at its lower end."/>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3581400" y="3849688"/>
            <a:ext cx="2209800" cy="2017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13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Intentions</a:t>
            </a:r>
            <a:r>
              <a:rPr lang="en-US" altLang="en-US" sz="2000" dirty="0" smtClean="0"/>
              <a:t> (1 of 2)</a:t>
            </a:r>
            <a:endParaRPr lang="en-US" dirty="0"/>
          </a:p>
        </p:txBody>
      </p:sp>
      <p:sp>
        <p:nvSpPr>
          <p:cNvPr id="6" name="Content Placeholder 2"/>
          <p:cNvSpPr>
            <a:spLocks noGrp="1"/>
          </p:cNvSpPr>
          <p:nvPr>
            <p:ph idx="1"/>
          </p:nvPr>
        </p:nvSpPr>
        <p:spPr>
          <a:xfrm>
            <a:off x="457200" y="1432560"/>
            <a:ext cx="8503920" cy="4663440"/>
          </a:xfrm>
        </p:spPr>
        <p:txBody>
          <a:bodyPr/>
          <a:lstStyle/>
          <a:p>
            <a:pPr marL="0" indent="0">
              <a:buNone/>
            </a:pPr>
            <a:r>
              <a:rPr lang="en-US" altLang="en-US" dirty="0"/>
              <a:t>Anticipated or planned future behavior.</a:t>
            </a:r>
          </a:p>
          <a:p>
            <a:pPr marL="914400" lvl="2" indent="-457200"/>
            <a:r>
              <a:rPr lang="en-US" altLang="en-US" sz="3200" dirty="0"/>
              <a:t>Marketers often need this type of information to assess demand for a product or service.</a:t>
            </a:r>
            <a:endParaRPr lang="en-US" sz="2800" dirty="0"/>
          </a:p>
        </p:txBody>
      </p:sp>
    </p:spTree>
    <p:extLst>
      <p:ext uri="{BB962C8B-B14F-4D97-AF65-F5344CB8AC3E}">
        <p14:creationId xmlns:p14="http://schemas.microsoft.com/office/powerpoint/2010/main" val="414493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smtClean="0"/>
              <a:t>Intentions</a:t>
            </a:r>
            <a:r>
              <a:rPr lang="en-US" altLang="en-US" sz="2000" dirty="0" smtClean="0"/>
              <a:t> (2 of 2)</a:t>
            </a:r>
            <a:endParaRPr lang="en-US" dirty="0"/>
          </a:p>
        </p:txBody>
      </p:sp>
      <p:sp>
        <p:nvSpPr>
          <p:cNvPr id="3" name="Content Placeholder 2"/>
          <p:cNvSpPr>
            <a:spLocks noGrp="1"/>
          </p:cNvSpPr>
          <p:nvPr>
            <p:ph sz="half" idx="1"/>
          </p:nvPr>
        </p:nvSpPr>
        <p:spPr>
          <a:xfrm>
            <a:off x="457200" y="1432560"/>
            <a:ext cx="8229600" cy="4663440"/>
          </a:xfrm>
        </p:spPr>
        <p:txBody>
          <a:bodyPr/>
          <a:lstStyle/>
          <a:p>
            <a:r>
              <a:rPr lang="en-US" altLang="en-US" dirty="0"/>
              <a:t>Estimating demand for products and services </a:t>
            </a:r>
            <a:r>
              <a:rPr lang="en-US" altLang="en-US" i="1" dirty="0"/>
              <a:t>accurately</a:t>
            </a:r>
            <a:r>
              <a:rPr lang="en-US" altLang="en-US" dirty="0"/>
              <a:t> is one of the most difficult tasks a marketing researcher faces.</a:t>
            </a:r>
            <a:endParaRPr lang="en-US" dirty="0"/>
          </a:p>
        </p:txBody>
      </p:sp>
      <p:pic>
        <p:nvPicPr>
          <p:cNvPr id="7" name="Picture 3" descr="A screenshot shows a checklist with unchecked boxes.&#10;&#10;The elements of the checklist are as follows: definitely would buy; probably would buy; undecided; probably would not buy; definitely would not bu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67000" y="3718104"/>
            <a:ext cx="3810000" cy="23016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646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Motivation</a:t>
            </a:r>
            <a:endParaRPr lang="en-US" dirty="0"/>
          </a:p>
        </p:txBody>
      </p:sp>
      <p:sp>
        <p:nvSpPr>
          <p:cNvPr id="2" name="Content Placeholder 2"/>
          <p:cNvSpPr>
            <a:spLocks noGrp="1"/>
          </p:cNvSpPr>
          <p:nvPr>
            <p:ph sz="half" idx="1"/>
          </p:nvPr>
        </p:nvSpPr>
        <p:spPr>
          <a:xfrm>
            <a:off x="457200" y="1432560"/>
            <a:ext cx="8229600" cy="2072640"/>
          </a:xfrm>
        </p:spPr>
        <p:txBody>
          <a:bodyPr/>
          <a:lstStyle/>
          <a:p>
            <a:pPr marL="0" indent="0">
              <a:buNone/>
            </a:pPr>
            <a:r>
              <a:rPr lang="en-US" altLang="en-US" sz="3200" dirty="0"/>
              <a:t>A need, a want, a drive, a wish, a desire, an impulse, or any inner state that energizes, activates, moves, directs, or channels behavior toward goals.</a:t>
            </a:r>
            <a:endParaRPr lang="en-US" dirty="0"/>
          </a:p>
        </p:txBody>
      </p:sp>
      <p:sp>
        <p:nvSpPr>
          <p:cNvPr id="3" name="Content Placeholder 3"/>
          <p:cNvSpPr>
            <a:spLocks noGrp="1"/>
          </p:cNvSpPr>
          <p:nvPr>
            <p:ph sz="half" idx="2"/>
          </p:nvPr>
        </p:nvSpPr>
        <p:spPr>
          <a:xfrm>
            <a:off x="457200" y="3840480"/>
            <a:ext cx="8412480" cy="2103120"/>
          </a:xfrm>
          <a:solidFill>
            <a:srgbClr val="CCCCCC"/>
          </a:solidFill>
        </p:spPr>
        <p:txBody>
          <a:bodyPr/>
          <a:lstStyle/>
          <a:p>
            <a:pPr marL="0" indent="0">
              <a:buNone/>
            </a:pPr>
            <a:r>
              <a:rPr lang="en-US" altLang="en-US" sz="3200" dirty="0"/>
              <a:t>If we understand what drives consumer behavior, we are in better position to anticipate consumer needs and offer products and services that satisfy those needs.</a:t>
            </a:r>
            <a:endParaRPr lang="en-US" dirty="0"/>
          </a:p>
        </p:txBody>
      </p:sp>
    </p:spTree>
    <p:extLst>
      <p:ext uri="{BB962C8B-B14F-4D97-AF65-F5344CB8AC3E}">
        <p14:creationId xmlns:p14="http://schemas.microsoft.com/office/powerpoint/2010/main" val="74167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Behavior</a:t>
            </a:r>
            <a:endParaRPr lang="en-US" dirty="0"/>
          </a:p>
        </p:txBody>
      </p:sp>
      <p:sp>
        <p:nvSpPr>
          <p:cNvPr id="2" name="Content Placeholder 2"/>
          <p:cNvSpPr>
            <a:spLocks noGrp="1"/>
          </p:cNvSpPr>
          <p:nvPr>
            <p:ph idx="1"/>
          </p:nvPr>
        </p:nvSpPr>
        <p:spPr/>
        <p:txBody>
          <a:bodyPr/>
          <a:lstStyle/>
          <a:p>
            <a:pPr marL="0" indent="0">
              <a:buNone/>
            </a:pPr>
            <a:r>
              <a:rPr lang="en-US" altLang="en-US" dirty="0"/>
              <a:t>What subjects have done or are doing</a:t>
            </a:r>
            <a:r>
              <a:rPr lang="en-US" altLang="en-US" dirty="0" smtClean="0"/>
              <a:t>.</a:t>
            </a:r>
            <a:endParaRPr lang="en-US" altLang="en-US" sz="3200" dirty="0"/>
          </a:p>
          <a:p>
            <a:pPr marL="0" indent="0">
              <a:spcBef>
                <a:spcPts val="2400"/>
              </a:spcBef>
              <a:buNone/>
            </a:pPr>
            <a:r>
              <a:rPr lang="en-US" altLang="en-US" sz="3200" i="1" dirty="0"/>
              <a:t>Behavioral data might be obtained by observing behaviors or by asking consumers to remember and report their past behaviors.</a:t>
            </a:r>
            <a:endParaRPr lang="en-US" dirty="0"/>
          </a:p>
        </p:txBody>
      </p:sp>
    </p:spTree>
    <p:extLst>
      <p:ext uri="{BB962C8B-B14F-4D97-AF65-F5344CB8AC3E}">
        <p14:creationId xmlns:p14="http://schemas.microsoft.com/office/powerpoint/2010/main" val="91314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(2 </a:t>
            </a:r>
            <a:r>
              <a:rPr lang="en-US" altLang="en-US" sz="2000" dirty="0"/>
              <a:t>of 3)</a:t>
            </a:r>
            <a:endParaRPr lang="en-US" dirty="0"/>
          </a:p>
        </p:txBody>
      </p:sp>
      <p:sp>
        <p:nvSpPr>
          <p:cNvPr id="3" name="Content Placeholder 2"/>
          <p:cNvSpPr>
            <a:spLocks noGrp="1"/>
          </p:cNvSpPr>
          <p:nvPr>
            <p:ph idx="1"/>
          </p:nvPr>
        </p:nvSpPr>
        <p:spPr/>
        <p:txBody>
          <a:bodyPr/>
          <a:lstStyle/>
          <a:p>
            <a:pPr marL="640080" indent="-640080">
              <a:spcBef>
                <a:spcPts val="1200"/>
              </a:spcBef>
              <a:spcAft>
                <a:spcPts val="1200"/>
              </a:spcAft>
              <a:buAutoNum type="arabicPeriod" startAt="3"/>
            </a:pPr>
            <a:r>
              <a:rPr lang="en-US" dirty="0"/>
              <a:t>Discuss the difference between cross‑sectional and longitudinal designs</a:t>
            </a:r>
            <a:r>
              <a:rPr lang="en-US" dirty="0" smtClean="0"/>
              <a:t>.</a:t>
            </a:r>
          </a:p>
          <a:p>
            <a:pPr marL="640080" indent="-640080">
              <a:spcBef>
                <a:spcPts val="1200"/>
              </a:spcBef>
              <a:spcAft>
                <a:spcPts val="1200"/>
              </a:spcAft>
              <a:buAutoNum type="arabicPeriod" startAt="3"/>
            </a:pPr>
            <a:r>
              <a:rPr lang="en-US" dirty="0"/>
              <a:t>Explain what is meant by a panel in marketing research, and explain the difference between a continuous</a:t>
            </a:r>
            <a:endParaRPr lang="en-US" altLang="en-US" dirty="0"/>
          </a:p>
        </p:txBody>
      </p:sp>
    </p:spTree>
    <p:extLst>
      <p:ext uri="{BB962C8B-B14F-4D97-AF65-F5344CB8AC3E}">
        <p14:creationId xmlns:p14="http://schemas.microsoft.com/office/powerpoint/2010/main" val="292138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(3 </a:t>
            </a:r>
            <a:r>
              <a:rPr lang="en-US" altLang="en-US" sz="2000" dirty="0"/>
              <a:t>of 3)</a:t>
            </a:r>
            <a:endParaRPr lang="en-US" sz="2000" dirty="0"/>
          </a:p>
        </p:txBody>
      </p:sp>
      <p:sp>
        <p:nvSpPr>
          <p:cNvPr id="3" name="Content Placeholder 2"/>
          <p:cNvSpPr>
            <a:spLocks noGrp="1"/>
          </p:cNvSpPr>
          <p:nvPr>
            <p:ph idx="1"/>
          </p:nvPr>
        </p:nvSpPr>
        <p:spPr/>
        <p:txBody>
          <a:bodyPr/>
          <a:lstStyle/>
          <a:p>
            <a:pPr marL="640080" indent="-640080">
              <a:spcBef>
                <a:spcPts val="1200"/>
              </a:spcBef>
              <a:buFont typeface="+mj-lt"/>
              <a:buAutoNum type="arabicPeriod" startAt="5"/>
            </a:pPr>
            <a:r>
              <a:rPr lang="en-US" dirty="0"/>
              <a:t>Describe the emphasis in sample surveys</a:t>
            </a:r>
            <a:r>
              <a:rPr lang="en-US" dirty="0" smtClean="0"/>
              <a:t>.</a:t>
            </a:r>
          </a:p>
          <a:p>
            <a:pPr marL="640080" indent="-640080">
              <a:spcBef>
                <a:spcPts val="1200"/>
              </a:spcBef>
              <a:buFont typeface="+mj-lt"/>
              <a:buAutoNum type="arabicPeriod" startAt="5"/>
            </a:pPr>
            <a:r>
              <a:rPr lang="en-US" dirty="0"/>
              <a:t>List the kinds of demographic and socioeconomic characteristics that interest marketers</a:t>
            </a:r>
            <a:r>
              <a:rPr lang="en-US" dirty="0" smtClean="0"/>
              <a:t>.</a:t>
            </a:r>
          </a:p>
          <a:p>
            <a:pPr marL="640080" indent="-640080">
              <a:spcBef>
                <a:spcPts val="1200"/>
              </a:spcBef>
              <a:buFont typeface="+mj-lt"/>
              <a:buAutoNum type="arabicPeriod" startAt="5"/>
            </a:pPr>
            <a:r>
              <a:rPr lang="en-US" dirty="0"/>
              <a:t>Cite the three main approaches used to measure awareness.</a:t>
            </a:r>
            <a:endParaRPr lang="en-US" dirty="0" smtClean="0"/>
          </a:p>
        </p:txBody>
      </p:sp>
    </p:spTree>
    <p:extLst>
      <p:ext uri="{BB962C8B-B14F-4D97-AF65-F5344CB8AC3E}">
        <p14:creationId xmlns:p14="http://schemas.microsoft.com/office/powerpoint/2010/main" val="22774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Purposes of Descriptive Research</a:t>
            </a:r>
            <a:r>
              <a:rPr lang="en-US" altLang="en-US" sz="2000" dirty="0" smtClean="0"/>
              <a:t> (1 of 2)</a:t>
            </a:r>
            <a:endParaRPr lang="en-US" sz="2000" dirty="0"/>
          </a:p>
        </p:txBody>
      </p:sp>
      <p:sp>
        <p:nvSpPr>
          <p:cNvPr id="3" name="Content Placeholder 2"/>
          <p:cNvSpPr>
            <a:spLocks noGrp="1"/>
          </p:cNvSpPr>
          <p:nvPr>
            <p:ph idx="1"/>
          </p:nvPr>
        </p:nvSpPr>
        <p:spPr>
          <a:xfrm>
            <a:off x="1417320" y="1676400"/>
            <a:ext cx="6309360" cy="4114800"/>
          </a:xfrm>
          <a:prstGeom prst="rect">
            <a:avLst/>
          </a:prstGeom>
          <a:solidFill>
            <a:srgbClr val="A3A3E0"/>
          </a:solidFill>
        </p:spPr>
        <p:txBody>
          <a:bodyPr/>
          <a:lstStyle/>
          <a:p>
            <a:pPr>
              <a:spcBef>
                <a:spcPts val="1200"/>
              </a:spcBef>
              <a:spcAft>
                <a:spcPts val="1200"/>
              </a:spcAft>
            </a:pPr>
            <a:r>
              <a:rPr lang="en-US" altLang="en-US" dirty="0"/>
              <a:t>Describe the characteristics of certain groups</a:t>
            </a:r>
          </a:p>
          <a:p>
            <a:pPr>
              <a:spcBef>
                <a:spcPts val="1200"/>
              </a:spcBef>
              <a:spcAft>
                <a:spcPts val="1200"/>
              </a:spcAft>
            </a:pPr>
            <a:r>
              <a:rPr lang="en-US" altLang="en-US" dirty="0"/>
              <a:t>Estimate the proportion of people who behave in a certain way</a:t>
            </a:r>
          </a:p>
          <a:p>
            <a:pPr>
              <a:spcBef>
                <a:spcPts val="1200"/>
              </a:spcBef>
              <a:spcAft>
                <a:spcPts val="1200"/>
              </a:spcAft>
            </a:pPr>
            <a:r>
              <a:rPr lang="en-US" altLang="en-US" dirty="0"/>
              <a:t>Make specific predictions</a:t>
            </a:r>
            <a:endParaRPr lang="en-US" dirty="0" smtClean="0"/>
          </a:p>
        </p:txBody>
      </p:sp>
    </p:spTree>
    <p:extLst>
      <p:ext uri="{BB962C8B-B14F-4D97-AF65-F5344CB8AC3E}">
        <p14:creationId xmlns:p14="http://schemas.microsoft.com/office/powerpoint/2010/main" val="130478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Purposes of Descriptive Research</a:t>
            </a:r>
            <a:r>
              <a:rPr lang="en-US" altLang="en-US" sz="2000" dirty="0" smtClean="0"/>
              <a:t> (2 of 2)</a:t>
            </a:r>
            <a:endParaRPr lang="en-US" sz="2000" dirty="0"/>
          </a:p>
        </p:txBody>
      </p:sp>
      <p:sp>
        <p:nvSpPr>
          <p:cNvPr id="3" name="Content Placeholder 2"/>
          <p:cNvSpPr>
            <a:spLocks noGrp="1"/>
          </p:cNvSpPr>
          <p:nvPr>
            <p:ph idx="1"/>
          </p:nvPr>
        </p:nvSpPr>
        <p:spPr/>
        <p:txBody>
          <a:bodyPr/>
          <a:lstStyle/>
          <a:p>
            <a:pPr>
              <a:spcBef>
                <a:spcPts val="1200"/>
              </a:spcBef>
            </a:pPr>
            <a:r>
              <a:rPr lang="en-US" altLang="en-US" dirty="0"/>
              <a:t>Exploratory research is very flexible; descriptive research is MUCH more </a:t>
            </a:r>
            <a:r>
              <a:rPr lang="en-US" altLang="en-US" dirty="0" smtClean="0"/>
              <a:t>rigid</a:t>
            </a:r>
            <a:endParaRPr lang="en-US" altLang="en-US" sz="800" dirty="0"/>
          </a:p>
          <a:p>
            <a:pPr>
              <a:spcBef>
                <a:spcPts val="1200"/>
              </a:spcBef>
            </a:pPr>
            <a:r>
              <a:rPr lang="en-US" altLang="en-US" dirty="0"/>
              <a:t>Descriptive research requires the clear </a:t>
            </a:r>
            <a:r>
              <a:rPr lang="en-US" altLang="en-US" dirty="0" smtClean="0"/>
              <a:t>specification of…</a:t>
            </a:r>
            <a:endParaRPr lang="en-US" altLang="en-US" sz="800" dirty="0" smtClean="0"/>
          </a:p>
          <a:p>
            <a:pPr lvl="1">
              <a:spcBef>
                <a:spcPts val="1200"/>
              </a:spcBef>
              <a:buNone/>
            </a:pPr>
            <a:r>
              <a:rPr lang="en-US" altLang="en-US" sz="2400" b="1" i="1" dirty="0" smtClean="0">
                <a:solidFill>
                  <a:schemeClr val="tx2"/>
                </a:solidFill>
              </a:rPr>
              <a:t>WHO</a:t>
            </a:r>
            <a:r>
              <a:rPr lang="en-US" altLang="en-US" sz="2400" i="1" dirty="0" smtClean="0"/>
              <a:t>, </a:t>
            </a:r>
            <a:r>
              <a:rPr lang="en-US" altLang="en-US" sz="2400" b="1" i="1" dirty="0" smtClean="0">
                <a:solidFill>
                  <a:schemeClr val="tx2"/>
                </a:solidFill>
              </a:rPr>
              <a:t>WHAT</a:t>
            </a:r>
            <a:r>
              <a:rPr lang="en-US" altLang="en-US" sz="2400" i="1" dirty="0" smtClean="0"/>
              <a:t>, </a:t>
            </a:r>
            <a:r>
              <a:rPr lang="en-US" altLang="en-US" sz="2400" b="1" i="1" dirty="0" smtClean="0">
                <a:solidFill>
                  <a:schemeClr val="tx2"/>
                </a:solidFill>
              </a:rPr>
              <a:t>WHEN</a:t>
            </a:r>
            <a:r>
              <a:rPr lang="en-US" altLang="en-US" sz="2400" i="1" dirty="0" smtClean="0"/>
              <a:t>, </a:t>
            </a:r>
            <a:r>
              <a:rPr lang="en-US" altLang="en-US" sz="2400" b="1" i="1" dirty="0" smtClean="0">
                <a:solidFill>
                  <a:schemeClr val="tx2"/>
                </a:solidFill>
              </a:rPr>
              <a:t>WHERE</a:t>
            </a:r>
            <a:r>
              <a:rPr lang="en-US" altLang="en-US" sz="2400" i="1" dirty="0" smtClean="0"/>
              <a:t>, </a:t>
            </a:r>
            <a:r>
              <a:rPr lang="en-US" altLang="en-US" sz="2400" b="1" i="1" dirty="0" smtClean="0">
                <a:solidFill>
                  <a:schemeClr val="tx2"/>
                </a:solidFill>
              </a:rPr>
              <a:t>WHY</a:t>
            </a:r>
            <a:r>
              <a:rPr lang="en-US" altLang="en-US" sz="2400" i="1" dirty="0" smtClean="0"/>
              <a:t>, </a:t>
            </a:r>
            <a:r>
              <a:rPr lang="en-US" altLang="en-US" sz="2400" dirty="0" smtClean="0"/>
              <a:t>and</a:t>
            </a:r>
            <a:r>
              <a:rPr lang="en-US" altLang="en-US" sz="2400" i="1" dirty="0" smtClean="0"/>
              <a:t> </a:t>
            </a:r>
            <a:r>
              <a:rPr lang="en-US" altLang="en-US" sz="2400" b="1" i="1" dirty="0" smtClean="0">
                <a:solidFill>
                  <a:schemeClr val="tx2"/>
                </a:solidFill>
              </a:rPr>
              <a:t>HOW</a:t>
            </a:r>
            <a:endParaRPr lang="en-US" altLang="en-US" sz="800" b="1" i="1" dirty="0" smtClean="0">
              <a:solidFill>
                <a:schemeClr val="tx2"/>
              </a:solidFill>
            </a:endParaRPr>
          </a:p>
          <a:p>
            <a:pPr lvl="1">
              <a:spcBef>
                <a:spcPts val="1200"/>
              </a:spcBef>
              <a:buNone/>
            </a:pPr>
            <a:r>
              <a:rPr lang="en-US" altLang="en-US" dirty="0" smtClean="0"/>
              <a:t>… </a:t>
            </a:r>
            <a:r>
              <a:rPr lang="en-US" altLang="en-US" dirty="0"/>
              <a:t>before data collection can begin.</a:t>
            </a:r>
            <a:endParaRPr lang="en-US" sz="3600" dirty="0" smtClean="0"/>
          </a:p>
        </p:txBody>
      </p:sp>
    </p:spTree>
    <p:extLst>
      <p:ext uri="{BB962C8B-B14F-4D97-AF65-F5344CB8AC3E}">
        <p14:creationId xmlns:p14="http://schemas.microsoft.com/office/powerpoint/2010/main" val="7475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Classification of Descriptive </a:t>
            </a:r>
            <a:r>
              <a:rPr lang="en-US" altLang="en-US" dirty="0" smtClean="0"/>
              <a:t>Studies</a:t>
            </a:r>
            <a:r>
              <a:rPr lang="en-US" altLang="en-US" sz="2000" dirty="0" smtClean="0"/>
              <a:t> </a:t>
            </a:r>
            <a:br>
              <a:rPr lang="en-US" altLang="en-US" sz="2000" dirty="0" smtClean="0"/>
            </a:br>
            <a:r>
              <a:rPr lang="en-US" altLang="en-US" sz="2000" dirty="0" smtClean="0"/>
              <a:t>(1 of 5)</a:t>
            </a:r>
            <a:endParaRPr lang="en-US" dirty="0"/>
          </a:p>
        </p:txBody>
      </p:sp>
      <p:pic>
        <p:nvPicPr>
          <p:cNvPr id="5" name="Picture 2" descr="A flowchart shows the classifications of Descriptive Studies. Descriptive Studies branches out into the following: Longitudinal, and Cross-Sectional. Longitudinal further branches out into the following: Continuous Panel, and Discontinuous Panel. Cross-Sectional comprises of Sample Surv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57124"/>
            <a:ext cx="8229600" cy="2813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308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altLang="en-US" dirty="0"/>
              <a:t>Classification of Descriptive Studies</a:t>
            </a:r>
            <a:r>
              <a:rPr lang="en-US" sz="2000" dirty="0" smtClean="0"/>
              <a:t> </a:t>
            </a:r>
            <a:br>
              <a:rPr lang="en-US" sz="2000" dirty="0" smtClean="0"/>
            </a:br>
            <a:r>
              <a:rPr lang="en-US" sz="2000" dirty="0" smtClean="0"/>
              <a:t>(2 of 5)</a:t>
            </a:r>
            <a:endParaRPr lang="en-US" sz="2000"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LONGITUDINAL STUDY</a:t>
            </a:r>
          </a:p>
          <a:p>
            <a:pPr marL="457200" lvl="1" indent="0">
              <a:buNone/>
            </a:pPr>
            <a:r>
              <a:rPr lang="en-US" dirty="0"/>
              <a:t>Investigation involving a fixed sample of elements that is measured repeatedly through time.</a:t>
            </a:r>
            <a:endParaRPr lang="en-US" altLang="en-US" dirty="0"/>
          </a:p>
        </p:txBody>
      </p:sp>
    </p:spTree>
    <p:extLst>
      <p:ext uri="{BB962C8B-B14F-4D97-AF65-F5344CB8AC3E}">
        <p14:creationId xmlns:p14="http://schemas.microsoft.com/office/powerpoint/2010/main" val="4924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Longitudinal Panels: Two Types</a:t>
            </a:r>
            <a:r>
              <a:rPr lang="en-US" sz="2000" dirty="0" smtClean="0"/>
              <a:t> </a:t>
            </a:r>
            <a:br>
              <a:rPr lang="en-US" sz="2000" dirty="0" smtClean="0"/>
            </a:br>
            <a:r>
              <a:rPr lang="en-US" sz="2000" dirty="0" smtClean="0"/>
              <a:t>(3 of 5)</a:t>
            </a:r>
            <a:endParaRPr lang="en-US" sz="2000" dirty="0"/>
          </a:p>
        </p:txBody>
      </p:sp>
      <p:sp>
        <p:nvSpPr>
          <p:cNvPr id="3" name="Content Placeholder 2"/>
          <p:cNvSpPr>
            <a:spLocks noGrp="1"/>
          </p:cNvSpPr>
          <p:nvPr>
            <p:ph idx="1"/>
          </p:nvPr>
        </p:nvSpPr>
        <p:spPr>
          <a:xfrm>
            <a:off x="457200" y="1432560"/>
            <a:ext cx="8229600" cy="4754880"/>
          </a:xfrm>
        </p:spPr>
        <p:txBody>
          <a:bodyPr/>
          <a:lstStyle/>
          <a:p>
            <a:pPr marL="0" indent="0">
              <a:buFont typeface="Arial" pitchFamily="34" charset="0"/>
              <a:buNone/>
            </a:pPr>
            <a:r>
              <a:rPr lang="en-US" b="1" dirty="0">
                <a:solidFill>
                  <a:schemeClr val="tx2"/>
                </a:solidFill>
              </a:rPr>
              <a:t>CONTINUOUS PANEL </a:t>
            </a:r>
          </a:p>
          <a:p>
            <a:pPr marL="457200" indent="0">
              <a:buFont typeface="Arial" pitchFamily="34" charset="0"/>
              <a:buNone/>
            </a:pPr>
            <a:r>
              <a:rPr lang="en-US" sz="3000" dirty="0"/>
              <a:t>A fixed sample of respondents who are measured repeatedly over time with respect </a:t>
            </a:r>
            <a:r>
              <a:rPr lang="en-US" sz="3000" dirty="0" smtClean="0"/>
              <a:t>to </a:t>
            </a:r>
            <a:r>
              <a:rPr lang="en-US" sz="3000" dirty="0"/>
              <a:t>the same variables</a:t>
            </a:r>
            <a:r>
              <a:rPr lang="en-US" sz="3000" dirty="0" smtClean="0"/>
              <a:t>.</a:t>
            </a:r>
          </a:p>
          <a:p>
            <a:pPr marL="0" indent="0">
              <a:buFont typeface="Arial" pitchFamily="34" charset="0"/>
              <a:buNone/>
            </a:pPr>
            <a:r>
              <a:rPr lang="en-US" b="1" dirty="0">
                <a:solidFill>
                  <a:schemeClr val="tx2"/>
                </a:solidFill>
              </a:rPr>
              <a:t>DISCONTINUOUS PANEL </a:t>
            </a:r>
          </a:p>
          <a:p>
            <a:pPr marL="457200" indent="0">
              <a:buFont typeface="Arial" pitchFamily="34" charset="0"/>
              <a:buNone/>
            </a:pPr>
            <a:r>
              <a:rPr lang="en-US" sz="3000" dirty="0"/>
              <a:t>A fixed sample of respondents who are measured repeatedly over time but on variables that change from measurement to measurement.</a:t>
            </a:r>
            <a:endParaRPr lang="en-US" altLang="en-US" sz="3000" dirty="0"/>
          </a:p>
        </p:txBody>
      </p:sp>
    </p:spTree>
    <p:extLst>
      <p:ext uri="{BB962C8B-B14F-4D97-AF65-F5344CB8AC3E}">
        <p14:creationId xmlns:p14="http://schemas.microsoft.com/office/powerpoint/2010/main" val="4008842243"/>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797</TotalTime>
  <Words>709</Words>
  <Application>Microsoft Office PowerPoint</Application>
  <PresentationFormat>On-screen Show (4:3)</PresentationFormat>
  <Paragraphs>83</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Green PPT Template_REV</vt:lpstr>
      <vt:lpstr>Chapter 9: Collecting Descriptive Primary Data</vt:lpstr>
      <vt:lpstr>Learning Objectives (1 of 3)</vt:lpstr>
      <vt:lpstr>Learning Objectives (2 of 3)</vt:lpstr>
      <vt:lpstr>Learning Objectives (3 of 3)</vt:lpstr>
      <vt:lpstr>Three Purposes of Descriptive Research (1 of 2)</vt:lpstr>
      <vt:lpstr>Three Purposes of Descriptive Research (2 of 2)</vt:lpstr>
      <vt:lpstr>Classification of Descriptive Studies  (1 of 5)</vt:lpstr>
      <vt:lpstr>Classification of Descriptive Studies  (2 of 5)</vt:lpstr>
      <vt:lpstr>Longitudinal Panels: Two Types  (3 of 5)</vt:lpstr>
      <vt:lpstr>Classification of Descriptive Studies  (4 of 5)</vt:lpstr>
      <vt:lpstr>Classification of Descriptive Studies  (5 of 5)</vt:lpstr>
      <vt:lpstr>Types of Primary Data (1 of 3)</vt:lpstr>
      <vt:lpstr>Types of Primary Data (2 of 3)</vt:lpstr>
      <vt:lpstr>Demographic/Socioeconomic Characteristics</vt:lpstr>
      <vt:lpstr>Personality/Lifestyle Characteristics</vt:lpstr>
      <vt:lpstr>Types of Primary Data (3 of 3)</vt:lpstr>
      <vt:lpstr>Attitudes</vt:lpstr>
      <vt:lpstr>Awareness/Knowledge</vt:lpstr>
      <vt:lpstr>Measuring Awareness (1 of 2)</vt:lpstr>
      <vt:lpstr>Measuring Awareness (2 of 2)</vt:lpstr>
      <vt:lpstr>Intentions (1 of 2)</vt:lpstr>
      <vt:lpstr>Intentions (2 of 2)</vt:lpstr>
      <vt:lpstr>Motivation</vt:lpstr>
      <vt:lpstr>Behavior</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132</cp:revision>
  <dcterms:created xsi:type="dcterms:W3CDTF">2017-07-18T17:14:30Z</dcterms:created>
  <dcterms:modified xsi:type="dcterms:W3CDTF">2018-06-22T06:46:03Z</dcterms:modified>
</cp:coreProperties>
</file>