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handoutMasterIdLst>
    <p:handoutMasterId r:id="rId27"/>
  </p:handoutMasterIdLst>
  <p:sldIdLst>
    <p:sldId id="257" r:id="rId2"/>
    <p:sldId id="261" r:id="rId3"/>
    <p:sldId id="276" r:id="rId4"/>
    <p:sldId id="277" r:id="rId5"/>
    <p:sldId id="278" r:id="rId6"/>
    <p:sldId id="262" r:id="rId7"/>
    <p:sldId id="279" r:id="rId8"/>
    <p:sldId id="289" r:id="rId9"/>
    <p:sldId id="264" r:id="rId10"/>
    <p:sldId id="280" r:id="rId11"/>
    <p:sldId id="265" r:id="rId12"/>
    <p:sldId id="266" r:id="rId13"/>
    <p:sldId id="281" r:id="rId14"/>
    <p:sldId id="267" r:id="rId15"/>
    <p:sldId id="282" r:id="rId16"/>
    <p:sldId id="283" r:id="rId17"/>
    <p:sldId id="269" r:id="rId18"/>
    <p:sldId id="284" r:id="rId19"/>
    <p:sldId id="270" r:id="rId20"/>
    <p:sldId id="271" r:id="rId21"/>
    <p:sldId id="285" r:id="rId22"/>
    <p:sldId id="273" r:id="rId23"/>
    <p:sldId id="288"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B"/>
    <a:srgbClr val="BBE0E3"/>
    <a:srgbClr val="89A4A7"/>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63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Chapter </a:t>
            </a:r>
            <a:r>
              <a:rPr lang="en-US" dirty="0" smtClean="0"/>
              <a:t>10:</a:t>
            </a:r>
            <a:r>
              <a:rPr lang="en-US" dirty="0"/>
              <a:t/>
            </a:r>
            <a:br>
              <a:rPr lang="en-US" dirty="0"/>
            </a:br>
            <a:r>
              <a:rPr lang="en-US" dirty="0"/>
              <a:t>Collecting Data by Observation</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Observation Research</a:t>
            </a:r>
            <a:r>
              <a:rPr lang="en-US" altLang="en-US" dirty="0" smtClean="0"/>
              <a:t>?</a:t>
            </a:r>
            <a:r>
              <a:rPr lang="en-US" altLang="en-US" sz="2000" dirty="0" smtClean="0"/>
              <a:t> (2 of 2)</a:t>
            </a:r>
            <a:endParaRPr lang="en-US" dirty="0"/>
          </a:p>
        </p:txBody>
      </p:sp>
      <p:sp>
        <p:nvSpPr>
          <p:cNvPr id="3" name="Content Placeholder 2"/>
          <p:cNvSpPr>
            <a:spLocks noGrp="1"/>
          </p:cNvSpPr>
          <p:nvPr>
            <p:ph idx="1"/>
          </p:nvPr>
        </p:nvSpPr>
        <p:spPr>
          <a:xfrm>
            <a:off x="685800" y="1813560"/>
            <a:ext cx="7772400" cy="3596640"/>
          </a:xfrm>
          <a:prstGeom prst="rect">
            <a:avLst/>
          </a:prstGeom>
          <a:solidFill>
            <a:srgbClr val="BBE0E3"/>
          </a:solidFill>
          <a:ln w="28575">
            <a:solidFill>
              <a:srgbClr val="89A4A7"/>
            </a:solidFill>
          </a:ln>
        </p:spPr>
        <p:txBody>
          <a:bodyPr/>
          <a:lstStyle/>
          <a:p>
            <a:pPr marL="0" indent="0">
              <a:buNone/>
            </a:pPr>
            <a:r>
              <a:rPr lang="en-US" altLang="en-US" sz="3200" dirty="0"/>
              <a:t>For example, using </a:t>
            </a:r>
            <a:r>
              <a:rPr lang="en-US" altLang="en-US" sz="3200" dirty="0" smtClean="0"/>
              <a:t>communication methods </a:t>
            </a:r>
            <a:r>
              <a:rPr lang="en-US" altLang="en-US" sz="3200" dirty="0"/>
              <a:t>we can ask a consumer </a:t>
            </a:r>
            <a:r>
              <a:rPr lang="en-US" altLang="en-US" sz="3200" dirty="0" smtClean="0"/>
              <a:t>to estimate </a:t>
            </a:r>
            <a:r>
              <a:rPr lang="en-US" altLang="en-US" sz="3200" dirty="0"/>
              <a:t>how many jars of peanut </a:t>
            </a:r>
            <a:r>
              <a:rPr lang="en-US" altLang="en-US" sz="3200" dirty="0" smtClean="0"/>
              <a:t>butter he </a:t>
            </a:r>
            <a:r>
              <a:rPr lang="en-US" altLang="en-US" sz="3200" dirty="0"/>
              <a:t>purchased at a particular store in </a:t>
            </a:r>
            <a:r>
              <a:rPr lang="en-US" altLang="en-US" sz="3200" dirty="0" smtClean="0"/>
              <a:t>the past </a:t>
            </a:r>
            <a:r>
              <a:rPr lang="en-US" altLang="en-US" sz="3200" dirty="0"/>
              <a:t>year. With observation research, </a:t>
            </a:r>
            <a:r>
              <a:rPr lang="en-US" altLang="en-US" sz="3200" dirty="0" smtClean="0"/>
              <a:t>we can </a:t>
            </a:r>
            <a:r>
              <a:rPr lang="en-US" altLang="en-US" sz="3200" dirty="0"/>
              <a:t>KNOW how many jars he </a:t>
            </a:r>
            <a:r>
              <a:rPr lang="en-US" altLang="en-US" sz="3200" dirty="0" smtClean="0"/>
              <a:t>purchased at </a:t>
            </a:r>
            <a:r>
              <a:rPr lang="en-US" altLang="en-US" sz="3200" dirty="0"/>
              <a:t>that store in the past year</a:t>
            </a:r>
            <a:r>
              <a:rPr lang="en-US" altLang="en-US" sz="3200" dirty="0" smtClean="0"/>
              <a:t>.</a:t>
            </a:r>
            <a:endParaRPr lang="en-US" sz="3200" dirty="0"/>
          </a:p>
        </p:txBody>
      </p:sp>
    </p:spTree>
    <p:extLst>
      <p:ext uri="{BB962C8B-B14F-4D97-AF65-F5344CB8AC3E}">
        <p14:creationId xmlns:p14="http://schemas.microsoft.com/office/powerpoint/2010/main" val="134381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Key Issues for Collecting Information by </a:t>
            </a:r>
            <a:r>
              <a:rPr lang="en-US" altLang="en-US" dirty="0" smtClean="0"/>
              <a:t>Observation</a:t>
            </a:r>
            <a:endParaRPr lang="en-US" sz="2000" dirty="0"/>
          </a:p>
        </p:txBody>
      </p:sp>
      <p:pic>
        <p:nvPicPr>
          <p:cNvPr id="5" name="Picture 2" descr="A chart shows the text ‘observation,’ with four text boxes arranged vertically to its right. Each text box has two subdivisions.&#10;&#10;The first text box reads, Degree of Structure, and its two subdivisions are structured and unstructured. The second text box reads, Degree of Disguise, and its two subdivisions are undisguised and disguised. The third text box reads, Setting, and its two subdivisions are natural and contrived. The fourth text box reads, Method of Administration, and its two subdivisions are human and mechanic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137" y="2325687"/>
            <a:ext cx="61817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42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Structured </a:t>
            </a:r>
            <a:r>
              <a:rPr lang="en-US" altLang="en-US" dirty="0" smtClean="0"/>
              <a:t>Observation</a:t>
            </a:r>
            <a:r>
              <a:rPr lang="en-US" altLang="en-US" sz="2000" dirty="0" smtClean="0"/>
              <a:t> (1 of 2)</a:t>
            </a:r>
            <a:endParaRPr lang="en-US" alt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STRUCTURE</a:t>
            </a:r>
          </a:p>
          <a:p>
            <a:pPr marL="457200" lvl="1" indent="0">
              <a:buNone/>
            </a:pPr>
            <a:r>
              <a:rPr lang="en-US" sz="3000" dirty="0"/>
              <a:t>The degree of standardization used with the data </a:t>
            </a:r>
            <a:r>
              <a:rPr lang="en-US" dirty="0"/>
              <a:t>collection</a:t>
            </a:r>
            <a:r>
              <a:rPr lang="en-US" sz="3000" dirty="0"/>
              <a:t> instrument</a:t>
            </a:r>
            <a:r>
              <a:rPr lang="en-US" sz="3000" dirty="0" smtClean="0"/>
              <a:t>.</a:t>
            </a:r>
          </a:p>
        </p:txBody>
      </p:sp>
    </p:spTree>
    <p:extLst>
      <p:ext uri="{BB962C8B-B14F-4D97-AF65-F5344CB8AC3E}">
        <p14:creationId xmlns:p14="http://schemas.microsoft.com/office/powerpoint/2010/main" val="244207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Structured </a:t>
            </a:r>
            <a:r>
              <a:rPr lang="en-US" altLang="en-US" dirty="0" smtClean="0"/>
              <a:t>Observation</a:t>
            </a:r>
            <a:r>
              <a:rPr lang="en-US" altLang="en-US" sz="2000" dirty="0" smtClean="0"/>
              <a:t> (2 of 2)</a:t>
            </a:r>
            <a:endParaRPr lang="en-US" altLang="en-US" dirty="0"/>
          </a:p>
        </p:txBody>
      </p:sp>
      <p:sp>
        <p:nvSpPr>
          <p:cNvPr id="3" name="Content Placeholder 2"/>
          <p:cNvSpPr>
            <a:spLocks noGrp="1"/>
          </p:cNvSpPr>
          <p:nvPr>
            <p:ph sz="half" idx="1"/>
          </p:nvPr>
        </p:nvSpPr>
        <p:spPr>
          <a:xfrm>
            <a:off x="457200" y="1432560"/>
            <a:ext cx="8229600" cy="1828800"/>
          </a:xfrm>
        </p:spPr>
        <p:txBody>
          <a:bodyPr/>
          <a:lstStyle/>
          <a:p>
            <a:r>
              <a:rPr lang="en-US" altLang="en-US" sz="2800" dirty="0"/>
              <a:t>Method of observation in which the phenomena to be observed (typically behaviors) can be defined precisely along with the categories used to record the phenomena</a:t>
            </a:r>
            <a:r>
              <a:rPr lang="en-US" altLang="en-US" sz="2800" dirty="0" smtClean="0"/>
              <a:t>.</a:t>
            </a:r>
          </a:p>
        </p:txBody>
      </p:sp>
      <p:pic>
        <p:nvPicPr>
          <p:cNvPr id="9" name="Picture 3" descr="&quot;An observation form shows the following fields (along with data) and respective checkboxes:&#10;Record number: 83 &#10;Male and Female (checked) &#10;First Soup can picked up for examination: Campbell’s (checked), Progresso, Lipton, Knorr, other&#10;Total number cans picked up for examination, any brand: 3&#10;Brand Selected (leave blank if none selected): Campbell’s (checked), Progresso, Lipton, Knorr, Other &#10;Time (in front of soup shelves): 12 seconds.  &quot;&#1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429000"/>
            <a:ext cx="7620000" cy="2362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43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Unstructured </a:t>
            </a:r>
            <a:r>
              <a:rPr lang="en-US" altLang="en-US" dirty="0" smtClean="0"/>
              <a:t>Observation</a:t>
            </a:r>
            <a:r>
              <a:rPr lang="en-US" altLang="en-US" sz="2000" dirty="0" smtClean="0"/>
              <a:t> (1 of 2)</a:t>
            </a:r>
            <a:endParaRPr lang="en-US" dirty="0"/>
          </a:p>
        </p:txBody>
      </p:sp>
      <p:sp>
        <p:nvSpPr>
          <p:cNvPr id="3" name="Content Placeholder 2"/>
          <p:cNvSpPr>
            <a:spLocks noGrp="1"/>
          </p:cNvSpPr>
          <p:nvPr>
            <p:ph idx="1"/>
          </p:nvPr>
        </p:nvSpPr>
        <p:spPr/>
        <p:txBody>
          <a:bodyPr/>
          <a:lstStyle/>
          <a:p>
            <a:r>
              <a:rPr lang="en-US" altLang="en-US" sz="3200" dirty="0"/>
              <a:t>Method of observation in which the researcher has a great deal of flexibility in terms of what to note </a:t>
            </a:r>
            <a:r>
              <a:rPr lang="en-US" altLang="en-US" dirty="0"/>
              <a:t>and</a:t>
            </a:r>
            <a:r>
              <a:rPr lang="en-US" altLang="en-US" sz="3200" dirty="0"/>
              <a:t> record</a:t>
            </a:r>
            <a:r>
              <a:rPr lang="en-US" altLang="en-US" sz="3200" dirty="0" smtClean="0"/>
              <a:t>.</a:t>
            </a:r>
          </a:p>
        </p:txBody>
      </p:sp>
    </p:spTree>
    <p:extLst>
      <p:ext uri="{BB962C8B-B14F-4D97-AF65-F5344CB8AC3E}">
        <p14:creationId xmlns:p14="http://schemas.microsoft.com/office/powerpoint/2010/main" val="207474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Unstructured </a:t>
            </a:r>
            <a:r>
              <a:rPr lang="en-US" altLang="en-US" dirty="0" smtClean="0"/>
              <a:t>Observation</a:t>
            </a:r>
            <a:r>
              <a:rPr lang="en-US" altLang="en-US" sz="2000" dirty="0" smtClean="0"/>
              <a:t> (2 of 2)</a:t>
            </a:r>
            <a:endParaRPr lang="en-US" dirty="0"/>
          </a:p>
        </p:txBody>
      </p:sp>
      <p:pic>
        <p:nvPicPr>
          <p:cNvPr id="7" name="Picture 2" descr="&quot;An illustration shows a note with text reading as follows:&#10;Purchaser first paused in front of the Campbell’s brand. He glanced at the price on the shelf, picked up a can of Campbell’s and glanced at its picture and list of ingredients, and set it back down. He then checked the label and price for Progresso. He set that back down and after a slight pause, picked up a different flavor can of Campbell’s than he originally looked at, placed it in his cart, and moved down the aisle.   &quot;&#1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14042"/>
            <a:ext cx="8229600" cy="229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9172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smtClean="0"/>
              <a:t>Disguise</a:t>
            </a:r>
            <a:endParaRPr lang="en-US" alt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DISGUISE</a:t>
            </a:r>
          </a:p>
          <a:p>
            <a:pPr marL="457200" lvl="1" indent="0">
              <a:buNone/>
            </a:pPr>
            <a:r>
              <a:rPr lang="en-US" dirty="0"/>
              <a:t>The amount of knowledge people have about a study in which they are participating</a:t>
            </a:r>
            <a:r>
              <a:rPr lang="en-US" dirty="0" smtClean="0"/>
              <a:t>.</a:t>
            </a:r>
          </a:p>
        </p:txBody>
      </p:sp>
    </p:spTree>
    <p:extLst>
      <p:ext uri="{BB962C8B-B14F-4D97-AF65-F5344CB8AC3E}">
        <p14:creationId xmlns:p14="http://schemas.microsoft.com/office/powerpoint/2010/main" val="92127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Disguised versus Undisguised Observation</a:t>
            </a:r>
            <a:r>
              <a:rPr lang="en-US" altLang="en-US" sz="2000" dirty="0" smtClean="0"/>
              <a:t> (1 of 2)</a:t>
            </a:r>
            <a:endParaRPr lang="en-US" dirty="0"/>
          </a:p>
        </p:txBody>
      </p:sp>
      <p:sp>
        <p:nvSpPr>
          <p:cNvPr id="6" name="Content Placeholder 2"/>
          <p:cNvSpPr>
            <a:spLocks noGrp="1"/>
          </p:cNvSpPr>
          <p:nvPr>
            <p:ph sz="half" idx="1"/>
          </p:nvPr>
        </p:nvSpPr>
        <p:spPr>
          <a:xfrm>
            <a:off x="457200" y="1432560"/>
            <a:ext cx="8229600" cy="2072640"/>
          </a:xfrm>
        </p:spPr>
        <p:txBody>
          <a:bodyPr/>
          <a:lstStyle/>
          <a:p>
            <a:r>
              <a:rPr lang="en-US" altLang="en-US" dirty="0"/>
              <a:t>With </a:t>
            </a:r>
            <a:r>
              <a:rPr lang="en-US" altLang="en-US" b="1" dirty="0">
                <a:solidFill>
                  <a:schemeClr val="tx2"/>
                </a:solidFill>
              </a:rPr>
              <a:t>disguised observation</a:t>
            </a:r>
            <a:r>
              <a:rPr lang="en-US" altLang="en-US" dirty="0"/>
              <a:t>, subjects are not aware that they are </a:t>
            </a:r>
            <a:r>
              <a:rPr lang="en-US" altLang="en-US" dirty="0" smtClean="0"/>
              <a:t>being observed</a:t>
            </a:r>
            <a:r>
              <a:rPr lang="en-US" altLang="en-US" dirty="0" smtClean="0"/>
              <a:t>.</a:t>
            </a:r>
            <a:endParaRPr lang="en-US" altLang="en-US" dirty="0" smtClean="0"/>
          </a:p>
        </p:txBody>
      </p:sp>
      <p:sp>
        <p:nvSpPr>
          <p:cNvPr id="2" name="Content Placeholder 3"/>
          <p:cNvSpPr>
            <a:spLocks noGrp="1"/>
          </p:cNvSpPr>
          <p:nvPr>
            <p:ph sz="half" idx="2"/>
          </p:nvPr>
        </p:nvSpPr>
        <p:spPr>
          <a:xfrm>
            <a:off x="1219200" y="3810000"/>
            <a:ext cx="6400800" cy="838200"/>
          </a:xfrm>
          <a:prstGeom prst="roundRect">
            <a:avLst/>
          </a:prstGeom>
          <a:solidFill>
            <a:srgbClr val="BBE0E3"/>
          </a:solidFill>
          <a:ln w="38100">
            <a:solidFill>
              <a:srgbClr val="89A4A7"/>
            </a:solidFill>
          </a:ln>
        </p:spPr>
        <p:txBody>
          <a:bodyPr anchor="ctr"/>
          <a:lstStyle/>
          <a:p>
            <a:pPr marL="0" lvl="1" indent="0">
              <a:buNone/>
            </a:pPr>
            <a:r>
              <a:rPr lang="en-US" altLang="en-US" sz="3000" dirty="0"/>
              <a:t>Ethical considerations </a:t>
            </a:r>
            <a:r>
              <a:rPr lang="en-US" altLang="en-US" sz="3000" dirty="0" smtClean="0">
                <a:latin typeface="Calibri"/>
                <a:sym typeface="Wingdings" pitchFamily="2" charset="2"/>
              </a:rPr>
              <a:t>→</a:t>
            </a:r>
            <a:r>
              <a:rPr lang="en-US" altLang="en-US" sz="3000" dirty="0" smtClean="0">
                <a:sym typeface="Wingdings" pitchFamily="2" charset="2"/>
              </a:rPr>
              <a:t> Debriefing</a:t>
            </a:r>
            <a:endParaRPr lang="en-US" altLang="en-US" sz="3000" dirty="0">
              <a:sym typeface="Wingdings" pitchFamily="2" charset="2"/>
            </a:endParaRPr>
          </a:p>
        </p:txBody>
      </p:sp>
    </p:spTree>
    <p:extLst>
      <p:ext uri="{BB962C8B-B14F-4D97-AF65-F5344CB8AC3E}">
        <p14:creationId xmlns:p14="http://schemas.microsoft.com/office/powerpoint/2010/main" val="414493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Disguised versus Undisguised Observation</a:t>
            </a:r>
            <a:r>
              <a:rPr lang="en-US" altLang="en-US" sz="2000" dirty="0" smtClean="0"/>
              <a:t> (2 of 2)</a:t>
            </a:r>
            <a:endParaRPr lang="en-US" dirty="0"/>
          </a:p>
        </p:txBody>
      </p:sp>
      <p:sp>
        <p:nvSpPr>
          <p:cNvPr id="6" name="Content Placeholder 2"/>
          <p:cNvSpPr>
            <a:spLocks noGrp="1"/>
          </p:cNvSpPr>
          <p:nvPr>
            <p:ph idx="1"/>
          </p:nvPr>
        </p:nvSpPr>
        <p:spPr/>
        <p:txBody>
          <a:bodyPr/>
          <a:lstStyle/>
          <a:p>
            <a:r>
              <a:rPr lang="en-US" altLang="en-US" dirty="0" smtClean="0"/>
              <a:t>With </a:t>
            </a:r>
            <a:r>
              <a:rPr lang="en-US" altLang="en-US" b="1" dirty="0">
                <a:solidFill>
                  <a:schemeClr val="tx2"/>
                </a:solidFill>
              </a:rPr>
              <a:t>undisguised observation</a:t>
            </a:r>
            <a:r>
              <a:rPr lang="en-US" altLang="en-US" dirty="0"/>
              <a:t>, subjects are aware that they are being observed</a:t>
            </a:r>
            <a:r>
              <a:rPr lang="en-US" altLang="en-US" dirty="0" smtClean="0"/>
              <a:t>.</a:t>
            </a:r>
          </a:p>
        </p:txBody>
      </p:sp>
    </p:spTree>
    <p:extLst>
      <p:ext uri="{BB962C8B-B14F-4D97-AF65-F5344CB8AC3E}">
        <p14:creationId xmlns:p14="http://schemas.microsoft.com/office/powerpoint/2010/main" val="204241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Mystery Shopping: Disguised </a:t>
            </a:r>
            <a:r>
              <a:rPr lang="en-US" dirty="0" smtClean="0"/>
              <a:t>Observation</a:t>
            </a:r>
            <a:endParaRPr lang="en-US" dirty="0"/>
          </a:p>
        </p:txBody>
      </p:sp>
      <p:sp>
        <p:nvSpPr>
          <p:cNvPr id="6" name="Content Placeholder 2"/>
          <p:cNvSpPr>
            <a:spLocks noGrp="1"/>
          </p:cNvSpPr>
          <p:nvPr>
            <p:ph sz="half" idx="1"/>
          </p:nvPr>
        </p:nvSpPr>
        <p:spPr/>
        <p:txBody>
          <a:bodyPr/>
          <a:lstStyle/>
          <a:p>
            <a:pPr marL="0" indent="0">
              <a:buNone/>
            </a:pPr>
            <a:r>
              <a:rPr lang="en-US" altLang="en-US" dirty="0"/>
              <a:t>Mystery shoppers might be used to gauge the aesthetics and appeal of baked goods displays</a:t>
            </a:r>
            <a:r>
              <a:rPr lang="en-US" altLang="en-US" dirty="0" smtClean="0"/>
              <a:t>.</a:t>
            </a:r>
          </a:p>
        </p:txBody>
      </p:sp>
      <p:pic>
        <p:nvPicPr>
          <p:cNvPr id="7" name="Picture 3" descr="A photo shows a man behind a counter displaying baked goods. He is seen handing over a piece of baked item to a woman who is shopp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5927" y="1431925"/>
            <a:ext cx="3323146"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67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4)</a:t>
            </a:r>
            <a:endParaRPr lang="en-US" dirty="0"/>
          </a:p>
        </p:txBody>
      </p:sp>
      <p:sp>
        <p:nvSpPr>
          <p:cNvPr id="2" name="Content Placeholder 2"/>
          <p:cNvSpPr>
            <a:spLocks noGrp="1"/>
          </p:cNvSpPr>
          <p:nvPr>
            <p:ph idx="1"/>
          </p:nvPr>
        </p:nvSpPr>
        <p:spPr/>
        <p:txBody>
          <a:bodyPr/>
          <a:lstStyle/>
          <a:p>
            <a:pPr marL="640080" lvl="0" indent="-640080">
              <a:spcBef>
                <a:spcPts val="1200"/>
              </a:spcBef>
              <a:spcAft>
                <a:spcPts val="1200"/>
              </a:spcAft>
              <a:buAutoNum type="arabicPeriod"/>
            </a:pPr>
            <a:r>
              <a:rPr lang="en-US" dirty="0"/>
              <a:t>Describe the two basic means of obtaining primary data.</a:t>
            </a:r>
          </a:p>
          <a:p>
            <a:pPr marL="640080" lvl="0" indent="-640080">
              <a:spcBef>
                <a:spcPts val="1200"/>
              </a:spcBef>
              <a:spcAft>
                <a:spcPts val="1200"/>
              </a:spcAft>
              <a:buAutoNum type="arabicPeriod"/>
            </a:pPr>
            <a:r>
              <a:rPr lang="en-US" dirty="0" smtClean="0"/>
              <a:t>State </a:t>
            </a:r>
            <a:r>
              <a:rPr lang="en-US" dirty="0"/>
              <a:t>the specific advantages of each method of data collection.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Natural </a:t>
            </a:r>
            <a:r>
              <a:rPr lang="en-US" altLang="en-US" dirty="0" smtClean="0"/>
              <a:t>Setting</a:t>
            </a:r>
            <a:endParaRPr lang="en-US" dirty="0"/>
          </a:p>
        </p:txBody>
      </p:sp>
      <p:sp>
        <p:nvSpPr>
          <p:cNvPr id="6" name="Content Placeholder 2"/>
          <p:cNvSpPr>
            <a:spLocks noGrp="1"/>
          </p:cNvSpPr>
          <p:nvPr>
            <p:ph idx="1"/>
          </p:nvPr>
        </p:nvSpPr>
        <p:spPr/>
        <p:txBody>
          <a:bodyPr/>
          <a:lstStyle/>
          <a:p>
            <a:r>
              <a:rPr lang="en-US" altLang="en-US" dirty="0"/>
              <a:t>Subjects are observed in the environment where the behavior normally takes place</a:t>
            </a:r>
            <a:r>
              <a:rPr lang="en-US" altLang="en-US" dirty="0" smtClean="0"/>
              <a:t>.</a:t>
            </a:r>
            <a:endParaRPr lang="en-US" altLang="en-US" sz="3000" dirty="0" smtClean="0"/>
          </a:p>
          <a:p>
            <a:pPr lvl="1">
              <a:spcBef>
                <a:spcPts val="1200"/>
              </a:spcBef>
            </a:pPr>
            <a:r>
              <a:rPr lang="en-US" altLang="en-US" dirty="0" smtClean="0"/>
              <a:t>Shopping </a:t>
            </a:r>
            <a:r>
              <a:rPr lang="en-US" altLang="en-US" dirty="0"/>
              <a:t>in a store</a:t>
            </a:r>
          </a:p>
          <a:p>
            <a:pPr lvl="1"/>
            <a:r>
              <a:rPr lang="en-US" altLang="en-US" dirty="0"/>
              <a:t>Using or consuming a product at </a:t>
            </a:r>
            <a:r>
              <a:rPr lang="en-US" altLang="en-US" dirty="0" smtClean="0"/>
              <a:t>home</a:t>
            </a:r>
            <a:endParaRPr lang="en-US" altLang="en-US" dirty="0" smtClean="0"/>
          </a:p>
        </p:txBody>
      </p:sp>
    </p:spTree>
    <p:extLst>
      <p:ext uri="{BB962C8B-B14F-4D97-AF65-F5344CB8AC3E}">
        <p14:creationId xmlns:p14="http://schemas.microsoft.com/office/powerpoint/2010/main" val="229129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Contrived </a:t>
            </a:r>
            <a:r>
              <a:rPr lang="en-US" altLang="en-US" dirty="0" smtClean="0"/>
              <a:t>Setting</a:t>
            </a:r>
            <a:endParaRPr lang="en-US" dirty="0"/>
          </a:p>
        </p:txBody>
      </p:sp>
      <p:sp>
        <p:nvSpPr>
          <p:cNvPr id="6" name="Content Placeholder 2"/>
          <p:cNvSpPr>
            <a:spLocks noGrp="1"/>
          </p:cNvSpPr>
          <p:nvPr>
            <p:ph idx="1"/>
          </p:nvPr>
        </p:nvSpPr>
        <p:spPr/>
        <p:txBody>
          <a:bodyPr/>
          <a:lstStyle/>
          <a:p>
            <a:r>
              <a:rPr lang="en-US" altLang="en-US" dirty="0"/>
              <a:t>Subjects are observed in an environment that has been specially designed for recording their behavior</a:t>
            </a:r>
            <a:r>
              <a:rPr lang="en-US" altLang="en-US" dirty="0" smtClean="0"/>
              <a:t>.</a:t>
            </a:r>
            <a:endParaRPr lang="en-US" altLang="en-US" dirty="0"/>
          </a:p>
          <a:p>
            <a:pPr lvl="1">
              <a:spcBef>
                <a:spcPts val="1200"/>
              </a:spcBef>
            </a:pPr>
            <a:r>
              <a:rPr lang="en-US" altLang="en-US" sz="3000" dirty="0"/>
              <a:t>“fake” store</a:t>
            </a:r>
          </a:p>
          <a:p>
            <a:pPr lvl="1"/>
            <a:r>
              <a:rPr lang="en-US" altLang="en-US" sz="3000" dirty="0"/>
              <a:t>computer </a:t>
            </a:r>
            <a:r>
              <a:rPr lang="en-US" altLang="en-US" sz="3000" dirty="0" smtClean="0"/>
              <a:t>simulation</a:t>
            </a:r>
          </a:p>
        </p:txBody>
      </p:sp>
    </p:spTree>
    <p:extLst>
      <p:ext uri="{BB962C8B-B14F-4D97-AF65-F5344CB8AC3E}">
        <p14:creationId xmlns:p14="http://schemas.microsoft.com/office/powerpoint/2010/main" val="2233379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Human </a:t>
            </a:r>
            <a:r>
              <a:rPr lang="en-US" altLang="en-US" dirty="0" smtClean="0"/>
              <a:t>versus </a:t>
            </a:r>
            <a:r>
              <a:rPr lang="en-US" altLang="en-US" dirty="0"/>
              <a:t>Mechanical </a:t>
            </a:r>
            <a:r>
              <a:rPr lang="en-US" altLang="en-US" dirty="0" smtClean="0"/>
              <a:t>Observation</a:t>
            </a:r>
            <a:r>
              <a:rPr lang="en-US" altLang="en-US" sz="2000" dirty="0" smtClean="0"/>
              <a:t> (1 of 2)</a:t>
            </a:r>
            <a:endParaRPr lang="en-US" dirty="0"/>
          </a:p>
        </p:txBody>
      </p:sp>
      <p:sp>
        <p:nvSpPr>
          <p:cNvPr id="3" name="Content Placeholder 2"/>
          <p:cNvSpPr>
            <a:spLocks noGrp="1"/>
          </p:cNvSpPr>
          <p:nvPr>
            <p:ph idx="1"/>
          </p:nvPr>
        </p:nvSpPr>
        <p:spPr/>
        <p:txBody>
          <a:bodyPr/>
          <a:lstStyle/>
          <a:p>
            <a:r>
              <a:rPr lang="en-US" altLang="en-US" dirty="0"/>
              <a:t>With </a:t>
            </a:r>
            <a:r>
              <a:rPr lang="en-US" altLang="en-US" b="1" dirty="0">
                <a:solidFill>
                  <a:schemeClr val="tx2"/>
                </a:solidFill>
              </a:rPr>
              <a:t>human observation</a:t>
            </a:r>
            <a:r>
              <a:rPr lang="en-US" altLang="en-US" dirty="0"/>
              <a:t>, individuals are trained to systematically observe a phenomenon and to record on the observational form the specific events that take place</a:t>
            </a:r>
            <a:r>
              <a:rPr lang="en-US" altLang="en-US" dirty="0" smtClean="0"/>
              <a:t>.</a:t>
            </a:r>
          </a:p>
        </p:txBody>
      </p:sp>
    </p:spTree>
    <p:extLst>
      <p:ext uri="{BB962C8B-B14F-4D97-AF65-F5344CB8AC3E}">
        <p14:creationId xmlns:p14="http://schemas.microsoft.com/office/powerpoint/2010/main" val="2685950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Human </a:t>
            </a:r>
            <a:r>
              <a:rPr lang="en-US" altLang="en-US" dirty="0" smtClean="0"/>
              <a:t>versus </a:t>
            </a:r>
            <a:r>
              <a:rPr lang="en-US" altLang="en-US" dirty="0"/>
              <a:t>Mechanical </a:t>
            </a:r>
            <a:r>
              <a:rPr lang="en-US" altLang="en-US" dirty="0" smtClean="0"/>
              <a:t>Observation</a:t>
            </a:r>
            <a:r>
              <a:rPr lang="en-US" altLang="en-US" sz="2000" dirty="0" smtClean="0"/>
              <a:t> (2 of 2)</a:t>
            </a:r>
            <a:endParaRPr lang="en-US" dirty="0"/>
          </a:p>
        </p:txBody>
      </p:sp>
      <p:sp>
        <p:nvSpPr>
          <p:cNvPr id="3" name="Content Placeholder 2"/>
          <p:cNvSpPr>
            <a:spLocks noGrp="1"/>
          </p:cNvSpPr>
          <p:nvPr>
            <p:ph idx="1"/>
          </p:nvPr>
        </p:nvSpPr>
        <p:spPr/>
        <p:txBody>
          <a:bodyPr/>
          <a:lstStyle/>
          <a:p>
            <a:r>
              <a:rPr lang="en-US" altLang="en-US" dirty="0"/>
              <a:t>With </a:t>
            </a:r>
            <a:r>
              <a:rPr lang="en-US" altLang="en-US" b="1" dirty="0">
                <a:solidFill>
                  <a:schemeClr val="tx2"/>
                </a:solidFill>
              </a:rPr>
              <a:t>electrical or mechanical observation</a:t>
            </a:r>
            <a:r>
              <a:rPr lang="en-US" altLang="en-US" dirty="0"/>
              <a:t>, an electrical or mechanical device observes a phenomenon and records the events that take place.</a:t>
            </a:r>
          </a:p>
        </p:txBody>
      </p:sp>
    </p:spTree>
    <p:extLst>
      <p:ext uri="{BB962C8B-B14F-4D97-AF65-F5344CB8AC3E}">
        <p14:creationId xmlns:p14="http://schemas.microsoft.com/office/powerpoint/2010/main" val="280077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of Mechanical Observation</a:t>
            </a:r>
            <a:endParaRPr lang="en-US" dirty="0"/>
          </a:p>
        </p:txBody>
      </p:sp>
      <p:sp>
        <p:nvSpPr>
          <p:cNvPr id="3" name="Content Placeholder 2"/>
          <p:cNvSpPr>
            <a:spLocks noGrp="1"/>
          </p:cNvSpPr>
          <p:nvPr>
            <p:ph sz="half" idx="1"/>
          </p:nvPr>
        </p:nvSpPr>
        <p:spPr/>
        <p:txBody>
          <a:bodyPr/>
          <a:lstStyle/>
          <a:p>
            <a:r>
              <a:rPr lang="en-US" altLang="en-US" sz="3200" dirty="0"/>
              <a:t>Video cameras</a:t>
            </a:r>
          </a:p>
          <a:p>
            <a:r>
              <a:rPr lang="en-US" altLang="en-US" sz="3200" dirty="0"/>
              <a:t>Bar code scanners</a:t>
            </a:r>
          </a:p>
          <a:p>
            <a:r>
              <a:rPr lang="en-US" altLang="en-US" sz="3200" dirty="0"/>
              <a:t>Response latency</a:t>
            </a:r>
          </a:p>
          <a:p>
            <a:r>
              <a:rPr lang="en-US" altLang="en-US" sz="3200" dirty="0"/>
              <a:t>Galvanometer</a:t>
            </a:r>
          </a:p>
          <a:p>
            <a:r>
              <a:rPr lang="en-US" altLang="en-US" sz="3200" dirty="0"/>
              <a:t>Voice-pitch analysis</a:t>
            </a:r>
          </a:p>
          <a:p>
            <a:r>
              <a:rPr lang="en-US" altLang="en-US" sz="3200" dirty="0"/>
              <a:t>Eye camera</a:t>
            </a:r>
          </a:p>
        </p:txBody>
      </p:sp>
      <p:pic>
        <p:nvPicPr>
          <p:cNvPr id="6" name="Picture 3" descr="A photo shows a womanlooking at an array of products on a shelf. She is wearing glasses that function as an eye tracker that gathers data.&#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038600" cy="3764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85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4)</a:t>
            </a:r>
            <a:endParaRPr lang="en-US" dirty="0"/>
          </a:p>
        </p:txBody>
      </p:sp>
      <p:sp>
        <p:nvSpPr>
          <p:cNvPr id="2" name="Content Placeholder 2"/>
          <p:cNvSpPr>
            <a:spLocks noGrp="1"/>
          </p:cNvSpPr>
          <p:nvPr>
            <p:ph idx="1"/>
          </p:nvPr>
        </p:nvSpPr>
        <p:spPr/>
        <p:txBody>
          <a:bodyPr/>
          <a:lstStyle/>
          <a:p>
            <a:pPr marL="640080" lvl="0" indent="-640080">
              <a:spcBef>
                <a:spcPts val="1200"/>
              </a:spcBef>
              <a:spcAft>
                <a:spcPts val="1200"/>
              </a:spcAft>
              <a:buFont typeface="+mj-lt"/>
              <a:buAutoNum type="arabicPeriod" startAt="3"/>
            </a:pPr>
            <a:r>
              <a:rPr lang="en-US" dirty="0"/>
              <a:t>List the important considerations in the use of observational methods of data </a:t>
            </a:r>
            <a:r>
              <a:rPr lang="en-US" dirty="0" smtClean="0"/>
              <a:t>collection.</a:t>
            </a:r>
          </a:p>
          <a:p>
            <a:pPr marL="640080" lvl="0" indent="-640080">
              <a:spcBef>
                <a:spcPts val="1200"/>
              </a:spcBef>
              <a:spcAft>
                <a:spcPts val="1200"/>
              </a:spcAft>
              <a:buFont typeface="+mj-lt"/>
              <a:buAutoNum type="arabicPeriod" startAt="3"/>
            </a:pPr>
            <a:r>
              <a:rPr lang="en-US" dirty="0"/>
              <a:t>Explain the difference between structured and unstructured observation</a:t>
            </a:r>
            <a:r>
              <a:rPr lang="en-US" dirty="0" smtClean="0"/>
              <a:t>.</a:t>
            </a:r>
          </a:p>
        </p:txBody>
      </p:sp>
    </p:spTree>
    <p:extLst>
      <p:ext uri="{BB962C8B-B14F-4D97-AF65-F5344CB8AC3E}">
        <p14:creationId xmlns:p14="http://schemas.microsoft.com/office/powerpoint/2010/main" val="1880075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(3 of 4)</a:t>
            </a:r>
            <a:endParaRPr lang="en-US" dirty="0"/>
          </a:p>
        </p:txBody>
      </p:sp>
      <p:sp>
        <p:nvSpPr>
          <p:cNvPr id="2" name="Content Placeholder 2"/>
          <p:cNvSpPr>
            <a:spLocks noGrp="1"/>
          </p:cNvSpPr>
          <p:nvPr>
            <p:ph idx="1"/>
          </p:nvPr>
        </p:nvSpPr>
        <p:spPr/>
        <p:txBody>
          <a:bodyPr/>
          <a:lstStyle/>
          <a:p>
            <a:pPr marL="640080" lvl="0" indent="-640080">
              <a:spcBef>
                <a:spcPts val="1200"/>
              </a:spcBef>
              <a:spcAft>
                <a:spcPts val="1200"/>
              </a:spcAft>
              <a:buFont typeface="+mj-lt"/>
              <a:buAutoNum type="arabicPeriod" startAt="5"/>
            </a:pPr>
            <a:r>
              <a:rPr lang="en-US" dirty="0"/>
              <a:t>Cite the main reason researchers may choose to disguise the presence of an observer in a study</a:t>
            </a:r>
            <a:r>
              <a:rPr lang="en-US" dirty="0" smtClean="0"/>
              <a:t>.</a:t>
            </a:r>
          </a:p>
          <a:p>
            <a:pPr marL="640080" lvl="0" indent="-640080">
              <a:spcBef>
                <a:spcPts val="1200"/>
              </a:spcBef>
              <a:spcAft>
                <a:spcPts val="1200"/>
              </a:spcAft>
              <a:buFont typeface="+mj-lt"/>
              <a:buAutoNum type="arabicPeriod" startAt="5"/>
            </a:pPr>
            <a:r>
              <a:rPr lang="en-US" dirty="0"/>
              <a:t>Explain the advantages and disadvantages of conducting an observational experiment in a laboratory</a:t>
            </a:r>
            <a:r>
              <a:rPr lang="en-US" dirty="0" smtClean="0"/>
              <a:t>.</a:t>
            </a:r>
          </a:p>
        </p:txBody>
      </p:sp>
    </p:spTree>
    <p:extLst>
      <p:ext uri="{BB962C8B-B14F-4D97-AF65-F5344CB8AC3E}">
        <p14:creationId xmlns:p14="http://schemas.microsoft.com/office/powerpoint/2010/main" val="3366281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(4 of 4)</a:t>
            </a:r>
            <a:endParaRPr lang="en-US" dirty="0"/>
          </a:p>
        </p:txBody>
      </p:sp>
      <p:sp>
        <p:nvSpPr>
          <p:cNvPr id="2" name="Content Placeholder 2"/>
          <p:cNvSpPr>
            <a:spLocks noGrp="1"/>
          </p:cNvSpPr>
          <p:nvPr>
            <p:ph idx="1"/>
          </p:nvPr>
        </p:nvSpPr>
        <p:spPr/>
        <p:txBody>
          <a:bodyPr/>
          <a:lstStyle/>
          <a:p>
            <a:pPr marL="640080" indent="-640080">
              <a:buFont typeface="+mj-lt"/>
              <a:buAutoNum type="arabicPeriod" startAt="7"/>
            </a:pPr>
            <a:r>
              <a:rPr lang="en-US" dirty="0"/>
              <a:t>List several approaches to mechanical </a:t>
            </a:r>
            <a:r>
              <a:rPr lang="en-US" dirty="0" smtClean="0"/>
              <a:t>observation.</a:t>
            </a:r>
          </a:p>
        </p:txBody>
      </p:sp>
    </p:spTree>
    <p:extLst>
      <p:ext uri="{BB962C8B-B14F-4D97-AF65-F5344CB8AC3E}">
        <p14:creationId xmlns:p14="http://schemas.microsoft.com/office/powerpoint/2010/main" val="1937908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of Data </a:t>
            </a:r>
            <a:r>
              <a:rPr lang="en-US" dirty="0" smtClean="0"/>
              <a:t>Collection</a:t>
            </a:r>
            <a:r>
              <a:rPr lang="en-US" sz="2000" dirty="0" smtClean="0"/>
              <a:t> (1 of 2)</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COMMUNICATION</a:t>
            </a:r>
          </a:p>
          <a:p>
            <a:pPr marL="457200" lvl="1" indent="0">
              <a:buNone/>
            </a:pPr>
            <a:r>
              <a:rPr lang="en-US" sz="3000" dirty="0"/>
              <a:t>A method of data collection involving questioning respondents to secure the desired information using a data collection instrument called a questionnaire</a:t>
            </a:r>
            <a:r>
              <a:rPr lang="en-US" sz="3000" dirty="0" smtClean="0"/>
              <a:t>.</a:t>
            </a:r>
          </a:p>
        </p:txBody>
      </p:sp>
    </p:spTree>
    <p:extLst>
      <p:ext uri="{BB962C8B-B14F-4D97-AF65-F5344CB8AC3E}">
        <p14:creationId xmlns:p14="http://schemas.microsoft.com/office/powerpoint/2010/main" val="292138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of Data </a:t>
            </a:r>
            <a:r>
              <a:rPr lang="en-US" dirty="0" smtClean="0"/>
              <a:t>Collection</a:t>
            </a:r>
            <a:r>
              <a:rPr lang="en-US" sz="2000" dirty="0" smtClean="0"/>
              <a:t> (2 of 2)</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OBSERVATION</a:t>
            </a:r>
          </a:p>
          <a:p>
            <a:pPr marL="457200" lvl="1" indent="0">
              <a:buNone/>
            </a:pPr>
            <a:r>
              <a:rPr lang="en-US" sz="3000" dirty="0"/>
              <a:t>A method of data collection in which the situation of interest is watched and the relevant facts, actions, or behaviors are recorded</a:t>
            </a:r>
            <a:r>
              <a:rPr lang="en-US" sz="3000" dirty="0" smtClean="0"/>
              <a:t>.</a:t>
            </a:r>
          </a:p>
        </p:txBody>
      </p:sp>
    </p:spTree>
    <p:extLst>
      <p:ext uri="{BB962C8B-B14F-4D97-AF65-F5344CB8AC3E}">
        <p14:creationId xmlns:p14="http://schemas.microsoft.com/office/powerpoint/2010/main" val="279147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t>
            </a:r>
            <a:r>
              <a:rPr lang="en-US" dirty="0" smtClean="0"/>
              <a:t>versus </a:t>
            </a:r>
            <a:r>
              <a:rPr lang="en-US" dirty="0"/>
              <a:t>Observation</a:t>
            </a:r>
          </a:p>
        </p:txBody>
      </p:sp>
      <p:graphicFrame>
        <p:nvGraphicFramePr>
          <p:cNvPr id="17" name="Table 2" descr="A table shows two columns with headers as follows: attributes, communication, observation. &#10;&#10;The five attributes mentioned in the first column are as follows: versatility, speed, cost, objectivity, and accuracy. The first three attributes have corresponding checks in the communication column, while the last two attributes have corresponding checks in the observation column."/>
          <p:cNvGraphicFramePr>
            <a:graphicFrameLocks noGrp="1"/>
          </p:cNvGraphicFramePr>
          <p:nvPr>
            <p:ph idx="1"/>
            <p:extLst>
              <p:ext uri="{D42A27DB-BD31-4B8C-83A1-F6EECF244321}">
                <p14:modId xmlns:p14="http://schemas.microsoft.com/office/powerpoint/2010/main" val="2749558734"/>
              </p:ext>
            </p:extLst>
          </p:nvPr>
        </p:nvGraphicFramePr>
        <p:xfrm>
          <a:off x="274320" y="1706880"/>
          <a:ext cx="8595360" cy="3840480"/>
        </p:xfrm>
        <a:graphic>
          <a:graphicData uri="http://schemas.openxmlformats.org/drawingml/2006/table">
            <a:tbl>
              <a:tblPr firstRow="1" bandRow="1">
                <a:tableStyleId>{5C22544A-7EE6-4342-B048-85BDC9FD1C3A}</a:tableStyleId>
              </a:tblPr>
              <a:tblGrid>
                <a:gridCol w="2560320"/>
                <a:gridCol w="3291840"/>
                <a:gridCol w="2743200"/>
              </a:tblGrid>
              <a:tr h="6400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rPr>
                        <a:t>ATTRIBUTE</a:t>
                      </a:r>
                      <a:endParaRPr lang="en-US" sz="3200" dirty="0" smtClean="0">
                        <a:solidFill>
                          <a:schemeClr val="tx1"/>
                        </a:solidFill>
                      </a:endParaRPr>
                    </a:p>
                  </a:txBody>
                  <a:tcPr marL="107635" marR="107635">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3200" b="1" dirty="0" smtClean="0">
                          <a:solidFill>
                            <a:schemeClr val="tx1"/>
                          </a:solidFill>
                        </a:rPr>
                        <a:t>Communication</a:t>
                      </a:r>
                      <a:endParaRPr lang="en-US" sz="3200" dirty="0">
                        <a:solidFill>
                          <a:schemeClr val="tx1"/>
                        </a:solidFill>
                      </a:endParaRPr>
                    </a:p>
                  </a:txBody>
                  <a:tcPr marL="107635" marR="107635">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rPr>
                        <a:t>Observation</a:t>
                      </a:r>
                    </a:p>
                  </a:txBody>
                  <a:tcPr marL="107635" marR="107635">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0080">
                <a:tc>
                  <a:txBody>
                    <a:bodyPr/>
                    <a:lstStyle/>
                    <a:p>
                      <a:r>
                        <a:rPr lang="en-US" sz="3200" b="0" dirty="0" smtClean="0">
                          <a:solidFill>
                            <a:schemeClr val="tx1"/>
                          </a:solidFill>
                        </a:rPr>
                        <a:t>Versatility</a:t>
                      </a:r>
                      <a:endParaRPr lang="en-US" sz="3200" b="0" dirty="0">
                        <a:solidFill>
                          <a:schemeClr val="tx1"/>
                        </a:solidFill>
                      </a:endParaRPr>
                    </a:p>
                  </a:txBody>
                  <a:tcPr marL="107635" marR="107635">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0" dirty="0" smtClean="0">
                          <a:solidFill>
                            <a:schemeClr val="tx1"/>
                          </a:solidFill>
                          <a:latin typeface="Zapf Dingbats ITC"/>
                          <a:sym typeface="Wingdings 2"/>
                        </a:rPr>
                        <a:t>4</a:t>
                      </a:r>
                      <a:endParaRPr lang="en-US" sz="3200" b="0" dirty="0">
                        <a:solidFill>
                          <a:schemeClr val="tx1"/>
                        </a:solidFill>
                      </a:endParaRPr>
                    </a:p>
                  </a:txBody>
                  <a:tcPr marL="107635" marR="107635">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0" dirty="0">
                        <a:solidFill>
                          <a:schemeClr val="tx1"/>
                        </a:solidFill>
                      </a:endParaRPr>
                    </a:p>
                  </a:txBody>
                  <a:tcPr marL="107635" marR="107635">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640080">
                <a:tc>
                  <a:txBody>
                    <a:bodyPr/>
                    <a:lstStyle/>
                    <a:p>
                      <a:r>
                        <a:rPr lang="en-US" sz="3200" b="0" dirty="0" smtClean="0">
                          <a:solidFill>
                            <a:schemeClr val="tx1"/>
                          </a:solidFill>
                        </a:rPr>
                        <a:t>Speed</a:t>
                      </a:r>
                      <a:endParaRPr lang="en-US" sz="3200" b="0" dirty="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Zapf Dingbats ITC"/>
                          <a:sym typeface="Wingdings 2"/>
                        </a:rPr>
                        <a:t>4</a:t>
                      </a:r>
                      <a:endParaRPr lang="en-US" sz="3200" b="0" dirty="0" smtClean="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0" dirty="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0080">
                <a:tc>
                  <a:txBody>
                    <a:bodyPr/>
                    <a:lstStyle/>
                    <a:p>
                      <a:r>
                        <a:rPr lang="en-US" sz="3200" b="0" dirty="0" smtClean="0">
                          <a:solidFill>
                            <a:schemeClr val="tx1"/>
                          </a:solidFill>
                        </a:rPr>
                        <a:t>Cost</a:t>
                      </a:r>
                      <a:endParaRPr lang="en-US" sz="3200" b="0" dirty="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Zapf Dingbats ITC"/>
                          <a:sym typeface="Wingdings 2"/>
                        </a:rPr>
                        <a:t>4</a:t>
                      </a:r>
                      <a:endParaRPr lang="en-US" sz="3200" b="0" dirty="0" smtClean="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20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0080">
                <a:tc>
                  <a:txBody>
                    <a:bodyPr/>
                    <a:lstStyle/>
                    <a:p>
                      <a:r>
                        <a:rPr lang="en-US" sz="3200" b="0" dirty="0" smtClean="0">
                          <a:solidFill>
                            <a:schemeClr val="tx1"/>
                          </a:solidFill>
                        </a:rPr>
                        <a:t>Objectivity</a:t>
                      </a:r>
                      <a:endParaRPr lang="en-US" sz="3200" b="0" dirty="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0" dirty="0" smtClean="0">
                          <a:solidFill>
                            <a:schemeClr val="tx1"/>
                          </a:solidFill>
                          <a:latin typeface="Zapf Dingbats ITC"/>
                          <a:sym typeface="Wingdings 2"/>
                        </a:rPr>
                        <a:t>4</a:t>
                      </a:r>
                      <a:endParaRPr lang="en-US" sz="3200" b="0" dirty="0">
                        <a:solidFill>
                          <a:schemeClr val="tx1"/>
                        </a:solidFill>
                      </a:endParaRPr>
                    </a:p>
                  </a:txBody>
                  <a:tcPr marL="107635" marR="107635">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0080">
                <a:tc>
                  <a:txBody>
                    <a:bodyPr/>
                    <a:lstStyle/>
                    <a:p>
                      <a:r>
                        <a:rPr lang="en-US" sz="3200" b="0" dirty="0" smtClean="0">
                          <a:solidFill>
                            <a:schemeClr val="tx1"/>
                          </a:solidFill>
                        </a:rPr>
                        <a:t>Accuracy</a:t>
                      </a:r>
                      <a:endParaRPr lang="en-US" sz="3200" b="0" dirty="0">
                        <a:solidFill>
                          <a:schemeClr val="tx1"/>
                        </a:solidFill>
                      </a:endParaRPr>
                    </a:p>
                  </a:txBody>
                  <a:tcPr marL="107635" marR="107635">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3200" b="0" dirty="0">
                        <a:solidFill>
                          <a:schemeClr val="tx1"/>
                        </a:solidFill>
                      </a:endParaRPr>
                    </a:p>
                  </a:txBody>
                  <a:tcPr marL="107635" marR="107635">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Zapf Dingbats ITC"/>
                          <a:sym typeface="Wingdings 2"/>
                        </a:rPr>
                        <a:t>4</a:t>
                      </a:r>
                      <a:endParaRPr lang="en-US" sz="3200" b="0" dirty="0" smtClean="0">
                        <a:solidFill>
                          <a:schemeClr val="tx1"/>
                        </a:solidFill>
                      </a:endParaRPr>
                    </a:p>
                  </a:txBody>
                  <a:tcPr marL="107635" marR="107635">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973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Observation Research</a:t>
            </a:r>
            <a:r>
              <a:rPr lang="en-US" altLang="en-US" dirty="0" smtClean="0"/>
              <a:t>?</a:t>
            </a:r>
            <a:r>
              <a:rPr lang="en-US" altLang="en-US" sz="2000" dirty="0" smtClean="0"/>
              <a:t> (1 of 2)</a:t>
            </a:r>
            <a:endParaRPr lang="en-US" dirty="0"/>
          </a:p>
        </p:txBody>
      </p:sp>
      <p:sp>
        <p:nvSpPr>
          <p:cNvPr id="3" name="Content Placeholder 2"/>
          <p:cNvSpPr>
            <a:spLocks noGrp="1"/>
          </p:cNvSpPr>
          <p:nvPr>
            <p:ph idx="1"/>
          </p:nvPr>
        </p:nvSpPr>
        <p:spPr/>
        <p:txBody>
          <a:bodyPr/>
          <a:lstStyle/>
          <a:p>
            <a:pPr>
              <a:lnSpc>
                <a:spcPct val="90000"/>
              </a:lnSpc>
            </a:pPr>
            <a:r>
              <a:rPr lang="en-US" altLang="en-US" dirty="0"/>
              <a:t>Observation is often the best method for generating valid data about individuals’ behavior</a:t>
            </a:r>
            <a:r>
              <a:rPr lang="en-US" altLang="en-US" dirty="0" smtClean="0"/>
              <a:t>.</a:t>
            </a:r>
            <a:endParaRPr lang="en-US" altLang="en-US" dirty="0"/>
          </a:p>
        </p:txBody>
      </p:sp>
    </p:spTree>
    <p:extLst>
      <p:ext uri="{BB962C8B-B14F-4D97-AF65-F5344CB8AC3E}">
        <p14:creationId xmlns:p14="http://schemas.microsoft.com/office/powerpoint/2010/main" val="1993086571"/>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423</TotalTime>
  <Words>609</Words>
  <Application>Microsoft Office PowerPoint</Application>
  <PresentationFormat>On-screen Show (4:3)</PresentationFormat>
  <Paragraphs>75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Green PPT Template_REV</vt:lpstr>
      <vt:lpstr>Chapter 10: Collecting Data by Observation</vt:lpstr>
      <vt:lpstr>Learning Objectives (1 of 4)</vt:lpstr>
      <vt:lpstr>Learning Objectives (2 of 4)</vt:lpstr>
      <vt:lpstr>Learning Objectives (3 of 4)</vt:lpstr>
      <vt:lpstr>Learning Objectives (4 of 4)</vt:lpstr>
      <vt:lpstr>Two Methods of Data Collection (1 of 2)</vt:lpstr>
      <vt:lpstr>Two Methods of Data Collection (2 of 2)</vt:lpstr>
      <vt:lpstr>Communication versus Observation</vt:lpstr>
      <vt:lpstr>Why Use Observation Research? (1 of 2)</vt:lpstr>
      <vt:lpstr>Why Use Observation Research? (2 of 2)</vt:lpstr>
      <vt:lpstr>Key Issues for Collecting Information by Observation</vt:lpstr>
      <vt:lpstr>Structured Observation (1 of 2)</vt:lpstr>
      <vt:lpstr>Structured Observation (2 of 2)</vt:lpstr>
      <vt:lpstr>Unstructured Observation (1 of 2)</vt:lpstr>
      <vt:lpstr>Unstructured Observation (2 of 2)</vt:lpstr>
      <vt:lpstr>Disguise</vt:lpstr>
      <vt:lpstr>Disguised versus Undisguised Observation (1 of 2)</vt:lpstr>
      <vt:lpstr>Disguised versus Undisguised Observation (2 of 2)</vt:lpstr>
      <vt:lpstr>Mystery Shopping: Disguised Observation</vt:lpstr>
      <vt:lpstr>Natural Setting</vt:lpstr>
      <vt:lpstr>Contrived Setting</vt:lpstr>
      <vt:lpstr>Human versus Mechanical Observation (1 of 2)</vt:lpstr>
      <vt:lpstr>Human versus Mechanical Observation (2 of 2)</vt:lpstr>
      <vt:lpstr>Examples of Mechanical Observation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116</cp:revision>
  <dcterms:created xsi:type="dcterms:W3CDTF">2017-07-18T17:14:30Z</dcterms:created>
  <dcterms:modified xsi:type="dcterms:W3CDTF">2018-06-25T07:05:35Z</dcterms:modified>
</cp:coreProperties>
</file>