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handoutMasterIdLst>
    <p:handoutMasterId r:id="rId23"/>
  </p:handoutMasterIdLst>
  <p:sldIdLst>
    <p:sldId id="257" r:id="rId2"/>
    <p:sldId id="261" r:id="rId3"/>
    <p:sldId id="262" r:id="rId4"/>
    <p:sldId id="276" r:id="rId5"/>
    <p:sldId id="296" r:id="rId6"/>
    <p:sldId id="277" r:id="rId7"/>
    <p:sldId id="278" r:id="rId8"/>
    <p:sldId id="297" r:id="rId9"/>
    <p:sldId id="299" r:id="rId10"/>
    <p:sldId id="279" r:id="rId11"/>
    <p:sldId id="264" r:id="rId12"/>
    <p:sldId id="265" r:id="rId13"/>
    <p:sldId id="266" r:id="rId14"/>
    <p:sldId id="267" r:id="rId15"/>
    <p:sldId id="269" r:id="rId16"/>
    <p:sldId id="270" r:id="rId17"/>
    <p:sldId id="280"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D8D8D8"/>
    <a:srgbClr val="A0A0A0"/>
    <a:srgbClr val="A3A3E0"/>
    <a:srgbClr val="F1F9F9"/>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84" autoAdjust="0"/>
  </p:normalViewPr>
  <p:slideViewPr>
    <p:cSldViewPr>
      <p:cViewPr>
        <p:scale>
          <a:sx n="75" d="100"/>
          <a:sy n="75" d="100"/>
        </p:scale>
        <p:origin x="-2664" y="-864"/>
      </p:cViewPr>
      <p:guideLst>
        <p:guide orient="horz" pos="2160"/>
        <p:guide pos="2880"/>
      </p:guideLst>
    </p:cSldViewPr>
  </p:slideViewPr>
  <p:outlineViewPr>
    <p:cViewPr>
      <p:scale>
        <a:sx n="33" d="100"/>
        <a:sy n="33" d="100"/>
      </p:scale>
      <p:origin x="0" y="71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771900" cy="3200399"/>
          </a:xfrm>
        </p:spPr>
        <p:txBody>
          <a:bodyPr/>
          <a:lstStyle/>
          <a:p>
            <a:r>
              <a:rPr lang="en-US" dirty="0"/>
              <a:t>Chapter 11:</a:t>
            </a:r>
            <a:br>
              <a:rPr lang="en-US" dirty="0"/>
            </a:br>
            <a:r>
              <a:rPr lang="en-US" dirty="0"/>
              <a:t>Collecting Data by </a:t>
            </a:r>
            <a:r>
              <a:rPr lang="en-US" dirty="0" smtClean="0"/>
              <a:t>Communication</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The Ethics of </a:t>
            </a:r>
            <a:r>
              <a:rPr lang="en-US" altLang="en-US" dirty="0" smtClean="0"/>
              <a:t>Disguise</a:t>
            </a:r>
            <a:r>
              <a:rPr lang="en-US" altLang="en-US" sz="2000" dirty="0" smtClean="0"/>
              <a:t> (1 of 2)</a:t>
            </a:r>
            <a:endParaRPr lang="en-US" altLang="en-US" dirty="0"/>
          </a:p>
        </p:txBody>
      </p:sp>
      <p:sp>
        <p:nvSpPr>
          <p:cNvPr id="9" name="Content Placeholder 2"/>
          <p:cNvSpPr>
            <a:spLocks noGrp="1"/>
          </p:cNvSpPr>
          <p:nvPr>
            <p:ph sz="half" idx="1"/>
          </p:nvPr>
        </p:nvSpPr>
        <p:spPr>
          <a:xfrm>
            <a:off x="457200" y="1371600"/>
            <a:ext cx="8229600" cy="1828800"/>
          </a:xfrm>
        </p:spPr>
        <p:txBody>
          <a:bodyPr/>
          <a:lstStyle/>
          <a:p>
            <a:pPr marL="0" indent="0">
              <a:buFont typeface="Arial" pitchFamily="34" charset="0"/>
              <a:buNone/>
            </a:pPr>
            <a:r>
              <a:rPr lang="en-US" b="1" dirty="0" smtClean="0">
                <a:solidFill>
                  <a:schemeClr val="tx2"/>
                </a:solidFill>
              </a:rPr>
              <a:t>DISGUISE</a:t>
            </a:r>
          </a:p>
          <a:p>
            <a:pPr marL="0" indent="0">
              <a:buFont typeface="Arial" pitchFamily="34" charset="0"/>
              <a:buNone/>
            </a:pPr>
            <a:r>
              <a:rPr lang="en-US" sz="3200" dirty="0" smtClean="0"/>
              <a:t>The </a:t>
            </a:r>
            <a:r>
              <a:rPr lang="en-US" sz="3200" dirty="0"/>
              <a:t>amount of knowledge people have about a study in which they are participating.</a:t>
            </a:r>
            <a:endParaRPr lang="en-US" dirty="0"/>
          </a:p>
        </p:txBody>
      </p:sp>
      <p:sp>
        <p:nvSpPr>
          <p:cNvPr id="10" name="Content Placeholder 3"/>
          <p:cNvSpPr>
            <a:spLocks noGrp="1"/>
          </p:cNvSpPr>
          <p:nvPr>
            <p:ph sz="half" idx="2"/>
          </p:nvPr>
        </p:nvSpPr>
        <p:spPr>
          <a:xfrm>
            <a:off x="457200" y="3048000"/>
            <a:ext cx="8229600" cy="3200400"/>
          </a:xfrm>
          <a:solidFill>
            <a:schemeClr val="tx1"/>
          </a:solidFill>
        </p:spPr>
        <p:txBody>
          <a:bodyPr/>
          <a:lstStyle/>
          <a:p>
            <a:pPr lvl="1"/>
            <a:endParaRPr lang="en-US" altLang="en-US" sz="800" dirty="0"/>
          </a:p>
          <a:p>
            <a:pPr lvl="1">
              <a:buClr>
                <a:schemeClr val="bg1"/>
              </a:buClr>
              <a:buFont typeface="Wingdings" pitchFamily="2" charset="2"/>
              <a:buNone/>
            </a:pPr>
            <a:r>
              <a:rPr lang="en-US" altLang="en-US" b="1" dirty="0">
                <a:solidFill>
                  <a:schemeClr val="bg1"/>
                </a:solidFill>
              </a:rPr>
              <a:t>Disguise is especially useful when…</a:t>
            </a:r>
          </a:p>
          <a:p>
            <a:pPr lvl="2">
              <a:buClr>
                <a:schemeClr val="bg1"/>
              </a:buClr>
              <a:buFont typeface="Wingdings" pitchFamily="2" charset="2"/>
              <a:buChar char="ü"/>
            </a:pPr>
            <a:r>
              <a:rPr lang="en-US" altLang="en-US" dirty="0">
                <a:solidFill>
                  <a:schemeClr val="bg1"/>
                </a:solidFill>
              </a:rPr>
              <a:t>…knowing the purpose or sponsor is likely to bias respondents’ answers.</a:t>
            </a:r>
          </a:p>
          <a:p>
            <a:pPr lvl="2">
              <a:buClr>
                <a:schemeClr val="bg1"/>
              </a:buClr>
              <a:buFont typeface="Wingdings" pitchFamily="2" charset="2"/>
              <a:buChar char="ü"/>
            </a:pPr>
            <a:r>
              <a:rPr lang="en-US" altLang="en-US" dirty="0">
                <a:solidFill>
                  <a:schemeClr val="bg1"/>
                </a:solidFill>
              </a:rPr>
              <a:t>…re-creating the natural environment is necessary, particularly in experimental research.</a:t>
            </a:r>
            <a:endParaRPr lang="en-US" dirty="0"/>
          </a:p>
        </p:txBody>
      </p:sp>
    </p:spTree>
    <p:extLst>
      <p:ext uri="{BB962C8B-B14F-4D97-AF65-F5344CB8AC3E}">
        <p14:creationId xmlns:p14="http://schemas.microsoft.com/office/powerpoint/2010/main" val="3956118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Ethics of </a:t>
            </a:r>
            <a:r>
              <a:rPr lang="en-US" altLang="en-US" dirty="0" smtClean="0"/>
              <a:t>Disguise</a:t>
            </a:r>
            <a:r>
              <a:rPr lang="en-US" altLang="en-US" sz="2000" dirty="0"/>
              <a:t> </a:t>
            </a:r>
            <a:r>
              <a:rPr lang="en-US" altLang="en-US" sz="2000" dirty="0" smtClean="0"/>
              <a:t>(2 </a:t>
            </a:r>
            <a:r>
              <a:rPr lang="en-US" altLang="en-US" sz="2000" dirty="0"/>
              <a:t>of 2)</a:t>
            </a:r>
            <a:endParaRPr lang="en-US" dirty="0"/>
          </a:p>
        </p:txBody>
      </p:sp>
      <p:sp>
        <p:nvSpPr>
          <p:cNvPr id="3" name="Content Placeholder 2"/>
          <p:cNvSpPr>
            <a:spLocks noGrp="1"/>
          </p:cNvSpPr>
          <p:nvPr>
            <p:ph idx="1"/>
          </p:nvPr>
        </p:nvSpPr>
        <p:spPr/>
        <p:txBody>
          <a:bodyPr/>
          <a:lstStyle/>
          <a:p>
            <a:r>
              <a:rPr lang="en-US" altLang="en-US" dirty="0"/>
              <a:t>Under the rights model of ethics, the use of disguise amounts to a violation of the respondent’s </a:t>
            </a:r>
            <a:r>
              <a:rPr lang="en-US" altLang="en-US" i="1" dirty="0"/>
              <a:t>right to know</a:t>
            </a:r>
            <a:r>
              <a:rPr lang="en-US" altLang="en-US" dirty="0" smtClean="0"/>
              <a:t>.</a:t>
            </a:r>
            <a:endParaRPr lang="en-US" altLang="en-US" b="1" dirty="0">
              <a:solidFill>
                <a:schemeClr val="tx2"/>
              </a:solidFill>
            </a:endParaRPr>
          </a:p>
          <a:p>
            <a:pPr marL="914400" lvl="2" indent="0">
              <a:buNone/>
            </a:pPr>
            <a:r>
              <a:rPr lang="en-US" altLang="en-US" sz="3200" b="1" dirty="0">
                <a:solidFill>
                  <a:schemeClr val="tx2"/>
                </a:solidFill>
              </a:rPr>
              <a:t>DEBRIEFING:</a:t>
            </a:r>
            <a:r>
              <a:rPr lang="en-US" altLang="en-US" sz="3200" dirty="0"/>
              <a:t> The process of providing appropriate information to respondents after data have been collected using disguise.</a:t>
            </a:r>
            <a:endParaRPr lang="en-US" altLang="en-US" dirty="0"/>
          </a:p>
        </p:txBody>
      </p:sp>
    </p:spTree>
    <p:extLst>
      <p:ext uri="{BB962C8B-B14F-4D97-AF65-F5344CB8AC3E}">
        <p14:creationId xmlns:p14="http://schemas.microsoft.com/office/powerpoint/2010/main" val="1993086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Primary Methods of Administration</a:t>
            </a:r>
            <a:endParaRPr lang="en-US" sz="2000" dirty="0"/>
          </a:p>
        </p:txBody>
      </p:sp>
      <p:sp>
        <p:nvSpPr>
          <p:cNvPr id="3" name="Content Placeholder 2"/>
          <p:cNvSpPr>
            <a:spLocks noGrp="1"/>
          </p:cNvSpPr>
          <p:nvPr>
            <p:ph idx="1"/>
          </p:nvPr>
        </p:nvSpPr>
        <p:spPr/>
        <p:txBody>
          <a:bodyPr/>
          <a:lstStyle/>
          <a:p>
            <a:pPr>
              <a:spcBef>
                <a:spcPts val="1200"/>
              </a:spcBef>
              <a:spcAft>
                <a:spcPts val="1200"/>
              </a:spcAft>
            </a:pPr>
            <a:r>
              <a:rPr lang="en-US" altLang="en-US" dirty="0"/>
              <a:t>Personal Interviews</a:t>
            </a:r>
          </a:p>
          <a:p>
            <a:pPr>
              <a:spcBef>
                <a:spcPts val="1200"/>
              </a:spcBef>
              <a:spcAft>
                <a:spcPts val="1200"/>
              </a:spcAft>
            </a:pPr>
            <a:r>
              <a:rPr lang="en-US" altLang="en-US" dirty="0"/>
              <a:t>Telephone Interviews</a:t>
            </a:r>
          </a:p>
          <a:p>
            <a:pPr>
              <a:spcBef>
                <a:spcPts val="1200"/>
              </a:spcBef>
              <a:spcAft>
                <a:spcPts val="1200"/>
              </a:spcAft>
            </a:pPr>
            <a:r>
              <a:rPr lang="en-US" altLang="en-US" dirty="0"/>
              <a:t>Mail Surveys</a:t>
            </a:r>
          </a:p>
          <a:p>
            <a:pPr>
              <a:spcBef>
                <a:spcPts val="1200"/>
              </a:spcBef>
              <a:spcAft>
                <a:spcPts val="1200"/>
              </a:spcAft>
            </a:pPr>
            <a:r>
              <a:rPr lang="en-US" altLang="en-US" dirty="0"/>
              <a:t>Online Surveys</a:t>
            </a:r>
          </a:p>
        </p:txBody>
      </p:sp>
    </p:spTree>
    <p:extLst>
      <p:ext uri="{BB962C8B-B14F-4D97-AF65-F5344CB8AC3E}">
        <p14:creationId xmlns:p14="http://schemas.microsoft.com/office/powerpoint/2010/main" val="492424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Personal Interview</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sz="3200" b="1" dirty="0">
                <a:solidFill>
                  <a:schemeClr val="tx2"/>
                </a:solidFill>
              </a:rPr>
              <a:t>PERSONAL INTERVIEW</a:t>
            </a:r>
          </a:p>
          <a:p>
            <a:pPr marL="0" indent="0">
              <a:buFont typeface="Arial" pitchFamily="34" charset="0"/>
              <a:buNone/>
            </a:pPr>
            <a:r>
              <a:rPr lang="en-US" sz="3000" dirty="0"/>
              <a:t>Direct, face-to-face conversation between a representative of the research organization, the interviewer, and a respondent or interviewee.</a:t>
            </a:r>
          </a:p>
          <a:p>
            <a:pPr lvl="1">
              <a:spcBef>
                <a:spcPts val="0"/>
              </a:spcBef>
              <a:spcAft>
                <a:spcPts val="0"/>
              </a:spcAft>
            </a:pPr>
            <a:r>
              <a:rPr lang="en-US" sz="2400" dirty="0"/>
              <a:t>Can be conducted in lots of different locations (including malls using mall intercepts)</a:t>
            </a:r>
          </a:p>
          <a:p>
            <a:pPr lvl="1">
              <a:spcAft>
                <a:spcPts val="0"/>
              </a:spcAft>
            </a:pPr>
            <a:r>
              <a:rPr lang="en-US" sz="2400" dirty="0"/>
              <a:t>Generally strong sampling control (including higher response rates)</a:t>
            </a:r>
          </a:p>
          <a:p>
            <a:pPr lvl="1">
              <a:spcAft>
                <a:spcPts val="0"/>
              </a:spcAft>
            </a:pPr>
            <a:r>
              <a:rPr lang="en-US" sz="2400" dirty="0" smtClean="0"/>
              <a:t>Great </a:t>
            </a:r>
            <a:r>
              <a:rPr lang="en-US" sz="2400" dirty="0"/>
              <a:t>flexibility, but higher levels of interviewer bias</a:t>
            </a:r>
          </a:p>
          <a:p>
            <a:pPr lvl="1"/>
            <a:r>
              <a:rPr lang="en-US" sz="2400" dirty="0"/>
              <a:t>Time- and </a:t>
            </a:r>
            <a:r>
              <a:rPr lang="en-US" sz="2400" dirty="0" smtClean="0"/>
              <a:t>cost-intensive</a:t>
            </a:r>
            <a:endParaRPr lang="en-US" sz="2600" dirty="0"/>
          </a:p>
        </p:txBody>
      </p:sp>
    </p:spTree>
    <p:extLst>
      <p:ext uri="{BB962C8B-B14F-4D97-AF65-F5344CB8AC3E}">
        <p14:creationId xmlns:p14="http://schemas.microsoft.com/office/powerpoint/2010/main" val="2442073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Survey </a:t>
            </a:r>
            <a:r>
              <a:rPr lang="en-US" altLang="en-US" dirty="0" smtClean="0"/>
              <a:t>Types</a:t>
            </a:r>
            <a:r>
              <a:rPr lang="en-US" altLang="en-US" sz="2000" dirty="0" smtClean="0"/>
              <a:t> (1 of 2)</a:t>
            </a:r>
            <a:endParaRPr lang="en-US" dirty="0"/>
          </a:p>
        </p:txBody>
      </p:sp>
      <p:sp>
        <p:nvSpPr>
          <p:cNvPr id="3"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solidFill>
                  <a:schemeClr val="tx2"/>
                </a:solidFill>
              </a:rPr>
              <a:t>RANDOM-DIGIT DIALING (RDD)</a:t>
            </a:r>
            <a:endParaRPr lang="en-US" sz="4000" b="1" dirty="0">
              <a:solidFill>
                <a:schemeClr val="tx2"/>
              </a:solidFill>
            </a:endParaRPr>
          </a:p>
          <a:p>
            <a:pPr marL="0" indent="0">
              <a:buFont typeface="Arial" pitchFamily="34" charset="0"/>
              <a:buNone/>
            </a:pPr>
            <a:r>
              <a:rPr lang="en-US" sz="3200" dirty="0"/>
              <a:t>A technique used in studies using telephone interviews, in which the numbers to be called are randomly generated.</a:t>
            </a:r>
          </a:p>
        </p:txBody>
      </p:sp>
      <p:sp>
        <p:nvSpPr>
          <p:cNvPr id="4" name="Content Placeholder 3"/>
          <p:cNvSpPr>
            <a:spLocks noGrp="1"/>
          </p:cNvSpPr>
          <p:nvPr>
            <p:ph sz="half" idx="2"/>
          </p:nvPr>
        </p:nvSpPr>
        <p:spPr>
          <a:xfrm>
            <a:off x="457200" y="3810000"/>
            <a:ext cx="8229600" cy="2286000"/>
          </a:xfrm>
        </p:spPr>
        <p:txBody>
          <a:bodyPr/>
          <a:lstStyle/>
          <a:p>
            <a:pPr marL="0" indent="0">
              <a:buFont typeface="Arial" pitchFamily="34" charset="0"/>
              <a:buNone/>
            </a:pPr>
            <a:r>
              <a:rPr lang="en-US" b="1" dirty="0">
                <a:solidFill>
                  <a:schemeClr val="tx2"/>
                </a:solidFill>
              </a:rPr>
              <a:t>IN-BOUND SURVEYS</a:t>
            </a:r>
            <a:endParaRPr lang="en-US" sz="3200" b="1" dirty="0">
              <a:solidFill>
                <a:schemeClr val="tx2"/>
              </a:solidFill>
            </a:endParaRPr>
          </a:p>
          <a:p>
            <a:pPr marL="0" indent="0">
              <a:buFont typeface="Arial" pitchFamily="34" charset="0"/>
              <a:buNone/>
            </a:pPr>
            <a:r>
              <a:rPr lang="en-US" sz="3200" dirty="0"/>
              <a:t>A method of data collection in which respondents access a survey by telephone or on the Web to respond to survey items.</a:t>
            </a:r>
            <a:endParaRPr lang="en-US" sz="2800" dirty="0"/>
          </a:p>
        </p:txBody>
      </p:sp>
    </p:spTree>
    <p:extLst>
      <p:ext uri="{BB962C8B-B14F-4D97-AF65-F5344CB8AC3E}">
        <p14:creationId xmlns:p14="http://schemas.microsoft.com/office/powerpoint/2010/main" val="2074740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Survey </a:t>
            </a:r>
            <a:r>
              <a:rPr lang="en-US" altLang="en-US" dirty="0" smtClean="0"/>
              <a:t>Types</a:t>
            </a:r>
            <a:r>
              <a:rPr lang="en-US" altLang="en-US" sz="2000" dirty="0"/>
              <a:t> </a:t>
            </a:r>
            <a:r>
              <a:rPr lang="en-US" altLang="en-US" sz="2000" dirty="0" smtClean="0"/>
              <a:t>(2 </a:t>
            </a:r>
            <a:r>
              <a:rPr lang="en-US" altLang="en-US" sz="2000" dirty="0"/>
              <a:t>of 2)</a:t>
            </a:r>
            <a:endParaRPr lang="en-US" dirty="0"/>
          </a:p>
        </p:txBody>
      </p:sp>
      <p:sp>
        <p:nvSpPr>
          <p:cNvPr id="6" name="Content Placeholder 2"/>
          <p:cNvSpPr>
            <a:spLocks noGrp="1"/>
          </p:cNvSpPr>
          <p:nvPr>
            <p:ph sz="half" idx="1"/>
          </p:nvPr>
        </p:nvSpPr>
        <p:spPr>
          <a:xfrm>
            <a:off x="457200" y="1432560"/>
            <a:ext cx="8229600" cy="929640"/>
          </a:xfrm>
        </p:spPr>
        <p:txBody>
          <a:bodyPr/>
          <a:lstStyle/>
          <a:p>
            <a:pPr marL="0" indent="0">
              <a:buNone/>
            </a:pPr>
            <a:r>
              <a:rPr lang="en-US" sz="2800" b="1" dirty="0" smtClean="0"/>
              <a:t>EXHIBIT </a:t>
            </a:r>
            <a:r>
              <a:rPr lang="en-US" sz="2800" b="1" dirty="0"/>
              <a:t>11.1</a:t>
            </a:r>
            <a:r>
              <a:rPr lang="en-US" sz="2800" dirty="0"/>
              <a:t> </a:t>
            </a:r>
            <a:r>
              <a:rPr lang="en-US" sz="2800" dirty="0" smtClean="0"/>
              <a:t> Percentage </a:t>
            </a:r>
            <a:r>
              <a:rPr lang="en-US" sz="2800" dirty="0"/>
              <a:t>of Corporate Marketing Researchers Using Each Method</a:t>
            </a:r>
          </a:p>
        </p:txBody>
      </p:sp>
      <p:graphicFrame>
        <p:nvGraphicFramePr>
          <p:cNvPr id="8" name="Table 3" descr="A table shows four methods used by corporate marketing researchers."/>
          <p:cNvGraphicFramePr>
            <a:graphicFrameLocks noGrp="1"/>
          </p:cNvGraphicFramePr>
          <p:nvPr>
            <p:ph sz="half" idx="2"/>
            <p:extLst>
              <p:ext uri="{D42A27DB-BD31-4B8C-83A1-F6EECF244321}">
                <p14:modId xmlns:p14="http://schemas.microsoft.com/office/powerpoint/2010/main" val="3897228214"/>
              </p:ext>
            </p:extLst>
          </p:nvPr>
        </p:nvGraphicFramePr>
        <p:xfrm>
          <a:off x="457200" y="2560320"/>
          <a:ext cx="8229600" cy="2926080"/>
        </p:xfrm>
        <a:graphic>
          <a:graphicData uri="http://schemas.openxmlformats.org/drawingml/2006/table">
            <a:tbl>
              <a:tblPr firstRow="1" bandRow="1">
                <a:tableStyleId>{5C22544A-7EE6-4342-B048-85BDC9FD1C3A}</a:tableStyleId>
              </a:tblPr>
              <a:tblGrid>
                <a:gridCol w="5029200"/>
                <a:gridCol w="3200400"/>
              </a:tblGrid>
              <a:tr h="731520">
                <a:tc>
                  <a:txBody>
                    <a:bodyPr/>
                    <a:lstStyle/>
                    <a:p>
                      <a:r>
                        <a:rPr lang="en-US" sz="2800" b="0" dirty="0" smtClean="0">
                          <a:solidFill>
                            <a:schemeClr val="tx1"/>
                          </a:solidFill>
                        </a:rPr>
                        <a:t>Personal Interviews</a:t>
                      </a:r>
                      <a:endParaRPr lang="en-US" sz="28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r>
                        <a:rPr lang="en-US" sz="2800" b="0" dirty="0" smtClean="0">
                          <a:solidFill>
                            <a:schemeClr val="tx1"/>
                          </a:solidFill>
                        </a:rPr>
                        <a:t>67%</a:t>
                      </a:r>
                      <a:endParaRPr lang="en-US" sz="28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731520">
                <a:tc>
                  <a:txBody>
                    <a:bodyPr/>
                    <a:lstStyle/>
                    <a:p>
                      <a:r>
                        <a:rPr lang="en-US" sz="2800" dirty="0" smtClean="0">
                          <a:solidFill>
                            <a:schemeClr val="tx1"/>
                          </a:solidFill>
                        </a:rPr>
                        <a:t>Telephone Interviews</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r>
                        <a:rPr lang="en-US" sz="2800" dirty="0" smtClean="0">
                          <a:solidFill>
                            <a:schemeClr val="tx1"/>
                          </a:solidFill>
                        </a:rPr>
                        <a:t>61%</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731520">
                <a:tc>
                  <a:txBody>
                    <a:bodyPr/>
                    <a:lstStyle/>
                    <a:p>
                      <a:r>
                        <a:rPr lang="en-US" sz="2800" dirty="0" smtClean="0">
                          <a:solidFill>
                            <a:schemeClr val="tx1"/>
                          </a:solidFill>
                        </a:rPr>
                        <a:t>Paper-based Surveys</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ctr"/>
                      <a:r>
                        <a:rPr lang="en-US" sz="2800" dirty="0" smtClean="0">
                          <a:solidFill>
                            <a:schemeClr val="tx1"/>
                          </a:solidFill>
                        </a:rPr>
                        <a:t>32%</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731520">
                <a:tc>
                  <a:txBody>
                    <a:bodyPr/>
                    <a:lstStyle/>
                    <a:p>
                      <a:r>
                        <a:rPr lang="en-US" sz="2800" dirty="0" smtClean="0">
                          <a:solidFill>
                            <a:schemeClr val="tx1"/>
                          </a:solidFill>
                        </a:rPr>
                        <a:t>Online Surveys</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ctr"/>
                      <a:r>
                        <a:rPr lang="en-US" sz="2800" dirty="0" smtClean="0">
                          <a:solidFill>
                            <a:schemeClr val="tx1"/>
                          </a:solidFill>
                        </a:rPr>
                        <a:t>97%</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bl>
          </a:graphicData>
        </a:graphic>
      </p:graphicFrame>
    </p:spTree>
    <p:extLst>
      <p:ext uri="{BB962C8B-B14F-4D97-AF65-F5344CB8AC3E}">
        <p14:creationId xmlns:p14="http://schemas.microsoft.com/office/powerpoint/2010/main" val="4144939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Mail </a:t>
            </a:r>
            <a:r>
              <a:rPr lang="en-US" altLang="en-US" dirty="0" smtClean="0"/>
              <a:t>Survey</a:t>
            </a:r>
            <a:r>
              <a:rPr lang="en-US" altLang="en-US" sz="2000" dirty="0" smtClean="0"/>
              <a:t> (1 of 2)</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MAIL SURVEY</a:t>
            </a:r>
            <a:endParaRPr lang="en-US" sz="4000" b="1" dirty="0">
              <a:solidFill>
                <a:schemeClr val="tx2"/>
              </a:solidFill>
            </a:endParaRPr>
          </a:p>
          <a:p>
            <a:pPr marL="0" indent="0">
              <a:buFont typeface="Arial" pitchFamily="34" charset="0"/>
              <a:buNone/>
            </a:pPr>
            <a:r>
              <a:rPr lang="en-US" sz="3200" dirty="0"/>
              <a:t>A survey administered by mail to designated respondents with an accompanying cover letter. The respondents return the questionnaire by mail to the research organization.</a:t>
            </a:r>
            <a:endParaRPr lang="en-US" altLang="en-US" dirty="0"/>
          </a:p>
        </p:txBody>
      </p:sp>
    </p:spTree>
    <p:extLst>
      <p:ext uri="{BB962C8B-B14F-4D97-AF65-F5344CB8AC3E}">
        <p14:creationId xmlns:p14="http://schemas.microsoft.com/office/powerpoint/2010/main" val="741676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Mail </a:t>
            </a:r>
            <a:r>
              <a:rPr lang="en-US" altLang="en-US" dirty="0" smtClean="0"/>
              <a:t>Survey</a:t>
            </a:r>
            <a:r>
              <a:rPr lang="en-US" altLang="en-US" sz="2000" dirty="0" smtClean="0"/>
              <a:t> (2 of 2)</a:t>
            </a:r>
            <a:endParaRPr lang="en-US" dirty="0"/>
          </a:p>
        </p:txBody>
      </p:sp>
      <p:sp>
        <p:nvSpPr>
          <p:cNvPr id="6" name="Content Placeholder 2"/>
          <p:cNvSpPr>
            <a:spLocks noGrp="1"/>
          </p:cNvSpPr>
          <p:nvPr>
            <p:ph idx="1"/>
          </p:nvPr>
        </p:nvSpPr>
        <p:spPr/>
        <p:txBody>
          <a:bodyPr/>
          <a:lstStyle/>
          <a:p>
            <a:pPr marL="347472" lvl="1"/>
            <a:r>
              <a:rPr lang="en-US" sz="3000" dirty="0"/>
              <a:t>Lower degree of sampling control (mailing lists often available, but no control over who completes survey, and often low response rates)</a:t>
            </a:r>
          </a:p>
          <a:p>
            <a:pPr marL="347472" lvl="1"/>
            <a:r>
              <a:rPr lang="en-US" sz="3000" dirty="0"/>
              <a:t>No interviewer bias and can offer anonymity, but less flexibility (no explanation or follow-up, no complex materials)</a:t>
            </a:r>
          </a:p>
          <a:p>
            <a:pPr marL="347472" lvl="1"/>
            <a:r>
              <a:rPr lang="en-US" sz="3000" dirty="0"/>
              <a:t>Lower cost than personal or telephone interviews</a:t>
            </a:r>
            <a:endParaRPr lang="en-US" altLang="en-US" dirty="0"/>
          </a:p>
        </p:txBody>
      </p:sp>
    </p:spTree>
    <p:extLst>
      <p:ext uri="{BB962C8B-B14F-4D97-AF65-F5344CB8AC3E}">
        <p14:creationId xmlns:p14="http://schemas.microsoft.com/office/powerpoint/2010/main" val="2474716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Online </a:t>
            </a:r>
            <a:r>
              <a:rPr lang="en-US" altLang="en-US" dirty="0" smtClean="0"/>
              <a:t>Survey</a:t>
            </a:r>
            <a:r>
              <a:rPr lang="en-US" altLang="en-US" sz="2000" dirty="0"/>
              <a:t> (1 of 3)</a:t>
            </a:r>
            <a:endParaRPr lang="en-US" dirty="0"/>
          </a:p>
        </p:txBody>
      </p:sp>
      <p:sp>
        <p:nvSpPr>
          <p:cNvPr id="2" name="Content Placeholder 2"/>
          <p:cNvSpPr>
            <a:spLocks noGrp="1"/>
          </p:cNvSpPr>
          <p:nvPr>
            <p:ph sz="half" idx="1"/>
          </p:nvPr>
        </p:nvSpPr>
        <p:spPr>
          <a:xfrm>
            <a:off x="457200" y="1432560"/>
            <a:ext cx="8229600" cy="1844040"/>
          </a:xfrm>
        </p:spPr>
        <p:txBody>
          <a:bodyPr/>
          <a:lstStyle/>
          <a:p>
            <a:pPr marL="0" indent="0">
              <a:buFont typeface="Arial" pitchFamily="34" charset="0"/>
              <a:buNone/>
            </a:pPr>
            <a:r>
              <a:rPr lang="en-US" b="1" dirty="0">
                <a:solidFill>
                  <a:schemeClr val="tx2"/>
                </a:solidFill>
              </a:rPr>
              <a:t>ONLINE SURVEY</a:t>
            </a:r>
            <a:endParaRPr lang="en-US" sz="4000" b="1" dirty="0">
              <a:solidFill>
                <a:schemeClr val="tx2"/>
              </a:solidFill>
            </a:endParaRPr>
          </a:p>
          <a:p>
            <a:pPr marL="0" indent="0">
              <a:buFont typeface="Arial" pitchFamily="34" charset="0"/>
              <a:buNone/>
            </a:pPr>
            <a:r>
              <a:rPr lang="en-US" sz="3200" dirty="0"/>
              <a:t>A method of </a:t>
            </a:r>
            <a:r>
              <a:rPr lang="en-US" sz="3200" dirty="0" smtClean="0"/>
              <a:t>administration </a:t>
            </a:r>
            <a:r>
              <a:rPr lang="en-US" sz="3200" dirty="0"/>
              <a:t>that relies on the Web for completing the survey.</a:t>
            </a:r>
            <a:endParaRPr lang="en-US" dirty="0"/>
          </a:p>
        </p:txBody>
      </p:sp>
      <p:pic>
        <p:nvPicPr>
          <p:cNvPr id="7" name="Picture 3" descr="A photo shows a McDonalds customer receipt with online survey information.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77440" y="3200400"/>
            <a:ext cx="4389120" cy="292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387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Online </a:t>
            </a:r>
            <a:r>
              <a:rPr lang="en-US" altLang="en-US" dirty="0" smtClean="0"/>
              <a:t>Survey</a:t>
            </a:r>
            <a:r>
              <a:rPr lang="en-US" altLang="en-US" sz="2000" dirty="0" smtClean="0"/>
              <a:t> (2 of 3)</a:t>
            </a:r>
            <a:endParaRPr lang="en-US" dirty="0"/>
          </a:p>
        </p:txBody>
      </p:sp>
      <p:sp>
        <p:nvSpPr>
          <p:cNvPr id="4" name="Content Placeholder 2"/>
          <p:cNvSpPr>
            <a:spLocks noGrp="1"/>
          </p:cNvSpPr>
          <p:nvPr>
            <p:ph idx="1"/>
          </p:nvPr>
        </p:nvSpPr>
        <p:spPr/>
        <p:txBody>
          <a:bodyPr/>
          <a:lstStyle/>
          <a:p>
            <a:pPr marL="347472" lvl="1"/>
            <a:r>
              <a:rPr lang="en-US" dirty="0"/>
              <a:t>Explosion in use over the past decade</a:t>
            </a:r>
          </a:p>
          <a:p>
            <a:pPr marL="347472" lvl="1"/>
            <a:r>
              <a:rPr lang="en-US" dirty="0"/>
              <a:t>Email lists and panels are readily available, but it’s difficult to know who you are really contacting; response rates are often very low</a:t>
            </a:r>
          </a:p>
          <a:p>
            <a:pPr marL="347472" lvl="1"/>
            <a:r>
              <a:rPr lang="en-US" dirty="0"/>
              <a:t>Good flexibility; visuals and complex material possible</a:t>
            </a:r>
          </a:p>
          <a:p>
            <a:pPr marL="347472" lvl="1"/>
            <a:r>
              <a:rPr lang="en-US" dirty="0"/>
              <a:t>Usually quick and inexpensive</a:t>
            </a:r>
          </a:p>
        </p:txBody>
      </p:sp>
    </p:spTree>
    <p:extLst>
      <p:ext uri="{BB962C8B-B14F-4D97-AF65-F5344CB8AC3E}">
        <p14:creationId xmlns:p14="http://schemas.microsoft.com/office/powerpoint/2010/main" val="428390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3)</a:t>
            </a:r>
            <a:endParaRPr lang="en-US" sz="2000" dirty="0"/>
          </a:p>
        </p:txBody>
      </p:sp>
      <p:sp>
        <p:nvSpPr>
          <p:cNvPr id="2" name="Content Placeholder 2"/>
          <p:cNvSpPr>
            <a:spLocks noGrp="1"/>
          </p:cNvSpPr>
          <p:nvPr>
            <p:ph idx="1"/>
          </p:nvPr>
        </p:nvSpPr>
        <p:spPr/>
        <p:txBody>
          <a:bodyPr/>
          <a:lstStyle/>
          <a:p>
            <a:pPr marL="640080" lvl="0" indent="-640080">
              <a:spcBef>
                <a:spcPts val="1200"/>
              </a:spcBef>
              <a:spcAft>
                <a:spcPts val="1200"/>
              </a:spcAft>
              <a:buAutoNum type="arabicPeriod"/>
            </a:pPr>
            <a:r>
              <a:rPr lang="en-US" dirty="0"/>
              <a:t>Explain the concept of structure as it relates to questionnaires</a:t>
            </a:r>
            <a:r>
              <a:rPr lang="en-US" dirty="0" smtClean="0"/>
              <a:t>.</a:t>
            </a:r>
            <a:endParaRPr lang="en-US" dirty="0"/>
          </a:p>
          <a:p>
            <a:pPr marL="640080" indent="-640080">
              <a:spcBef>
                <a:spcPts val="1200"/>
              </a:spcBef>
              <a:spcAft>
                <a:spcPts val="1200"/>
              </a:spcAft>
              <a:buFontTx/>
              <a:buAutoNum type="arabicPeriod"/>
            </a:pPr>
            <a:r>
              <a:rPr lang="en-US" dirty="0"/>
              <a:t>Cite the drawbacks of using high degrees of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Online Survey</a:t>
            </a:r>
            <a:r>
              <a:rPr lang="en-US" altLang="en-US" sz="2000" dirty="0"/>
              <a:t> </a:t>
            </a:r>
            <a:r>
              <a:rPr lang="en-US" altLang="en-US" sz="2000" dirty="0" smtClean="0"/>
              <a:t>(3 </a:t>
            </a:r>
            <a:r>
              <a:rPr lang="en-US" altLang="en-US" sz="2000" dirty="0"/>
              <a:t>of 3)</a:t>
            </a:r>
            <a:endParaRPr lang="en-US" dirty="0"/>
          </a:p>
        </p:txBody>
      </p:sp>
      <p:sp>
        <p:nvSpPr>
          <p:cNvPr id="4" name="Content Placeholder 2"/>
          <p:cNvSpPr>
            <a:spLocks noGrp="1"/>
          </p:cNvSpPr>
          <p:nvPr>
            <p:ph sz="half" idx="1"/>
          </p:nvPr>
        </p:nvSpPr>
        <p:spPr>
          <a:xfrm>
            <a:off x="457200" y="1295400"/>
            <a:ext cx="8229600" cy="609600"/>
          </a:xfrm>
        </p:spPr>
        <p:txBody>
          <a:bodyPr/>
          <a:lstStyle/>
          <a:p>
            <a:pPr marL="0" indent="0">
              <a:buNone/>
            </a:pPr>
            <a:r>
              <a:rPr lang="en-US" sz="1600" b="1" dirty="0" smtClean="0"/>
              <a:t>EXHIBIT </a:t>
            </a:r>
            <a:r>
              <a:rPr lang="en-US" sz="1600" b="1" dirty="0"/>
              <a:t>11.4</a:t>
            </a:r>
            <a:r>
              <a:rPr lang="en-US" sz="1600" dirty="0"/>
              <a:t> </a:t>
            </a:r>
            <a:r>
              <a:rPr lang="en-US" sz="1600" dirty="0" smtClean="0"/>
              <a:t> </a:t>
            </a:r>
            <a:r>
              <a:rPr lang="en-US" sz="1600" dirty="0"/>
              <a:t>Primary Communication Methods of Data Collection: Relative </a:t>
            </a:r>
            <a:r>
              <a:rPr lang="en-US" sz="1600" dirty="0" smtClean="0"/>
              <a:t>Advantages (+) </a:t>
            </a:r>
            <a:r>
              <a:rPr lang="en-US" sz="1600" dirty="0"/>
              <a:t>and Disadvantages </a:t>
            </a:r>
            <a:r>
              <a:rPr lang="en-US" sz="1600" dirty="0" smtClean="0"/>
              <a:t>(−)</a:t>
            </a:r>
            <a:endParaRPr lang="en-US" sz="1600" dirty="0"/>
          </a:p>
        </p:txBody>
      </p:sp>
      <p:graphicFrame>
        <p:nvGraphicFramePr>
          <p:cNvPr id="7" name="Table 3" descr="A table shows the advantages and drawbacks of data collection methods listed under sampling control, information control, and administrative control."/>
          <p:cNvGraphicFramePr>
            <a:graphicFrameLocks noGrp="1"/>
          </p:cNvGraphicFramePr>
          <p:nvPr>
            <p:ph sz="half" idx="2"/>
            <p:extLst>
              <p:ext uri="{D42A27DB-BD31-4B8C-83A1-F6EECF244321}">
                <p14:modId xmlns:p14="http://schemas.microsoft.com/office/powerpoint/2010/main" val="3113921950"/>
              </p:ext>
            </p:extLst>
          </p:nvPr>
        </p:nvGraphicFramePr>
        <p:xfrm>
          <a:off x="457200" y="1837944"/>
          <a:ext cx="8229600" cy="4334256"/>
        </p:xfrm>
        <a:graphic>
          <a:graphicData uri="http://schemas.openxmlformats.org/drawingml/2006/table">
            <a:tbl>
              <a:tblPr firstRow="1" bandRow="1">
                <a:tableStyleId>{5C22544A-7EE6-4342-B048-85BDC9FD1C3A}</a:tableStyleId>
              </a:tblPr>
              <a:tblGrid>
                <a:gridCol w="3474720"/>
                <a:gridCol w="1188720"/>
                <a:gridCol w="1188720"/>
                <a:gridCol w="1371600"/>
                <a:gridCol w="1005840"/>
              </a:tblGrid>
              <a:tr h="0">
                <a:tc>
                  <a:txBody>
                    <a:bodyPr/>
                    <a:lstStyle/>
                    <a:p>
                      <a:pPr algn="ctr"/>
                      <a:endParaRPr lang="en-US"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r>
                        <a:rPr lang="en-US" sz="1000" dirty="0" smtClean="0">
                          <a:solidFill>
                            <a:schemeClr val="tx1"/>
                          </a:solidFill>
                        </a:rPr>
                        <a:t>PERSONAL</a:t>
                      </a:r>
                    </a:p>
                    <a:p>
                      <a:pPr algn="l"/>
                      <a:r>
                        <a:rPr lang="en-US" sz="1000" dirty="0" smtClean="0">
                          <a:solidFill>
                            <a:schemeClr val="tx1"/>
                          </a:solidFill>
                        </a:rPr>
                        <a:t>INTERVIEWS</a:t>
                      </a:r>
                      <a:endParaRPr lang="en-US"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r>
                        <a:rPr lang="en-US" sz="1000" dirty="0" smtClean="0">
                          <a:solidFill>
                            <a:schemeClr val="tx1"/>
                          </a:solidFill>
                        </a:rPr>
                        <a:t>TELEPHONE</a:t>
                      </a:r>
                    </a:p>
                    <a:p>
                      <a:pPr algn="l"/>
                      <a:r>
                        <a:rPr lang="en-US" sz="1000" dirty="0" smtClean="0">
                          <a:solidFill>
                            <a:schemeClr val="tx1"/>
                          </a:solidFill>
                        </a:rPr>
                        <a:t>INTERVIEWS</a:t>
                      </a:r>
                      <a:endParaRPr lang="en-US"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r>
                        <a:rPr lang="en-US" sz="1000" dirty="0" smtClean="0">
                          <a:solidFill>
                            <a:schemeClr val="tx1"/>
                          </a:solidFill>
                        </a:rPr>
                        <a:t>PAPER-BASED</a:t>
                      </a:r>
                    </a:p>
                    <a:p>
                      <a:pPr algn="l"/>
                      <a:r>
                        <a:rPr lang="en-US" sz="1000" dirty="0" smtClean="0">
                          <a:solidFill>
                            <a:schemeClr val="tx1"/>
                          </a:solidFill>
                        </a:rPr>
                        <a:t>SURVEYS</a:t>
                      </a:r>
                      <a:endParaRPr lang="en-US"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r>
                        <a:rPr lang="en-US" sz="1000" dirty="0" smtClean="0">
                          <a:solidFill>
                            <a:schemeClr val="tx1"/>
                          </a:solidFill>
                        </a:rPr>
                        <a:t>ONLINE</a:t>
                      </a:r>
                    </a:p>
                    <a:p>
                      <a:pPr algn="l"/>
                      <a:r>
                        <a:rPr lang="en-US" sz="1000" dirty="0" smtClean="0">
                          <a:solidFill>
                            <a:schemeClr val="tx1"/>
                          </a:solidFill>
                        </a:rPr>
                        <a:t>SURVEYS</a:t>
                      </a:r>
                      <a:endParaRPr lang="en-US"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0">
                <a:tc>
                  <a:txBody>
                    <a:bodyPr/>
                    <a:lstStyle/>
                    <a:p>
                      <a:r>
                        <a:rPr lang="en-US" sz="1000" b="1" dirty="0" smtClean="0">
                          <a:solidFill>
                            <a:schemeClr val="tx1"/>
                          </a:solidFill>
                        </a:rPr>
                        <a:t>SAMPLING CONTROL</a:t>
                      </a:r>
                      <a:endParaRPr lang="en-US" sz="1000" b="1"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0">
                <a:tc>
                  <a:txBody>
                    <a:bodyPr/>
                    <a:lstStyle/>
                    <a:p>
                      <a:r>
                        <a:rPr lang="en-US" sz="1000" dirty="0" smtClean="0">
                          <a:solidFill>
                            <a:schemeClr val="tx1"/>
                          </a:solidFill>
                        </a:rPr>
                        <a:t>Ability to secure list of population members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b="1"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b="1"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Ability to secure correct respondent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Response rate</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b="1" dirty="0" smtClean="0">
                          <a:solidFill>
                            <a:schemeClr val="tx1"/>
                          </a:solidFill>
                        </a:rPr>
                        <a:t>INFORMATION CONTROL</a:t>
                      </a:r>
                      <a:endParaRPr lang="en-US" sz="1000" b="1"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r>
              <a:tr h="0">
                <a:tc>
                  <a:txBody>
                    <a:bodyPr/>
                    <a:lstStyle/>
                    <a:p>
                      <a:r>
                        <a:rPr lang="en-US" sz="1000" dirty="0" smtClean="0">
                          <a:solidFill>
                            <a:schemeClr val="tx1"/>
                          </a:solidFill>
                        </a:rPr>
                        <a:t>Ability to probe for detailed answers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Ability to handle complex information</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Ability to clarify questions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Amount of information obtained</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Flexibility of question sequencing</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Protection from interviewer bias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Ability to obtain personal information</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Ability to show visual displays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Ability to offer anonymity</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b="1" dirty="0" smtClean="0">
                          <a:solidFill>
                            <a:schemeClr val="tx1"/>
                          </a:solidFill>
                        </a:rPr>
                        <a:t>ADMINISTRATIVE CONTROL</a:t>
                      </a:r>
                      <a:endParaRPr lang="en-US" sz="1000" b="1"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r>
              <a:tr h="0">
                <a:tc>
                  <a:txBody>
                    <a:bodyPr/>
                    <a:lstStyle/>
                    <a:p>
                      <a:r>
                        <a:rPr lang="en-US" sz="1000" dirty="0" smtClean="0">
                          <a:solidFill>
                            <a:schemeClr val="tx1"/>
                          </a:solidFill>
                        </a:rPr>
                        <a:t>Time requirements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Cost requirements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0">
                <a:tc>
                  <a:txBody>
                    <a:bodyPr/>
                    <a:lstStyle/>
                    <a:p>
                      <a:r>
                        <a:rPr lang="en-US" sz="1000" dirty="0" smtClean="0">
                          <a:solidFill>
                            <a:schemeClr val="tx1"/>
                          </a:solidFill>
                        </a:rPr>
                        <a:t>Quality control/supervisory requirements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0">
                <a:tc>
                  <a:txBody>
                    <a:bodyPr/>
                    <a:lstStyle/>
                    <a:p>
                      <a:r>
                        <a:rPr lang="en-US" sz="1000" dirty="0" smtClean="0">
                          <a:solidFill>
                            <a:schemeClr val="tx1"/>
                          </a:solidFill>
                        </a:rPr>
                        <a:t>Computer support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l"/>
                      <a:r>
                        <a:rPr lang="en-US" sz="1000" b="1" dirty="0" smtClean="0">
                          <a:solidFill>
                            <a:schemeClr val="tx1"/>
                          </a:solidFill>
                        </a:rPr>
                        <a: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bl>
          </a:graphicData>
        </a:graphic>
      </p:graphicFrame>
    </p:spTree>
    <p:extLst>
      <p:ext uri="{BB962C8B-B14F-4D97-AF65-F5344CB8AC3E}">
        <p14:creationId xmlns:p14="http://schemas.microsoft.com/office/powerpoint/2010/main" val="1668206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3)</a:t>
            </a:r>
            <a:endParaRPr lang="en-US" dirty="0"/>
          </a:p>
        </p:txBody>
      </p:sp>
      <p:sp>
        <p:nvSpPr>
          <p:cNvPr id="3" name="Content Placeholder 2"/>
          <p:cNvSpPr>
            <a:spLocks noGrp="1"/>
          </p:cNvSpPr>
          <p:nvPr>
            <p:ph idx="1"/>
          </p:nvPr>
        </p:nvSpPr>
        <p:spPr/>
        <p:txBody>
          <a:bodyPr/>
          <a:lstStyle/>
          <a:p>
            <a:pPr marL="640080" indent="-640080">
              <a:spcBef>
                <a:spcPts val="1200"/>
              </a:spcBef>
              <a:spcAft>
                <a:spcPts val="1200"/>
              </a:spcAft>
              <a:buAutoNum type="arabicPeriod" startAt="3"/>
            </a:pPr>
            <a:r>
              <a:rPr lang="en-US" dirty="0"/>
              <a:t>Explain what is meant by disguise in a questionnaire</a:t>
            </a:r>
            <a:r>
              <a:rPr lang="en-US" dirty="0" smtClean="0"/>
              <a:t>.</a:t>
            </a:r>
          </a:p>
          <a:p>
            <a:pPr marL="640080" indent="-640080">
              <a:spcBef>
                <a:spcPts val="1200"/>
              </a:spcBef>
              <a:spcAft>
                <a:spcPts val="1200"/>
              </a:spcAft>
              <a:buAutoNum type="arabicPeriod" startAt="3"/>
            </a:pPr>
            <a:r>
              <a:rPr lang="en-US" dirty="0"/>
              <a:t>Discuss two situations in which disguise might be desirable.</a:t>
            </a:r>
            <a:endParaRPr lang="en-US" altLang="en-US" dirty="0"/>
          </a:p>
        </p:txBody>
      </p:sp>
    </p:spTree>
    <p:extLst>
      <p:ext uri="{BB962C8B-B14F-4D97-AF65-F5344CB8AC3E}">
        <p14:creationId xmlns:p14="http://schemas.microsoft.com/office/powerpoint/2010/main" val="2921380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(3 </a:t>
            </a:r>
            <a:r>
              <a:rPr lang="en-US" altLang="en-US" sz="2000" dirty="0"/>
              <a:t>of 3)</a:t>
            </a:r>
            <a:endParaRPr lang="en-US" sz="2000" dirty="0"/>
          </a:p>
        </p:txBody>
      </p:sp>
      <p:sp>
        <p:nvSpPr>
          <p:cNvPr id="3" name="Content Placeholder 2"/>
          <p:cNvSpPr>
            <a:spLocks noGrp="1"/>
          </p:cNvSpPr>
          <p:nvPr>
            <p:ph idx="1"/>
          </p:nvPr>
        </p:nvSpPr>
        <p:spPr/>
        <p:txBody>
          <a:bodyPr/>
          <a:lstStyle/>
          <a:p>
            <a:pPr marL="640080" indent="-640080">
              <a:spcBef>
                <a:spcPts val="1200"/>
              </a:spcBef>
              <a:spcAft>
                <a:spcPts val="1200"/>
              </a:spcAft>
              <a:buFont typeface="+mj-lt"/>
              <a:buAutoNum type="arabicPeriod" startAt="5"/>
            </a:pPr>
            <a:r>
              <a:rPr lang="en-US" dirty="0"/>
              <a:t>Differentiate among the main methods of administering questionnaires</a:t>
            </a:r>
            <a:r>
              <a:rPr lang="en-US" dirty="0" smtClean="0"/>
              <a:t>.</a:t>
            </a:r>
          </a:p>
          <a:p>
            <a:pPr marL="640080" indent="-640080">
              <a:spcBef>
                <a:spcPts val="1200"/>
              </a:spcBef>
              <a:spcAft>
                <a:spcPts val="1200"/>
              </a:spcAft>
              <a:buFont typeface="+mj-lt"/>
              <a:buAutoNum type="arabicPeriod" startAt="5"/>
            </a:pPr>
            <a:r>
              <a:rPr lang="en-US" dirty="0"/>
              <a:t>Discuss three important aspects used to compare the four different methods of administering questionnaires.</a:t>
            </a:r>
            <a:endParaRPr lang="en-US" dirty="0" smtClean="0"/>
          </a:p>
        </p:txBody>
      </p:sp>
    </p:spTree>
    <p:extLst>
      <p:ext uri="{BB962C8B-B14F-4D97-AF65-F5344CB8AC3E}">
        <p14:creationId xmlns:p14="http://schemas.microsoft.com/office/powerpoint/2010/main" val="22774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Issues for Collecting Information by </a:t>
            </a:r>
            <a:r>
              <a:rPr lang="en-US" altLang="en-US" dirty="0" smtClean="0"/>
              <a:t>Communication</a:t>
            </a:r>
            <a:r>
              <a:rPr lang="en-US" altLang="en-US" sz="2000" dirty="0" smtClean="0"/>
              <a:t> (1 of 4)</a:t>
            </a:r>
            <a:endParaRPr lang="en-US" sz="2000" dirty="0"/>
          </a:p>
        </p:txBody>
      </p:sp>
      <p:pic>
        <p:nvPicPr>
          <p:cNvPr id="4" name="Picture 2" descr="A chart shows the text ‘communication,’ with three text boxes arranged vertically to its right. Each text box has a few subdivisions.&#10;&#10;The first text box reads, Degree of Structure, and its two subdivisions are structured and unstructured. The second text box reads, Degree of Disguise, and its two subdivisions are undisguised and disguised. The third text box reads, Method of Administration, and its four subdivisions are personal interview, telephone interview, mail questionnaire, and online surv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0563" y="2285999"/>
            <a:ext cx="6622874" cy="297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236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Issues for Collecting Information by </a:t>
            </a:r>
            <a:r>
              <a:rPr lang="en-US" altLang="en-US" dirty="0" smtClean="0"/>
              <a:t>Communication</a:t>
            </a:r>
            <a:r>
              <a:rPr lang="en-US" altLang="en-US" sz="2000" dirty="0" smtClean="0"/>
              <a:t> (2 of 4)</a:t>
            </a:r>
            <a:endParaRPr lang="en-US" sz="2000"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STRUCTURE</a:t>
            </a:r>
          </a:p>
          <a:p>
            <a:pPr marL="457200" lvl="1" indent="0">
              <a:buNone/>
            </a:pPr>
            <a:r>
              <a:rPr lang="en-US" dirty="0"/>
              <a:t>The degree of standardization used with the data collection instrument.</a:t>
            </a:r>
            <a:endParaRPr lang="en-US" dirty="0" smtClean="0"/>
          </a:p>
        </p:txBody>
      </p:sp>
    </p:spTree>
    <p:extLst>
      <p:ext uri="{BB962C8B-B14F-4D97-AF65-F5344CB8AC3E}">
        <p14:creationId xmlns:p14="http://schemas.microsoft.com/office/powerpoint/2010/main" val="1304784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Issues for Collecting Information by Communication</a:t>
            </a:r>
            <a:r>
              <a:rPr lang="en-US" altLang="en-US" sz="2000" dirty="0" smtClean="0"/>
              <a:t> (3 of 4)</a:t>
            </a:r>
            <a:endParaRPr lang="en-US" sz="2000" dirty="0"/>
          </a:p>
        </p:txBody>
      </p:sp>
      <p:sp>
        <p:nvSpPr>
          <p:cNvPr id="4" name="Content Placeholder 2"/>
          <p:cNvSpPr>
            <a:spLocks noGrp="1"/>
          </p:cNvSpPr>
          <p:nvPr>
            <p:ph sz="half" idx="1"/>
          </p:nvPr>
        </p:nvSpPr>
        <p:spPr>
          <a:xfrm>
            <a:off x="457200" y="1432560"/>
            <a:ext cx="7315200" cy="2301240"/>
          </a:xfrm>
        </p:spPr>
        <p:txBody>
          <a:bodyPr/>
          <a:lstStyle/>
          <a:p>
            <a:pPr marL="0" indent="0">
              <a:buFont typeface="Arial" pitchFamily="34" charset="0"/>
              <a:buNone/>
            </a:pPr>
            <a:r>
              <a:rPr lang="en-US" b="1" dirty="0">
                <a:solidFill>
                  <a:schemeClr val="tx2"/>
                </a:solidFill>
              </a:rPr>
              <a:t>FIXED-ALTERNATIVE QUESTIONS</a:t>
            </a:r>
          </a:p>
          <a:p>
            <a:pPr marL="457200" lvl="1" indent="0">
              <a:buNone/>
            </a:pPr>
            <a:r>
              <a:rPr lang="en-US" sz="3000" dirty="0"/>
              <a:t>Questions in which the responses are limited to stated alternatives.</a:t>
            </a:r>
            <a:endParaRPr lang="en-US" dirty="0"/>
          </a:p>
        </p:txBody>
      </p:sp>
      <p:pic>
        <p:nvPicPr>
          <p:cNvPr id="6" name="Picture 3" descr="A screenshot shows a question followed by a checklist with unchecked circles.&#10;&#10;The question reads, Considering all aspects, what is your overall evaluation of Target, the department store chain? The elements of the checklist are as follows: extremely unfavorable, unfavorable, neither favorable nor unfavorable, favorable, extremely favorable.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28800" y="3733800"/>
            <a:ext cx="5715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59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Issues for Collecting Information by Communication</a:t>
            </a:r>
            <a:r>
              <a:rPr lang="en-US" altLang="en-US" sz="2000" dirty="0" smtClean="0"/>
              <a:t> (4 of 4)</a:t>
            </a:r>
            <a:endParaRPr lang="en-US" sz="2000" dirty="0"/>
          </a:p>
        </p:txBody>
      </p:sp>
      <p:sp>
        <p:nvSpPr>
          <p:cNvPr id="4" name="Content Placeholder 2"/>
          <p:cNvSpPr>
            <a:spLocks noGrp="1"/>
          </p:cNvSpPr>
          <p:nvPr>
            <p:ph sz="half" idx="1"/>
          </p:nvPr>
        </p:nvSpPr>
        <p:spPr>
          <a:xfrm>
            <a:off x="457200" y="1432560"/>
            <a:ext cx="7315200" cy="2529840"/>
          </a:xfrm>
        </p:spPr>
        <p:txBody>
          <a:bodyPr/>
          <a:lstStyle/>
          <a:p>
            <a:pPr marL="0" indent="0">
              <a:buFont typeface="Arial" pitchFamily="34" charset="0"/>
              <a:buNone/>
            </a:pPr>
            <a:r>
              <a:rPr lang="en-US" sz="3200" b="1" dirty="0">
                <a:solidFill>
                  <a:schemeClr val="tx2"/>
                </a:solidFill>
              </a:rPr>
              <a:t>OPEN-ENDED QUESTION</a:t>
            </a:r>
          </a:p>
          <a:p>
            <a:pPr marL="457200" lvl="1" indent="0">
              <a:buNone/>
            </a:pPr>
            <a:r>
              <a:rPr lang="en-US" sz="2800" dirty="0"/>
              <a:t>A question in which respondents are free to reply in their own words rather than being limited to choosing from among a set of alternatives.</a:t>
            </a:r>
            <a:endParaRPr lang="en-US" dirty="0"/>
          </a:p>
        </p:txBody>
      </p:sp>
      <p:pic>
        <p:nvPicPr>
          <p:cNvPr id="8" name="Picture 3" descr="A screenshot shows a question and a directive followed by a few blank lines below it.&#10;&#10;The question and the directive read, Overall, how do you feel about Target, the department store chain? Please type your answer in the box below."/>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57400" y="3962400"/>
            <a:ext cx="5105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001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Structure: </a:t>
            </a:r>
            <a:r>
              <a:rPr lang="en-US" i="1" dirty="0"/>
              <a:t>Advantages and Disadvantages</a:t>
            </a:r>
            <a:endParaRPr lang="en-US" dirty="0"/>
          </a:p>
        </p:txBody>
      </p:sp>
      <p:graphicFrame>
        <p:nvGraphicFramePr>
          <p:cNvPr id="13" name="Table 2" descr="A table shows two columns with headers as follows: attributes, disadvantage, advantage.&#10;&#10;The four attributes mentioned in the first column are as follows: ease of administration, ease of coding and analysis, measure reliability, and response bias. The last attribute, ‘response bias,’ has three subdivisions below it, namely forced choice, omitted response, and precision of response. The first three attributes have corresponding checks in the advantage column, while the three subdivisions under the last attribute have corresponding checks in the disadvantage column."/>
          <p:cNvGraphicFramePr>
            <a:graphicFrameLocks noGrp="1"/>
          </p:cNvGraphicFramePr>
          <p:nvPr>
            <p:ph idx="1"/>
            <p:extLst>
              <p:ext uri="{D42A27DB-BD31-4B8C-83A1-F6EECF244321}">
                <p14:modId xmlns:p14="http://schemas.microsoft.com/office/powerpoint/2010/main" val="2389523246"/>
              </p:ext>
            </p:extLst>
          </p:nvPr>
        </p:nvGraphicFramePr>
        <p:xfrm>
          <a:off x="274320" y="1524000"/>
          <a:ext cx="8595360" cy="4572000"/>
        </p:xfrm>
        <a:graphic>
          <a:graphicData uri="http://schemas.openxmlformats.org/drawingml/2006/table">
            <a:tbl>
              <a:tblPr firstRow="1" bandRow="1">
                <a:tableStyleId>{5C22544A-7EE6-4342-B048-85BDC9FD1C3A}</a:tableStyleId>
              </a:tblPr>
              <a:tblGrid>
                <a:gridCol w="3840480"/>
                <a:gridCol w="2651760"/>
                <a:gridCol w="2103120"/>
              </a:tblGrid>
              <a:tr h="370840">
                <a:tc>
                  <a:txBody>
                    <a:bodyPr/>
                    <a:lstStyle/>
                    <a:p>
                      <a:r>
                        <a:rPr lang="en-US" sz="2800" b="1" dirty="0" smtClean="0">
                          <a:solidFill>
                            <a:schemeClr val="tx1"/>
                          </a:solidFill>
                        </a:rPr>
                        <a:t>ATTRIBUTE</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1" dirty="0" smtClean="0">
                          <a:solidFill>
                            <a:schemeClr val="tx1"/>
                          </a:solidFill>
                        </a:rPr>
                        <a:t>Disadvantage</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1" dirty="0" smtClean="0">
                          <a:solidFill>
                            <a:schemeClr val="tx1"/>
                          </a:solidFill>
                        </a:rPr>
                        <a:t>Advantage</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Ease of Administration</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Ease of Coding and Analysis</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Measure Reliability</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Response Bias:</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457200"/>
                      <a:r>
                        <a:rPr lang="en-US" sz="2400" dirty="0" smtClean="0">
                          <a:solidFill>
                            <a:schemeClr val="tx1"/>
                          </a:solidFill>
                        </a:rPr>
                        <a:t>Forced choice</a:t>
                      </a:r>
                      <a:endParaRPr lang="en-US" sz="2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457200"/>
                      <a:r>
                        <a:rPr lang="en-US" sz="2400" dirty="0" smtClean="0">
                          <a:solidFill>
                            <a:schemeClr val="tx1"/>
                          </a:solidFill>
                        </a:rPr>
                        <a:t>Omitted response</a:t>
                      </a:r>
                      <a:endParaRPr lang="en-US" sz="2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457200"/>
                      <a:r>
                        <a:rPr lang="en-US" sz="2400" dirty="0" smtClean="0">
                          <a:solidFill>
                            <a:schemeClr val="tx1"/>
                          </a:solidFill>
                        </a:rPr>
                        <a:t>Precision of response</a:t>
                      </a:r>
                      <a:endParaRPr lang="en-US" sz="24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latin typeface="Zapf Dingbats ITC"/>
                        </a:rPr>
                        <a:t>4</a:t>
                      </a: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097134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939</TotalTime>
  <Words>827</Words>
  <Application>Microsoft Office PowerPoint</Application>
  <PresentationFormat>On-screen Show (4:3)</PresentationFormat>
  <Paragraphs>170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Green PPT Template_REV</vt:lpstr>
      <vt:lpstr>Chapter 11: Collecting Data by Communication</vt:lpstr>
      <vt:lpstr>Learning Objectives (1 of 3)</vt:lpstr>
      <vt:lpstr>Learning Objectives (2 of 3)</vt:lpstr>
      <vt:lpstr>Learning Objectives (3 of 3)</vt:lpstr>
      <vt:lpstr>Key Issues for Collecting Information by Communication (1 of 4)</vt:lpstr>
      <vt:lpstr>Key Issues for Collecting Information by Communication (2 of 4)</vt:lpstr>
      <vt:lpstr>Key Issues for Collecting Information by Communication (3 of 4)</vt:lpstr>
      <vt:lpstr>Key Issues for Collecting Information by Communication (4 of 4)</vt:lpstr>
      <vt:lpstr>High Structure: Advantages and Disadvantages</vt:lpstr>
      <vt:lpstr>The Ethics of Disguise (1 of 2)</vt:lpstr>
      <vt:lpstr>The Ethics of Disguise (2 of 2)</vt:lpstr>
      <vt:lpstr>Primary Methods of Administration</vt:lpstr>
      <vt:lpstr>Personal Interview</vt:lpstr>
      <vt:lpstr>Survey Types (1 of 2)</vt:lpstr>
      <vt:lpstr>Survey Types (2 of 2)</vt:lpstr>
      <vt:lpstr>Mail Survey (1 of 2)</vt:lpstr>
      <vt:lpstr>Mail Survey (2 of 2)</vt:lpstr>
      <vt:lpstr>Online Survey (1 of 3)</vt:lpstr>
      <vt:lpstr>Online Survey (2 of 3)</vt:lpstr>
      <vt:lpstr>Online Survey (3 of 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tslagle</cp:lastModifiedBy>
  <cp:revision>124</cp:revision>
  <dcterms:created xsi:type="dcterms:W3CDTF">2017-07-18T17:14:30Z</dcterms:created>
  <dcterms:modified xsi:type="dcterms:W3CDTF">2018-06-27T13:39:21Z</dcterms:modified>
</cp:coreProperties>
</file>