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handoutMasterIdLst>
    <p:handoutMasterId r:id="rId32"/>
  </p:handoutMasterIdLst>
  <p:sldIdLst>
    <p:sldId id="257" r:id="rId2"/>
    <p:sldId id="261" r:id="rId3"/>
    <p:sldId id="276" r:id="rId4"/>
    <p:sldId id="277" r:id="rId5"/>
    <p:sldId id="262" r:id="rId6"/>
    <p:sldId id="263" r:id="rId7"/>
    <p:sldId id="264" r:id="rId8"/>
    <p:sldId id="265" r:id="rId9"/>
    <p:sldId id="278" r:id="rId10"/>
    <p:sldId id="279" r:id="rId11"/>
    <p:sldId id="280" r:id="rId12"/>
    <p:sldId id="281" r:id="rId13"/>
    <p:sldId id="266" r:id="rId14"/>
    <p:sldId id="282" r:id="rId15"/>
    <p:sldId id="283" r:id="rId16"/>
    <p:sldId id="267" r:id="rId17"/>
    <p:sldId id="284" r:id="rId18"/>
    <p:sldId id="269" r:id="rId19"/>
    <p:sldId id="270" r:id="rId20"/>
    <p:sldId id="271" r:id="rId21"/>
    <p:sldId id="275" r:id="rId22"/>
    <p:sldId id="273" r:id="rId23"/>
    <p:sldId id="285" r:id="rId24"/>
    <p:sldId id="286" r:id="rId25"/>
    <p:sldId id="292" r:id="rId26"/>
    <p:sldId id="288" r:id="rId27"/>
    <p:sldId id="289" r:id="rId28"/>
    <p:sldId id="290"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7CA1CE"/>
    <a:srgbClr val="89A4A7"/>
    <a:srgbClr val="F8FBFC"/>
    <a:srgbClr val="EAF5E6"/>
    <a:srgbClr val="DDF0D7"/>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3124200" y="6459008"/>
            <a:ext cx="2926080" cy="274320"/>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813601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1887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763520"/>
            <a:ext cx="8229600" cy="1066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972560"/>
            <a:ext cx="82296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57200" y="5105400"/>
            <a:ext cx="82296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003676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1887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763520"/>
            <a:ext cx="8229600" cy="10668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97256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724400" y="40386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51054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800600" y="5181600"/>
            <a:ext cx="3962400" cy="99060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00816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6" r:id="rId3"/>
    <p:sldLayoutId id="2147483668" r:id="rId4"/>
    <p:sldLayoutId id="2147483676" r:id="rId5"/>
    <p:sldLayoutId id="2147483677" r:id="rId6"/>
    <p:sldLayoutId id="2147483678" r:id="rId7"/>
    <p:sldLayoutId id="2147483669" r:id="rId8"/>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1447801"/>
            <a:ext cx="3657600" cy="2819399"/>
          </a:xfrm>
        </p:spPr>
        <p:txBody>
          <a:bodyPr/>
          <a:lstStyle/>
          <a:p>
            <a:r>
              <a:rPr lang="en-US" dirty="0"/>
              <a:t>Chapter 12:</a:t>
            </a:r>
            <a:br>
              <a:rPr lang="en-US" dirty="0"/>
            </a:br>
            <a:r>
              <a:rPr lang="en-US" dirty="0"/>
              <a:t>Asking Good Questions</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Measurement</a:t>
            </a:r>
            <a:r>
              <a:rPr lang="en-US" altLang="en-US" sz="2000" dirty="0"/>
              <a:t> </a:t>
            </a:r>
            <a:r>
              <a:rPr lang="en-US" altLang="en-US" sz="2000" dirty="0" smtClean="0"/>
              <a:t>(6 </a:t>
            </a:r>
            <a:r>
              <a:rPr lang="en-US" altLang="en-US" sz="2000" dirty="0"/>
              <a:t>of 7)</a:t>
            </a:r>
            <a:endParaRPr lang="en-US" sz="2000" dirty="0"/>
          </a:p>
        </p:txBody>
      </p:sp>
      <p:sp>
        <p:nvSpPr>
          <p:cNvPr id="3" name="Content Placeholder 2"/>
          <p:cNvSpPr>
            <a:spLocks noGrp="1"/>
          </p:cNvSpPr>
          <p:nvPr>
            <p:ph sz="half" idx="1"/>
          </p:nvPr>
        </p:nvSpPr>
        <p:spPr>
          <a:xfrm>
            <a:off x="457200" y="1432560"/>
            <a:ext cx="8229600" cy="2148840"/>
          </a:xfrm>
        </p:spPr>
        <p:txBody>
          <a:bodyPr/>
          <a:lstStyle/>
          <a:p>
            <a:pPr marL="0" indent="0">
              <a:buFont typeface="Arial" pitchFamily="34" charset="0"/>
              <a:buNone/>
            </a:pPr>
            <a:r>
              <a:rPr lang="en-US" b="1" dirty="0">
                <a:solidFill>
                  <a:schemeClr val="tx2"/>
                </a:solidFill>
              </a:rPr>
              <a:t>INTERVAL SCALE</a:t>
            </a:r>
          </a:p>
          <a:p>
            <a:pPr marL="0" indent="0">
              <a:buFont typeface="Arial" pitchFamily="34" charset="0"/>
              <a:buNone/>
            </a:pPr>
            <a:r>
              <a:rPr lang="en-US" sz="3000" dirty="0"/>
              <a:t>Measurement in which the assigned numbers legitimately allow the comparison of the size of the differences among and between members.</a:t>
            </a:r>
          </a:p>
        </p:txBody>
      </p:sp>
      <p:pic>
        <p:nvPicPr>
          <p:cNvPr id="2050" name="Picture 3" descr="An illustration shows an assessment form that records a respondent’s preference for soft drinks with Nominal, Ordinal, Interval, and Ratio Scales. The form reads as follows:&#10;&#10;Interval Scale:&#10;Please indicate your linking for each of the following soft drinks by circling the number that best reflects your opinion.&#10;Row 1: &#10;Coke: 1 (extremely unfavorable), 2, 3, 4, 5, 6, 7 (extremely favorable)&#10;Row 2: &#10;Dr. Pepper: 1 (extremely unfavorable), 2, 3, 4, 5, 6, 7 (extremely favorable)&#10;Row 3: &#10;Mountain Dew: 1 (extremely unfavorable), 2, 3, 4, 5, 6, 7 (extremely favorable)&#10;Row 4: &#10;Pepsi: 1 (extremely unfavorable), 2, 3, 4, 5, 6, 7 (extremely favorable)&#10;Row 5: &#10;7 Up: 1 (extremely unfavorable), 2, 3, 4, 5, 6, 7 (extremely favorable)&#10;Row 6: &#10;Sprite: 1 (extremely unfavorable), 2, 3, 4, 5, 6, 7 (extremely favorabl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 y="3657599"/>
            <a:ext cx="7696200" cy="2431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5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Measurement</a:t>
            </a:r>
            <a:r>
              <a:rPr lang="en-US" altLang="en-US" sz="2000" dirty="0"/>
              <a:t> </a:t>
            </a:r>
            <a:r>
              <a:rPr lang="en-US" altLang="en-US" sz="2000" dirty="0" smtClean="0"/>
              <a:t>(7 </a:t>
            </a:r>
            <a:r>
              <a:rPr lang="en-US" altLang="en-US" sz="2000" dirty="0"/>
              <a:t>of 7)</a:t>
            </a:r>
            <a:endParaRPr lang="en-US" sz="2000" dirty="0"/>
          </a:p>
        </p:txBody>
      </p:sp>
      <p:sp>
        <p:nvSpPr>
          <p:cNvPr id="3" name="Content Placeholder 2"/>
          <p:cNvSpPr>
            <a:spLocks noGrp="1"/>
          </p:cNvSpPr>
          <p:nvPr>
            <p:ph sz="half" idx="1"/>
          </p:nvPr>
        </p:nvSpPr>
        <p:spPr>
          <a:xfrm>
            <a:off x="457200" y="1432560"/>
            <a:ext cx="8229600" cy="2072640"/>
          </a:xfrm>
        </p:spPr>
        <p:txBody>
          <a:bodyPr/>
          <a:lstStyle/>
          <a:p>
            <a:pPr marL="0" indent="0">
              <a:buFont typeface="Arial" pitchFamily="34" charset="0"/>
              <a:buNone/>
            </a:pPr>
            <a:r>
              <a:rPr lang="en-US" b="1" dirty="0">
                <a:solidFill>
                  <a:schemeClr val="tx2"/>
                </a:solidFill>
              </a:rPr>
              <a:t>RATIO </a:t>
            </a:r>
            <a:r>
              <a:rPr lang="en-US" b="1" dirty="0" smtClean="0">
                <a:solidFill>
                  <a:schemeClr val="tx2"/>
                </a:solidFill>
              </a:rPr>
              <a:t>SCALE</a:t>
            </a:r>
            <a:br>
              <a:rPr lang="en-US" b="1" dirty="0" smtClean="0">
                <a:solidFill>
                  <a:schemeClr val="tx2"/>
                </a:solidFill>
              </a:rPr>
            </a:br>
            <a:r>
              <a:rPr lang="en-US" sz="3000" dirty="0" smtClean="0"/>
              <a:t>Measurement </a:t>
            </a:r>
            <a:r>
              <a:rPr lang="en-US" sz="3000" dirty="0"/>
              <a:t>that has a natural, or absolute, zero and therefore allows the comparison of absolute magnitudes of the numbers.</a:t>
            </a:r>
          </a:p>
        </p:txBody>
      </p:sp>
      <p:pic>
        <p:nvPicPr>
          <p:cNvPr id="3074" name="Picture 3" descr="An illustration shows an assessment form that records a respondent’s preference for soft drinks with Nominal, Ordinal, Interval, and Ratio Scales. The form reads as follows:&#10;&#10;Ratio Scale:&#10;In the past seven days, approximately how many 12 ounce servings of each of the following soft drinks have you consumed? : Coke, Dr.Pepper, Mountain Dew, Pepsi, 7 Up, and Sprit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3400" y="3581400"/>
            <a:ext cx="7813223"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05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Measuring Attitudes and Other Unobservable Concepts</a:t>
            </a:r>
            <a:endParaRPr lang="en-US" sz="2000" dirty="0"/>
          </a:p>
        </p:txBody>
      </p:sp>
      <p:sp>
        <p:nvSpPr>
          <p:cNvPr id="3" name="Content Placeholder 2"/>
          <p:cNvSpPr>
            <a:spLocks noGrp="1"/>
          </p:cNvSpPr>
          <p:nvPr>
            <p:ph sz="half" idx="1"/>
          </p:nvPr>
        </p:nvSpPr>
        <p:spPr>
          <a:xfrm>
            <a:off x="457200" y="1432560"/>
            <a:ext cx="8229600" cy="2606040"/>
          </a:xfrm>
        </p:spPr>
        <p:txBody>
          <a:bodyPr/>
          <a:lstStyle/>
          <a:p>
            <a:pPr marL="0" indent="0">
              <a:buFont typeface="Arial" pitchFamily="34" charset="0"/>
              <a:buNone/>
            </a:pPr>
            <a:r>
              <a:rPr lang="en-US" b="1" dirty="0" smtClean="0">
                <a:solidFill>
                  <a:schemeClr val="tx2"/>
                </a:solidFill>
              </a:rPr>
              <a:t>SELF-REPORT</a:t>
            </a:r>
            <a:br>
              <a:rPr lang="en-US" b="1" dirty="0" smtClean="0">
                <a:solidFill>
                  <a:schemeClr val="tx2"/>
                </a:solidFill>
              </a:rPr>
            </a:br>
            <a:r>
              <a:rPr lang="en-US" sz="3200" dirty="0" smtClean="0"/>
              <a:t>A </a:t>
            </a:r>
            <a:r>
              <a:rPr lang="en-US" sz="3200" dirty="0"/>
              <a:t>method of assessing attitudes in which individuals are asked directly for their beliefs about or feelings toward an object or class of objects.</a:t>
            </a:r>
            <a:endParaRPr lang="en-US" sz="2800" dirty="0"/>
          </a:p>
        </p:txBody>
      </p:sp>
      <p:sp>
        <p:nvSpPr>
          <p:cNvPr id="4" name="Content Placeholder 3"/>
          <p:cNvSpPr>
            <a:spLocks noGrp="1"/>
          </p:cNvSpPr>
          <p:nvPr>
            <p:ph sz="half" idx="2"/>
          </p:nvPr>
        </p:nvSpPr>
        <p:spPr>
          <a:xfrm>
            <a:off x="838200" y="4191000"/>
            <a:ext cx="7620000" cy="1295400"/>
          </a:xfrm>
          <a:prstGeom prst="flowChartConnector">
            <a:avLst/>
          </a:prstGeom>
          <a:solidFill>
            <a:srgbClr val="7CA1CE"/>
          </a:solidFill>
          <a:ln w="12700">
            <a:solidFill>
              <a:srgbClr val="89A4A7"/>
            </a:solidFill>
          </a:ln>
        </p:spPr>
        <p:txBody>
          <a:bodyPr/>
          <a:lstStyle/>
          <a:p>
            <a:pPr marL="0" lvl="1" indent="0" algn="ctr">
              <a:buNone/>
            </a:pPr>
            <a:r>
              <a:rPr lang="en-US" dirty="0"/>
              <a:t>Most common approach to measuring </a:t>
            </a:r>
            <a:r>
              <a:rPr lang="en-US" dirty="0" smtClean="0"/>
              <a:t>attitudes</a:t>
            </a:r>
            <a:endParaRPr lang="en-US" dirty="0"/>
          </a:p>
        </p:txBody>
      </p:sp>
    </p:spTree>
    <p:extLst>
      <p:ext uri="{BB962C8B-B14F-4D97-AF65-F5344CB8AC3E}">
        <p14:creationId xmlns:p14="http://schemas.microsoft.com/office/powerpoint/2010/main" val="350143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General Types of Self-Report Attitude </a:t>
            </a:r>
            <a:r>
              <a:rPr lang="en-US" dirty="0" smtClean="0"/>
              <a:t>Scales</a:t>
            </a:r>
            <a:r>
              <a:rPr lang="en-US" sz="2000" dirty="0" smtClean="0"/>
              <a:t> (1 of 9)</a:t>
            </a:r>
            <a:endParaRPr lang="en-US" dirty="0"/>
          </a:p>
        </p:txBody>
      </p:sp>
      <p:sp>
        <p:nvSpPr>
          <p:cNvPr id="3" name="Content Placeholder 2"/>
          <p:cNvSpPr>
            <a:spLocks noGrp="1"/>
          </p:cNvSpPr>
          <p:nvPr>
            <p:ph idx="1"/>
          </p:nvPr>
        </p:nvSpPr>
        <p:spPr/>
        <p:txBody>
          <a:bodyPr/>
          <a:lstStyle/>
          <a:p>
            <a:r>
              <a:rPr lang="en-US" dirty="0"/>
              <a:t>Itemized-Ratings Scales</a:t>
            </a:r>
          </a:p>
          <a:p>
            <a:r>
              <a:rPr lang="en-US" dirty="0"/>
              <a:t>Graphic-Ratings Scales</a:t>
            </a:r>
          </a:p>
          <a:p>
            <a:r>
              <a:rPr lang="en-US" dirty="0"/>
              <a:t>Comparative-Ratings Scales</a:t>
            </a:r>
          </a:p>
        </p:txBody>
      </p:sp>
    </p:spTree>
    <p:extLst>
      <p:ext uri="{BB962C8B-B14F-4D97-AF65-F5344CB8AC3E}">
        <p14:creationId xmlns:p14="http://schemas.microsoft.com/office/powerpoint/2010/main" val="244207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General Types of Self-Report Attitude </a:t>
            </a:r>
            <a:r>
              <a:rPr lang="en-US" dirty="0" smtClean="0"/>
              <a:t>Scales</a:t>
            </a:r>
            <a:r>
              <a:rPr lang="en-US" sz="2000" dirty="0" smtClean="0"/>
              <a:t> (2 of 9)</a:t>
            </a:r>
            <a:endParaRPr lang="en-US" dirty="0"/>
          </a:p>
        </p:txBody>
      </p:sp>
      <p:pic>
        <p:nvPicPr>
          <p:cNvPr id="4" name="Picture 2" descr="A screenshot shows a webpage from the Customer Service Scoreboard website.&#10;&#10;In the header is a search bar with text above that reads, Search for a company by name. To its right is a submit button. The body of the web page shows the user reviews, ratings, and comments about Zappos customer service. An infographic in the page reveals the following information about Zappos: Negative comments: 4; Positive comments: 35; 4 negative comments out of 39; Total comments is 10.26 percent; 35 positive comments out of 39; Total comments is 89.74 percent; Issue resolution: 9.0 points out of 10; Reachability: 9.3 points out of 10; Cancellation: 9.2 points out of 10; Friendliness: 9.5 points out of 10; Product knowledge: 9.3 points out of 10; Overall rating: 182.34 out of 200 points. A scale beside the overall rating shows five attributes from left to right as follows: terrible, disappointing, acceptable, satisfying, and excellent. The scale also shows colored circles above these attributes, with the leftmost circles in red, representing terrible or disappointing, the middle circles in yellow, representing acceptable, and the rightmost circles in green, representing satisfying or excellent. The scale has all the dots in green except the last one on the right. A pop-up advertisement for a music organizer is superimposed on the infograph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1" y="1431925"/>
            <a:ext cx="6858000"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58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General Types of Self-Report Attitude </a:t>
            </a:r>
            <a:r>
              <a:rPr lang="en-US" dirty="0" smtClean="0"/>
              <a:t>Scales</a:t>
            </a:r>
            <a:r>
              <a:rPr lang="en-US" sz="2000" dirty="0" smtClean="0"/>
              <a:t> (3 of 9)</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ITEMIZED-RATINGS </a:t>
            </a:r>
            <a:r>
              <a:rPr lang="en-US" b="1" dirty="0" smtClean="0">
                <a:solidFill>
                  <a:schemeClr val="tx2"/>
                </a:solidFill>
              </a:rPr>
              <a:t>SCALES</a:t>
            </a:r>
            <a:br>
              <a:rPr lang="en-US" b="1" dirty="0" smtClean="0">
                <a:solidFill>
                  <a:schemeClr val="tx2"/>
                </a:solidFill>
              </a:rPr>
            </a:br>
            <a:r>
              <a:rPr lang="en-US" sz="3000" dirty="0" smtClean="0">
                <a:latin typeface="Arial (Body)"/>
                <a:cs typeface="Arial (Body)"/>
              </a:rPr>
              <a:t>A </a:t>
            </a:r>
            <a:r>
              <a:rPr lang="en-US" sz="3000" dirty="0">
                <a:latin typeface="Arial (Body)"/>
                <a:cs typeface="Arial (Body)"/>
              </a:rPr>
              <a:t>scale on which individuals must indicate their ratings of an attribute or object by selecting the response category that best describes their position on the attribute or object.</a:t>
            </a:r>
          </a:p>
          <a:p>
            <a:pPr marL="457200" lvl="1" indent="0">
              <a:spcBef>
                <a:spcPts val="1200"/>
              </a:spcBef>
              <a:buNone/>
            </a:pPr>
            <a:r>
              <a:rPr lang="en-US" b="1" i="1" dirty="0" smtClean="0">
                <a:solidFill>
                  <a:schemeClr val="tx2"/>
                </a:solidFill>
              </a:rPr>
              <a:t>EXAMPLES:</a:t>
            </a:r>
            <a:br>
              <a:rPr lang="en-US" b="1" i="1" dirty="0" smtClean="0">
                <a:solidFill>
                  <a:schemeClr val="tx2"/>
                </a:solidFill>
              </a:rPr>
            </a:br>
            <a:r>
              <a:rPr lang="en-US" sz="3000" dirty="0" smtClean="0"/>
              <a:t>Likert </a:t>
            </a:r>
            <a:r>
              <a:rPr lang="en-US" sz="3000" dirty="0"/>
              <a:t>Summated-Ratings </a:t>
            </a:r>
            <a:r>
              <a:rPr lang="en-US" sz="3000" dirty="0" smtClean="0"/>
              <a:t>Scales</a:t>
            </a:r>
            <a:br>
              <a:rPr lang="en-US" sz="3000" dirty="0" smtClean="0"/>
            </a:br>
            <a:r>
              <a:rPr lang="en-US" sz="3000" dirty="0" smtClean="0"/>
              <a:t>Semantic </a:t>
            </a:r>
            <a:r>
              <a:rPr lang="en-US" sz="3000" dirty="0"/>
              <a:t>Differential </a:t>
            </a:r>
            <a:r>
              <a:rPr lang="en-US" sz="3000" dirty="0" smtClean="0"/>
              <a:t>Scales</a:t>
            </a:r>
            <a:endParaRPr lang="en-US" sz="3000" dirty="0"/>
          </a:p>
        </p:txBody>
      </p:sp>
    </p:spTree>
    <p:extLst>
      <p:ext uri="{BB962C8B-B14F-4D97-AF65-F5344CB8AC3E}">
        <p14:creationId xmlns:p14="http://schemas.microsoft.com/office/powerpoint/2010/main" val="1962794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General Types of Self-Report Attitude Scales</a:t>
            </a:r>
            <a:r>
              <a:rPr lang="en-US" sz="2000" dirty="0"/>
              <a:t> </a:t>
            </a:r>
            <a:r>
              <a:rPr lang="en-US" sz="2000" dirty="0" smtClean="0"/>
              <a:t>(4 </a:t>
            </a:r>
            <a:r>
              <a:rPr lang="en-US" sz="2000" dirty="0"/>
              <a:t>of 9)</a:t>
            </a:r>
            <a:endParaRPr lang="en-US" dirty="0"/>
          </a:p>
        </p:txBody>
      </p:sp>
      <p:sp>
        <p:nvSpPr>
          <p:cNvPr id="3" name="Content Placeholder 2"/>
          <p:cNvSpPr>
            <a:spLocks noGrp="1"/>
          </p:cNvSpPr>
          <p:nvPr>
            <p:ph sz="half" idx="1"/>
          </p:nvPr>
        </p:nvSpPr>
        <p:spPr>
          <a:xfrm>
            <a:off x="457200" y="1432560"/>
            <a:ext cx="8229600" cy="2453640"/>
          </a:xfrm>
        </p:spPr>
        <p:txBody>
          <a:bodyPr/>
          <a:lstStyle/>
          <a:p>
            <a:pPr marL="0" indent="0">
              <a:buFont typeface="Arial" pitchFamily="34" charset="0"/>
              <a:buNone/>
            </a:pPr>
            <a:r>
              <a:rPr lang="en-US" b="1" dirty="0"/>
              <a:t>Summated-ratings </a:t>
            </a:r>
            <a:r>
              <a:rPr lang="en-US" b="1" dirty="0" smtClean="0"/>
              <a:t>Scale</a:t>
            </a:r>
            <a:br>
              <a:rPr lang="en-US" b="1" dirty="0" smtClean="0"/>
            </a:br>
            <a:r>
              <a:rPr lang="en-US" sz="3000" dirty="0" smtClean="0"/>
              <a:t>A </a:t>
            </a:r>
            <a:r>
              <a:rPr lang="en-US" sz="3000" dirty="0"/>
              <a:t>self-report technique for attitude measurement in which respondents indicate their degree of agreement or disagreement with each of a number of statements.</a:t>
            </a:r>
          </a:p>
        </p:txBody>
      </p:sp>
      <p:pic>
        <p:nvPicPr>
          <p:cNvPr id="5" name="Picture 3" descr="An illustration shows a table that displays the Likert Summated-Ratings Scale ranging from Strongly Disagree to Strongly Agree. It lists four statements followed by five consecutive fill-out blanks that represent a scale position. The contents read as follows:&#10;&#10;1. The bank offers courteous service.&#10;Strongly Disagree (Blank Fill-on Line); Disagree (Blank Fill-on Line); Neither Agree nor Disagree (Blank Fill-on Line); Agree (Blank Fill-on Line); Strongly Agree (Blank Fill-on Line)&#10;&#10;2. The bank has a convenient location.&#10;Strongly Disagree (Blank Fill-on Line); Disagree (Blank Fill-on Line); Neither Agree nor Disagree (Blank Fill-on Line); Agree (Blank Fill-on Line); Strongly Agree (Blank Fill-on Line)&#10;&#10;3. The bank has convenient hours.&#10;Strongly Disagree (Blank Fill-on Line); Disagree (Blank Fill-on Line); Neither Agree nor Disagree (Blank Fill-on Line); Agree (Blank Fill-on Line); Strongly Agree (Blank Fill-on Line)&#10;&#10;4. The bank offers low-interest-rate loans.&#10;Strongly Disagree (Blank Fill-on Line); Disagree (Blank Fill-on Line); Neither Agree nor Disagree (Blank Fill-on Line); Agree (Blank Fill-on Line); Strongly Agree (Blank Fill-on Lin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3400" y="3962400"/>
            <a:ext cx="80772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740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General Types of Self-Report Attitude Scales</a:t>
            </a:r>
            <a:r>
              <a:rPr lang="en-US" sz="2000" dirty="0"/>
              <a:t> </a:t>
            </a:r>
            <a:r>
              <a:rPr lang="en-US" sz="2000" dirty="0" smtClean="0"/>
              <a:t>(5 </a:t>
            </a:r>
            <a:r>
              <a:rPr lang="en-US" sz="2000" dirty="0"/>
              <a:t>of 9)</a:t>
            </a:r>
            <a:endParaRPr lang="en-US" dirty="0"/>
          </a:p>
        </p:txBody>
      </p:sp>
      <p:sp>
        <p:nvSpPr>
          <p:cNvPr id="3" name="Content Placeholder 2"/>
          <p:cNvSpPr>
            <a:spLocks noGrp="1"/>
          </p:cNvSpPr>
          <p:nvPr>
            <p:ph sz="half" idx="1"/>
          </p:nvPr>
        </p:nvSpPr>
        <p:spPr>
          <a:xfrm>
            <a:off x="457200" y="1432560"/>
            <a:ext cx="8229600" cy="2453640"/>
          </a:xfrm>
        </p:spPr>
        <p:txBody>
          <a:bodyPr/>
          <a:lstStyle/>
          <a:p>
            <a:pPr marL="0" indent="0">
              <a:buFont typeface="Arial" pitchFamily="34" charset="0"/>
              <a:buNone/>
            </a:pPr>
            <a:r>
              <a:rPr lang="en-US" b="1" dirty="0"/>
              <a:t>Semantic-differential </a:t>
            </a:r>
            <a:r>
              <a:rPr lang="en-US" b="1" dirty="0" smtClean="0"/>
              <a:t>Scale</a:t>
            </a:r>
            <a:br>
              <a:rPr lang="en-US" b="1" dirty="0" smtClean="0"/>
            </a:br>
            <a:r>
              <a:rPr lang="en-US" sz="2800" dirty="0" smtClean="0"/>
              <a:t>A </a:t>
            </a:r>
            <a:r>
              <a:rPr lang="en-US" sz="2800" dirty="0"/>
              <a:t>self-report technique for attitude measurement in which the subjects are asked to check which cell between a set of bipolar adjectives or phrases best describes their feelings toward the object.</a:t>
            </a:r>
          </a:p>
        </p:txBody>
      </p:sp>
      <p:pic>
        <p:nvPicPr>
          <p:cNvPr id="6" name="Picture 3" descr="An illustration shows a sample semantic-differential scaling form with seven blanks (each separated by a colon and representing a scale position) between a pair of bipolar phrases that measure the attitudes of Bank A and Bank B. The contents of the form are as follows:&#10;Row 1:&#10;Service is discourteous (colon) (Blank Fill-on Line) (colon) (Blank Fill-on Line) (colon) (Blank Fill-on Line) (colon) (Blank Fill-on Line) (colon) (Blank Fill-on Line) (colon) (Blank Fill-on Line) (colon) (Blank Fill-on Line) (colon) Service is courteous&#10;Row 2:&#10;Location is inconvenient (colon) (Blank Fill-on Line) (colon) (Blank Fill-on Line) (colon) (Blank Fill-on Line) (colon) (Blank Fill-on Line) (colon) (Blank Fill-on Line) (colon) (Blank Fill-on Line) (colon) (Blank Fill-on Line) (colon) Location is convenient&#10;Row 3:&#10;Hours are inconvenient ((colon) (Blank Fill-on Line) (colon) (Blank Fill-on Line) (colon) (Blank Fill-on Line) (colon) (Blank Fill-on Line) (colon) (Blank Fill-on Line) (colon) (Blank Fill-on Line) (colon) (Blank Fill-on Line) (colon) Hours are convenient&#10;Row 4:&#10; Loan interest rates are high (colon) (Blank Fill-on Line) (colon) (Blank Fill-on Line) (colon) (Blank Fill-on Line) (colon) (Blank Fill-on Line) (colon) (Blank Fill-on Line) (colon) (Blank Fill-on Line) (colon) (Blank Fill-on Line) (colon) Loan interest rates are low."/>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1000" y="4038600"/>
            <a:ext cx="8382000" cy="1988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183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Three General Types of Self-Report Attitude Scales</a:t>
            </a:r>
            <a:r>
              <a:rPr lang="en-US" sz="2000" dirty="0"/>
              <a:t> </a:t>
            </a:r>
            <a:r>
              <a:rPr lang="en-US" sz="2000" dirty="0" smtClean="0"/>
              <a:t>(6 </a:t>
            </a:r>
            <a:r>
              <a:rPr lang="en-US" sz="2000" dirty="0"/>
              <a:t>of 9)</a:t>
            </a:r>
            <a:endParaRPr lang="en-US" dirty="0"/>
          </a:p>
        </p:txBody>
      </p:sp>
      <p:pic>
        <p:nvPicPr>
          <p:cNvPr id="7" name="Picture 2" descr="&quot;An illustration shows a snake diagram depicting the contrasting profiles of Banks A and B. The scale shows seven blanks (each separated by a colon and representing a scale position) between a pair of bipolar phrases that measure the attitudes of Bank A and Bank B. &#10;Row 1:&#10;Service is discourteous (colon) (Blank Fill-on Line) (colon) (Blank Fill-on Line) (colon) (Blank Fill-on Line) (colon) (Blank Fill-on Line) (colon) (Blank Fill-on Line) (colon) (Blank Fill-on Line) (colon) (Blank Fill-on Line) (colon) Service is courteous&#10;Row 2:&#10;Location is inconvenient (colon) (Blank Fill-on Line) (colon) (Blank Fill-on Line) (colon) (Blank Fill-on Line) (colon) (Blank Fill-on Line) (colon) (Blank Fill-on Line) (colon) (Blank Fill-on Line) (colon) (Blank Fill-on Line) (colon) Location is convenient&#10;Row 3:&#10;Hours are inconvenient ((colon) (Blank Fill-on Line) (colon) (Blank Fill-on Line) (colon) (Blank Fill-on Line) (colon) (Blank Fill-on Line) (colon) (Blank Fill-on Line) (colon) (Blank Fill-on Line) (colon) (Blank Fill-on Line) (colon) Hours are convenient&#10;Row 4:&#10; Loan interest rates are high (colon) (Blank Fill-on Line) (colon) (Blank Fill-on Line) (colon) (Blank Fill-on Line) (colon) (Blank Fill-on Line) (colon) (Blank Fill-on Line) (colon) (Blank Fill-on Line) (colon) (Blank Fill-on Line) (colon) Loan interest rates are low.&#10;The diagram, resembling the shape of a snake, is drawn by connecting the average responses to the above mentioned semantic-differential statements &#10;The line representing “Bank A” runs through the following: The fourth blank of the Service phrase, the sixth blanks of the Location and Hours phrases, and the fifth blank of the Loan phrase.&#10;The line representing “Bank B” runs through the following: The sixth blank of the Service phrase, the seventh blank of the Location phrase, the colon between the fourth and fifth blanks of the Hours phrase, and the sixth blank of the Loan phrase.&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 y="1439862"/>
            <a:ext cx="8229600" cy="4713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93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Three General Types of Self-Report Attitude Scales</a:t>
            </a:r>
            <a:r>
              <a:rPr lang="en-US" sz="2000" dirty="0"/>
              <a:t> </a:t>
            </a:r>
            <a:r>
              <a:rPr lang="en-US" sz="2000" dirty="0" smtClean="0"/>
              <a:t>(7 </a:t>
            </a:r>
            <a:r>
              <a:rPr lang="en-US" sz="2000" dirty="0"/>
              <a:t>of 9)</a:t>
            </a:r>
            <a:endParaRPr lang="en-US" dirty="0"/>
          </a:p>
        </p:txBody>
      </p:sp>
      <p:sp>
        <p:nvSpPr>
          <p:cNvPr id="6" name="Content Placeholder 2"/>
          <p:cNvSpPr>
            <a:spLocks noGrp="1"/>
          </p:cNvSpPr>
          <p:nvPr>
            <p:ph sz="half" idx="1"/>
          </p:nvPr>
        </p:nvSpPr>
        <p:spPr>
          <a:xfrm>
            <a:off x="457200" y="1432560"/>
            <a:ext cx="8305800" cy="2377440"/>
          </a:xfrm>
        </p:spPr>
        <p:txBody>
          <a:bodyPr/>
          <a:lstStyle/>
          <a:p>
            <a:pPr marL="0" indent="0">
              <a:buFont typeface="Arial" pitchFamily="34" charset="0"/>
              <a:buNone/>
            </a:pPr>
            <a:r>
              <a:rPr lang="en-US" b="1" dirty="0">
                <a:solidFill>
                  <a:schemeClr val="tx2"/>
                </a:solidFill>
              </a:rPr>
              <a:t>GRAPHIC-RATINGS </a:t>
            </a:r>
            <a:r>
              <a:rPr lang="en-US" b="1" dirty="0" smtClean="0">
                <a:solidFill>
                  <a:schemeClr val="tx2"/>
                </a:solidFill>
              </a:rPr>
              <a:t>SCALES</a:t>
            </a:r>
            <a:br>
              <a:rPr lang="en-US" b="1" dirty="0" smtClean="0">
                <a:solidFill>
                  <a:schemeClr val="tx2"/>
                </a:solidFill>
              </a:rPr>
            </a:br>
            <a:r>
              <a:rPr lang="en-US" sz="2800" dirty="0" smtClean="0"/>
              <a:t>A </a:t>
            </a:r>
            <a:r>
              <a:rPr lang="en-US" sz="2800" dirty="0"/>
              <a:t>scale in which individuals indicate their ratings of an attribute typically by placing a check at the appropriate point on a line that runs from one extreme of the attribute to the other.</a:t>
            </a:r>
          </a:p>
        </p:txBody>
      </p:sp>
      <p:pic>
        <p:nvPicPr>
          <p:cNvPr id="7" name="Picture 3" descr="An illustration shows a sample graphic-ratings scale. It displays four attributes, each accompanied by a horizontal line. The extreme left corner of the line is marked as “Not Important,” while the extreme right corner is marked as “Important.” The contents read as follows:&#10;Please evaluate each attribute in terms of how important the attribute is to you personally by placing an &quot;X&quot; at the position on the horizontal line that most reflects your feelings.&#10;Attribute: &#10;Courteous service&#10;Convenient location&#10;Convenient hours&#10;Low-interest-rate loan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800" y="3886200"/>
            <a:ext cx="7636933"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676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(1 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a:pPr>
            <a:r>
              <a:rPr lang="en-US" dirty="0" smtClean="0"/>
              <a:t>Define </a:t>
            </a:r>
            <a:r>
              <a:rPr lang="en-US" dirty="0"/>
              <a:t>the term measurement as it </a:t>
            </a:r>
            <a:r>
              <a:rPr lang="en-US" dirty="0" smtClean="0"/>
              <a:t/>
            </a:r>
            <a:br>
              <a:rPr lang="en-US" dirty="0" smtClean="0"/>
            </a:br>
            <a:r>
              <a:rPr lang="en-US" dirty="0" smtClean="0"/>
              <a:t>is </a:t>
            </a:r>
            <a:r>
              <a:rPr lang="en-US" dirty="0"/>
              <a:t>used in marketing </a:t>
            </a:r>
            <a:r>
              <a:rPr lang="en-US" dirty="0" smtClean="0"/>
              <a:t>research.</a:t>
            </a:r>
          </a:p>
          <a:p>
            <a:pPr marL="640080" indent="-640080">
              <a:spcBef>
                <a:spcPts val="1200"/>
              </a:spcBef>
              <a:spcAft>
                <a:spcPts val="1200"/>
              </a:spcAft>
              <a:buFont typeface="+mj-lt"/>
              <a:buAutoNum type="arabicPeriod"/>
            </a:pPr>
            <a:r>
              <a:rPr lang="en-US" dirty="0" smtClean="0"/>
              <a:t>List </a:t>
            </a:r>
            <a:r>
              <a:rPr lang="en-US" dirty="0"/>
              <a:t>the four scales (levels) </a:t>
            </a:r>
            <a:r>
              <a:rPr lang="en-US" dirty="0" smtClean="0"/>
              <a:t>of measurement</a:t>
            </a:r>
            <a:r>
              <a:rPr lang="en-US"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General Types of Self-Report Attitude Scales</a:t>
            </a:r>
            <a:r>
              <a:rPr lang="en-US" sz="2000" dirty="0"/>
              <a:t> </a:t>
            </a:r>
            <a:r>
              <a:rPr lang="en-US" sz="2000" dirty="0" smtClean="0"/>
              <a:t>(8 </a:t>
            </a:r>
            <a:r>
              <a:rPr lang="en-US" sz="2000" dirty="0"/>
              <a:t>of 9)</a:t>
            </a:r>
            <a:endParaRPr lang="en-US" dirty="0"/>
          </a:p>
        </p:txBody>
      </p:sp>
      <p:sp>
        <p:nvSpPr>
          <p:cNvPr id="6" name="Content Placeholder 2"/>
          <p:cNvSpPr>
            <a:spLocks noGrp="1"/>
          </p:cNvSpPr>
          <p:nvPr>
            <p:ph idx="1"/>
          </p:nvPr>
        </p:nvSpPr>
        <p:spPr/>
        <p:txBody>
          <a:bodyPr/>
          <a:lstStyle/>
          <a:p>
            <a:pPr marL="0" indent="0">
              <a:buFont typeface="Arial" pitchFamily="34" charset="0"/>
              <a:buNone/>
            </a:pPr>
            <a:r>
              <a:rPr lang="en-US" b="1" dirty="0">
                <a:solidFill>
                  <a:schemeClr val="tx2"/>
                </a:solidFill>
              </a:rPr>
              <a:t>COMPARATIVE-RATINGS </a:t>
            </a:r>
            <a:r>
              <a:rPr lang="en-US" b="1" dirty="0" smtClean="0">
                <a:solidFill>
                  <a:schemeClr val="tx2"/>
                </a:solidFill>
              </a:rPr>
              <a:t>SCALES</a:t>
            </a:r>
            <a:br>
              <a:rPr lang="en-US" b="1" dirty="0" smtClean="0">
                <a:solidFill>
                  <a:schemeClr val="tx2"/>
                </a:solidFill>
              </a:rPr>
            </a:br>
            <a:r>
              <a:rPr lang="en-US" sz="3200" dirty="0" smtClean="0"/>
              <a:t>A </a:t>
            </a:r>
            <a:r>
              <a:rPr lang="en-US" sz="3200" dirty="0"/>
              <a:t>scale requiring subjects to make their ratings as a series of relative judgments or comparisons rather than as independent assessments.</a:t>
            </a:r>
          </a:p>
        </p:txBody>
      </p:sp>
    </p:spTree>
    <p:extLst>
      <p:ext uri="{BB962C8B-B14F-4D97-AF65-F5344CB8AC3E}">
        <p14:creationId xmlns:p14="http://schemas.microsoft.com/office/powerpoint/2010/main" val="2291294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Three General Types of Self-Report Attitude Scales</a:t>
            </a:r>
            <a:r>
              <a:rPr lang="en-US" sz="2000" dirty="0"/>
              <a:t> </a:t>
            </a:r>
            <a:r>
              <a:rPr lang="en-US" sz="2000" dirty="0" smtClean="0"/>
              <a:t>(9 </a:t>
            </a:r>
            <a:r>
              <a:rPr lang="en-US" sz="2000" dirty="0"/>
              <a:t>of 9)</a:t>
            </a:r>
            <a:endParaRPr lang="en-US" dirty="0"/>
          </a:p>
        </p:txBody>
      </p:sp>
      <p:sp>
        <p:nvSpPr>
          <p:cNvPr id="7" name="Content Placeholder 2"/>
          <p:cNvSpPr>
            <a:spLocks noGrp="1"/>
          </p:cNvSpPr>
          <p:nvPr>
            <p:ph sz="half" idx="1"/>
          </p:nvPr>
        </p:nvSpPr>
        <p:spPr>
          <a:xfrm>
            <a:off x="457200" y="1432560"/>
            <a:ext cx="8229600" cy="2301240"/>
          </a:xfrm>
        </p:spPr>
        <p:txBody>
          <a:bodyPr/>
          <a:lstStyle/>
          <a:p>
            <a:pPr marL="0" indent="0">
              <a:buFont typeface="Arial" pitchFamily="34" charset="0"/>
              <a:buNone/>
            </a:pPr>
            <a:r>
              <a:rPr lang="en-US" b="1" dirty="0"/>
              <a:t>Constant-sum </a:t>
            </a:r>
            <a:r>
              <a:rPr lang="en-US" b="1" dirty="0" smtClean="0"/>
              <a:t>Method</a:t>
            </a:r>
            <a:br>
              <a:rPr lang="en-US" b="1" dirty="0" smtClean="0"/>
            </a:br>
            <a:r>
              <a:rPr lang="en-US" sz="2800" dirty="0" smtClean="0"/>
              <a:t>A </a:t>
            </a:r>
            <a:r>
              <a:rPr lang="en-US" sz="2800" dirty="0"/>
              <a:t>comparative-ratings scale in which an individual divides some given sum among two or more attributes on a basis such as importance or favorability</a:t>
            </a:r>
            <a:r>
              <a:rPr lang="en-US" sz="2800" dirty="0" smtClean="0"/>
              <a:t>.</a:t>
            </a:r>
            <a:endParaRPr lang="en-US" sz="2800" dirty="0"/>
          </a:p>
        </p:txBody>
      </p:sp>
      <p:pic>
        <p:nvPicPr>
          <p:cNvPr id="11" name="Picture 3" descr="An illustration shows a sample constant-sum comparative ratings scale. It displays four attributes, each followed by a blank to enter the data. The contents read as follows:&#10;Please divide 100 points between the following attributes in terms of the relative importance of each attribute to you: &#10;Courteous service (Blank Fill-on Line)&#10;Convenient location (Blank Fill-on Line)&#10;Convenient hours (Blank Fill-on Line)&#10;Low-interest-rate loans (Blank Fill-on Lin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800" y="3962400"/>
            <a:ext cx="7772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400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Considerations in Designing Scales</a:t>
            </a:r>
          </a:p>
        </p:txBody>
      </p:sp>
      <p:sp>
        <p:nvSpPr>
          <p:cNvPr id="3" name="Content Placeholder 2"/>
          <p:cNvSpPr>
            <a:spLocks noGrp="1"/>
          </p:cNvSpPr>
          <p:nvPr>
            <p:ph idx="1"/>
          </p:nvPr>
        </p:nvSpPr>
        <p:spPr/>
        <p:txBody>
          <a:bodyPr/>
          <a:lstStyle/>
          <a:p>
            <a:r>
              <a:rPr lang="en-US" dirty="0"/>
              <a:t>Number of items in a scale</a:t>
            </a:r>
          </a:p>
          <a:p>
            <a:pPr lvl="1"/>
            <a:r>
              <a:rPr lang="en-US" sz="3000" dirty="0"/>
              <a:t>Global measures </a:t>
            </a:r>
            <a:r>
              <a:rPr lang="en-US" sz="3000" dirty="0" smtClean="0"/>
              <a:t>versus </a:t>
            </a:r>
            <a:r>
              <a:rPr lang="en-US" sz="3000" dirty="0"/>
              <a:t>composite measures</a:t>
            </a:r>
          </a:p>
          <a:p>
            <a:r>
              <a:rPr lang="en-US" dirty="0"/>
              <a:t>Number of scale positions</a:t>
            </a:r>
          </a:p>
          <a:p>
            <a:pPr lvl="1"/>
            <a:r>
              <a:rPr lang="en-US" sz="3000" dirty="0"/>
              <a:t>Odd or even number?</a:t>
            </a:r>
          </a:p>
          <a:p>
            <a:r>
              <a:rPr lang="en-US" dirty="0"/>
              <a:t>Including a “don’t know” or “not applicable” response category</a:t>
            </a:r>
          </a:p>
        </p:txBody>
      </p:sp>
    </p:spTree>
    <p:extLst>
      <p:ext uri="{BB962C8B-B14F-4D97-AF65-F5344CB8AC3E}">
        <p14:creationId xmlns:p14="http://schemas.microsoft.com/office/powerpoint/2010/main" val="2685950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the Validity and Reliability of </a:t>
            </a:r>
            <a:r>
              <a:rPr lang="en-US" dirty="0" smtClean="0"/>
              <a:t>Measures</a:t>
            </a:r>
            <a:r>
              <a:rPr lang="en-US" sz="2000" dirty="0" smtClean="0"/>
              <a:t> (1 of 7)</a:t>
            </a:r>
            <a:endParaRPr lang="en-US" dirty="0"/>
          </a:p>
        </p:txBody>
      </p:sp>
      <p:pic>
        <p:nvPicPr>
          <p:cNvPr id="4" name="Picture 2" descr="&quot;An illustration shows the components of an Observed response as follows:&#10;Observed Response (equals) Truth (plus) Systematic Error (plus) Random Error.&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835077"/>
            <a:ext cx="8229600" cy="1857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09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the Validity and Reliability of Measures</a:t>
            </a:r>
            <a:r>
              <a:rPr lang="en-US" sz="2000" dirty="0"/>
              <a:t> </a:t>
            </a:r>
            <a:r>
              <a:rPr lang="en-US" sz="2000" dirty="0" smtClean="0"/>
              <a:t>(2 </a:t>
            </a:r>
            <a:r>
              <a:rPr lang="en-US" sz="2000" dirty="0"/>
              <a:t>of 7)</a:t>
            </a:r>
            <a:endParaRPr lang="en-US" dirty="0"/>
          </a:p>
        </p:txBody>
      </p:sp>
      <p:sp>
        <p:nvSpPr>
          <p:cNvPr id="3" name="Content Placeholder 2"/>
          <p:cNvSpPr>
            <a:spLocks noGrp="1"/>
          </p:cNvSpPr>
          <p:nvPr>
            <p:ph idx="1"/>
          </p:nvPr>
        </p:nvSpPr>
        <p:spPr/>
        <p:txBody>
          <a:bodyPr/>
          <a:lstStyle/>
          <a:p>
            <a:pPr marL="0" indent="0">
              <a:buNone/>
            </a:pPr>
            <a:r>
              <a:rPr lang="en-US" b="1" dirty="0">
                <a:solidFill>
                  <a:schemeClr val="tx2"/>
                </a:solidFill>
              </a:rPr>
              <a:t>SYSTEMATIC </a:t>
            </a:r>
            <a:r>
              <a:rPr lang="en-US" b="1" dirty="0" smtClean="0">
                <a:solidFill>
                  <a:schemeClr val="tx2"/>
                </a:solidFill>
              </a:rPr>
              <a:t>ERROR</a:t>
            </a:r>
          </a:p>
          <a:p>
            <a:pPr marL="457200" indent="0">
              <a:buNone/>
            </a:pPr>
            <a:r>
              <a:rPr lang="en-US" sz="2800" dirty="0" smtClean="0"/>
              <a:t>Error in measurement that is also known as constant error because it affects the measurement in a constant way.</a:t>
            </a:r>
          </a:p>
          <a:p>
            <a:pPr marL="0" indent="0">
              <a:spcBef>
                <a:spcPts val="2400"/>
              </a:spcBef>
              <a:buNone/>
            </a:pPr>
            <a:r>
              <a:rPr lang="en-US" b="1" dirty="0" smtClean="0">
                <a:solidFill>
                  <a:schemeClr val="tx2"/>
                </a:solidFill>
              </a:rPr>
              <a:t>RANDOM </a:t>
            </a:r>
            <a:r>
              <a:rPr lang="en-US" b="1" dirty="0">
                <a:solidFill>
                  <a:schemeClr val="tx2"/>
                </a:solidFill>
              </a:rPr>
              <a:t>ERROR</a:t>
            </a:r>
          </a:p>
          <a:p>
            <a:pPr marL="457200" lvl="1" indent="0">
              <a:buNone/>
            </a:pPr>
            <a:r>
              <a:rPr lang="en-US" sz="2800" dirty="0"/>
              <a:t>Error in measurement due to temporary aspects of the person or measurement situation that affects the measurement in irregular ways</a:t>
            </a:r>
            <a:r>
              <a:rPr lang="en-US" sz="2800" dirty="0" smtClean="0"/>
              <a:t>.</a:t>
            </a:r>
            <a:endParaRPr lang="en-US" sz="2800" dirty="0"/>
          </a:p>
        </p:txBody>
      </p:sp>
    </p:spTree>
    <p:extLst>
      <p:ext uri="{BB962C8B-B14F-4D97-AF65-F5344CB8AC3E}">
        <p14:creationId xmlns:p14="http://schemas.microsoft.com/office/powerpoint/2010/main" val="2918267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Establishing the Validity and Reliability of Measures</a:t>
            </a:r>
            <a:r>
              <a:rPr lang="en-US" sz="2000" dirty="0"/>
              <a:t> </a:t>
            </a:r>
            <a:r>
              <a:rPr lang="en-US" sz="2000" dirty="0" smtClean="0"/>
              <a:t>(3 </a:t>
            </a:r>
            <a:r>
              <a:rPr lang="en-US" sz="2000" dirty="0"/>
              <a:t>of 7)</a:t>
            </a:r>
            <a:endParaRPr lang="en-US" dirty="0"/>
          </a:p>
        </p:txBody>
      </p:sp>
      <p:pic>
        <p:nvPicPr>
          <p:cNvPr id="12" name="Picture 2" descr="&quot;An illustration depicts the difference between random and systematic error. It shows a set of three concentric circles, and each circle has three rings.&#10;The first set of concentric circles captioned, “Old Rifle,” shows the shots (represented by black dots) fired throughout the circle as well as outside of the outermost circle. The second set of concentric circles captioned, “New rifle that is sighted in poorly,” shows several shots clustered at a particular zone in the annulus of the outer circle. The third set of concentric circles captioned, “New rifle that is sighted in Accurately,” shows all the shots fired at the innermost circle. &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0010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a:spLocks noGrp="1"/>
          </p:cNvSpPr>
          <p:nvPr>
            <p:ph idx="10"/>
          </p:nvPr>
        </p:nvSpPr>
        <p:spPr>
          <a:xfrm>
            <a:off x="1752600" y="4953000"/>
            <a:ext cx="2362200" cy="838200"/>
          </a:xfrm>
          <a:prstGeom prst="flowChartAlternateProcess">
            <a:avLst/>
          </a:prstGeom>
          <a:solidFill>
            <a:srgbClr val="333399"/>
          </a:solidFill>
        </p:spPr>
        <p:txBody>
          <a:bodyPr anchor="ctr"/>
          <a:lstStyle/>
          <a:p>
            <a:pPr marL="0" indent="0" algn="ctr">
              <a:buNone/>
            </a:pPr>
            <a:r>
              <a:rPr lang="en-US" sz="2400" b="1" i="1" dirty="0" smtClean="0">
                <a:solidFill>
                  <a:schemeClr val="bg1"/>
                </a:solidFill>
              </a:rPr>
              <a:t>RANDOM</a:t>
            </a:r>
            <a:br>
              <a:rPr lang="en-US" sz="2400" b="1" i="1" dirty="0" smtClean="0">
                <a:solidFill>
                  <a:schemeClr val="bg1"/>
                </a:solidFill>
              </a:rPr>
            </a:br>
            <a:r>
              <a:rPr lang="en-US" sz="2400" b="1" i="1" dirty="0" smtClean="0">
                <a:solidFill>
                  <a:schemeClr val="bg1"/>
                </a:solidFill>
              </a:rPr>
              <a:t>ERROR</a:t>
            </a:r>
            <a:endParaRPr lang="en-US" sz="2400" b="1" dirty="0">
              <a:solidFill>
                <a:schemeClr val="bg1"/>
              </a:solidFill>
            </a:endParaRPr>
          </a:p>
        </p:txBody>
      </p:sp>
      <p:sp>
        <p:nvSpPr>
          <p:cNvPr id="11" name="Content Placeholder 4"/>
          <p:cNvSpPr>
            <a:spLocks noGrp="1"/>
          </p:cNvSpPr>
          <p:nvPr>
            <p:ph idx="11"/>
          </p:nvPr>
        </p:nvSpPr>
        <p:spPr>
          <a:xfrm>
            <a:off x="4876800" y="4953000"/>
            <a:ext cx="2362200" cy="838200"/>
          </a:xfrm>
          <a:prstGeom prst="flowChartAlternateProcess">
            <a:avLst/>
          </a:prstGeom>
          <a:solidFill>
            <a:srgbClr val="333399"/>
          </a:solidFill>
        </p:spPr>
        <p:txBody>
          <a:bodyPr anchor="ctr"/>
          <a:lstStyle/>
          <a:p>
            <a:pPr marL="0" indent="0" algn="ctr">
              <a:buNone/>
            </a:pPr>
            <a:r>
              <a:rPr lang="en-US" sz="2400" b="1" i="1" dirty="0" smtClean="0">
                <a:solidFill>
                  <a:schemeClr val="bg1"/>
                </a:solidFill>
              </a:rPr>
              <a:t>SYSTEMATIC</a:t>
            </a:r>
            <a:br>
              <a:rPr lang="en-US" sz="2400" b="1" i="1" dirty="0" smtClean="0">
                <a:solidFill>
                  <a:schemeClr val="bg1"/>
                </a:solidFill>
              </a:rPr>
            </a:br>
            <a:r>
              <a:rPr lang="en-US" sz="2400" b="1" i="1" dirty="0" smtClean="0">
                <a:solidFill>
                  <a:schemeClr val="bg1"/>
                </a:solidFill>
              </a:rPr>
              <a:t>ERROR</a:t>
            </a:r>
            <a:endParaRPr lang="en-US" sz="2400" dirty="0">
              <a:solidFill>
                <a:schemeClr val="bg1"/>
              </a:solidFill>
            </a:endParaRPr>
          </a:p>
        </p:txBody>
      </p:sp>
    </p:spTree>
    <p:extLst>
      <p:ext uri="{BB962C8B-B14F-4D97-AF65-F5344CB8AC3E}">
        <p14:creationId xmlns:p14="http://schemas.microsoft.com/office/powerpoint/2010/main" val="1832986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the Validity and Reliability of Measures</a:t>
            </a:r>
            <a:r>
              <a:rPr lang="en-US" sz="2000" dirty="0"/>
              <a:t> </a:t>
            </a:r>
            <a:r>
              <a:rPr lang="en-US" sz="2000" dirty="0" smtClean="0"/>
              <a:t>(4 </a:t>
            </a:r>
            <a:r>
              <a:rPr lang="en-US" sz="2000" dirty="0"/>
              <a:t>of 7)</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RELIABILITY</a:t>
            </a:r>
          </a:p>
          <a:p>
            <a:pPr marL="457200" lvl="1" indent="0">
              <a:buNone/>
            </a:pPr>
            <a:r>
              <a:rPr lang="en-US" dirty="0"/>
              <a:t>Ability of a measure to obtain similar scores for the same object, trait, or construct across time, across different evaluators, or across the items forming the measure</a:t>
            </a:r>
            <a:r>
              <a:rPr lang="en-US" dirty="0" smtClean="0"/>
              <a:t>.</a:t>
            </a:r>
            <a:endParaRPr lang="en-US" dirty="0"/>
          </a:p>
        </p:txBody>
      </p:sp>
    </p:spTree>
    <p:extLst>
      <p:ext uri="{BB962C8B-B14F-4D97-AF65-F5344CB8AC3E}">
        <p14:creationId xmlns:p14="http://schemas.microsoft.com/office/powerpoint/2010/main" val="3432197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the Validity and Reliability of Measures</a:t>
            </a:r>
            <a:r>
              <a:rPr lang="en-US" sz="2000" dirty="0"/>
              <a:t> </a:t>
            </a:r>
            <a:r>
              <a:rPr lang="en-US" sz="2000" dirty="0" smtClean="0"/>
              <a:t>(5 </a:t>
            </a:r>
            <a:r>
              <a:rPr lang="en-US" sz="2000" dirty="0"/>
              <a:t>of 7)</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VALIDITY</a:t>
            </a:r>
          </a:p>
          <a:p>
            <a:pPr marL="0" indent="0">
              <a:buFont typeface="Arial" pitchFamily="34" charset="0"/>
              <a:buNone/>
            </a:pPr>
            <a:r>
              <a:rPr lang="en-US" sz="3200" dirty="0"/>
              <a:t>The extent to which differences in scores on a measuring instrument reflect true differences among individuals, groups, or situations in the characteristic that it seeks to measure or true differences in the same individual, group, or situation from one occasion to another, rather than systematic or random errors.</a:t>
            </a:r>
          </a:p>
        </p:txBody>
      </p:sp>
    </p:spTree>
    <p:extLst>
      <p:ext uri="{BB962C8B-B14F-4D97-AF65-F5344CB8AC3E}">
        <p14:creationId xmlns:p14="http://schemas.microsoft.com/office/powerpoint/2010/main" val="285236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Establishing the Validity and Reliability of Measures</a:t>
            </a:r>
            <a:r>
              <a:rPr lang="en-US" sz="2000" dirty="0"/>
              <a:t> </a:t>
            </a:r>
            <a:r>
              <a:rPr lang="en-US" sz="2000" dirty="0" smtClean="0"/>
              <a:t>(6 </a:t>
            </a:r>
            <a:r>
              <a:rPr lang="en-US" sz="2000" dirty="0"/>
              <a:t>of 7)</a:t>
            </a:r>
            <a:endParaRPr lang="en-US" dirty="0"/>
          </a:p>
        </p:txBody>
      </p:sp>
      <p:pic>
        <p:nvPicPr>
          <p:cNvPr id="23" name="Picture 2" descr="&quot;An illustration depicts the difference between random and systematic error. It shows a set of three concentric circles, and each circle has three rings.&#10;The first set of concentric circles captioned, “Old Rifle,” shows the shots (represented by black dots) fired throughout the circle as well as outside of the outermost circle. The second set of concentric circles captioned, “New rifle that is sighted in poorly,” shows several shots clustered at a particular zone in the annulus of the outer circle. The third set of concentric circles captioned, “New rifle that is sighted in Accurately,” shows all the shots fired at the innermost circle. &quot;&#10;"/>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13294" t="15353" r="8014"/>
          <a:stretch/>
        </p:blipFill>
        <p:spPr bwMode="auto">
          <a:xfrm>
            <a:off x="457200" y="1431924"/>
            <a:ext cx="8229600" cy="335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Content Placeholder 3"/>
          <p:cNvSpPr>
            <a:spLocks noGrp="1"/>
          </p:cNvSpPr>
          <p:nvPr>
            <p:ph idx="10"/>
          </p:nvPr>
        </p:nvSpPr>
        <p:spPr>
          <a:xfrm>
            <a:off x="914400" y="5029200"/>
            <a:ext cx="2286000" cy="838200"/>
          </a:xfrm>
        </p:spPr>
        <p:txBody>
          <a:bodyPr/>
          <a:lstStyle/>
          <a:p>
            <a:pPr marL="0" indent="0" algn="ctr">
              <a:buNone/>
            </a:pPr>
            <a:r>
              <a:rPr lang="en-US" sz="2400" b="1" dirty="0" smtClean="0"/>
              <a:t>Unreliable</a:t>
            </a:r>
            <a:br>
              <a:rPr lang="en-US" sz="2400" b="1" dirty="0" smtClean="0"/>
            </a:br>
            <a:r>
              <a:rPr lang="en-US" sz="2400" b="1" dirty="0" smtClean="0"/>
              <a:t>Not </a:t>
            </a:r>
            <a:r>
              <a:rPr lang="en-US" sz="2400" b="1" dirty="0"/>
              <a:t>Valid</a:t>
            </a:r>
            <a:endParaRPr lang="en-US" sz="2400" dirty="0"/>
          </a:p>
        </p:txBody>
      </p:sp>
      <p:sp>
        <p:nvSpPr>
          <p:cNvPr id="14" name="Content Placeholder 4"/>
          <p:cNvSpPr>
            <a:spLocks noGrp="1"/>
          </p:cNvSpPr>
          <p:nvPr>
            <p:ph idx="11"/>
          </p:nvPr>
        </p:nvSpPr>
        <p:spPr>
          <a:xfrm>
            <a:off x="3505200" y="5029200"/>
            <a:ext cx="2362200" cy="838200"/>
          </a:xfrm>
        </p:spPr>
        <p:txBody>
          <a:bodyPr/>
          <a:lstStyle/>
          <a:p>
            <a:pPr marL="0" indent="0" algn="ctr">
              <a:buNone/>
            </a:pPr>
            <a:r>
              <a:rPr lang="en-US" sz="2400" b="1" dirty="0" smtClean="0"/>
              <a:t>Reliable</a:t>
            </a:r>
            <a:br>
              <a:rPr lang="en-US" sz="2400" b="1" dirty="0" smtClean="0"/>
            </a:br>
            <a:r>
              <a:rPr lang="en-US" sz="2400" b="1" dirty="0" smtClean="0"/>
              <a:t>Not </a:t>
            </a:r>
            <a:r>
              <a:rPr lang="en-US" sz="2400" b="1" dirty="0"/>
              <a:t>Valid</a:t>
            </a:r>
            <a:endParaRPr lang="en-US" sz="2400" dirty="0"/>
          </a:p>
        </p:txBody>
      </p:sp>
      <p:sp>
        <p:nvSpPr>
          <p:cNvPr id="15" name="Content Placeholder 5"/>
          <p:cNvSpPr>
            <a:spLocks noGrp="1"/>
          </p:cNvSpPr>
          <p:nvPr>
            <p:ph idx="12"/>
          </p:nvPr>
        </p:nvSpPr>
        <p:spPr>
          <a:xfrm>
            <a:off x="6096000" y="5029200"/>
            <a:ext cx="2286000" cy="838200"/>
          </a:xfrm>
        </p:spPr>
        <p:txBody>
          <a:bodyPr/>
          <a:lstStyle/>
          <a:p>
            <a:pPr marL="0" indent="0" algn="ctr">
              <a:buNone/>
            </a:pPr>
            <a:r>
              <a:rPr lang="en-US" sz="2400" b="1" dirty="0" smtClean="0"/>
              <a:t>Reliable</a:t>
            </a:r>
            <a:br>
              <a:rPr lang="en-US" sz="2400" b="1" dirty="0" smtClean="0"/>
            </a:br>
            <a:r>
              <a:rPr lang="en-US" sz="2400" b="1" dirty="0" smtClean="0"/>
              <a:t>Valid</a:t>
            </a:r>
            <a:endParaRPr lang="en-US" sz="2400" dirty="0"/>
          </a:p>
        </p:txBody>
      </p:sp>
    </p:spTree>
    <p:extLst>
      <p:ext uri="{BB962C8B-B14F-4D97-AF65-F5344CB8AC3E}">
        <p14:creationId xmlns:p14="http://schemas.microsoft.com/office/powerpoint/2010/main" val="83137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Establishing the Validity and Reliability of Measures</a:t>
            </a:r>
            <a:r>
              <a:rPr lang="en-US" sz="2000" dirty="0"/>
              <a:t> </a:t>
            </a:r>
            <a:r>
              <a:rPr lang="en-US" sz="2000" dirty="0" smtClean="0"/>
              <a:t>(7 </a:t>
            </a:r>
            <a:r>
              <a:rPr lang="en-US" sz="2000" dirty="0"/>
              <a:t>of 7)</a:t>
            </a:r>
            <a:endParaRPr lang="en-US" dirty="0"/>
          </a:p>
        </p:txBody>
      </p:sp>
      <p:sp>
        <p:nvSpPr>
          <p:cNvPr id="8" name="Content Placeholder 2"/>
          <p:cNvSpPr>
            <a:spLocks noGrp="1"/>
          </p:cNvSpPr>
          <p:nvPr>
            <p:ph idx="1"/>
          </p:nvPr>
        </p:nvSpPr>
        <p:spPr>
          <a:xfrm>
            <a:off x="457200" y="1432560"/>
            <a:ext cx="8229600" cy="4053840"/>
          </a:xfrm>
        </p:spPr>
        <p:txBody>
          <a:bodyPr anchor="ctr"/>
          <a:lstStyle/>
          <a:p>
            <a:pPr marL="0" indent="0" algn="ctr">
              <a:buNone/>
            </a:pPr>
            <a:r>
              <a:rPr lang="en-US" dirty="0"/>
              <a:t>A measure can be </a:t>
            </a:r>
            <a:r>
              <a:rPr lang="en-US" dirty="0" smtClean="0"/>
              <a:t>reliable</a:t>
            </a:r>
            <a:br>
              <a:rPr lang="en-US" dirty="0" smtClean="0"/>
            </a:br>
            <a:r>
              <a:rPr lang="en-US" dirty="0" smtClean="0"/>
              <a:t>but </a:t>
            </a:r>
            <a:r>
              <a:rPr lang="en-US" dirty="0"/>
              <a:t>not valid.</a:t>
            </a:r>
          </a:p>
          <a:p>
            <a:pPr marL="0" indent="0" algn="ctr">
              <a:buNone/>
            </a:pPr>
            <a:r>
              <a:rPr lang="en-US" dirty="0"/>
              <a:t>A valid measure must be reliable</a:t>
            </a:r>
            <a:r>
              <a:rPr lang="en-US" dirty="0" smtClean="0"/>
              <a:t>.</a:t>
            </a:r>
            <a:endParaRPr lang="en-US" dirty="0"/>
          </a:p>
        </p:txBody>
      </p:sp>
    </p:spTree>
    <p:extLst>
      <p:ext uri="{BB962C8B-B14F-4D97-AF65-F5344CB8AC3E}">
        <p14:creationId xmlns:p14="http://schemas.microsoft.com/office/powerpoint/2010/main" val="226293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(2 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startAt="3"/>
            </a:pPr>
            <a:r>
              <a:rPr lang="en-US" dirty="0"/>
              <a:t>Name some widely used attitude scaling techniques in marketing research</a:t>
            </a:r>
            <a:r>
              <a:rPr lang="en-US" dirty="0" smtClean="0"/>
              <a:t>.</a:t>
            </a:r>
            <a:endParaRPr lang="en-US" dirty="0"/>
          </a:p>
          <a:p>
            <a:pPr marL="640080" indent="-640080">
              <a:spcBef>
                <a:spcPts val="1200"/>
              </a:spcBef>
              <a:spcAft>
                <a:spcPts val="1200"/>
              </a:spcAft>
              <a:buAutoNum type="arabicPeriod" startAt="3"/>
            </a:pPr>
            <a:r>
              <a:rPr lang="en-US" dirty="0"/>
              <a:t>List some other key decisions to be made when designing scales</a:t>
            </a:r>
            <a:r>
              <a:rPr lang="en-US" dirty="0" smtClean="0"/>
              <a:t>.</a:t>
            </a:r>
            <a:endParaRPr lang="en-US" dirty="0"/>
          </a:p>
        </p:txBody>
      </p:sp>
    </p:spTree>
    <p:extLst>
      <p:ext uri="{BB962C8B-B14F-4D97-AF65-F5344CB8AC3E}">
        <p14:creationId xmlns:p14="http://schemas.microsoft.com/office/powerpoint/2010/main" val="2249028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(3 of 3)</a:t>
            </a:r>
            <a:endParaRPr lang="en-US" dirty="0"/>
          </a:p>
        </p:txBody>
      </p:sp>
      <p:sp>
        <p:nvSpPr>
          <p:cNvPr id="2" name="Content Placeholder 2"/>
          <p:cNvSpPr>
            <a:spLocks noGrp="1"/>
          </p:cNvSpPr>
          <p:nvPr>
            <p:ph idx="1"/>
          </p:nvPr>
        </p:nvSpPr>
        <p:spPr/>
        <p:txBody>
          <a:bodyPr/>
          <a:lstStyle/>
          <a:p>
            <a:pPr marL="640080" indent="-640080">
              <a:buFont typeface="+mj-lt"/>
              <a:buAutoNum type="arabicPeriod" startAt="5"/>
            </a:pPr>
            <a:r>
              <a:rPr lang="en-US" dirty="0" smtClean="0"/>
              <a:t>Explain </a:t>
            </a:r>
            <a:r>
              <a:rPr lang="en-US" dirty="0"/>
              <a:t>the concept of validity as it relates to measuring instruments</a:t>
            </a:r>
            <a:r>
              <a:rPr lang="en-US" dirty="0" smtClean="0"/>
              <a:t>.</a:t>
            </a:r>
            <a:endParaRPr lang="en-US" dirty="0"/>
          </a:p>
        </p:txBody>
      </p:sp>
    </p:spTree>
    <p:extLst>
      <p:ext uri="{BB962C8B-B14F-4D97-AF65-F5344CB8AC3E}">
        <p14:creationId xmlns:p14="http://schemas.microsoft.com/office/powerpoint/2010/main" val="858733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Measurement</a:t>
            </a:r>
            <a:r>
              <a:rPr lang="en-US" altLang="en-US" sz="2000" dirty="0" smtClean="0"/>
              <a:t> (1 of 7)</a:t>
            </a:r>
            <a:endParaRPr lang="en-US" dirty="0"/>
          </a:p>
        </p:txBody>
      </p:sp>
      <p:sp>
        <p:nvSpPr>
          <p:cNvPr id="3" name="Content Placeholder 2"/>
          <p:cNvSpPr>
            <a:spLocks noGrp="1"/>
          </p:cNvSpPr>
          <p:nvPr>
            <p:ph sz="half" idx="1"/>
          </p:nvPr>
        </p:nvSpPr>
        <p:spPr>
          <a:xfrm>
            <a:off x="457200" y="1432560"/>
            <a:ext cx="8229600" cy="4663440"/>
          </a:xfrm>
        </p:spPr>
        <p:txBody>
          <a:bodyPr/>
          <a:lstStyle/>
          <a:p>
            <a:pPr marL="457200" indent="-457200"/>
            <a:r>
              <a:rPr lang="en-US" altLang="en-US" dirty="0" smtClean="0"/>
              <a:t>“</a:t>
            </a:r>
            <a:r>
              <a:rPr lang="en-US" altLang="en-US" dirty="0"/>
              <a:t>rules for assigning numbers to objects in such a way as to represent quantities of attributes</a:t>
            </a:r>
            <a:r>
              <a:rPr lang="en-US" altLang="en-US" dirty="0" smtClean="0"/>
              <a:t>”</a:t>
            </a:r>
            <a:endParaRPr lang="en-US" altLang="en-US" dirty="0"/>
          </a:p>
        </p:txBody>
      </p:sp>
      <p:sp>
        <p:nvSpPr>
          <p:cNvPr id="4" name="Content Placeholder 3"/>
          <p:cNvSpPr>
            <a:spLocks noGrp="1"/>
          </p:cNvSpPr>
          <p:nvPr>
            <p:ph sz="half" idx="2"/>
          </p:nvPr>
        </p:nvSpPr>
        <p:spPr>
          <a:xfrm>
            <a:off x="1981200" y="3962400"/>
            <a:ext cx="6553200" cy="1143000"/>
          </a:xfrm>
        </p:spPr>
        <p:txBody>
          <a:bodyPr/>
          <a:lstStyle/>
          <a:p>
            <a:pPr marL="0" lvl="0" indent="0">
              <a:buNone/>
            </a:pPr>
            <a:r>
              <a:rPr lang="en-US" sz="2000" u="sng" dirty="0"/>
              <a:t>Source:</a:t>
            </a:r>
            <a:r>
              <a:rPr lang="en-US" sz="2000" dirty="0"/>
              <a:t> Peter D. Bennett, ed., </a:t>
            </a:r>
            <a:r>
              <a:rPr lang="en-US" sz="2000" i="1" dirty="0"/>
              <a:t>Dictionary of Marketing Terms, </a:t>
            </a:r>
            <a:r>
              <a:rPr lang="en-US" sz="2000" dirty="0"/>
              <a:t>2nd ed. (Chicago: American Marketing Association, 1995), p. 173</a:t>
            </a:r>
            <a:r>
              <a:rPr lang="en-US" sz="2000" dirty="0" smtClean="0"/>
              <a:t>.</a:t>
            </a:r>
            <a:endParaRPr lang="en-US" sz="2000" dirty="0"/>
          </a:p>
        </p:txBody>
      </p:sp>
    </p:spTree>
    <p:extLst>
      <p:ext uri="{BB962C8B-B14F-4D97-AF65-F5344CB8AC3E}">
        <p14:creationId xmlns:p14="http://schemas.microsoft.com/office/powerpoint/2010/main" val="292138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Measurement</a:t>
            </a:r>
            <a:r>
              <a:rPr lang="en-US" altLang="en-US" sz="2000" dirty="0"/>
              <a:t> </a:t>
            </a:r>
            <a:r>
              <a:rPr lang="en-US" altLang="en-US" sz="2000" dirty="0" smtClean="0"/>
              <a:t>(2 </a:t>
            </a:r>
            <a:r>
              <a:rPr lang="en-US" altLang="en-US" sz="2000" dirty="0"/>
              <a:t>of 7)</a:t>
            </a:r>
            <a:endParaRPr lang="en-US" dirty="0"/>
          </a:p>
        </p:txBody>
      </p:sp>
      <p:pic>
        <p:nvPicPr>
          <p:cNvPr id="6" name="Picture 2" descr="&quot;A table shows the scales of measurement from the higher level of measurement to the lower. &#10;The column headers are as follows: Scale, Basic Comparison (A scale at any given level possesses all the comparison properties of all scales below it in the table. For example, the ratio scale allows the comparison of intervals and the investigation of order and identity, in addition to the comparison of absolute magnitudes), Examples, and Average (A scale at any given level can be used to calculate any of the measures associated with any of the scales below it in the table. For example, with an interval level measure, the mean, and mode are all appropriate measures of average). &#10;The data from the table read as follows:&#10;Row 1: &#10;Scale: Ratio; Basic Comparison: Comparison of absolute magnitudes; Examples: Units sold Income; Average: Geometric mean, Harmonic mean.&#10;Row 2: &#10;Scale: Interval; Basic Comparison: Comparison of intervals; Examples: Customer satisfaction, Brand Attitude; Average: Mean.&#10;Row 3: &#10;Scale: Ordinal; Basic Comparison: Order; Examples: Brand preference, Income (in categories); Average: Median.&#10;Row 4: &#10;Scale: Nominal; Basic Comparison: Identity; Examples: Gender, Brand purchase (yes/no); Average: Mode.&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107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022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Measurement</a:t>
            </a:r>
            <a:r>
              <a:rPr lang="en-US" altLang="en-US" sz="2000" dirty="0"/>
              <a:t> </a:t>
            </a:r>
            <a:r>
              <a:rPr lang="en-US" altLang="en-US" sz="2000" dirty="0" smtClean="0"/>
              <a:t>(3 </a:t>
            </a:r>
            <a:r>
              <a:rPr lang="en-US" altLang="en-US" sz="2000" dirty="0"/>
              <a:t>of 7)</a:t>
            </a:r>
            <a:endParaRPr lang="en-US" dirty="0"/>
          </a:p>
        </p:txBody>
      </p:sp>
      <p:sp>
        <p:nvSpPr>
          <p:cNvPr id="3" name="Content Placeholder 2"/>
          <p:cNvSpPr>
            <a:spLocks noGrp="1"/>
          </p:cNvSpPr>
          <p:nvPr>
            <p:ph idx="1"/>
          </p:nvPr>
        </p:nvSpPr>
        <p:spPr>
          <a:xfrm>
            <a:off x="777240" y="2057400"/>
            <a:ext cx="7589520" cy="1828800"/>
          </a:xfrm>
          <a:solidFill>
            <a:srgbClr val="F8FBFC"/>
          </a:solidFill>
          <a:ln w="38100">
            <a:solidFill>
              <a:srgbClr val="89A4A7"/>
            </a:solidFill>
          </a:ln>
        </p:spPr>
        <p:txBody>
          <a:bodyPr/>
          <a:lstStyle/>
          <a:p>
            <a:pPr marL="0" lvl="0" indent="0" eaLnBrk="0" hangingPunct="0">
              <a:spcBef>
                <a:spcPct val="50000"/>
              </a:spcBef>
              <a:buNone/>
              <a:defRPr/>
            </a:pPr>
            <a:r>
              <a:rPr lang="en-US" dirty="0">
                <a:solidFill>
                  <a:prstClr val="black"/>
                </a:solidFill>
              </a:rPr>
              <a:t>Higher levels of measurement have all the properties of lower levels of measurement.</a:t>
            </a:r>
          </a:p>
        </p:txBody>
      </p:sp>
    </p:spTree>
    <p:extLst>
      <p:ext uri="{BB962C8B-B14F-4D97-AF65-F5344CB8AC3E}">
        <p14:creationId xmlns:p14="http://schemas.microsoft.com/office/powerpoint/2010/main" val="199308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Measurement</a:t>
            </a:r>
            <a:r>
              <a:rPr lang="en-US" altLang="en-US" sz="2000" dirty="0"/>
              <a:t> </a:t>
            </a:r>
            <a:r>
              <a:rPr lang="en-US" altLang="en-US" sz="2000" dirty="0" smtClean="0"/>
              <a:t>(4 </a:t>
            </a:r>
            <a:r>
              <a:rPr lang="en-US" altLang="en-US" sz="2000" dirty="0"/>
              <a:t>of 7)</a:t>
            </a:r>
            <a:endParaRPr lang="en-US" sz="2000" dirty="0"/>
          </a:p>
        </p:txBody>
      </p:sp>
      <p:sp>
        <p:nvSpPr>
          <p:cNvPr id="3" name="Content Placeholder 2"/>
          <p:cNvSpPr>
            <a:spLocks noGrp="1"/>
          </p:cNvSpPr>
          <p:nvPr>
            <p:ph sz="half" idx="1"/>
          </p:nvPr>
        </p:nvSpPr>
        <p:spPr>
          <a:xfrm>
            <a:off x="457200" y="1432560"/>
            <a:ext cx="8229600" cy="2301240"/>
          </a:xfrm>
        </p:spPr>
        <p:txBody>
          <a:bodyPr/>
          <a:lstStyle/>
          <a:p>
            <a:pPr marL="0" indent="0">
              <a:buFont typeface="Arial" pitchFamily="34" charset="0"/>
              <a:buNone/>
            </a:pPr>
            <a:r>
              <a:rPr lang="en-US" b="1" dirty="0">
                <a:solidFill>
                  <a:schemeClr val="tx2"/>
                </a:solidFill>
              </a:rPr>
              <a:t>NOMINAL SCALE</a:t>
            </a:r>
          </a:p>
          <a:p>
            <a:pPr marL="0" indent="0">
              <a:buFont typeface="Arial" pitchFamily="34" charset="0"/>
              <a:buNone/>
            </a:pPr>
            <a:r>
              <a:rPr lang="en-US" sz="3200" dirty="0"/>
              <a:t>Measurement in which numbers are assigned to objects or classes of objects solely for the purpose of identification.</a:t>
            </a:r>
          </a:p>
        </p:txBody>
      </p:sp>
      <p:pic>
        <p:nvPicPr>
          <p:cNvPr id="5" name="Picture 3" descr="An illustration shows an assessment form that records a respondent’s preference for soft drinks with Nominal, Ordinal, Interval, and Ratio Scales. The form reads as follows:&#10;&#10;Nominal Scale:&#10;Which of the soft drinks on the following list do you like? Check all that apply. &#10;(Blank Fill-on Line) Coke&#10;(Blank Fill-on Line) Dr.Pepper&#10;(Blank Fill-on Line) Mountain Dew&#10;(Blank Fill-on Line) Pepsi&#10;(Blank Fill-on Line) 7 Up&#10;(Blank Fill-on Line) Sprit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2000" y="3810000"/>
            <a:ext cx="7543800" cy="2133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42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Measurement</a:t>
            </a:r>
            <a:r>
              <a:rPr lang="en-US" altLang="en-US" sz="2000" dirty="0"/>
              <a:t> </a:t>
            </a:r>
            <a:r>
              <a:rPr lang="en-US" altLang="en-US" sz="2000" dirty="0" smtClean="0"/>
              <a:t>(5 </a:t>
            </a:r>
            <a:r>
              <a:rPr lang="en-US" altLang="en-US" sz="2000" dirty="0"/>
              <a:t>of 7)</a:t>
            </a:r>
            <a:endParaRPr lang="en-US" sz="2000" dirty="0"/>
          </a:p>
        </p:txBody>
      </p:sp>
      <p:sp>
        <p:nvSpPr>
          <p:cNvPr id="3" name="Content Placeholder 2"/>
          <p:cNvSpPr>
            <a:spLocks noGrp="1"/>
          </p:cNvSpPr>
          <p:nvPr>
            <p:ph sz="half" idx="1"/>
          </p:nvPr>
        </p:nvSpPr>
        <p:spPr>
          <a:xfrm>
            <a:off x="457200" y="1432560"/>
            <a:ext cx="8229600" cy="2453640"/>
          </a:xfrm>
        </p:spPr>
        <p:txBody>
          <a:bodyPr/>
          <a:lstStyle/>
          <a:p>
            <a:pPr marL="0" indent="0">
              <a:buFont typeface="Arial" pitchFamily="34" charset="0"/>
              <a:buNone/>
            </a:pPr>
            <a:r>
              <a:rPr lang="en-US" b="1" dirty="0">
                <a:solidFill>
                  <a:schemeClr val="tx2"/>
                </a:solidFill>
              </a:rPr>
              <a:t>ORDINAL </a:t>
            </a:r>
            <a:r>
              <a:rPr lang="en-US" b="1" dirty="0" smtClean="0">
                <a:solidFill>
                  <a:schemeClr val="tx2"/>
                </a:solidFill>
              </a:rPr>
              <a:t>SCALE</a:t>
            </a:r>
            <a:br>
              <a:rPr lang="en-US" b="1" dirty="0" smtClean="0">
                <a:solidFill>
                  <a:schemeClr val="tx2"/>
                </a:solidFill>
              </a:rPr>
            </a:br>
            <a:r>
              <a:rPr lang="en-US" sz="3000" dirty="0" smtClean="0"/>
              <a:t>Measurement </a:t>
            </a:r>
            <a:r>
              <a:rPr lang="en-US" sz="3000" dirty="0"/>
              <a:t>in which numbers are assigned to data on the basis of some order (for example, more than, greater than) of the objects.</a:t>
            </a:r>
          </a:p>
        </p:txBody>
      </p:sp>
      <p:pic>
        <p:nvPicPr>
          <p:cNvPr id="1027" name="Picture 3" descr="An illustration shows an assessment form that records a respondent’s preference for soft drinks with Nominal, Ordinal, Interval, and Ratio Scales. The form reads as follows:&#10;&#10;Ordinal Scale:&#10;Please rank the soft drinks on the following list according to your degree of liking for each, assigning your most preferred drink rank = 1 and your least preferred drink rank =6.&#10;(Blank Fill-on Line) Coke&#10;(Blank Fill-on Line) Dr.Pepper&#10;(Blank Fill-on Line) Mountain Dew&#10;(Blank Fill-on Line) Pepsi&#10;(Blank Fill-on Line) 7 Up&#10;(Blank Fill-on Line) Sprit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3400" y="3929457"/>
            <a:ext cx="8153400" cy="216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519293"/>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540</TotalTime>
  <Words>630</Words>
  <Application>Microsoft Office PowerPoint</Application>
  <PresentationFormat>On-screen Show (4:3)</PresentationFormat>
  <Paragraphs>76</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Green PPT Template_REV</vt:lpstr>
      <vt:lpstr>Chapter 12: Asking Good Questions</vt:lpstr>
      <vt:lpstr>Learning Objectives (1 of 3)</vt:lpstr>
      <vt:lpstr>Learning Objectives (2 of 3)</vt:lpstr>
      <vt:lpstr>Learning Objectives (3 of 3)</vt:lpstr>
      <vt:lpstr>Measurement (1 of 7)</vt:lpstr>
      <vt:lpstr>Measurement (2 of 7)</vt:lpstr>
      <vt:lpstr>Measurement (3 of 7)</vt:lpstr>
      <vt:lpstr>Measurement (4 of 7)</vt:lpstr>
      <vt:lpstr>Measurement (5 of 7)</vt:lpstr>
      <vt:lpstr>Measurement (6 of 7)</vt:lpstr>
      <vt:lpstr>Measurement (7 of 7)</vt:lpstr>
      <vt:lpstr>Measuring Attitudes and Other Unobservable Concepts</vt:lpstr>
      <vt:lpstr>Three General Types of Self-Report Attitude Scales (1 of 9)</vt:lpstr>
      <vt:lpstr>Three General Types of Self-Report Attitude Scales (2 of 9)</vt:lpstr>
      <vt:lpstr>Three General Types of Self-Report Attitude Scales (3 of 9)</vt:lpstr>
      <vt:lpstr>Three General Types of Self-Report Attitude Scales (4 of 9)</vt:lpstr>
      <vt:lpstr>Three General Types of Self-Report Attitude Scales (5 of 9)</vt:lpstr>
      <vt:lpstr>Three General Types of Self-Report Attitude Scales (6 of 9)</vt:lpstr>
      <vt:lpstr>Three General Types of Self-Report Attitude Scales (7 of 9)</vt:lpstr>
      <vt:lpstr>Three General Types of Self-Report Attitude Scales (8 of 9)</vt:lpstr>
      <vt:lpstr>Three General Types of Self-Report Attitude Scales (9 of 9)</vt:lpstr>
      <vt:lpstr>Other Considerations in Designing Scales</vt:lpstr>
      <vt:lpstr>Establishing the Validity and Reliability of Measures (1 of 7)</vt:lpstr>
      <vt:lpstr>Establishing the Validity and Reliability of Measures (2 of 7)</vt:lpstr>
      <vt:lpstr>Establishing the Validity and Reliability of Measures (3 of 7)</vt:lpstr>
      <vt:lpstr>Establishing the Validity and Reliability of Measures (4 of 7)</vt:lpstr>
      <vt:lpstr>Establishing the Validity and Reliability of Measures (5 of 7)</vt:lpstr>
      <vt:lpstr>Establishing the Validity and Reliability of Measures (6 of 7)</vt:lpstr>
      <vt:lpstr>Establishing the Validity and Reliability of Measures (7 of 7)</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108</cp:revision>
  <dcterms:created xsi:type="dcterms:W3CDTF">2017-07-18T17:14:30Z</dcterms:created>
  <dcterms:modified xsi:type="dcterms:W3CDTF">2018-06-26T09:49:19Z</dcterms:modified>
</cp:coreProperties>
</file>