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5"/>
  </p:notesMasterIdLst>
  <p:handoutMasterIdLst>
    <p:handoutMasterId r:id="rId46"/>
  </p:handoutMasterIdLst>
  <p:sldIdLst>
    <p:sldId id="257" r:id="rId2"/>
    <p:sldId id="261" r:id="rId3"/>
    <p:sldId id="262" r:id="rId4"/>
    <p:sldId id="276" r:id="rId5"/>
    <p:sldId id="296" r:id="rId6"/>
    <p:sldId id="277" r:id="rId7"/>
    <p:sldId id="278" r:id="rId8"/>
    <p:sldId id="279" r:id="rId9"/>
    <p:sldId id="264" r:id="rId10"/>
    <p:sldId id="265" r:id="rId11"/>
    <p:sldId id="266" r:id="rId12"/>
    <p:sldId id="267" r:id="rId13"/>
    <p:sldId id="269" r:id="rId14"/>
    <p:sldId id="270" r:id="rId15"/>
    <p:sldId id="280" r:id="rId16"/>
    <p:sldId id="297"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a Haidar" initials="H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D0E7"/>
    <a:srgbClr val="B0B0B0"/>
    <a:srgbClr val="969696"/>
    <a:srgbClr val="89A4A7"/>
    <a:srgbClr val="A7BBBD"/>
    <a:srgbClr val="CCCCCC"/>
    <a:srgbClr val="7CA1CE"/>
    <a:srgbClr val="BBE0E3"/>
    <a:srgbClr val="737373"/>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autoAdjust="0"/>
    <p:restoredTop sz="94687" autoAdjust="0"/>
  </p:normalViewPr>
  <p:slideViewPr>
    <p:cSldViewPr>
      <p:cViewPr>
        <p:scale>
          <a:sx n="70" d="100"/>
          <a:sy n="70" d="100"/>
        </p:scale>
        <p:origin x="-1572" y="-576"/>
      </p:cViewPr>
      <p:guideLst>
        <p:guide orient="horz" pos="2160"/>
        <p:guide pos="2880"/>
      </p:guideLst>
    </p:cSldViewPr>
  </p:slideViewPr>
  <p:outlineViewPr>
    <p:cViewPr>
      <p:scale>
        <a:sx n="33" d="100"/>
        <a:sy n="33" d="100"/>
      </p:scale>
      <p:origin x="0" y="294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F3D8F-A2C9-1644-B9A9-8286613AF394}" type="datetimeFigureOut">
              <a:rPr lang="en-US" smtClean="0"/>
              <a:pPr/>
              <a:t>6/27/2018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D6825-F37D-D740-A2FA-D794FAB52D18}" type="slidenum">
              <a:rPr lang="en-US" smtClean="0"/>
              <a:pPr/>
              <a:t>‹#›</a:t>
            </a:fld>
            <a:endParaRPr lang="en-US"/>
          </a:p>
        </p:txBody>
      </p:sp>
    </p:spTree>
    <p:extLst>
      <p:ext uri="{BB962C8B-B14F-4D97-AF65-F5344CB8AC3E}">
        <p14:creationId xmlns:p14="http://schemas.microsoft.com/office/powerpoint/2010/main" val="2285964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7C96C-A02F-46E2-A80A-CBCF63BB56DE}" type="datetimeFigureOut">
              <a:rPr lang="en-US" smtClean="0"/>
              <a:pPr/>
              <a:t>6/27/2018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9174-FB1C-4A3B-B082-DEA840240CA9}" type="slidenum">
              <a:rPr lang="en-US" smtClean="0"/>
              <a:pPr/>
              <a:t>‹#›</a:t>
            </a:fld>
            <a:endParaRPr lang="en-US"/>
          </a:p>
        </p:txBody>
      </p:sp>
    </p:spTree>
    <p:extLst>
      <p:ext uri="{BB962C8B-B14F-4D97-AF65-F5344CB8AC3E}">
        <p14:creationId xmlns:p14="http://schemas.microsoft.com/office/powerpoint/2010/main" val="29650064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248399"/>
          </a:xfrm>
          <a:prstGeom prst="rect">
            <a:avLst/>
          </a:prstGeom>
        </p:spPr>
      </p:pic>
      <p:sp>
        <p:nvSpPr>
          <p:cNvPr id="11" name="Rectangle 10"/>
          <p:cNvSpPr/>
          <p:nvPr userDrawn="1"/>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userDrawn="1"/>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Content Placeholder 5"/>
          <p:cNvSpPr>
            <a:spLocks noGrp="1"/>
          </p:cNvSpPr>
          <p:nvPr>
            <p:ph sz="quarter" idx="10"/>
          </p:nvPr>
        </p:nvSpPr>
        <p:spPr>
          <a:xfrm>
            <a:off x="3108960" y="6477000"/>
            <a:ext cx="2926080" cy="274320"/>
          </a:xfrm>
        </p:spPr>
        <p:txBody>
          <a:bodyPr/>
          <a:lstStyle>
            <a:lvl1pPr marL="0" indent="0" algn="ctr">
              <a:buNone/>
              <a:defRPr sz="1000">
                <a:latin typeface="+mn-lt"/>
              </a:defRPr>
            </a:lvl1pPr>
          </a:lstStyle>
          <a:p>
            <a:pPr lvl="0"/>
            <a:r>
              <a:rPr lang="en-US" dirty="0" smtClean="0"/>
              <a:t>Click to edit Master text styles</a:t>
            </a:r>
            <a:endParaRPr lang="en-US" dirty="0"/>
          </a:p>
        </p:txBody>
      </p:sp>
      <p:sp>
        <p:nvSpPr>
          <p:cNvPr id="9" name="Title 8"/>
          <p:cNvSpPr>
            <a:spLocks noGrp="1"/>
          </p:cNvSpPr>
          <p:nvPr>
            <p:ph type="title"/>
          </p:nvPr>
        </p:nvSpPr>
        <p:spPr>
          <a:xfrm>
            <a:off x="5143500" y="609601"/>
            <a:ext cx="3657600" cy="2819399"/>
          </a:xfrm>
        </p:spPr>
        <p:txBody>
          <a:bodyPr lIns="91440" tIns="45720" rIns="91440" bIns="45720" anchor="t" anchorCtr="0"/>
          <a:lstStyle>
            <a:lvl1pPr algn="ctr">
              <a:defRPr sz="4000">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46634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8255642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12296896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307848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4724400"/>
            <a:ext cx="35052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9"/>
          <p:cNvSpPr>
            <a:spLocks noGrp="1"/>
          </p:cNvSpPr>
          <p:nvPr>
            <p:ph sz="quarter" idx="12"/>
          </p:nvPr>
        </p:nvSpPr>
        <p:spPr>
          <a:xfrm>
            <a:off x="4419600" y="4800600"/>
            <a:ext cx="4038600" cy="83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70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2971800" y="6492875"/>
            <a:ext cx="2895600" cy="365125"/>
          </a:xfrm>
        </p:spPr>
        <p:txBody>
          <a:bodyPr/>
          <a:lstStyle/>
          <a:p>
            <a:r>
              <a:rPr lang="en-US" dirty="0" smtClean="0"/>
              <a:t>© 2018 Cengage Learning. All Rights Reserved.</a:t>
            </a:r>
            <a:endParaRPr lang="en-US" dirty="0"/>
          </a:p>
        </p:txBody>
      </p:sp>
    </p:spTree>
    <p:extLst>
      <p:ext uri="{BB962C8B-B14F-4D97-AF65-F5344CB8AC3E}">
        <p14:creationId xmlns:p14="http://schemas.microsoft.com/office/powerpoint/2010/main" val="389829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bwMode="auto">
          <a:xfrm>
            <a:off x="0" y="-35808"/>
            <a:ext cx="9144000" cy="1243584"/>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27" name="Rectangle 21"/>
          <p:cNvSpPr>
            <a:spLocks noGrp="1" noChangeArrowheads="1"/>
          </p:cNvSpPr>
          <p:nvPr>
            <p:ph type="title"/>
          </p:nvPr>
        </p:nvSpPr>
        <p:spPr bwMode="black">
          <a:xfrm>
            <a:off x="457200" y="0"/>
            <a:ext cx="822960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22"/>
          <p:cNvSpPr>
            <a:spLocks noGrp="1" noChangeArrowheads="1"/>
          </p:cNvSpPr>
          <p:nvPr>
            <p:ph type="body" idx="1"/>
          </p:nvPr>
        </p:nvSpPr>
        <p:spPr bwMode="auto">
          <a:xfrm>
            <a:off x="457200" y="1432560"/>
            <a:ext cx="8229600" cy="4663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sp>
        <p:nvSpPr>
          <p:cNvPr id="18" name="Rectangle 17"/>
          <p:cNvSpPr/>
          <p:nvPr/>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18"/>
          <p:cNvSpPr/>
          <p:nvPr/>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ectangle 20"/>
          <p:cNvSpPr/>
          <p:nvPr/>
        </p:nvSpPr>
        <p:spPr bwMode="auto">
          <a:xfrm>
            <a:off x="0" y="1249680"/>
            <a:ext cx="9144000" cy="45720"/>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Footer Placeholder 4"/>
          <p:cNvSpPr>
            <a:spLocks noGrp="1"/>
          </p:cNvSpPr>
          <p:nvPr>
            <p:ph type="ftr" sz="quarter" idx="3"/>
          </p:nvPr>
        </p:nvSpPr>
        <p:spPr>
          <a:xfrm>
            <a:off x="2971800" y="6427653"/>
            <a:ext cx="2895600" cy="365125"/>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2379780832"/>
      </p:ext>
    </p:extLst>
  </p:cSld>
  <p:clrMap bg1="lt1" tx1="dk1" bg2="lt2" tx2="dk2" accent1="accent1" accent2="accent2" accent3="accent3" accent4="accent4" accent5="accent5" accent6="accent6" hlink="hlink" folHlink="folHlink"/>
  <p:sldLayoutIdLst>
    <p:sldLayoutId id="2147483660" r:id="rId1"/>
    <p:sldLayoutId id="2147483666" r:id="rId2"/>
    <p:sldLayoutId id="2147483668" r:id="rId3"/>
    <p:sldLayoutId id="2147483676" r:id="rId4"/>
    <p:sldLayoutId id="2147483669" r:id="rId5"/>
  </p:sldLayoutIdLst>
  <p:timing>
    <p:tnLst>
      <p:par>
        <p:cTn id="1" dur="indefinite" restart="never" nodeType="tmRoot"/>
      </p:par>
    </p:tnLst>
  </p:timing>
  <p:hf hdr="0" dt="0"/>
  <p:txStyles>
    <p:titleStyle>
      <a:lvl1pPr algn="ctr" rtl="0" eaLnBrk="1" fontAlgn="base" hangingPunct="1">
        <a:spcBef>
          <a:spcPct val="0"/>
        </a:spcBef>
        <a:spcAft>
          <a:spcPct val="0"/>
        </a:spcAft>
        <a:defRPr sz="4000">
          <a:solidFill>
            <a:schemeClr val="bg1"/>
          </a:solidFill>
          <a:latin typeface="+mj-lt"/>
          <a:ea typeface="ＭＳ Ｐゴシック" pitchFamily="-105" charset="-128"/>
          <a:cs typeface="Times New Roman MT Std"/>
        </a:defRPr>
      </a:lvl1pPr>
      <a:lvl2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2pPr>
      <a:lvl3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3pPr>
      <a:lvl4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4pPr>
      <a:lvl5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5pPr>
      <a:lvl6pPr marL="457200" algn="ctr" rtl="0" eaLnBrk="1" fontAlgn="base" hangingPunct="1">
        <a:spcBef>
          <a:spcPct val="0"/>
        </a:spcBef>
        <a:spcAft>
          <a:spcPct val="0"/>
        </a:spcAft>
        <a:defRPr sz="4400">
          <a:solidFill>
            <a:srgbClr val="228DB8"/>
          </a:solidFill>
          <a:latin typeface="Arial" charset="0"/>
        </a:defRPr>
      </a:lvl6pPr>
      <a:lvl7pPr marL="914400" algn="ctr" rtl="0" eaLnBrk="1" fontAlgn="base" hangingPunct="1">
        <a:spcBef>
          <a:spcPct val="0"/>
        </a:spcBef>
        <a:spcAft>
          <a:spcPct val="0"/>
        </a:spcAft>
        <a:defRPr sz="4400">
          <a:solidFill>
            <a:srgbClr val="228DB8"/>
          </a:solidFill>
          <a:latin typeface="Arial" charset="0"/>
        </a:defRPr>
      </a:lvl7pPr>
      <a:lvl8pPr marL="1371600" algn="ctr" rtl="0" eaLnBrk="1" fontAlgn="base" hangingPunct="1">
        <a:spcBef>
          <a:spcPct val="0"/>
        </a:spcBef>
        <a:spcAft>
          <a:spcPct val="0"/>
        </a:spcAft>
        <a:defRPr sz="4400">
          <a:solidFill>
            <a:srgbClr val="228DB8"/>
          </a:solidFill>
          <a:latin typeface="Arial" charset="0"/>
        </a:defRPr>
      </a:lvl8pPr>
      <a:lvl9pPr marL="1828800" algn="ctr" rtl="0" eaLnBrk="1" fontAlgn="base" hangingPunct="1">
        <a:spcBef>
          <a:spcPct val="0"/>
        </a:spcBef>
        <a:spcAft>
          <a:spcPct val="0"/>
        </a:spcAft>
        <a:defRPr sz="4400">
          <a:solidFill>
            <a:srgbClr val="228DB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43500" y="609601"/>
            <a:ext cx="3657600" cy="3733799"/>
          </a:xfrm>
        </p:spPr>
        <p:txBody>
          <a:bodyPr/>
          <a:lstStyle/>
          <a:p>
            <a:r>
              <a:rPr lang="en-US" dirty="0"/>
              <a:t>Chapter 13:</a:t>
            </a:r>
            <a:br>
              <a:rPr lang="en-US" dirty="0"/>
            </a:br>
            <a:r>
              <a:rPr lang="en-US" dirty="0"/>
              <a:t>Designing the Data Collection Form for Communication Data</a:t>
            </a:r>
          </a:p>
        </p:txBody>
      </p:sp>
      <p:sp>
        <p:nvSpPr>
          <p:cNvPr id="7" name="Content Placeholder 2"/>
          <p:cNvSpPr>
            <a:spLocks noGrp="1"/>
          </p:cNvSpPr>
          <p:nvPr>
            <p:ph sz="quarter" idx="10"/>
          </p:nvPr>
        </p:nvSpPr>
        <p:spPr/>
        <p:txBody>
          <a:bodyPr/>
          <a:lstStyle/>
          <a:p>
            <a:r>
              <a:rPr lang="en-US" dirty="0"/>
              <a:t>© 2018 Cengage Learning.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0"/>
            <a:ext cx="8595360" cy="1097280"/>
          </a:xfrm>
        </p:spPr>
        <p:txBody>
          <a:bodyPr/>
          <a:lstStyle/>
          <a:p>
            <a:r>
              <a:rPr lang="en-US" altLang="en-US" b="1" i="1" dirty="0"/>
              <a:t>STEP 3:</a:t>
            </a:r>
            <a:r>
              <a:rPr lang="en-US" altLang="en-US" dirty="0"/>
              <a:t> Determine Content of Individual </a:t>
            </a:r>
            <a:r>
              <a:rPr lang="en-US" altLang="en-US" dirty="0" smtClean="0"/>
              <a:t>Questions</a:t>
            </a:r>
            <a:r>
              <a:rPr lang="en-US" altLang="en-US" sz="2000" dirty="0" smtClean="0"/>
              <a:t> (2 of 3)</a:t>
            </a:r>
            <a:endParaRPr lang="en-US" sz="2000" dirty="0"/>
          </a:p>
        </p:txBody>
      </p:sp>
      <p:sp>
        <p:nvSpPr>
          <p:cNvPr id="3" name="Content Placeholder 2"/>
          <p:cNvSpPr>
            <a:spLocks noGrp="1"/>
          </p:cNvSpPr>
          <p:nvPr>
            <p:ph idx="1"/>
          </p:nvPr>
        </p:nvSpPr>
        <p:spPr/>
        <p:txBody>
          <a:bodyPr/>
          <a:lstStyle/>
          <a:p>
            <a:pPr marL="0" indent="0">
              <a:buFont typeface="Arial" pitchFamily="34" charset="0"/>
              <a:buNone/>
            </a:pPr>
            <a:r>
              <a:rPr lang="en-US" sz="3200" b="1" dirty="0">
                <a:solidFill>
                  <a:schemeClr val="tx2"/>
                </a:solidFill>
              </a:rPr>
              <a:t>FILTER QUESTION</a:t>
            </a:r>
            <a:endParaRPr lang="en-US" b="1" dirty="0">
              <a:solidFill>
                <a:schemeClr val="tx2"/>
              </a:solidFill>
            </a:endParaRPr>
          </a:p>
          <a:p>
            <a:pPr marL="0" indent="0">
              <a:buFont typeface="Arial" pitchFamily="34" charset="0"/>
              <a:buNone/>
            </a:pPr>
            <a:r>
              <a:rPr lang="en-US" sz="2800" dirty="0"/>
              <a:t>A question used to determine if a respondent is likely to possess the knowledge being sought; also used to determine if an individual qualifies as a member </a:t>
            </a:r>
            <a:r>
              <a:rPr lang="en-US" sz="2800" dirty="0" smtClean="0"/>
              <a:t>of </a:t>
            </a:r>
            <a:r>
              <a:rPr lang="en-US" sz="2800" dirty="0"/>
              <a:t>the defined population</a:t>
            </a:r>
            <a:r>
              <a:rPr lang="en-US" sz="2800" dirty="0" smtClean="0"/>
              <a:t>.</a:t>
            </a:r>
            <a:endParaRPr lang="en-US" sz="3200" dirty="0" smtClean="0"/>
          </a:p>
          <a:p>
            <a:pPr lvl="1">
              <a:spcAft>
                <a:spcPts val="0"/>
              </a:spcAft>
            </a:pPr>
            <a:r>
              <a:rPr lang="en-US" altLang="en-US" sz="2400" i="1" dirty="0"/>
              <a:t>“Do you do the grocery shopping for your family?”</a:t>
            </a:r>
          </a:p>
          <a:p>
            <a:pPr lvl="1">
              <a:spcAft>
                <a:spcPts val="0"/>
              </a:spcAft>
            </a:pPr>
            <a:r>
              <a:rPr lang="en-US" altLang="en-US" sz="2400" i="1" dirty="0"/>
              <a:t>“Have you eaten at Mickey’s restaurant, located at Sixth Street and Manvel Avenue, within the past six months?”</a:t>
            </a:r>
          </a:p>
          <a:p>
            <a:pPr lvl="1"/>
            <a:r>
              <a:rPr lang="en-US" altLang="en-US" sz="2400" i="1" dirty="0"/>
              <a:t>“Did you vote in the last presidential election?”</a:t>
            </a:r>
            <a:endParaRPr lang="en-US" altLang="en-US" sz="3600" dirty="0"/>
          </a:p>
        </p:txBody>
      </p:sp>
    </p:spTree>
    <p:extLst>
      <p:ext uri="{BB962C8B-B14F-4D97-AF65-F5344CB8AC3E}">
        <p14:creationId xmlns:p14="http://schemas.microsoft.com/office/powerpoint/2010/main" val="492424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3:</a:t>
            </a:r>
            <a:r>
              <a:rPr lang="en-US" altLang="en-US" dirty="0"/>
              <a:t> Determine Content of Individual </a:t>
            </a:r>
            <a:r>
              <a:rPr lang="en-US" altLang="en-US" dirty="0" smtClean="0"/>
              <a:t>Questions</a:t>
            </a:r>
            <a:r>
              <a:rPr lang="en-US" altLang="en-US" sz="2000" dirty="0" smtClean="0"/>
              <a:t> (3 of 3)</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TELESCOPING ERROR</a:t>
            </a:r>
            <a:endParaRPr lang="en-US" sz="4000" b="1" dirty="0">
              <a:solidFill>
                <a:schemeClr val="tx2"/>
              </a:solidFill>
            </a:endParaRPr>
          </a:p>
          <a:p>
            <a:pPr marL="0" indent="0">
              <a:spcBef>
                <a:spcPts val="0"/>
              </a:spcBef>
              <a:buFont typeface="Arial" pitchFamily="34" charset="0"/>
              <a:buNone/>
            </a:pPr>
            <a:r>
              <a:rPr lang="en-US" sz="3200" dirty="0"/>
              <a:t>A type of error resulting from the fact that most people remember an event as having occurred more recently than it did</a:t>
            </a:r>
            <a:r>
              <a:rPr lang="en-US" sz="3200" dirty="0" smtClean="0"/>
              <a:t>.</a:t>
            </a:r>
            <a:endParaRPr lang="en-US" dirty="0" smtClean="0"/>
          </a:p>
          <a:p>
            <a:pPr marL="0" indent="0">
              <a:spcBef>
                <a:spcPts val="2400"/>
              </a:spcBef>
              <a:buFont typeface="Arial" pitchFamily="34" charset="0"/>
              <a:buNone/>
            </a:pPr>
            <a:r>
              <a:rPr lang="en-US" b="1" dirty="0">
                <a:solidFill>
                  <a:schemeClr val="tx2"/>
                </a:solidFill>
              </a:rPr>
              <a:t>RECALL LOSS</a:t>
            </a:r>
            <a:endParaRPr lang="en-US" sz="4000" b="1" dirty="0">
              <a:solidFill>
                <a:schemeClr val="tx2"/>
              </a:solidFill>
            </a:endParaRPr>
          </a:p>
          <a:p>
            <a:pPr marL="0" indent="0">
              <a:spcBef>
                <a:spcPts val="0"/>
              </a:spcBef>
              <a:buFont typeface="Arial" pitchFamily="34" charset="0"/>
              <a:buNone/>
            </a:pPr>
            <a:r>
              <a:rPr lang="en-US" sz="3200" dirty="0"/>
              <a:t>A type of error caused by a respondent’s forgetting that an event happened at all.</a:t>
            </a:r>
            <a:endParaRPr lang="en-US" dirty="0"/>
          </a:p>
        </p:txBody>
      </p:sp>
    </p:spTree>
    <p:extLst>
      <p:ext uri="{BB962C8B-B14F-4D97-AF65-F5344CB8AC3E}">
        <p14:creationId xmlns:p14="http://schemas.microsoft.com/office/powerpoint/2010/main" val="2442073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Handling Sensitive </a:t>
            </a:r>
            <a:r>
              <a:rPr lang="en-US" altLang="en-US" dirty="0" smtClean="0"/>
              <a:t>Questions</a:t>
            </a:r>
            <a:r>
              <a:rPr lang="en-US" altLang="en-US" sz="2000" dirty="0" smtClean="0"/>
              <a:t> (1 of 2)</a:t>
            </a:r>
            <a:endParaRPr lang="en-US" dirty="0"/>
          </a:p>
        </p:txBody>
      </p:sp>
      <p:sp>
        <p:nvSpPr>
          <p:cNvPr id="3" name="Content Placeholder 2"/>
          <p:cNvSpPr>
            <a:spLocks noGrp="1"/>
          </p:cNvSpPr>
          <p:nvPr>
            <p:ph idx="1"/>
          </p:nvPr>
        </p:nvSpPr>
        <p:spPr/>
        <p:txBody>
          <a:bodyPr/>
          <a:lstStyle/>
          <a:p>
            <a:r>
              <a:rPr lang="en-US" altLang="en-US" b="1" i="1" dirty="0"/>
              <a:t>Don’t ask unless absolutely necessary!</a:t>
            </a:r>
          </a:p>
          <a:p>
            <a:r>
              <a:rPr lang="en-US" altLang="en-US" dirty="0"/>
              <a:t>Guarantee anonymity</a:t>
            </a:r>
          </a:p>
          <a:p>
            <a:r>
              <a:rPr lang="en-US" altLang="en-US" dirty="0"/>
              <a:t>Place sensitive questions near end</a:t>
            </a:r>
          </a:p>
          <a:p>
            <a:r>
              <a:rPr lang="en-US" altLang="en-US" dirty="0"/>
              <a:t>Include a counter biasing statement</a:t>
            </a:r>
            <a:endParaRPr lang="en-US" sz="3200" dirty="0"/>
          </a:p>
        </p:txBody>
      </p:sp>
    </p:spTree>
    <p:extLst>
      <p:ext uri="{BB962C8B-B14F-4D97-AF65-F5344CB8AC3E}">
        <p14:creationId xmlns:p14="http://schemas.microsoft.com/office/powerpoint/2010/main" val="2074740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Handling Sensitive </a:t>
            </a:r>
            <a:r>
              <a:rPr lang="en-US" altLang="en-US" dirty="0" smtClean="0"/>
              <a:t>Questions</a:t>
            </a:r>
            <a:r>
              <a:rPr lang="en-US" altLang="en-US" sz="2000" dirty="0" smtClean="0"/>
              <a:t> (2 of 2)</a:t>
            </a:r>
            <a:endParaRPr lang="en-US" dirty="0"/>
          </a:p>
        </p:txBody>
      </p:sp>
      <p:sp>
        <p:nvSpPr>
          <p:cNvPr id="6" name="Content Placeholder 2"/>
          <p:cNvSpPr>
            <a:spLocks noGrp="1"/>
          </p:cNvSpPr>
          <p:nvPr>
            <p:ph idx="1"/>
          </p:nvPr>
        </p:nvSpPr>
        <p:spPr>
          <a:xfrm>
            <a:off x="457200" y="1432560"/>
            <a:ext cx="8503920" cy="4663440"/>
          </a:xfrm>
        </p:spPr>
        <p:txBody>
          <a:bodyPr/>
          <a:lstStyle/>
          <a:p>
            <a:r>
              <a:rPr lang="en-US" altLang="en-US" dirty="0"/>
              <a:t>Ask about how others might feel</a:t>
            </a:r>
          </a:p>
          <a:p>
            <a:r>
              <a:rPr lang="en-US" altLang="en-US" dirty="0"/>
              <a:t>Ask for general, rather than specific, information 	</a:t>
            </a:r>
            <a:r>
              <a:rPr lang="en-US" altLang="en-US" dirty="0" smtClean="0"/>
              <a:t>(for example, </a:t>
            </a:r>
            <a:r>
              <a:rPr lang="en-US" altLang="en-US" dirty="0"/>
              <a:t>categories for answers)</a:t>
            </a:r>
          </a:p>
          <a:p>
            <a:r>
              <a:rPr lang="en-US" altLang="en-US" dirty="0"/>
              <a:t>Use randomized response model</a:t>
            </a:r>
            <a:endParaRPr lang="en-US" sz="3200" dirty="0"/>
          </a:p>
        </p:txBody>
      </p:sp>
    </p:spTree>
    <p:extLst>
      <p:ext uri="{BB962C8B-B14F-4D97-AF65-F5344CB8AC3E}">
        <p14:creationId xmlns:p14="http://schemas.microsoft.com/office/powerpoint/2010/main" val="4144939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err="1"/>
              <a:t>Counterbiasing</a:t>
            </a:r>
            <a:r>
              <a:rPr lang="en-US" altLang="en-US" dirty="0"/>
              <a:t> Statement</a:t>
            </a:r>
            <a:endParaRPr lang="en-US" dirty="0"/>
          </a:p>
        </p:txBody>
      </p:sp>
      <p:sp>
        <p:nvSpPr>
          <p:cNvPr id="6" name="Content Placeholder 2"/>
          <p:cNvSpPr>
            <a:spLocks noGrp="1"/>
          </p:cNvSpPr>
          <p:nvPr>
            <p:ph idx="1"/>
          </p:nvPr>
        </p:nvSpPr>
        <p:spPr>
          <a:solidFill>
            <a:schemeClr val="accent5"/>
          </a:solidFill>
          <a:ln>
            <a:solidFill>
              <a:schemeClr val="tx1"/>
            </a:solidFill>
          </a:ln>
        </p:spPr>
        <p:txBody>
          <a:bodyPr/>
          <a:lstStyle/>
          <a:p>
            <a:pPr marL="0" indent="0">
              <a:spcBef>
                <a:spcPts val="1200"/>
              </a:spcBef>
              <a:spcAft>
                <a:spcPts val="2400"/>
              </a:spcAft>
              <a:buNone/>
            </a:pPr>
            <a:r>
              <a:rPr lang="en-US" altLang="en-US" sz="3200" dirty="0"/>
              <a:t>Recent studies show that one of every </a:t>
            </a:r>
            <a:r>
              <a:rPr lang="en-US" altLang="en-US" sz="3200" dirty="0" smtClean="0"/>
              <a:t>four households </a:t>
            </a:r>
            <a:r>
              <a:rPr lang="en-US" altLang="en-US" sz="3200" dirty="0"/>
              <a:t>has trouble meeting its </a:t>
            </a:r>
            <a:r>
              <a:rPr lang="en-US" altLang="en-US" sz="3200" dirty="0" smtClean="0"/>
              <a:t>monthly financial </a:t>
            </a:r>
            <a:r>
              <a:rPr lang="en-US" altLang="en-US" sz="3200" dirty="0"/>
              <a:t>obligations. Is your </a:t>
            </a:r>
            <a:r>
              <a:rPr lang="en-US" altLang="en-US" sz="3200" dirty="0" smtClean="0"/>
              <a:t>household currently experiencing financial difficulties?</a:t>
            </a:r>
          </a:p>
          <a:p>
            <a:pPr marL="0" indent="0">
              <a:buNone/>
            </a:pPr>
            <a:r>
              <a:rPr lang="en-US" dirty="0">
                <a:sym typeface="Wingdings"/>
              </a:rPr>
              <a:t> </a:t>
            </a:r>
            <a:r>
              <a:rPr lang="en-US" altLang="en-US" dirty="0" smtClean="0"/>
              <a:t>Yes</a:t>
            </a:r>
          </a:p>
          <a:p>
            <a:pPr marL="0" indent="0">
              <a:buNone/>
            </a:pPr>
            <a:r>
              <a:rPr lang="en-US" dirty="0">
                <a:sym typeface="Wingdings"/>
              </a:rPr>
              <a:t> </a:t>
            </a:r>
            <a:r>
              <a:rPr lang="en-US" altLang="en-US" dirty="0" smtClean="0"/>
              <a:t>No</a:t>
            </a:r>
            <a:endParaRPr lang="en-US" altLang="en-US" dirty="0"/>
          </a:p>
        </p:txBody>
      </p:sp>
    </p:spTree>
    <p:extLst>
      <p:ext uri="{BB962C8B-B14F-4D97-AF65-F5344CB8AC3E}">
        <p14:creationId xmlns:p14="http://schemas.microsoft.com/office/powerpoint/2010/main" val="74167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b="1" i="1" dirty="0"/>
              <a:t>STEP 4:</a:t>
            </a:r>
            <a:r>
              <a:rPr lang="en-US" altLang="en-US" dirty="0"/>
              <a:t> Determine Form of Response to Each Question</a:t>
            </a:r>
            <a:endParaRPr lang="en-US" dirty="0"/>
          </a:p>
        </p:txBody>
      </p:sp>
      <p:sp>
        <p:nvSpPr>
          <p:cNvPr id="6" name="Content Placeholder 2"/>
          <p:cNvSpPr>
            <a:spLocks noGrp="1"/>
          </p:cNvSpPr>
          <p:nvPr>
            <p:ph idx="1"/>
          </p:nvPr>
        </p:nvSpPr>
        <p:spPr>
          <a:xfrm>
            <a:off x="990600" y="2362200"/>
            <a:ext cx="7239000" cy="2590800"/>
          </a:xfrm>
          <a:prstGeom prst="roundRect">
            <a:avLst/>
          </a:prstGeom>
          <a:solidFill>
            <a:schemeClr val="tx1"/>
          </a:solidFill>
        </p:spPr>
        <p:txBody>
          <a:bodyPr anchor="ctr"/>
          <a:lstStyle/>
          <a:p>
            <a:pPr algn="ctr">
              <a:buNone/>
            </a:pPr>
            <a:r>
              <a:rPr lang="en-US" altLang="en-US" dirty="0">
                <a:solidFill>
                  <a:schemeClr val="bg1"/>
                </a:solidFill>
              </a:rPr>
              <a:t>Open-Ended Questions</a:t>
            </a:r>
          </a:p>
          <a:p>
            <a:pPr algn="ctr">
              <a:buNone/>
            </a:pPr>
            <a:r>
              <a:rPr lang="en-US" altLang="en-US" i="1" dirty="0">
                <a:solidFill>
                  <a:schemeClr val="bg1"/>
                </a:solidFill>
              </a:rPr>
              <a:t>versus</a:t>
            </a:r>
          </a:p>
          <a:p>
            <a:pPr algn="ctr">
              <a:buNone/>
            </a:pPr>
            <a:r>
              <a:rPr lang="en-US" altLang="en-US" dirty="0">
                <a:solidFill>
                  <a:schemeClr val="bg1"/>
                </a:solidFill>
              </a:rPr>
              <a:t>Closed-Ended Questions</a:t>
            </a:r>
          </a:p>
        </p:txBody>
      </p:sp>
    </p:spTree>
    <p:extLst>
      <p:ext uri="{BB962C8B-B14F-4D97-AF65-F5344CB8AC3E}">
        <p14:creationId xmlns:p14="http://schemas.microsoft.com/office/powerpoint/2010/main" val="2474716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Open-Ended Questions</a:t>
            </a:r>
            <a:endParaRPr lang="en-US" dirty="0"/>
          </a:p>
        </p:txBody>
      </p:sp>
      <p:pic>
        <p:nvPicPr>
          <p:cNvPr id="1026" name="Picture 2" descr="A screenshot shows a set of six questions with blanks to fill in the answers.&#10;&#10;The first question reads, How old are you? The space for the answer shows a blank followed by the word ‘years.’ The second question reads, How would you feel about laws requiring motorcycle riders to wear helmets? The space for the answer shows a few blank lines. The third question reads, Can you name three sponsors of the Monday-night football games? The space for the answer shows a few blank lines. The fourth question reads, Do you intend to purchase an automobile this year? The space for the answer shows a blank line. The fifth question reads, Why did you purchase a Vizio brand HD television? The space for the answer shows a few blank lines. The sixth question reads, In the past month, how many times have you purchased gasoline from a Shell convenience store? The space for the answer shows a blank followed by the word ‘tim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5741" y="1453769"/>
            <a:ext cx="7692517" cy="462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71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Closed-Ended </a:t>
            </a:r>
            <a:r>
              <a:rPr lang="en-US" altLang="en-US" dirty="0" smtClean="0"/>
              <a:t>Questions</a:t>
            </a:r>
            <a:r>
              <a:rPr lang="en-US" altLang="en-US" sz="2000" dirty="0" smtClean="0"/>
              <a:t> (1 of 2)</a:t>
            </a:r>
            <a:endParaRPr lang="en-US" dirty="0"/>
          </a:p>
        </p:txBody>
      </p:sp>
      <p:pic>
        <p:nvPicPr>
          <p:cNvPr id="6" name="Picture 2" descr="A screenshot shows two sets of questions, each followed by a checklist with unchecked boxes. &#10;&#10;The first question, under the title ‘Age,’ reads, How old are you? The elements of the checklist are as follows: Less than 20, 20 to 29, 30 to 39, 40 to 49, 50 to 59, 60 or over. The second question, under the title ‘HD Television Purchase,’ reads, Why did you purchase a Vizio brand HD television (check all that apply)? The elements of the checklist are as follows: Price was lower than other alternatives, Feel it represents the highest quality, Availability of local service, Availability of a service contract, Picture is better, Warranty is better, Oth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2296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3909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Closed-Ended </a:t>
            </a:r>
            <a:r>
              <a:rPr lang="en-US" altLang="en-US" dirty="0" smtClean="0"/>
              <a:t>Questions</a:t>
            </a:r>
            <a:r>
              <a:rPr lang="en-US" altLang="en-US" sz="2000" dirty="0" smtClean="0"/>
              <a:t> (2 of 2)</a:t>
            </a:r>
            <a:endParaRPr lang="en-US" dirty="0"/>
          </a:p>
        </p:txBody>
      </p:sp>
      <p:sp>
        <p:nvSpPr>
          <p:cNvPr id="4" name="Content Placeholder 2"/>
          <p:cNvSpPr>
            <a:spLocks noGrp="1"/>
          </p:cNvSpPr>
          <p:nvPr>
            <p:ph idx="1"/>
          </p:nvPr>
        </p:nvSpPr>
        <p:spPr/>
        <p:txBody>
          <a:bodyPr/>
          <a:lstStyle/>
          <a:p>
            <a:r>
              <a:rPr lang="en-US" altLang="en-US" sz="3200" dirty="0"/>
              <a:t>With closed-ended questions, the response categories must be </a:t>
            </a:r>
            <a:r>
              <a:rPr lang="en-US" altLang="en-US" sz="3200" b="1" dirty="0">
                <a:solidFill>
                  <a:schemeClr val="accent2"/>
                </a:solidFill>
              </a:rPr>
              <a:t>exhaustive</a:t>
            </a:r>
            <a:r>
              <a:rPr lang="en-US" altLang="en-US" sz="3200" dirty="0"/>
              <a:t>; all reasonable responses must be included.</a:t>
            </a:r>
          </a:p>
          <a:p>
            <a:r>
              <a:rPr lang="en-US" altLang="en-US" sz="3200" dirty="0"/>
              <a:t>In addition, response categories must be </a:t>
            </a:r>
            <a:r>
              <a:rPr lang="en-US" altLang="en-US" sz="3200" b="1" dirty="0">
                <a:solidFill>
                  <a:schemeClr val="accent2"/>
                </a:solidFill>
              </a:rPr>
              <a:t>mutually-exclusive</a:t>
            </a:r>
            <a:r>
              <a:rPr lang="en-US" altLang="en-US" sz="3200" dirty="0"/>
              <a:t>, except in special cases where more than one answer is acceptable </a:t>
            </a:r>
            <a:r>
              <a:rPr lang="en-US" altLang="en-US" sz="3200" dirty="0" smtClean="0"/>
              <a:t>(for example, </a:t>
            </a:r>
            <a:r>
              <a:rPr lang="en-US" altLang="en-US" sz="3200" dirty="0"/>
              <a:t>check all that apply)</a:t>
            </a:r>
            <a:endParaRPr lang="en-US" dirty="0"/>
          </a:p>
        </p:txBody>
      </p:sp>
    </p:spTree>
    <p:extLst>
      <p:ext uri="{BB962C8B-B14F-4D97-AF65-F5344CB8AC3E}">
        <p14:creationId xmlns:p14="http://schemas.microsoft.com/office/powerpoint/2010/main" val="1668206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Response Order Bias</a:t>
            </a:r>
            <a:endParaRPr lang="en-US" dirty="0"/>
          </a:p>
        </p:txBody>
      </p:sp>
      <p:sp>
        <p:nvSpPr>
          <p:cNvPr id="3" name="Content Placeholder 2"/>
          <p:cNvSpPr>
            <a:spLocks noGrp="1"/>
          </p:cNvSpPr>
          <p:nvPr>
            <p:ph sz="half" idx="1"/>
          </p:nvPr>
        </p:nvSpPr>
        <p:spPr>
          <a:xfrm>
            <a:off x="457200" y="1432560"/>
            <a:ext cx="8229600" cy="3657600"/>
          </a:xfrm>
        </p:spPr>
        <p:txBody>
          <a:bodyPr/>
          <a:lstStyle/>
          <a:p>
            <a:pPr marL="0" indent="0">
              <a:buFont typeface="Arial" pitchFamily="34" charset="0"/>
              <a:buNone/>
            </a:pPr>
            <a:r>
              <a:rPr lang="en-US" b="1" dirty="0">
                <a:solidFill>
                  <a:schemeClr val="tx2"/>
                </a:solidFill>
              </a:rPr>
              <a:t>RESPONSE ORDER BIAS</a:t>
            </a:r>
          </a:p>
          <a:p>
            <a:pPr marL="0" indent="0">
              <a:buFont typeface="Arial" pitchFamily="34" charset="0"/>
              <a:buNone/>
            </a:pPr>
            <a:r>
              <a:rPr lang="en-US" sz="3200" dirty="0"/>
              <a:t>An error that occurs when the response to a question is influenced by the order in which the alternatives are presented.</a:t>
            </a:r>
          </a:p>
        </p:txBody>
      </p:sp>
    </p:spTree>
    <p:extLst>
      <p:ext uri="{BB962C8B-B14F-4D97-AF65-F5344CB8AC3E}">
        <p14:creationId xmlns:p14="http://schemas.microsoft.com/office/powerpoint/2010/main" val="139275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smtClean="0"/>
              <a:t>Learning Objectives</a:t>
            </a:r>
            <a:r>
              <a:rPr lang="en-US" altLang="en-US" sz="2000" dirty="0" smtClean="0"/>
              <a:t> (1 of 4)</a:t>
            </a:r>
            <a:endParaRPr lang="en-US" sz="2000" dirty="0"/>
          </a:p>
        </p:txBody>
      </p:sp>
      <p:sp>
        <p:nvSpPr>
          <p:cNvPr id="2" name="Content Placeholder 2"/>
          <p:cNvSpPr>
            <a:spLocks noGrp="1"/>
          </p:cNvSpPr>
          <p:nvPr>
            <p:ph idx="1"/>
          </p:nvPr>
        </p:nvSpPr>
        <p:spPr/>
        <p:txBody>
          <a:bodyPr/>
          <a:lstStyle/>
          <a:p>
            <a:pPr marL="640080" indent="-640080">
              <a:buAutoNum type="arabicPeriod"/>
            </a:pPr>
            <a:r>
              <a:rPr lang="en-US" dirty="0"/>
              <a:t>Define telescoping error and recall loss and explain how they affect a respondent's ability to answer questions accurately</a:t>
            </a:r>
            <a:r>
              <a:rPr lang="en-US" dirty="0" smtClean="0"/>
              <a:t>.</a:t>
            </a:r>
          </a:p>
          <a:p>
            <a:pPr marL="640080" indent="-640080">
              <a:buAutoNum type="arabicPeriod"/>
            </a:pPr>
            <a:r>
              <a:rPr lang="en-US" dirty="0"/>
              <a:t>List some techniques that researchers use to secure </a:t>
            </a:r>
            <a:r>
              <a:rPr lang="en-US" dirty="0" smtClean="0"/>
              <a:t>respondents’ </a:t>
            </a:r>
            <a:r>
              <a:rPr lang="en-US" dirty="0"/>
              <a:t>cooperation in answering sensitive questions.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t>Split-Ballot Technique</a:t>
            </a:r>
            <a:endParaRPr lang="en-US" dirty="0"/>
          </a:p>
        </p:txBody>
      </p:sp>
      <p:sp>
        <p:nvSpPr>
          <p:cNvPr id="3" name="Content Placeholder 2"/>
          <p:cNvSpPr>
            <a:spLocks noGrp="1"/>
          </p:cNvSpPr>
          <p:nvPr>
            <p:ph idx="1"/>
          </p:nvPr>
        </p:nvSpPr>
        <p:spPr>
          <a:xfrm>
            <a:off x="457200" y="1432560"/>
            <a:ext cx="8229600" cy="1844040"/>
          </a:xfrm>
        </p:spPr>
        <p:txBody>
          <a:bodyPr/>
          <a:lstStyle/>
          <a:p>
            <a:pPr marL="0" indent="0">
              <a:buFont typeface="Arial" pitchFamily="34" charset="0"/>
              <a:buNone/>
            </a:pPr>
            <a:r>
              <a:rPr lang="en-US" sz="3200" b="1" dirty="0">
                <a:solidFill>
                  <a:schemeClr val="tx2"/>
                </a:solidFill>
              </a:rPr>
              <a:t>SPLIT-BALLOT TECHNIQUE</a:t>
            </a:r>
            <a:endParaRPr lang="en-US" sz="4000" b="1" dirty="0">
              <a:solidFill>
                <a:schemeClr val="tx2"/>
              </a:solidFill>
            </a:endParaRPr>
          </a:p>
          <a:p>
            <a:pPr marL="0" indent="0">
              <a:spcBef>
                <a:spcPts val="0"/>
              </a:spcBef>
              <a:buFont typeface="Arial" pitchFamily="34" charset="0"/>
              <a:buNone/>
            </a:pPr>
            <a:r>
              <a:rPr lang="en-US" sz="2400" dirty="0"/>
              <a:t>A technique for combatting response bias in which researchers use multiple versions of a survey, with different wordings of an item or different orders of response options.</a:t>
            </a:r>
            <a:endParaRPr lang="en-US" dirty="0"/>
          </a:p>
        </p:txBody>
      </p:sp>
      <p:sp>
        <p:nvSpPr>
          <p:cNvPr id="5" name="Content Placeholder 3"/>
          <p:cNvSpPr>
            <a:spLocks noGrp="1"/>
          </p:cNvSpPr>
          <p:nvPr>
            <p:ph idx="10"/>
          </p:nvPr>
        </p:nvSpPr>
        <p:spPr>
          <a:xfrm>
            <a:off x="457200" y="3276600"/>
            <a:ext cx="8229600" cy="1371600"/>
          </a:xfrm>
          <a:solidFill>
            <a:schemeClr val="tx1"/>
          </a:solidFill>
        </p:spPr>
        <p:txBody>
          <a:bodyPr/>
          <a:lstStyle/>
          <a:p>
            <a:pPr marL="0" indent="0">
              <a:buNone/>
            </a:pPr>
            <a:r>
              <a:rPr lang="en-US" altLang="en-US" sz="2000" b="1" dirty="0">
                <a:solidFill>
                  <a:schemeClr val="bg1"/>
                </a:solidFill>
                <a:latin typeface="CG Times (WN)" charset="0"/>
              </a:rPr>
              <a:t>(Version A)</a:t>
            </a:r>
            <a:r>
              <a:rPr lang="en-US" altLang="en-US" sz="2000" dirty="0">
                <a:solidFill>
                  <a:schemeClr val="bg1"/>
                </a:solidFill>
                <a:latin typeface="CG Times (WN)" charset="0"/>
              </a:rPr>
              <a:t> Do you think gasoline will be more expensive or less expensive next year than it is now</a:t>
            </a:r>
            <a:r>
              <a:rPr lang="en-US" altLang="en-US" sz="2000" dirty="0" smtClean="0">
                <a:solidFill>
                  <a:schemeClr val="bg1"/>
                </a:solidFill>
                <a:latin typeface="CG Times (WN)" charset="0"/>
              </a:rPr>
              <a:t>?</a:t>
            </a:r>
          </a:p>
          <a:p>
            <a:pPr marL="457200" indent="0">
              <a:spcBef>
                <a:spcPts val="0"/>
              </a:spcBef>
              <a:spcAft>
                <a:spcPts val="0"/>
              </a:spcAft>
              <a:buNone/>
            </a:pPr>
            <a:r>
              <a:rPr lang="en-US" sz="1800" dirty="0">
                <a:solidFill>
                  <a:schemeClr val="bg1"/>
                </a:solidFill>
                <a:sym typeface="Wingdings"/>
              </a:rPr>
              <a:t></a:t>
            </a:r>
            <a:r>
              <a:rPr lang="en-US" sz="1800" dirty="0">
                <a:sym typeface="Wingdings"/>
              </a:rPr>
              <a:t> </a:t>
            </a:r>
            <a:r>
              <a:rPr lang="en-US" altLang="en-US" sz="1800" dirty="0" smtClean="0">
                <a:solidFill>
                  <a:schemeClr val="bg1"/>
                </a:solidFill>
                <a:latin typeface="CG Times (WN)" charset="0"/>
              </a:rPr>
              <a:t>More expensive</a:t>
            </a:r>
          </a:p>
          <a:p>
            <a:pPr marL="457200" indent="0">
              <a:spcBef>
                <a:spcPts val="0"/>
              </a:spcBef>
              <a:spcAft>
                <a:spcPts val="0"/>
              </a:spcAft>
              <a:buNone/>
            </a:pPr>
            <a:r>
              <a:rPr lang="en-US" sz="1800" dirty="0">
                <a:solidFill>
                  <a:schemeClr val="bg1"/>
                </a:solidFill>
                <a:sym typeface="Wingdings"/>
              </a:rPr>
              <a:t></a:t>
            </a:r>
            <a:r>
              <a:rPr lang="en-US" sz="1800" dirty="0">
                <a:sym typeface="Wingdings"/>
              </a:rPr>
              <a:t> </a:t>
            </a:r>
            <a:r>
              <a:rPr lang="en-US" altLang="en-US" sz="1800" dirty="0" smtClean="0">
                <a:solidFill>
                  <a:schemeClr val="bg1"/>
                </a:solidFill>
                <a:latin typeface="CG Times (WN)" charset="0"/>
              </a:rPr>
              <a:t>Less </a:t>
            </a:r>
            <a:r>
              <a:rPr lang="en-US" altLang="en-US" sz="1800" dirty="0">
                <a:solidFill>
                  <a:schemeClr val="bg1"/>
                </a:solidFill>
                <a:latin typeface="CG Times (WN)" charset="0"/>
              </a:rPr>
              <a:t>expensive</a:t>
            </a:r>
            <a:endParaRPr lang="en-US" dirty="0"/>
          </a:p>
        </p:txBody>
      </p:sp>
      <p:sp>
        <p:nvSpPr>
          <p:cNvPr id="6" name="Content Placeholder 4"/>
          <p:cNvSpPr>
            <a:spLocks noGrp="1"/>
          </p:cNvSpPr>
          <p:nvPr>
            <p:ph idx="11"/>
          </p:nvPr>
        </p:nvSpPr>
        <p:spPr>
          <a:xfrm>
            <a:off x="457200" y="4724400"/>
            <a:ext cx="8229600" cy="1371600"/>
          </a:xfrm>
          <a:solidFill>
            <a:schemeClr val="tx1"/>
          </a:solidFill>
        </p:spPr>
        <p:txBody>
          <a:bodyPr/>
          <a:lstStyle/>
          <a:p>
            <a:pPr marL="0" indent="0">
              <a:buNone/>
            </a:pPr>
            <a:r>
              <a:rPr lang="en-US" altLang="en-US" sz="2000" b="1" dirty="0">
                <a:solidFill>
                  <a:schemeClr val="bg1"/>
                </a:solidFill>
                <a:latin typeface="CG Times (WN)" charset="0"/>
              </a:rPr>
              <a:t>(Version B)</a:t>
            </a:r>
            <a:r>
              <a:rPr lang="en-US" altLang="en-US" sz="2000" dirty="0">
                <a:solidFill>
                  <a:schemeClr val="bg1"/>
                </a:solidFill>
                <a:latin typeface="CG Times (WN)" charset="0"/>
              </a:rPr>
              <a:t> Do you think gasoline will be more expensive or less expensive next year than it is now</a:t>
            </a:r>
            <a:r>
              <a:rPr lang="en-US" altLang="en-US" sz="2000" dirty="0" smtClean="0">
                <a:solidFill>
                  <a:schemeClr val="bg1"/>
                </a:solidFill>
                <a:latin typeface="CG Times (WN)" charset="0"/>
              </a:rPr>
              <a:t>?</a:t>
            </a:r>
          </a:p>
          <a:p>
            <a:pPr marL="457200" indent="0">
              <a:spcBef>
                <a:spcPts val="0"/>
              </a:spcBef>
              <a:spcAft>
                <a:spcPts val="0"/>
              </a:spcAft>
              <a:buNone/>
            </a:pPr>
            <a:r>
              <a:rPr lang="en-US" sz="1800" dirty="0">
                <a:solidFill>
                  <a:schemeClr val="bg1"/>
                </a:solidFill>
                <a:sym typeface="Wingdings"/>
              </a:rPr>
              <a:t> </a:t>
            </a:r>
            <a:r>
              <a:rPr lang="en-US" altLang="en-US" sz="1800" dirty="0" smtClean="0">
                <a:solidFill>
                  <a:schemeClr val="bg1"/>
                </a:solidFill>
                <a:latin typeface="CG Times (WN)" charset="0"/>
              </a:rPr>
              <a:t>Less expensive</a:t>
            </a:r>
          </a:p>
          <a:p>
            <a:pPr marL="457200" indent="0">
              <a:spcBef>
                <a:spcPts val="0"/>
              </a:spcBef>
              <a:spcAft>
                <a:spcPts val="0"/>
              </a:spcAft>
              <a:buNone/>
            </a:pPr>
            <a:r>
              <a:rPr lang="en-US" sz="1800" dirty="0" smtClean="0">
                <a:solidFill>
                  <a:schemeClr val="bg1"/>
                </a:solidFill>
                <a:sym typeface="Wingdings"/>
              </a:rPr>
              <a:t> </a:t>
            </a:r>
            <a:r>
              <a:rPr lang="en-US" altLang="en-US" sz="1800" dirty="0" smtClean="0">
                <a:solidFill>
                  <a:schemeClr val="bg1"/>
                </a:solidFill>
                <a:latin typeface="CG Times (WN)" charset="0"/>
              </a:rPr>
              <a:t>More </a:t>
            </a:r>
            <a:r>
              <a:rPr lang="en-US" altLang="en-US" sz="1800" dirty="0">
                <a:solidFill>
                  <a:schemeClr val="bg1"/>
                </a:solidFill>
                <a:latin typeface="CG Times (WN)" charset="0"/>
              </a:rPr>
              <a:t>expensive</a:t>
            </a:r>
            <a:endParaRPr lang="en-US" dirty="0"/>
          </a:p>
        </p:txBody>
      </p:sp>
    </p:spTree>
    <p:extLst>
      <p:ext uri="{BB962C8B-B14F-4D97-AF65-F5344CB8AC3E}">
        <p14:creationId xmlns:p14="http://schemas.microsoft.com/office/powerpoint/2010/main" val="2798617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5: </a:t>
            </a:r>
            <a:r>
              <a:rPr lang="en-US" altLang="en-US" dirty="0"/>
              <a:t>Determine Wording of Each Question</a:t>
            </a:r>
            <a:r>
              <a:rPr lang="en-US" sz="2000" dirty="0" smtClean="0"/>
              <a:t> (1 of 2)</a:t>
            </a:r>
            <a:endParaRPr lang="en-US" dirty="0"/>
          </a:p>
        </p:txBody>
      </p:sp>
      <p:sp>
        <p:nvSpPr>
          <p:cNvPr id="3" name="Content Placeholder 2"/>
          <p:cNvSpPr>
            <a:spLocks noGrp="1"/>
          </p:cNvSpPr>
          <p:nvPr>
            <p:ph idx="1"/>
          </p:nvPr>
        </p:nvSpPr>
        <p:spPr/>
        <p:txBody>
          <a:bodyPr/>
          <a:lstStyle/>
          <a:p>
            <a:r>
              <a:rPr lang="en-US" altLang="en-US" dirty="0"/>
              <a:t>Use simple words</a:t>
            </a:r>
          </a:p>
          <a:p>
            <a:pPr lvl="1"/>
            <a:r>
              <a:rPr lang="en-US" altLang="en-US" dirty="0"/>
              <a:t>Language used should be driven by the ability level of the population; err on the side of simplicity</a:t>
            </a:r>
            <a:endParaRPr lang="en-US" dirty="0"/>
          </a:p>
        </p:txBody>
      </p:sp>
    </p:spTree>
    <p:extLst>
      <p:ext uri="{BB962C8B-B14F-4D97-AF65-F5344CB8AC3E}">
        <p14:creationId xmlns:p14="http://schemas.microsoft.com/office/powerpoint/2010/main" val="2087143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5: </a:t>
            </a:r>
            <a:r>
              <a:rPr lang="en-US" altLang="en-US" dirty="0"/>
              <a:t>Determine Wording of Each Question</a:t>
            </a:r>
            <a:r>
              <a:rPr lang="en-US" sz="2000" dirty="0" smtClean="0"/>
              <a:t> (2 of 2)</a:t>
            </a:r>
            <a:endParaRPr lang="en-US" dirty="0"/>
          </a:p>
        </p:txBody>
      </p:sp>
      <p:sp>
        <p:nvSpPr>
          <p:cNvPr id="3" name="Content Placeholder 2"/>
          <p:cNvSpPr>
            <a:spLocks noGrp="1"/>
          </p:cNvSpPr>
          <p:nvPr>
            <p:ph sz="half" idx="1"/>
          </p:nvPr>
        </p:nvSpPr>
        <p:spPr>
          <a:xfrm>
            <a:off x="457200" y="1432560"/>
            <a:ext cx="8046720" cy="624840"/>
          </a:xfrm>
        </p:spPr>
        <p:txBody>
          <a:bodyPr/>
          <a:lstStyle/>
          <a:p>
            <a:r>
              <a:rPr lang="en-US" altLang="en-US" sz="3200" dirty="0"/>
              <a:t>Avoid Ambiguous Words and Questions</a:t>
            </a:r>
            <a:endParaRPr lang="en-US" dirty="0"/>
          </a:p>
        </p:txBody>
      </p:sp>
      <p:pic>
        <p:nvPicPr>
          <p:cNvPr id="1026" name="Picture 3" descr="A screenshot shows two text boxes, each with a question. Text between the two boxes reads, ‘versus.’&#10;&#10;The question in the first box reads, How often do you watch movies online using the Netflix online service? This question is followed by a set of options, each with a blank line before it. The options are as follows: Never, Rarely, Occasionally, Sometimes, Often, Regularly, Frequently, Always. The question in the second box reads, Over the past two weeks, how many movies have you watched online using the Netflix online service? This question is followed by a directive that reads, Write a number on the following line. Following this instruction is a blank lin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72033" y="2057740"/>
            <a:ext cx="7399933" cy="411446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795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Problem Words: </a:t>
            </a:r>
            <a:r>
              <a:rPr lang="en-US" i="1" dirty="0"/>
              <a:t>Be Careful!</a:t>
            </a:r>
            <a:endParaRPr lang="en-US" dirty="0"/>
          </a:p>
        </p:txBody>
      </p:sp>
      <p:sp>
        <p:nvSpPr>
          <p:cNvPr id="7" name="Content Placeholder 2"/>
          <p:cNvSpPr>
            <a:spLocks noGrp="1"/>
          </p:cNvSpPr>
          <p:nvPr>
            <p:ph idx="1"/>
          </p:nvPr>
        </p:nvSpPr>
        <p:spPr>
          <a:solidFill>
            <a:schemeClr val="accent5"/>
          </a:solidFill>
          <a:ln w="28575">
            <a:solidFill>
              <a:srgbClr val="89A4A7"/>
            </a:solidFill>
          </a:ln>
        </p:spPr>
        <p:txBody>
          <a:bodyPr numCol="2"/>
          <a:lstStyle/>
          <a:p>
            <a:pPr marL="0">
              <a:spcBef>
                <a:spcPts val="600"/>
              </a:spcBef>
            </a:pPr>
            <a:r>
              <a:rPr lang="en-US" sz="2800" dirty="0"/>
              <a:t>All</a:t>
            </a:r>
          </a:p>
          <a:p>
            <a:pPr marL="0">
              <a:spcBef>
                <a:spcPts val="600"/>
              </a:spcBef>
            </a:pPr>
            <a:r>
              <a:rPr lang="en-US" sz="2800" dirty="0"/>
              <a:t>Always</a:t>
            </a:r>
          </a:p>
          <a:p>
            <a:pPr marL="0">
              <a:spcBef>
                <a:spcPts val="600"/>
              </a:spcBef>
            </a:pPr>
            <a:r>
              <a:rPr lang="en-US" sz="2800" dirty="0"/>
              <a:t>And</a:t>
            </a:r>
          </a:p>
          <a:p>
            <a:pPr marL="0">
              <a:spcBef>
                <a:spcPts val="600"/>
              </a:spcBef>
            </a:pPr>
            <a:r>
              <a:rPr lang="en-US" sz="2800" dirty="0"/>
              <a:t>Dinner</a:t>
            </a:r>
          </a:p>
          <a:p>
            <a:pPr marL="0">
              <a:spcBef>
                <a:spcPts val="600"/>
              </a:spcBef>
            </a:pPr>
            <a:r>
              <a:rPr lang="en-US" sz="2800" dirty="0"/>
              <a:t>Feel</a:t>
            </a:r>
          </a:p>
          <a:p>
            <a:pPr marL="0">
              <a:spcBef>
                <a:spcPts val="600"/>
              </a:spcBef>
            </a:pPr>
            <a:r>
              <a:rPr lang="en-US" sz="2800" dirty="0"/>
              <a:t>Government</a:t>
            </a:r>
          </a:p>
          <a:p>
            <a:pPr marL="0">
              <a:spcBef>
                <a:spcPts val="600"/>
              </a:spcBef>
            </a:pPr>
            <a:r>
              <a:rPr lang="en-US" sz="2800" dirty="0"/>
              <a:t>If</a:t>
            </a:r>
          </a:p>
          <a:p>
            <a:pPr marL="0">
              <a:spcBef>
                <a:spcPts val="600"/>
              </a:spcBef>
            </a:pPr>
            <a:r>
              <a:rPr lang="en-US" sz="2800" dirty="0"/>
              <a:t>Never</a:t>
            </a:r>
          </a:p>
          <a:p>
            <a:pPr marL="0">
              <a:spcBef>
                <a:spcPts val="600"/>
              </a:spcBef>
            </a:pPr>
            <a:r>
              <a:rPr lang="en-US" sz="2800" dirty="0" smtClean="0"/>
              <a:t>Occasionally</a:t>
            </a:r>
          </a:p>
          <a:p>
            <a:pPr>
              <a:spcAft>
                <a:spcPts val="0"/>
              </a:spcAft>
            </a:pPr>
            <a:r>
              <a:rPr lang="en-US" sz="2800" dirty="0"/>
              <a:t>Often</a:t>
            </a:r>
          </a:p>
          <a:p>
            <a:pPr>
              <a:spcAft>
                <a:spcPts val="0"/>
              </a:spcAft>
            </a:pPr>
            <a:r>
              <a:rPr lang="en-US" sz="2800" dirty="0"/>
              <a:t>Or</a:t>
            </a:r>
          </a:p>
          <a:p>
            <a:pPr>
              <a:spcAft>
                <a:spcPts val="0"/>
              </a:spcAft>
            </a:pPr>
            <a:r>
              <a:rPr lang="en-US" sz="2800" dirty="0"/>
              <a:t>Rarely</a:t>
            </a:r>
          </a:p>
          <a:p>
            <a:pPr>
              <a:spcAft>
                <a:spcPts val="0"/>
              </a:spcAft>
            </a:pPr>
            <a:r>
              <a:rPr lang="en-US" sz="2800" dirty="0"/>
              <a:t>Regularly</a:t>
            </a:r>
          </a:p>
          <a:p>
            <a:pPr>
              <a:spcAft>
                <a:spcPts val="0"/>
              </a:spcAft>
            </a:pPr>
            <a:r>
              <a:rPr lang="en-US" sz="2800" dirty="0"/>
              <a:t>Sometimes</a:t>
            </a:r>
          </a:p>
          <a:p>
            <a:pPr>
              <a:spcAft>
                <a:spcPts val="0"/>
              </a:spcAft>
            </a:pPr>
            <a:r>
              <a:rPr lang="en-US" sz="2800" dirty="0"/>
              <a:t>Usually</a:t>
            </a:r>
          </a:p>
          <a:p>
            <a:pPr>
              <a:spcAft>
                <a:spcPts val="0"/>
              </a:spcAft>
            </a:pPr>
            <a:r>
              <a:rPr lang="en-US" sz="2800" dirty="0"/>
              <a:t>Where</a:t>
            </a:r>
          </a:p>
          <a:p>
            <a:pPr>
              <a:spcAft>
                <a:spcPts val="0"/>
              </a:spcAft>
            </a:pPr>
            <a:r>
              <a:rPr lang="en-US" sz="2800" dirty="0" smtClean="0"/>
              <a:t>You</a:t>
            </a:r>
            <a:endParaRPr lang="en-US" sz="2800" dirty="0"/>
          </a:p>
        </p:txBody>
      </p:sp>
    </p:spTree>
    <p:extLst>
      <p:ext uri="{BB962C8B-B14F-4D97-AF65-F5344CB8AC3E}">
        <p14:creationId xmlns:p14="http://schemas.microsoft.com/office/powerpoint/2010/main" val="1981787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5: </a:t>
            </a:r>
            <a:r>
              <a:rPr lang="en-US" altLang="en-US" dirty="0"/>
              <a:t>Determine Wording of Each Question</a:t>
            </a:r>
            <a:endParaRPr lang="en-US" dirty="0"/>
          </a:p>
        </p:txBody>
      </p:sp>
      <p:sp>
        <p:nvSpPr>
          <p:cNvPr id="3" name="Content Placeholder 2"/>
          <p:cNvSpPr>
            <a:spLocks noGrp="1"/>
          </p:cNvSpPr>
          <p:nvPr>
            <p:ph sz="half" idx="1"/>
          </p:nvPr>
        </p:nvSpPr>
        <p:spPr>
          <a:xfrm>
            <a:off x="457200" y="1432560"/>
            <a:ext cx="7315200" cy="853440"/>
          </a:xfrm>
        </p:spPr>
        <p:txBody>
          <a:bodyPr/>
          <a:lstStyle/>
          <a:p>
            <a:r>
              <a:rPr lang="en-US" altLang="en-US" dirty="0"/>
              <a:t>Avoid Leading Questions</a:t>
            </a:r>
            <a:endParaRPr lang="en-US" dirty="0"/>
          </a:p>
        </p:txBody>
      </p:sp>
      <p:pic>
        <p:nvPicPr>
          <p:cNvPr id="6" name="Picture 3" descr="A screenshot shows a question followed by a checklist with unchecked boxes.&#10;&#10;The question reads, Do you feel that limiting taxes by law is an effective way to stop the government from picking your pocket every payday? The elements of the checklist are as follows: Yes, No, Undecided."/>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667002"/>
            <a:ext cx="8229600" cy="149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760928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i="1" dirty="0"/>
              <a:t>REMINDER: </a:t>
            </a:r>
            <a:r>
              <a:rPr lang="en-US" altLang="en-US" b="1" dirty="0"/>
              <a:t>No Advocacy Research!</a:t>
            </a:r>
            <a:endParaRPr lang="en-US" dirty="0"/>
          </a:p>
        </p:txBody>
      </p:sp>
      <p:sp>
        <p:nvSpPr>
          <p:cNvPr id="3" name="Content Placeholder 2"/>
          <p:cNvSpPr>
            <a:spLocks noGrp="1"/>
          </p:cNvSpPr>
          <p:nvPr>
            <p:ph sz="half" idx="1"/>
          </p:nvPr>
        </p:nvSpPr>
        <p:spPr>
          <a:xfrm>
            <a:off x="457200" y="1432560"/>
            <a:ext cx="8229600" cy="4663440"/>
          </a:xfrm>
        </p:spPr>
        <p:txBody>
          <a:bodyPr/>
          <a:lstStyle/>
          <a:p>
            <a:r>
              <a:rPr lang="en-US" dirty="0"/>
              <a:t>Reputable media outlets provide (a) the actual questions, (b) a description of the study, and (c) information about the sample</a:t>
            </a:r>
          </a:p>
        </p:txBody>
      </p:sp>
    </p:spTree>
    <p:extLst>
      <p:ext uri="{BB962C8B-B14F-4D97-AF65-F5344CB8AC3E}">
        <p14:creationId xmlns:p14="http://schemas.microsoft.com/office/powerpoint/2010/main" val="3426555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Words that Might Signal Leading Questions</a:t>
            </a:r>
            <a:endParaRPr lang="en-US" dirty="0"/>
          </a:p>
        </p:txBody>
      </p:sp>
      <p:sp>
        <p:nvSpPr>
          <p:cNvPr id="3" name="Content Placeholder 2"/>
          <p:cNvSpPr>
            <a:spLocks noGrp="1"/>
          </p:cNvSpPr>
          <p:nvPr>
            <p:ph sz="half" idx="1"/>
          </p:nvPr>
        </p:nvSpPr>
        <p:spPr>
          <a:xfrm>
            <a:off x="457200" y="1432560"/>
            <a:ext cx="8229600" cy="3444240"/>
          </a:xfrm>
        </p:spPr>
        <p:txBody>
          <a:bodyPr/>
          <a:lstStyle/>
          <a:p>
            <a:pPr marL="0" indent="0">
              <a:buFont typeface="Arial" pitchFamily="34" charset="0"/>
              <a:buNone/>
            </a:pPr>
            <a:r>
              <a:rPr lang="en-US" sz="3000" dirty="0"/>
              <a:t>Allege, allude, arbitrary, blame, claim, demand, error, failure, fault, ignore, ill-advised, ill-informed, incompetence, ineptness, insist, just, maintain, misinformed, must, neglected, one-sided, only, overreact, peremptory, purport, questionable, rejection, rigid, so-called, unfortunately, unilateral, unreasonable</a:t>
            </a:r>
          </a:p>
        </p:txBody>
      </p:sp>
      <p:sp>
        <p:nvSpPr>
          <p:cNvPr id="4" name="Content Placeholder 3"/>
          <p:cNvSpPr>
            <a:spLocks noGrp="1"/>
          </p:cNvSpPr>
          <p:nvPr>
            <p:ph sz="half" idx="2"/>
          </p:nvPr>
        </p:nvSpPr>
        <p:spPr>
          <a:xfrm>
            <a:off x="533400" y="5181600"/>
            <a:ext cx="8153400" cy="914400"/>
          </a:xfrm>
        </p:spPr>
        <p:txBody>
          <a:bodyPr/>
          <a:lstStyle/>
          <a:p>
            <a:pPr marL="0" indent="0">
              <a:buNone/>
            </a:pPr>
            <a:r>
              <a:rPr lang="en-US" sz="1800" b="1" dirty="0"/>
              <a:t>Source: </a:t>
            </a:r>
            <a:r>
              <a:rPr lang="en-US" sz="1800" dirty="0"/>
              <a:t>“Guide to Writing Survey Questions,” Management Analysis and Development, downloaded from http://www.mad.state.mn.us/ on October 25, 2012.</a:t>
            </a:r>
            <a:endParaRPr lang="en-US" sz="3200" dirty="0"/>
          </a:p>
        </p:txBody>
      </p:sp>
    </p:spTree>
    <p:extLst>
      <p:ext uri="{BB962C8B-B14F-4D97-AF65-F5344CB8AC3E}">
        <p14:creationId xmlns:p14="http://schemas.microsoft.com/office/powerpoint/2010/main" val="1698999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be </a:t>
            </a:r>
            <a:r>
              <a:rPr lang="en-US" dirty="0" smtClean="0"/>
              <a:t>Avoid</a:t>
            </a:r>
            <a:r>
              <a:rPr lang="en-US" sz="2000" dirty="0" smtClean="0"/>
              <a:t> (1 of 6)</a:t>
            </a:r>
            <a:endParaRPr lang="en-US" dirty="0"/>
          </a:p>
        </p:txBody>
      </p:sp>
      <p:sp>
        <p:nvSpPr>
          <p:cNvPr id="3" name="Content Placeholder 2"/>
          <p:cNvSpPr>
            <a:spLocks noGrp="1"/>
          </p:cNvSpPr>
          <p:nvPr>
            <p:ph idx="1"/>
          </p:nvPr>
        </p:nvSpPr>
        <p:spPr>
          <a:xfrm>
            <a:off x="457200" y="1432560"/>
            <a:ext cx="8229600" cy="2377440"/>
          </a:xfrm>
        </p:spPr>
        <p:txBody>
          <a:bodyPr/>
          <a:lstStyle/>
          <a:p>
            <a:pPr>
              <a:lnSpc>
                <a:spcPct val="90000"/>
              </a:lnSpc>
            </a:pPr>
            <a:r>
              <a:rPr lang="en-US" altLang="en-US" sz="3200" dirty="0"/>
              <a:t>Avoid Unstated Alternatives</a:t>
            </a:r>
          </a:p>
          <a:p>
            <a:pPr lvl="1">
              <a:lnSpc>
                <a:spcPct val="90000"/>
              </a:lnSpc>
            </a:pPr>
            <a:r>
              <a:rPr lang="en-US" altLang="en-US" sz="2800" dirty="0"/>
              <a:t>An alternative answer that is not expressed in a question’s options.</a:t>
            </a:r>
          </a:p>
          <a:p>
            <a:pPr lvl="1">
              <a:lnSpc>
                <a:spcPct val="90000"/>
              </a:lnSpc>
            </a:pPr>
            <a:r>
              <a:rPr lang="en-US" altLang="en-US" sz="2800" i="1" dirty="0"/>
              <a:t>Thorough exploratory research and questionnaire pre-testing is the answer!</a:t>
            </a:r>
            <a:endParaRPr lang="en-US" sz="2800" dirty="0"/>
          </a:p>
        </p:txBody>
      </p:sp>
      <p:sp>
        <p:nvSpPr>
          <p:cNvPr id="7" name="Content Placeholder 3"/>
          <p:cNvSpPr>
            <a:spLocks noGrp="1"/>
          </p:cNvSpPr>
          <p:nvPr>
            <p:ph idx="10"/>
          </p:nvPr>
        </p:nvSpPr>
        <p:spPr>
          <a:xfrm>
            <a:off x="457200" y="3886200"/>
            <a:ext cx="8229600" cy="2209800"/>
          </a:xfrm>
          <a:solidFill>
            <a:srgbClr val="BED0E7"/>
          </a:solidFill>
        </p:spPr>
        <p:txBody>
          <a:bodyPr/>
          <a:lstStyle/>
          <a:p>
            <a:pPr marL="0" indent="0">
              <a:spcAft>
                <a:spcPts val="0"/>
              </a:spcAft>
              <a:buNone/>
            </a:pPr>
            <a:r>
              <a:rPr lang="en-US" sz="2400" b="1" i="1" dirty="0"/>
              <a:t>19% said “no”</a:t>
            </a:r>
            <a:r>
              <a:rPr lang="en-US" sz="2800" dirty="0"/>
              <a:t> </a:t>
            </a:r>
            <a:r>
              <a:rPr lang="en-US" sz="2400" dirty="0" smtClean="0"/>
              <a:t>“</a:t>
            </a:r>
            <a:r>
              <a:rPr lang="en-US" sz="2400" dirty="0"/>
              <a:t>Would you like to have a job, if this were possible</a:t>
            </a:r>
            <a:r>
              <a:rPr lang="en-US" sz="2400" dirty="0" smtClean="0"/>
              <a:t>?”</a:t>
            </a:r>
            <a:endParaRPr lang="en-US" sz="2800" dirty="0" smtClean="0"/>
          </a:p>
          <a:p>
            <a:pPr marL="0" indent="0" algn="ctr">
              <a:spcBef>
                <a:spcPts val="0"/>
              </a:spcBef>
              <a:spcAft>
                <a:spcPts val="0"/>
              </a:spcAft>
              <a:buNone/>
            </a:pPr>
            <a:r>
              <a:rPr lang="en-US" sz="2400" b="1" i="1" dirty="0" smtClean="0"/>
              <a:t>versus</a:t>
            </a:r>
            <a:endParaRPr lang="en-US" sz="2400" dirty="0"/>
          </a:p>
          <a:p>
            <a:pPr marL="0" indent="0">
              <a:buNone/>
            </a:pPr>
            <a:r>
              <a:rPr lang="en-US" sz="2400" b="1" i="1" dirty="0"/>
              <a:t>68% said “no”</a:t>
            </a:r>
            <a:r>
              <a:rPr lang="en-US" sz="2800" dirty="0"/>
              <a:t> </a:t>
            </a:r>
            <a:r>
              <a:rPr lang="en-US" sz="2400" dirty="0" smtClean="0"/>
              <a:t>“</a:t>
            </a:r>
            <a:r>
              <a:rPr lang="en-US" sz="2400" dirty="0"/>
              <a:t>Would you prefer to have a job, or do you prefer to </a:t>
            </a:r>
            <a:r>
              <a:rPr lang="en-US" sz="2400" dirty="0" smtClean="0"/>
              <a:t>do just </a:t>
            </a:r>
            <a:r>
              <a:rPr lang="en-US" sz="2400" dirty="0"/>
              <a:t>your housework?”</a:t>
            </a:r>
            <a:endParaRPr lang="en-US" sz="2800" dirty="0"/>
          </a:p>
        </p:txBody>
      </p:sp>
    </p:spTree>
    <p:extLst>
      <p:ext uri="{BB962C8B-B14F-4D97-AF65-F5344CB8AC3E}">
        <p14:creationId xmlns:p14="http://schemas.microsoft.com/office/powerpoint/2010/main" val="2965926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be </a:t>
            </a:r>
            <a:r>
              <a:rPr lang="en-US" dirty="0" smtClean="0"/>
              <a:t>Avoid</a:t>
            </a:r>
            <a:r>
              <a:rPr lang="en-US" sz="2000" dirty="0" smtClean="0"/>
              <a:t> (2 of 6)</a:t>
            </a:r>
            <a:endParaRPr lang="en-US" dirty="0"/>
          </a:p>
        </p:txBody>
      </p:sp>
      <p:sp>
        <p:nvSpPr>
          <p:cNvPr id="3" name="Content Placeholder 2"/>
          <p:cNvSpPr>
            <a:spLocks noGrp="1"/>
          </p:cNvSpPr>
          <p:nvPr>
            <p:ph idx="1"/>
          </p:nvPr>
        </p:nvSpPr>
        <p:spPr/>
        <p:txBody>
          <a:bodyPr/>
          <a:lstStyle/>
          <a:p>
            <a:r>
              <a:rPr lang="en-US" altLang="en-US" dirty="0"/>
              <a:t>Avoid Assumed </a:t>
            </a:r>
            <a:r>
              <a:rPr lang="en-US" altLang="en-US" dirty="0" smtClean="0"/>
              <a:t>Consequences</a:t>
            </a:r>
            <a:endParaRPr lang="en-US" altLang="en-US" dirty="0"/>
          </a:p>
          <a:p>
            <a:pPr lvl="1"/>
            <a:r>
              <a:rPr lang="en-US" altLang="en-US" dirty="0"/>
              <a:t>When a question is not framed to clearly state the consequences and thus generates different responses from individuals who assume different consequences.</a:t>
            </a:r>
            <a:endParaRPr lang="en-US" dirty="0"/>
          </a:p>
        </p:txBody>
      </p:sp>
    </p:spTree>
    <p:extLst>
      <p:ext uri="{BB962C8B-B14F-4D97-AF65-F5344CB8AC3E}">
        <p14:creationId xmlns:p14="http://schemas.microsoft.com/office/powerpoint/2010/main" val="157835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be Avoid</a:t>
            </a:r>
            <a:r>
              <a:rPr lang="en-US" sz="2000" dirty="0"/>
              <a:t> </a:t>
            </a:r>
            <a:r>
              <a:rPr lang="en-US" sz="2000" dirty="0" smtClean="0"/>
              <a:t>(3 </a:t>
            </a:r>
            <a:r>
              <a:rPr lang="en-US" sz="2000" dirty="0"/>
              <a:t>of 6)</a:t>
            </a:r>
            <a:endParaRPr lang="en-US" dirty="0"/>
          </a:p>
        </p:txBody>
      </p:sp>
      <p:pic>
        <p:nvPicPr>
          <p:cNvPr id="5" name="Picture 2" descr="An illustration shows the following assumed consequences:&#10;Core Survey Question with No Stated Consequences. &#10;Do you favor a 5 percent in state taxes? &#10;To repair aging bridges&#10;To increase education funding&#10;For information technology investment&#10;To provide raises for state legislators&#10;To support pregnant teenagers&#10;For farm subsidies&#10;Possible assumed, but not explicitly stated, consequences generated by responde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1407" y="1431925"/>
            <a:ext cx="6841186"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886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r>
              <a:rPr lang="en-US" dirty="0" smtClean="0"/>
              <a:t>Objectives</a:t>
            </a:r>
            <a:r>
              <a:rPr lang="en-US" altLang="en-US" sz="2000" dirty="0"/>
              <a:t> </a:t>
            </a:r>
            <a:r>
              <a:rPr lang="en-US" altLang="en-US" sz="2000" dirty="0" smtClean="0"/>
              <a:t>(2 </a:t>
            </a:r>
            <a:r>
              <a:rPr lang="en-US" altLang="en-US" sz="2000" dirty="0"/>
              <a:t>of </a:t>
            </a:r>
            <a:r>
              <a:rPr lang="en-US" altLang="en-US" sz="2000" dirty="0" smtClean="0"/>
              <a:t>4)</a:t>
            </a:r>
            <a:endParaRPr lang="en-US" dirty="0"/>
          </a:p>
        </p:txBody>
      </p:sp>
      <p:sp>
        <p:nvSpPr>
          <p:cNvPr id="3" name="Content Placeholder 2"/>
          <p:cNvSpPr>
            <a:spLocks noGrp="1"/>
          </p:cNvSpPr>
          <p:nvPr>
            <p:ph idx="1"/>
          </p:nvPr>
        </p:nvSpPr>
        <p:spPr/>
        <p:txBody>
          <a:bodyPr/>
          <a:lstStyle/>
          <a:p>
            <a:pPr marL="640080" indent="-640080">
              <a:buAutoNum type="arabicPeriod" startAt="3"/>
            </a:pPr>
            <a:r>
              <a:rPr lang="en-US" dirty="0"/>
              <a:t>List some of the primary rules researchers should keep in mind in trying to develop bias‑free questions</a:t>
            </a:r>
            <a:r>
              <a:rPr lang="en-US" dirty="0" smtClean="0"/>
              <a:t>.</a:t>
            </a:r>
          </a:p>
          <a:p>
            <a:pPr marL="640080" indent="-640080">
              <a:buAutoNum type="arabicPeriod" startAt="3"/>
            </a:pPr>
            <a:r>
              <a:rPr lang="en-US" dirty="0"/>
              <a:t>Explain what the funnel approach to question sequencing is.</a:t>
            </a:r>
            <a:endParaRPr lang="en-US" altLang="en-US" dirty="0"/>
          </a:p>
        </p:txBody>
      </p:sp>
    </p:spTree>
    <p:extLst>
      <p:ext uri="{BB962C8B-B14F-4D97-AF65-F5344CB8AC3E}">
        <p14:creationId xmlns:p14="http://schemas.microsoft.com/office/powerpoint/2010/main" val="2921380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be Avoid</a:t>
            </a:r>
            <a:r>
              <a:rPr lang="en-US" sz="2000" dirty="0"/>
              <a:t> </a:t>
            </a:r>
            <a:r>
              <a:rPr lang="en-US" sz="2000" dirty="0" smtClean="0"/>
              <a:t>(4 </a:t>
            </a:r>
            <a:r>
              <a:rPr lang="en-US" sz="2000" dirty="0"/>
              <a:t>of 6)</a:t>
            </a:r>
            <a:endParaRPr lang="en-US" dirty="0"/>
          </a:p>
        </p:txBody>
      </p:sp>
      <p:sp>
        <p:nvSpPr>
          <p:cNvPr id="3" name="Content Placeholder 2"/>
          <p:cNvSpPr>
            <a:spLocks noGrp="1"/>
          </p:cNvSpPr>
          <p:nvPr>
            <p:ph idx="1"/>
          </p:nvPr>
        </p:nvSpPr>
        <p:spPr>
          <a:xfrm>
            <a:off x="457200" y="1432560"/>
            <a:ext cx="8229600" cy="1234440"/>
          </a:xfrm>
        </p:spPr>
        <p:txBody>
          <a:bodyPr/>
          <a:lstStyle/>
          <a:p>
            <a:pPr marL="0" indent="0">
              <a:buNone/>
            </a:pPr>
            <a:r>
              <a:rPr lang="en-US" altLang="en-US" dirty="0"/>
              <a:t>Another Example of Assumed Consequences:</a:t>
            </a:r>
            <a:endParaRPr lang="en-US" dirty="0"/>
          </a:p>
        </p:txBody>
      </p:sp>
      <p:sp>
        <p:nvSpPr>
          <p:cNvPr id="6" name="Content Placeholder 3"/>
          <p:cNvSpPr>
            <a:spLocks noGrp="1"/>
          </p:cNvSpPr>
          <p:nvPr>
            <p:ph idx="10"/>
          </p:nvPr>
        </p:nvSpPr>
        <p:spPr>
          <a:xfrm>
            <a:off x="457200" y="2895600"/>
            <a:ext cx="8229600" cy="1295400"/>
          </a:xfrm>
          <a:solidFill>
            <a:srgbClr val="CCCCCC"/>
          </a:solidFill>
        </p:spPr>
        <p:txBody>
          <a:bodyPr numCol="1"/>
          <a:lstStyle/>
          <a:p>
            <a:pPr marL="0" indent="0">
              <a:buNone/>
            </a:pPr>
            <a:r>
              <a:rPr lang="en-US" altLang="en-US" sz="2400" dirty="0">
                <a:latin typeface="CG Times (WN)" charset="0"/>
              </a:rPr>
              <a:t>Would you like to double the number of job offers you receive as a senior?</a:t>
            </a:r>
            <a:endParaRPr lang="en-US" altLang="en-US" dirty="0">
              <a:latin typeface="CG Times (WN)" charset="0"/>
            </a:endParaRPr>
          </a:p>
          <a:p>
            <a:pPr marL="0" indent="0">
              <a:spcBef>
                <a:spcPts val="0"/>
              </a:spcBef>
              <a:buNone/>
            </a:pPr>
            <a:r>
              <a:rPr lang="en-US" sz="2000" dirty="0" smtClean="0">
                <a:sym typeface="Wingdings"/>
              </a:rPr>
              <a:t> </a:t>
            </a:r>
            <a:r>
              <a:rPr lang="en-US" sz="2000" dirty="0" smtClean="0"/>
              <a:t>Yes  </a:t>
            </a:r>
            <a:r>
              <a:rPr lang="en-US" sz="2000" dirty="0" smtClean="0">
                <a:sym typeface="Webdings"/>
              </a:rPr>
              <a:t></a:t>
            </a:r>
            <a:r>
              <a:rPr lang="en-US" sz="2000" dirty="0" smtClean="0">
                <a:sym typeface="Wingdings"/>
              </a:rPr>
              <a:t> No</a:t>
            </a:r>
            <a:endParaRPr lang="en-US" sz="1800" dirty="0" smtClean="0"/>
          </a:p>
        </p:txBody>
      </p:sp>
      <p:sp>
        <p:nvSpPr>
          <p:cNvPr id="7" name="Content Placeholder 4"/>
          <p:cNvSpPr>
            <a:spLocks noGrp="1"/>
          </p:cNvSpPr>
          <p:nvPr>
            <p:ph idx="11"/>
          </p:nvPr>
        </p:nvSpPr>
        <p:spPr>
          <a:xfrm>
            <a:off x="457200" y="4495800"/>
            <a:ext cx="8229600" cy="1615440"/>
          </a:xfrm>
          <a:solidFill>
            <a:srgbClr val="CCCCCC"/>
          </a:solidFill>
        </p:spPr>
        <p:txBody>
          <a:bodyPr/>
          <a:lstStyle/>
          <a:p>
            <a:pPr marL="0" indent="0">
              <a:buNone/>
            </a:pPr>
            <a:r>
              <a:rPr lang="en-US" altLang="en-US" sz="2400" dirty="0">
                <a:latin typeface="CG Times (WN)" charset="0"/>
              </a:rPr>
              <a:t>Would you like to double the number of job offers you receive as a senior if that means devoting an additional 10 </a:t>
            </a:r>
            <a:r>
              <a:rPr lang="en-US" altLang="en-US" sz="2400" dirty="0" smtClean="0">
                <a:latin typeface="CG Times (WN)" charset="0"/>
              </a:rPr>
              <a:t>hours </a:t>
            </a:r>
            <a:r>
              <a:rPr lang="en-US" altLang="en-US" sz="2400" dirty="0">
                <a:latin typeface="CG Times (WN)" charset="0"/>
              </a:rPr>
              <a:t>per week to studying so as to raise your grade point</a:t>
            </a:r>
            <a:r>
              <a:rPr lang="en-US" altLang="en-US" sz="2400" dirty="0" smtClean="0">
                <a:latin typeface="CG Times (WN)" charset="0"/>
              </a:rPr>
              <a:t>?</a:t>
            </a:r>
          </a:p>
          <a:p>
            <a:pPr marL="0" indent="0">
              <a:buNone/>
            </a:pPr>
            <a:r>
              <a:rPr lang="en-US" sz="2000" dirty="0">
                <a:sym typeface="Wingdings"/>
              </a:rPr>
              <a:t> </a:t>
            </a:r>
            <a:r>
              <a:rPr lang="en-US" sz="2000" dirty="0"/>
              <a:t>Yes  </a:t>
            </a:r>
            <a:r>
              <a:rPr lang="en-US" sz="2000" dirty="0">
                <a:sym typeface="Webdings"/>
              </a:rPr>
              <a:t></a:t>
            </a:r>
            <a:r>
              <a:rPr lang="en-US" sz="2000" dirty="0">
                <a:sym typeface="Wingdings"/>
              </a:rPr>
              <a:t> No</a:t>
            </a:r>
            <a:endParaRPr lang="en-US" dirty="0"/>
          </a:p>
        </p:txBody>
      </p:sp>
    </p:spTree>
    <p:extLst>
      <p:ext uri="{BB962C8B-B14F-4D97-AF65-F5344CB8AC3E}">
        <p14:creationId xmlns:p14="http://schemas.microsoft.com/office/powerpoint/2010/main" val="2254840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be </a:t>
            </a:r>
            <a:r>
              <a:rPr lang="en-US" dirty="0" smtClean="0"/>
              <a:t>Avoid</a:t>
            </a:r>
            <a:r>
              <a:rPr lang="en-US" sz="2000" dirty="0" smtClean="0"/>
              <a:t> (5 of 6)</a:t>
            </a:r>
            <a:endParaRPr lang="en-US" dirty="0"/>
          </a:p>
        </p:txBody>
      </p:sp>
      <p:sp>
        <p:nvSpPr>
          <p:cNvPr id="3" name="Content Placeholder 2"/>
          <p:cNvSpPr>
            <a:spLocks noGrp="1"/>
          </p:cNvSpPr>
          <p:nvPr>
            <p:ph sz="half" idx="1"/>
          </p:nvPr>
        </p:nvSpPr>
        <p:spPr>
          <a:xfrm>
            <a:off x="457200" y="1432560"/>
            <a:ext cx="8229600" cy="777240"/>
          </a:xfrm>
        </p:spPr>
        <p:txBody>
          <a:bodyPr/>
          <a:lstStyle/>
          <a:p>
            <a:r>
              <a:rPr lang="en-US" altLang="en-US" dirty="0"/>
              <a:t>Avoid Generalizations and Estimates</a:t>
            </a:r>
            <a:endParaRPr lang="en-US" dirty="0"/>
          </a:p>
        </p:txBody>
      </p:sp>
      <p:sp>
        <p:nvSpPr>
          <p:cNvPr id="4" name="Content Placeholder 3"/>
          <p:cNvSpPr>
            <a:spLocks noGrp="1"/>
          </p:cNvSpPr>
          <p:nvPr>
            <p:ph sz="half" idx="2"/>
          </p:nvPr>
        </p:nvSpPr>
        <p:spPr>
          <a:xfrm>
            <a:off x="457200" y="2286000"/>
            <a:ext cx="8229600" cy="3810000"/>
          </a:xfrm>
          <a:solidFill>
            <a:schemeClr val="bg2">
              <a:lumMod val="40000"/>
              <a:lumOff val="60000"/>
            </a:schemeClr>
          </a:solidFill>
        </p:spPr>
        <p:txBody>
          <a:bodyPr/>
          <a:lstStyle/>
          <a:p>
            <a:pPr marL="457200" lvl="1" indent="-457200">
              <a:buClr>
                <a:schemeClr val="tx2"/>
              </a:buClr>
            </a:pPr>
            <a:r>
              <a:rPr lang="en-US" altLang="en-US" dirty="0"/>
              <a:t>Questions should always be asked in specific, rather than general, terms.</a:t>
            </a:r>
          </a:p>
          <a:p>
            <a:pPr marL="457200" lvl="1" indent="-457200">
              <a:buClr>
                <a:schemeClr val="tx2"/>
              </a:buClr>
            </a:pPr>
            <a:r>
              <a:rPr lang="en-US" altLang="en-US" dirty="0"/>
              <a:t>When asking about the frequency of behaviors </a:t>
            </a:r>
            <a:r>
              <a:rPr lang="en-US" altLang="en-US" dirty="0" smtClean="0"/>
              <a:t>(for example, </a:t>
            </a:r>
            <a:r>
              <a:rPr lang="en-US" altLang="en-US" dirty="0"/>
              <a:t>shopping, purchase), use an appropriate time frame that doesn’t force respondents to make estimates.</a:t>
            </a:r>
            <a:endParaRPr lang="en-US" dirty="0"/>
          </a:p>
        </p:txBody>
      </p:sp>
    </p:spTree>
    <p:extLst>
      <p:ext uri="{BB962C8B-B14F-4D97-AF65-F5344CB8AC3E}">
        <p14:creationId xmlns:p14="http://schemas.microsoft.com/office/powerpoint/2010/main" val="4067917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be </a:t>
            </a:r>
            <a:r>
              <a:rPr lang="en-US" dirty="0" smtClean="0"/>
              <a:t>Avoid</a:t>
            </a:r>
            <a:r>
              <a:rPr lang="en-US" sz="2000" dirty="0" smtClean="0"/>
              <a:t> (6 of 6)</a:t>
            </a:r>
            <a:endParaRPr lang="en-US" dirty="0"/>
          </a:p>
        </p:txBody>
      </p:sp>
      <p:sp>
        <p:nvSpPr>
          <p:cNvPr id="3" name="Content Placeholder 2"/>
          <p:cNvSpPr>
            <a:spLocks noGrp="1"/>
          </p:cNvSpPr>
          <p:nvPr>
            <p:ph idx="1"/>
          </p:nvPr>
        </p:nvSpPr>
        <p:spPr>
          <a:xfrm>
            <a:off x="457200" y="1432560"/>
            <a:ext cx="8229600" cy="701040"/>
          </a:xfrm>
        </p:spPr>
        <p:txBody>
          <a:bodyPr/>
          <a:lstStyle/>
          <a:p>
            <a:r>
              <a:rPr lang="en-US" altLang="en-US" dirty="0"/>
              <a:t>Avoid Double-Barreled Questions</a:t>
            </a:r>
            <a:endParaRPr lang="en-US" dirty="0"/>
          </a:p>
        </p:txBody>
      </p:sp>
      <p:pic>
        <p:nvPicPr>
          <p:cNvPr id="8" name="Picture 3" descr="A screenshot shows a question followed by a checklist with unchecked boxes.&#10;&#10;The question reads, Think back to the last meal you purchased at a fast-food restaurant. How satisfied were you with the price and the quality of service you received? The elements of the checklist are as follows: Very dissatisfied, Dissatisfied, Neutral, Satisfied, Very satisfied."/>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8153399" cy="2819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Content Placeholder 4"/>
          <p:cNvSpPr>
            <a:spLocks noGrp="1"/>
          </p:cNvSpPr>
          <p:nvPr>
            <p:ph idx="11"/>
          </p:nvPr>
        </p:nvSpPr>
        <p:spPr>
          <a:xfrm>
            <a:off x="457200" y="5334000"/>
            <a:ext cx="8229600" cy="777240"/>
          </a:xfrm>
        </p:spPr>
        <p:txBody>
          <a:bodyPr/>
          <a:lstStyle/>
          <a:p>
            <a:pPr marL="0" indent="0" algn="ctr">
              <a:buNone/>
            </a:pPr>
            <a:r>
              <a:rPr lang="en-US" sz="2800" dirty="0"/>
              <a:t>Watch out for </a:t>
            </a:r>
            <a:r>
              <a:rPr lang="en-US" sz="2800" b="1" i="1" dirty="0">
                <a:solidFill>
                  <a:schemeClr val="tx2"/>
                </a:solidFill>
              </a:rPr>
              <a:t>and</a:t>
            </a:r>
            <a:r>
              <a:rPr lang="en-US" sz="2800" dirty="0"/>
              <a:t> </a:t>
            </a:r>
            <a:r>
              <a:rPr lang="en-US" sz="2800" dirty="0" err="1"/>
              <a:t>and</a:t>
            </a:r>
            <a:r>
              <a:rPr lang="en-US" sz="2800" dirty="0"/>
              <a:t> </a:t>
            </a:r>
            <a:r>
              <a:rPr lang="en-US" sz="2800" b="1" i="1" dirty="0">
                <a:solidFill>
                  <a:schemeClr val="tx2"/>
                </a:solidFill>
              </a:rPr>
              <a:t>or</a:t>
            </a:r>
            <a:r>
              <a:rPr lang="en-US" sz="2800" dirty="0"/>
              <a:t>…</a:t>
            </a:r>
          </a:p>
        </p:txBody>
      </p:sp>
    </p:spTree>
    <p:extLst>
      <p:ext uri="{BB962C8B-B14F-4D97-AF65-F5344CB8AC3E}">
        <p14:creationId xmlns:p14="http://schemas.microsoft.com/office/powerpoint/2010/main" val="4139694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6: </a:t>
            </a:r>
            <a:r>
              <a:rPr lang="en-US" altLang="en-US" dirty="0"/>
              <a:t>Prepare Dummy Tables</a:t>
            </a:r>
            <a:endParaRPr lang="en-US" dirty="0"/>
          </a:p>
        </p:txBody>
      </p:sp>
      <p:sp>
        <p:nvSpPr>
          <p:cNvPr id="3" name="Content Placeholder 2"/>
          <p:cNvSpPr>
            <a:spLocks noGrp="1"/>
          </p:cNvSpPr>
          <p:nvPr>
            <p:ph sz="half" idx="1"/>
          </p:nvPr>
        </p:nvSpPr>
        <p:spPr>
          <a:xfrm>
            <a:off x="457200" y="1432560"/>
            <a:ext cx="8229600" cy="1615440"/>
          </a:xfrm>
        </p:spPr>
        <p:txBody>
          <a:bodyPr/>
          <a:lstStyle/>
          <a:p>
            <a:pPr marL="0" indent="0">
              <a:buFont typeface="Arial" pitchFamily="34" charset="0"/>
              <a:buNone/>
            </a:pPr>
            <a:r>
              <a:rPr lang="en-US" sz="3200" b="1" dirty="0">
                <a:solidFill>
                  <a:schemeClr val="tx2"/>
                </a:solidFill>
              </a:rPr>
              <a:t>DUMMY TABLE</a:t>
            </a:r>
          </a:p>
          <a:p>
            <a:pPr marL="0" indent="0">
              <a:buFont typeface="Arial" pitchFamily="34" charset="0"/>
              <a:buNone/>
            </a:pPr>
            <a:r>
              <a:rPr lang="en-US" sz="3000" dirty="0"/>
              <a:t>A table (or figure) used to show how the results of an analysis will be presented.</a:t>
            </a:r>
          </a:p>
        </p:txBody>
      </p:sp>
      <p:pic>
        <p:nvPicPr>
          <p:cNvPr id="6" name="Picture 3" descr="A table shows data of five sports companies – Finish Line, Foot Locker, The Athlete`s foot, Champ Sports, and Academy in percentage and ratio."/>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11480" y="3124198"/>
            <a:ext cx="8321040" cy="2932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322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7:</a:t>
            </a:r>
            <a:r>
              <a:rPr lang="en-US" altLang="en-US" dirty="0"/>
              <a:t> Determine Question </a:t>
            </a:r>
            <a:r>
              <a:rPr lang="en-US" altLang="en-US" dirty="0" smtClean="0"/>
              <a:t>Sequence</a:t>
            </a:r>
            <a:r>
              <a:rPr lang="en-US" altLang="en-US" sz="2000" dirty="0" smtClean="0"/>
              <a:t> (1 of 4)</a:t>
            </a:r>
            <a:endParaRPr lang="en-US" dirty="0"/>
          </a:p>
        </p:txBody>
      </p:sp>
      <p:sp>
        <p:nvSpPr>
          <p:cNvPr id="3" name="Content Placeholder 2"/>
          <p:cNvSpPr>
            <a:spLocks noGrp="1"/>
          </p:cNvSpPr>
          <p:nvPr>
            <p:ph idx="1"/>
          </p:nvPr>
        </p:nvSpPr>
        <p:spPr/>
        <p:txBody>
          <a:bodyPr/>
          <a:lstStyle/>
          <a:p>
            <a:r>
              <a:rPr lang="en-US" altLang="en-US" sz="3200" dirty="0"/>
              <a:t>Use simple and interesting opening questions</a:t>
            </a:r>
          </a:p>
          <a:p>
            <a:r>
              <a:rPr lang="en-US" altLang="en-US" sz="3200" dirty="0"/>
              <a:t>Use the funnel approach</a:t>
            </a:r>
            <a:endParaRPr lang="en-US" altLang="en-US" dirty="0"/>
          </a:p>
          <a:p>
            <a:pPr lvl="1"/>
            <a:r>
              <a:rPr lang="en-US" altLang="en-US" sz="3000" i="1" dirty="0"/>
              <a:t>Start with broad questions and progressively narrow the scope</a:t>
            </a:r>
          </a:p>
          <a:p>
            <a:pPr lvl="1">
              <a:spcBef>
                <a:spcPts val="0"/>
              </a:spcBef>
            </a:pPr>
            <a:r>
              <a:rPr lang="en-US" altLang="en-US" sz="3000" b="1" i="1" dirty="0">
                <a:solidFill>
                  <a:schemeClr val="tx2"/>
                </a:solidFill>
              </a:rPr>
              <a:t>Question Order Bias: </a:t>
            </a:r>
            <a:r>
              <a:rPr lang="en-US" altLang="en-US" sz="3000" i="1" dirty="0"/>
              <a:t>The tendency for earlier questions on a questionnaire to influence respondents’ answers to later questions.</a:t>
            </a:r>
            <a:endParaRPr lang="en-US" dirty="0"/>
          </a:p>
        </p:txBody>
      </p:sp>
    </p:spTree>
    <p:extLst>
      <p:ext uri="{BB962C8B-B14F-4D97-AF65-F5344CB8AC3E}">
        <p14:creationId xmlns:p14="http://schemas.microsoft.com/office/powerpoint/2010/main" val="2906793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7:</a:t>
            </a:r>
            <a:r>
              <a:rPr lang="en-US" altLang="en-US" dirty="0"/>
              <a:t> Determine Question </a:t>
            </a:r>
            <a:r>
              <a:rPr lang="en-US" altLang="en-US" dirty="0" smtClean="0"/>
              <a:t>Sequence</a:t>
            </a:r>
            <a:r>
              <a:rPr lang="en-US" altLang="en-US" sz="2000" dirty="0" smtClean="0"/>
              <a:t> (2 of 4)</a:t>
            </a:r>
            <a:endParaRPr lang="en-US" dirty="0"/>
          </a:p>
        </p:txBody>
      </p:sp>
      <p:sp>
        <p:nvSpPr>
          <p:cNvPr id="3" name="Content Placeholder 2"/>
          <p:cNvSpPr>
            <a:spLocks noGrp="1"/>
          </p:cNvSpPr>
          <p:nvPr>
            <p:ph idx="1"/>
          </p:nvPr>
        </p:nvSpPr>
        <p:spPr/>
        <p:txBody>
          <a:bodyPr/>
          <a:lstStyle/>
          <a:p>
            <a:r>
              <a:rPr lang="en-US" altLang="en-US" dirty="0"/>
              <a:t>Design branching questions with care</a:t>
            </a:r>
          </a:p>
          <a:p>
            <a:pPr lvl="1"/>
            <a:r>
              <a:rPr lang="en-US" altLang="en-US" i="1" dirty="0"/>
              <a:t>Branching questions direct respondents to different places in a questionnaire, based on their responses to the question at hand</a:t>
            </a:r>
            <a:endParaRPr lang="en-US" dirty="0"/>
          </a:p>
        </p:txBody>
      </p:sp>
    </p:spTree>
    <p:extLst>
      <p:ext uri="{BB962C8B-B14F-4D97-AF65-F5344CB8AC3E}">
        <p14:creationId xmlns:p14="http://schemas.microsoft.com/office/powerpoint/2010/main" val="1172475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7:</a:t>
            </a:r>
            <a:r>
              <a:rPr lang="en-US" altLang="en-US" dirty="0"/>
              <a:t> Determine Question </a:t>
            </a:r>
            <a:r>
              <a:rPr lang="en-US" altLang="en-US" dirty="0" smtClean="0"/>
              <a:t>Sequence</a:t>
            </a:r>
            <a:r>
              <a:rPr lang="en-US" altLang="en-US" sz="2000" dirty="0" smtClean="0"/>
              <a:t> (3 of 4)</a:t>
            </a:r>
            <a:endParaRPr lang="en-US" dirty="0"/>
          </a:p>
        </p:txBody>
      </p:sp>
      <p:sp>
        <p:nvSpPr>
          <p:cNvPr id="3" name="Content Placeholder 2"/>
          <p:cNvSpPr>
            <a:spLocks noGrp="1"/>
          </p:cNvSpPr>
          <p:nvPr>
            <p:ph idx="1"/>
          </p:nvPr>
        </p:nvSpPr>
        <p:spPr/>
        <p:txBody>
          <a:bodyPr/>
          <a:lstStyle/>
          <a:p>
            <a:r>
              <a:rPr lang="en-US" altLang="en-US" dirty="0"/>
              <a:t>Ask for classification information last</a:t>
            </a:r>
          </a:p>
          <a:p>
            <a:pPr lvl="1"/>
            <a:r>
              <a:rPr lang="en-US" altLang="en-US" b="1" i="1" dirty="0">
                <a:solidFill>
                  <a:schemeClr val="tx2"/>
                </a:solidFill>
              </a:rPr>
              <a:t>Target Information: </a:t>
            </a:r>
            <a:r>
              <a:rPr lang="en-US" altLang="en-US" i="1" dirty="0"/>
              <a:t>The basic information that addresses the subject of the study</a:t>
            </a:r>
          </a:p>
          <a:p>
            <a:pPr lvl="1"/>
            <a:r>
              <a:rPr lang="en-US" altLang="en-US" b="1" i="1" dirty="0">
                <a:solidFill>
                  <a:schemeClr val="tx2"/>
                </a:solidFill>
              </a:rPr>
              <a:t>Classification Information: </a:t>
            </a:r>
            <a:r>
              <a:rPr lang="en-US" altLang="en-US" i="1" dirty="0"/>
              <a:t>Information used to classify respondents, typically for demographic breakdowns</a:t>
            </a:r>
            <a:endParaRPr lang="en-US" dirty="0"/>
          </a:p>
        </p:txBody>
      </p:sp>
    </p:spTree>
    <p:extLst>
      <p:ext uri="{BB962C8B-B14F-4D97-AF65-F5344CB8AC3E}">
        <p14:creationId xmlns:p14="http://schemas.microsoft.com/office/powerpoint/2010/main" val="1437712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7:</a:t>
            </a:r>
            <a:r>
              <a:rPr lang="en-US" altLang="en-US" dirty="0"/>
              <a:t> Determine Question </a:t>
            </a:r>
            <a:r>
              <a:rPr lang="en-US" altLang="en-US" dirty="0" smtClean="0"/>
              <a:t>Sequence</a:t>
            </a:r>
            <a:r>
              <a:rPr lang="en-US" altLang="en-US" sz="2000" dirty="0" smtClean="0"/>
              <a:t> (4 of 4)</a:t>
            </a:r>
            <a:endParaRPr lang="en-US" dirty="0"/>
          </a:p>
        </p:txBody>
      </p:sp>
      <p:sp>
        <p:nvSpPr>
          <p:cNvPr id="3" name="Content Placeholder 2"/>
          <p:cNvSpPr>
            <a:spLocks noGrp="1"/>
          </p:cNvSpPr>
          <p:nvPr>
            <p:ph idx="1"/>
          </p:nvPr>
        </p:nvSpPr>
        <p:spPr/>
        <p:txBody>
          <a:bodyPr/>
          <a:lstStyle/>
          <a:p>
            <a:r>
              <a:rPr lang="en-US" altLang="en-US" dirty="0"/>
              <a:t>Place difficult or sensitive questions late in the questionnaire</a:t>
            </a:r>
            <a:endParaRPr lang="en-US" dirty="0"/>
          </a:p>
        </p:txBody>
      </p:sp>
    </p:spTree>
    <p:extLst>
      <p:ext uri="{BB962C8B-B14F-4D97-AF65-F5344CB8AC3E}">
        <p14:creationId xmlns:p14="http://schemas.microsoft.com/office/powerpoint/2010/main" val="3938069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8</a:t>
            </a:r>
            <a:r>
              <a:rPr lang="en-US" altLang="en-US" i="1" dirty="0"/>
              <a:t>:</a:t>
            </a:r>
            <a:r>
              <a:rPr lang="en-US" altLang="en-US" dirty="0"/>
              <a:t> Determine Appearance of Questionnaire</a:t>
            </a:r>
            <a:r>
              <a:rPr lang="en-US" altLang="en-US" sz="2000" dirty="0" smtClean="0"/>
              <a:t> (1 of 2)</a:t>
            </a:r>
            <a:endParaRPr lang="en-US" dirty="0"/>
          </a:p>
        </p:txBody>
      </p:sp>
      <p:sp>
        <p:nvSpPr>
          <p:cNvPr id="3" name="Content Placeholder 2"/>
          <p:cNvSpPr>
            <a:spLocks noGrp="1"/>
          </p:cNvSpPr>
          <p:nvPr>
            <p:ph idx="1"/>
          </p:nvPr>
        </p:nvSpPr>
        <p:spPr/>
        <p:txBody>
          <a:bodyPr/>
          <a:lstStyle/>
          <a:p>
            <a:pPr>
              <a:spcBef>
                <a:spcPts val="1200"/>
              </a:spcBef>
            </a:pPr>
            <a:r>
              <a:rPr lang="en-US" altLang="en-US" dirty="0"/>
              <a:t>No clutter!</a:t>
            </a:r>
          </a:p>
          <a:p>
            <a:pPr>
              <a:spcBef>
                <a:spcPts val="1200"/>
              </a:spcBef>
            </a:pPr>
            <a:r>
              <a:rPr lang="en-US" altLang="en-US" dirty="0"/>
              <a:t>Keep it as short as possible</a:t>
            </a:r>
          </a:p>
          <a:p>
            <a:pPr>
              <a:spcBef>
                <a:spcPts val="1200"/>
              </a:spcBef>
            </a:pPr>
            <a:r>
              <a:rPr lang="en-US" altLang="en-US" dirty="0"/>
              <a:t>Use care with branching questions</a:t>
            </a:r>
          </a:p>
          <a:p>
            <a:pPr>
              <a:spcBef>
                <a:spcPts val="1200"/>
              </a:spcBef>
            </a:pPr>
            <a:r>
              <a:rPr lang="en-US" altLang="en-US" dirty="0"/>
              <a:t>Use graphics as needed to improve appearance</a:t>
            </a:r>
            <a:endParaRPr lang="en-US" dirty="0"/>
          </a:p>
        </p:txBody>
      </p:sp>
    </p:spTree>
    <p:extLst>
      <p:ext uri="{BB962C8B-B14F-4D97-AF65-F5344CB8AC3E}">
        <p14:creationId xmlns:p14="http://schemas.microsoft.com/office/powerpoint/2010/main" val="2342755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8</a:t>
            </a:r>
            <a:r>
              <a:rPr lang="en-US" altLang="en-US" i="1" dirty="0"/>
              <a:t>:</a:t>
            </a:r>
            <a:r>
              <a:rPr lang="en-US" altLang="en-US" dirty="0"/>
              <a:t> Determine Appearance of Questionnaire</a:t>
            </a:r>
            <a:r>
              <a:rPr lang="en-US" altLang="en-US" sz="2000" dirty="0" smtClean="0"/>
              <a:t> (2 of 2)</a:t>
            </a:r>
            <a:endParaRPr lang="en-US" dirty="0"/>
          </a:p>
        </p:txBody>
      </p:sp>
      <p:sp>
        <p:nvSpPr>
          <p:cNvPr id="3" name="Content Placeholder 2"/>
          <p:cNvSpPr>
            <a:spLocks noGrp="1"/>
          </p:cNvSpPr>
          <p:nvPr>
            <p:ph idx="1"/>
          </p:nvPr>
        </p:nvSpPr>
        <p:spPr/>
        <p:txBody>
          <a:bodyPr/>
          <a:lstStyle/>
          <a:p>
            <a:r>
              <a:rPr lang="en-US" altLang="en-US" dirty="0"/>
              <a:t>Number questions within sections </a:t>
            </a:r>
          </a:p>
          <a:p>
            <a:pPr lvl="1"/>
            <a:r>
              <a:rPr lang="en-US" altLang="en-US" sz="3600" dirty="0"/>
              <a:t>For example, 1-1, 2-1, 3-1, 2-1, 2-2, etc.</a:t>
            </a:r>
          </a:p>
          <a:p>
            <a:r>
              <a:rPr lang="en-US" altLang="en-US" dirty="0"/>
              <a:t>Include an organization name (sometimes fictitious) and project title </a:t>
            </a:r>
          </a:p>
          <a:p>
            <a:r>
              <a:rPr lang="en-US" altLang="en-US" dirty="0"/>
              <a:t>Go easy on instructions, unless they are absolutely necessary</a:t>
            </a:r>
            <a:endParaRPr lang="en-US" dirty="0"/>
          </a:p>
        </p:txBody>
      </p:sp>
    </p:spTree>
    <p:extLst>
      <p:ext uri="{BB962C8B-B14F-4D97-AF65-F5344CB8AC3E}">
        <p14:creationId xmlns:p14="http://schemas.microsoft.com/office/powerpoint/2010/main" val="3797659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r>
              <a:rPr lang="en-US" dirty="0" smtClean="0"/>
              <a:t>Objectives</a:t>
            </a:r>
            <a:r>
              <a:rPr lang="en-US" altLang="en-US" sz="2000" dirty="0"/>
              <a:t> </a:t>
            </a:r>
            <a:r>
              <a:rPr lang="en-US" altLang="en-US" sz="2000" dirty="0" smtClean="0"/>
              <a:t>(3 </a:t>
            </a:r>
            <a:r>
              <a:rPr lang="en-US" altLang="en-US" sz="2000" dirty="0"/>
              <a:t>of </a:t>
            </a:r>
            <a:r>
              <a:rPr lang="en-US" altLang="en-US" sz="2000" dirty="0" smtClean="0"/>
              <a:t>4)</a:t>
            </a:r>
            <a:endParaRPr lang="en-US" sz="2000" dirty="0"/>
          </a:p>
        </p:txBody>
      </p:sp>
      <p:sp>
        <p:nvSpPr>
          <p:cNvPr id="3" name="Content Placeholder 2"/>
          <p:cNvSpPr>
            <a:spLocks noGrp="1"/>
          </p:cNvSpPr>
          <p:nvPr>
            <p:ph idx="1"/>
          </p:nvPr>
        </p:nvSpPr>
        <p:spPr/>
        <p:txBody>
          <a:bodyPr/>
          <a:lstStyle/>
          <a:p>
            <a:pPr marL="640080" indent="-640080">
              <a:buFont typeface="+mj-lt"/>
              <a:buAutoNum type="arabicPeriod" startAt="5"/>
            </a:pPr>
            <a:r>
              <a:rPr lang="en-US" dirty="0"/>
              <a:t>Explain what a branching question is and discuss when it is used</a:t>
            </a:r>
            <a:r>
              <a:rPr lang="en-US" dirty="0" smtClean="0"/>
              <a:t>.</a:t>
            </a:r>
          </a:p>
          <a:p>
            <a:pPr marL="640080" indent="-640080">
              <a:buFont typeface="+mj-lt"/>
              <a:buAutoNum type="arabicPeriod" startAt="5"/>
            </a:pPr>
            <a:r>
              <a:rPr lang="en-US" dirty="0"/>
              <a:t>Explain the difference between target information and classification information and tell which should be asked first in a questionnaire.</a:t>
            </a:r>
            <a:endParaRPr lang="en-US" dirty="0" smtClean="0"/>
          </a:p>
        </p:txBody>
      </p:sp>
    </p:spTree>
    <p:extLst>
      <p:ext uri="{BB962C8B-B14F-4D97-AF65-F5344CB8AC3E}">
        <p14:creationId xmlns:p14="http://schemas.microsoft.com/office/powerpoint/2010/main" val="22774712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9:</a:t>
            </a:r>
            <a:r>
              <a:rPr lang="en-US" altLang="en-US" dirty="0"/>
              <a:t> Develop Recruiting Message or Script</a:t>
            </a:r>
            <a:endParaRPr lang="en-US" dirty="0"/>
          </a:p>
        </p:txBody>
      </p:sp>
      <p:sp>
        <p:nvSpPr>
          <p:cNvPr id="3" name="Content Placeholder 2"/>
          <p:cNvSpPr>
            <a:spLocks noGrp="1"/>
          </p:cNvSpPr>
          <p:nvPr>
            <p:ph sz="half" idx="1"/>
          </p:nvPr>
        </p:nvSpPr>
        <p:spPr>
          <a:xfrm>
            <a:off x="457200" y="1432560"/>
            <a:ext cx="8229600" cy="1539240"/>
          </a:xfrm>
        </p:spPr>
        <p:txBody>
          <a:bodyPr/>
          <a:lstStyle/>
          <a:p>
            <a:r>
              <a:rPr lang="en-US" altLang="en-US" sz="3200" dirty="0"/>
              <a:t>Good cover letters and scripts are NOT written in a hurry</a:t>
            </a:r>
            <a:r>
              <a:rPr lang="en-US" altLang="en-US" sz="3200" dirty="0" smtClean="0"/>
              <a:t>.</a:t>
            </a:r>
          </a:p>
          <a:p>
            <a:pPr marL="365760" indent="0">
              <a:spcBef>
                <a:spcPts val="0"/>
              </a:spcBef>
              <a:buNone/>
            </a:pPr>
            <a:r>
              <a:rPr lang="en-US" altLang="en-US" sz="3200" dirty="0"/>
              <a:t>The usual things to include:</a:t>
            </a:r>
            <a:endParaRPr lang="en-US" altLang="en-US" dirty="0"/>
          </a:p>
        </p:txBody>
      </p:sp>
      <p:sp>
        <p:nvSpPr>
          <p:cNvPr id="4" name="Content Placeholder 3"/>
          <p:cNvSpPr>
            <a:spLocks noGrp="1"/>
          </p:cNvSpPr>
          <p:nvPr>
            <p:ph sz="half" idx="2"/>
          </p:nvPr>
        </p:nvSpPr>
        <p:spPr>
          <a:xfrm>
            <a:off x="838200" y="3048000"/>
            <a:ext cx="7620000" cy="2971800"/>
          </a:xfrm>
          <a:prstGeom prst="ellipse">
            <a:avLst/>
          </a:prstGeom>
          <a:solidFill>
            <a:srgbClr val="BBE0E3"/>
          </a:solidFill>
          <a:ln w="19050">
            <a:solidFill>
              <a:srgbClr val="7CA1CE"/>
            </a:solidFill>
          </a:ln>
        </p:spPr>
        <p:txBody>
          <a:bodyPr anchor="ctr"/>
          <a:lstStyle/>
          <a:p>
            <a:pPr marL="0" lvl="2" indent="0" algn="ctr">
              <a:lnSpc>
                <a:spcPct val="90000"/>
              </a:lnSpc>
              <a:spcBef>
                <a:spcPts val="0"/>
              </a:spcBef>
              <a:buNone/>
            </a:pPr>
            <a:r>
              <a:rPr lang="en-US" altLang="en-US" sz="2400" dirty="0"/>
              <a:t>Who you are</a:t>
            </a:r>
          </a:p>
          <a:p>
            <a:pPr marL="0" lvl="2" indent="0" algn="ctr">
              <a:lnSpc>
                <a:spcPct val="90000"/>
              </a:lnSpc>
              <a:buNone/>
            </a:pPr>
            <a:r>
              <a:rPr lang="en-US" altLang="en-US" sz="2400" dirty="0"/>
              <a:t>Why you are contacting them</a:t>
            </a:r>
          </a:p>
          <a:p>
            <a:pPr marL="0" lvl="2" indent="0" algn="ctr">
              <a:lnSpc>
                <a:spcPct val="90000"/>
              </a:lnSpc>
              <a:buNone/>
            </a:pPr>
            <a:r>
              <a:rPr lang="en-US" altLang="en-US" sz="2400" dirty="0"/>
              <a:t>Promise of anonymity or confidentiality</a:t>
            </a:r>
          </a:p>
          <a:p>
            <a:pPr marL="0" lvl="2" indent="0" algn="ctr">
              <a:lnSpc>
                <a:spcPct val="90000"/>
              </a:lnSpc>
              <a:buNone/>
            </a:pPr>
            <a:r>
              <a:rPr lang="en-US" altLang="en-US" sz="2400" dirty="0"/>
              <a:t>The request for help</a:t>
            </a:r>
          </a:p>
          <a:p>
            <a:pPr marL="0" lvl="2" indent="0" algn="ctr">
              <a:lnSpc>
                <a:spcPct val="90000"/>
              </a:lnSpc>
              <a:buNone/>
            </a:pPr>
            <a:r>
              <a:rPr lang="en-US" altLang="en-US" sz="2400" dirty="0"/>
              <a:t>How long it will take</a:t>
            </a:r>
          </a:p>
          <a:p>
            <a:pPr marL="0" lvl="2" indent="0" algn="ctr">
              <a:lnSpc>
                <a:spcPct val="90000"/>
              </a:lnSpc>
              <a:buNone/>
            </a:pPr>
            <a:r>
              <a:rPr lang="en-US" altLang="en-US" sz="2400" dirty="0"/>
              <a:t>Any incentives</a:t>
            </a:r>
            <a:endParaRPr lang="en-US" sz="2400" dirty="0"/>
          </a:p>
        </p:txBody>
      </p:sp>
    </p:spTree>
    <p:extLst>
      <p:ext uri="{BB962C8B-B14F-4D97-AF65-F5344CB8AC3E}">
        <p14:creationId xmlns:p14="http://schemas.microsoft.com/office/powerpoint/2010/main" val="227901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10:</a:t>
            </a:r>
            <a:r>
              <a:rPr lang="en-US" altLang="en-US" dirty="0"/>
              <a:t> Reexamine Steps 1-9, </a:t>
            </a:r>
            <a:r>
              <a:rPr lang="en-US" altLang="en-US" dirty="0" smtClean="0"/>
              <a:t>Pretest</a:t>
            </a:r>
            <a:r>
              <a:rPr lang="en-US" altLang="en-US" sz="2000" dirty="0" smtClean="0"/>
              <a:t> (1 of 2)</a:t>
            </a:r>
            <a:endParaRPr lang="en-US" dirty="0"/>
          </a:p>
        </p:txBody>
      </p:sp>
      <p:sp>
        <p:nvSpPr>
          <p:cNvPr id="3" name="Content Placeholder 2"/>
          <p:cNvSpPr>
            <a:spLocks noGrp="1"/>
          </p:cNvSpPr>
          <p:nvPr>
            <p:ph idx="1"/>
          </p:nvPr>
        </p:nvSpPr>
        <p:spPr/>
        <p:txBody>
          <a:bodyPr/>
          <a:lstStyle/>
          <a:p>
            <a:r>
              <a:rPr lang="en-US" altLang="en-US" sz="3200" dirty="0"/>
              <a:t>Developing a questionnaire is a VERY difficult process. It normally requires </a:t>
            </a:r>
            <a:r>
              <a:rPr lang="en-US" altLang="en-US" sz="3200" b="1" i="1" dirty="0"/>
              <a:t>several </a:t>
            </a:r>
            <a:r>
              <a:rPr lang="en-US" altLang="en-US" sz="3200" dirty="0"/>
              <a:t>revisions of the data collection form</a:t>
            </a:r>
            <a:r>
              <a:rPr lang="en-US" altLang="en-US" sz="3200" dirty="0" smtClean="0"/>
              <a:t>.</a:t>
            </a:r>
            <a:endParaRPr lang="en-US" altLang="en-US" dirty="0" smtClean="0"/>
          </a:p>
          <a:p>
            <a:pPr marL="548640" indent="0">
              <a:spcBef>
                <a:spcPts val="1800"/>
              </a:spcBef>
              <a:buFont typeface="Arial" pitchFamily="34" charset="0"/>
              <a:buNone/>
            </a:pPr>
            <a:r>
              <a:rPr lang="en-US" sz="3200" b="1" dirty="0">
                <a:solidFill>
                  <a:schemeClr val="tx2"/>
                </a:solidFill>
              </a:rPr>
              <a:t>PRETEST</a:t>
            </a:r>
          </a:p>
          <a:p>
            <a:pPr marL="822960" lvl="1" indent="0">
              <a:spcBef>
                <a:spcPts val="0"/>
              </a:spcBef>
              <a:buNone/>
            </a:pPr>
            <a:r>
              <a:rPr lang="en-US" sz="2800" dirty="0" smtClean="0"/>
              <a:t>Use of a questionnaire (or observation form) on a trial basis in a small pilot study to determine how well the questionnaire (or observation form) works.</a:t>
            </a:r>
            <a:endParaRPr lang="en-US" dirty="0"/>
          </a:p>
        </p:txBody>
      </p:sp>
    </p:spTree>
    <p:extLst>
      <p:ext uri="{BB962C8B-B14F-4D97-AF65-F5344CB8AC3E}">
        <p14:creationId xmlns:p14="http://schemas.microsoft.com/office/powerpoint/2010/main" val="57834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10:</a:t>
            </a:r>
            <a:r>
              <a:rPr lang="en-US" altLang="en-US" dirty="0"/>
              <a:t> Reexamine Steps 1-9, </a:t>
            </a:r>
            <a:r>
              <a:rPr lang="en-US" altLang="en-US" dirty="0" smtClean="0"/>
              <a:t>Pretest</a:t>
            </a:r>
            <a:r>
              <a:rPr lang="en-US" altLang="en-US" sz="2000" dirty="0" smtClean="0"/>
              <a:t> (2 of 2)</a:t>
            </a:r>
            <a:endParaRPr lang="en-US" dirty="0"/>
          </a:p>
        </p:txBody>
      </p:sp>
      <p:sp>
        <p:nvSpPr>
          <p:cNvPr id="3" name="Content Placeholder 2"/>
          <p:cNvSpPr>
            <a:spLocks noGrp="1"/>
          </p:cNvSpPr>
          <p:nvPr>
            <p:ph idx="1"/>
          </p:nvPr>
        </p:nvSpPr>
        <p:spPr/>
        <p:txBody>
          <a:bodyPr/>
          <a:lstStyle/>
          <a:p>
            <a:r>
              <a:rPr lang="en-US" altLang="en-US" dirty="0"/>
              <a:t>The real test of a questionnaire is how it performs under actual conditions of data collection.</a:t>
            </a:r>
          </a:p>
          <a:p>
            <a:r>
              <a:rPr lang="en-US" altLang="en-US" dirty="0"/>
              <a:t>Data collection should NEVER begin until you have pretested–and probably revised again–the questionnaire.</a:t>
            </a:r>
            <a:endParaRPr lang="en-US" dirty="0"/>
          </a:p>
        </p:txBody>
      </p:sp>
    </p:spTree>
    <p:extLst>
      <p:ext uri="{BB962C8B-B14F-4D97-AF65-F5344CB8AC3E}">
        <p14:creationId xmlns:p14="http://schemas.microsoft.com/office/powerpoint/2010/main" val="2804828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Observation Forms</a:t>
            </a:r>
            <a:endParaRPr lang="en-US" dirty="0"/>
          </a:p>
        </p:txBody>
      </p:sp>
      <p:sp>
        <p:nvSpPr>
          <p:cNvPr id="3" name="Content Placeholder 2"/>
          <p:cNvSpPr>
            <a:spLocks noGrp="1"/>
          </p:cNvSpPr>
          <p:nvPr>
            <p:ph sz="half" idx="1"/>
          </p:nvPr>
        </p:nvSpPr>
        <p:spPr>
          <a:xfrm>
            <a:off x="457200" y="1432560"/>
            <a:ext cx="8229600" cy="853440"/>
          </a:xfrm>
        </p:spPr>
        <p:txBody>
          <a:bodyPr/>
          <a:lstStyle/>
          <a:p>
            <a:r>
              <a:rPr lang="en-US" altLang="en-US" dirty="0"/>
              <a:t>Decisions about…</a:t>
            </a:r>
            <a:endParaRPr lang="en-US" dirty="0"/>
          </a:p>
        </p:txBody>
      </p:sp>
      <p:sp>
        <p:nvSpPr>
          <p:cNvPr id="4" name="Content Placeholder 3"/>
          <p:cNvSpPr>
            <a:spLocks noGrp="1"/>
          </p:cNvSpPr>
          <p:nvPr>
            <p:ph sz="half" idx="2"/>
          </p:nvPr>
        </p:nvSpPr>
        <p:spPr>
          <a:xfrm>
            <a:off x="502920" y="2788920"/>
            <a:ext cx="8138160" cy="2926080"/>
          </a:xfrm>
          <a:prstGeom prst="roundRect">
            <a:avLst/>
          </a:prstGeom>
          <a:solidFill>
            <a:srgbClr val="CCCCCC"/>
          </a:solidFill>
          <a:ln w="28575">
            <a:solidFill>
              <a:srgbClr val="A7BBBD"/>
            </a:solidFill>
          </a:ln>
        </p:spPr>
        <p:txBody>
          <a:bodyPr/>
          <a:lstStyle/>
          <a:p>
            <a:pPr marL="0" lvl="1" indent="0" algn="ctr">
              <a:spcBef>
                <a:spcPts val="600"/>
              </a:spcBef>
              <a:spcAft>
                <a:spcPts val="600"/>
              </a:spcAft>
              <a:buNone/>
            </a:pPr>
            <a:r>
              <a:rPr lang="en-US" altLang="en-US" dirty="0"/>
              <a:t>WHO should be observed?</a:t>
            </a:r>
          </a:p>
          <a:p>
            <a:pPr marL="0" lvl="1" indent="0" algn="ctr">
              <a:spcBef>
                <a:spcPts val="600"/>
              </a:spcBef>
              <a:spcAft>
                <a:spcPts val="600"/>
              </a:spcAft>
              <a:buNone/>
            </a:pPr>
            <a:r>
              <a:rPr lang="en-US" altLang="en-US" dirty="0"/>
              <a:t>WHAT aspects should be reported?</a:t>
            </a:r>
          </a:p>
          <a:p>
            <a:pPr marL="0" lvl="1" indent="0" algn="ctr">
              <a:spcBef>
                <a:spcPts val="600"/>
              </a:spcBef>
              <a:spcAft>
                <a:spcPts val="600"/>
              </a:spcAft>
              <a:buNone/>
            </a:pPr>
            <a:r>
              <a:rPr lang="en-US" altLang="en-US" dirty="0"/>
              <a:t>WHERE should the observation be made?</a:t>
            </a:r>
          </a:p>
          <a:p>
            <a:pPr marL="0" lvl="1" indent="0" algn="ctr">
              <a:spcBef>
                <a:spcPts val="600"/>
              </a:spcBef>
              <a:spcAft>
                <a:spcPts val="600"/>
              </a:spcAft>
              <a:buNone/>
            </a:pPr>
            <a:r>
              <a:rPr lang="en-US" altLang="en-US" dirty="0"/>
              <a:t>WHEN should the observation be made</a:t>
            </a:r>
            <a:r>
              <a:rPr lang="en-US" altLang="en-US" dirty="0" smtClean="0"/>
              <a:t>?</a:t>
            </a:r>
            <a:endParaRPr lang="en-US" altLang="en-US" dirty="0"/>
          </a:p>
        </p:txBody>
      </p:sp>
    </p:spTree>
    <p:extLst>
      <p:ext uri="{BB962C8B-B14F-4D97-AF65-F5344CB8AC3E}">
        <p14:creationId xmlns:p14="http://schemas.microsoft.com/office/powerpoint/2010/main" val="183651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r>
              <a:rPr lang="en-US" dirty="0" smtClean="0"/>
              <a:t>Objectives</a:t>
            </a:r>
            <a:r>
              <a:rPr lang="en-US" altLang="en-US" sz="2000" dirty="0"/>
              <a:t> </a:t>
            </a:r>
            <a:r>
              <a:rPr lang="en-US" altLang="en-US" sz="2000" dirty="0" smtClean="0"/>
              <a:t>(4 </a:t>
            </a:r>
            <a:r>
              <a:rPr lang="en-US" altLang="en-US" sz="2000" dirty="0"/>
              <a:t>of </a:t>
            </a:r>
            <a:r>
              <a:rPr lang="en-US" altLang="en-US" sz="2000" dirty="0" smtClean="0"/>
              <a:t>4)</a:t>
            </a:r>
            <a:endParaRPr lang="en-US" sz="2000" dirty="0"/>
          </a:p>
        </p:txBody>
      </p:sp>
      <p:sp>
        <p:nvSpPr>
          <p:cNvPr id="3" name="Content Placeholder 2"/>
          <p:cNvSpPr>
            <a:spLocks noGrp="1"/>
          </p:cNvSpPr>
          <p:nvPr>
            <p:ph idx="1"/>
          </p:nvPr>
        </p:nvSpPr>
        <p:spPr/>
        <p:txBody>
          <a:bodyPr/>
          <a:lstStyle/>
          <a:p>
            <a:pPr marL="742950" indent="-742950">
              <a:buFont typeface="+mj-lt"/>
              <a:buAutoNum type="arabicPeriod" startAt="7"/>
            </a:pPr>
            <a:r>
              <a:rPr lang="en-US" dirty="0"/>
              <a:t>Explain the role of pretesting in the questionnaire development process.</a:t>
            </a:r>
            <a:endParaRPr lang="en-US" dirty="0" smtClean="0"/>
          </a:p>
        </p:txBody>
      </p:sp>
    </p:spTree>
    <p:extLst>
      <p:ext uri="{BB962C8B-B14F-4D97-AF65-F5344CB8AC3E}">
        <p14:creationId xmlns:p14="http://schemas.microsoft.com/office/powerpoint/2010/main" val="3943979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Developing the Data Collection Form</a:t>
            </a:r>
            <a:endParaRPr lang="en-US" sz="2000" dirty="0"/>
          </a:p>
        </p:txBody>
      </p:sp>
      <p:pic>
        <p:nvPicPr>
          <p:cNvPr id="5" name="Picture 2" descr="A flowchart shows the following steps involved in developing a questionnaire:&#10;Step 1: Specify What Information Will Be Sought&#10;Step 2: Determine Method of Administration&#10;Step 3: Determine Content of Individual Questions&#10;Step 4: Determine Form of Response to Each Question&#10;Step 5: Determine Wording of Each Question&#10;Step 6: Prepare Dummy Tables&#10;Step 7: Determine question Sequence&#10;Step 8: Determine Appearance of Questionnaire&#10;Step 9: Develop Recruiting Message or Script&#10;Step 10: Reexamine Step 1-9, Pretest Questionnaire, and Revise if Necessar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53634"/>
            <a:ext cx="8229600" cy="4620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478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1:</a:t>
            </a:r>
            <a:r>
              <a:rPr lang="en-US" altLang="en-US" dirty="0"/>
              <a:t> Specify What Information Will Be Sought</a:t>
            </a:r>
            <a:endParaRPr lang="en-US" sz="2000" dirty="0"/>
          </a:p>
        </p:txBody>
      </p:sp>
      <p:sp>
        <p:nvSpPr>
          <p:cNvPr id="3" name="Content Placeholder 2"/>
          <p:cNvSpPr>
            <a:spLocks noGrp="1"/>
          </p:cNvSpPr>
          <p:nvPr>
            <p:ph idx="1"/>
          </p:nvPr>
        </p:nvSpPr>
        <p:spPr/>
        <p:txBody>
          <a:bodyPr/>
          <a:lstStyle/>
          <a:p>
            <a:r>
              <a:rPr lang="en-US" altLang="en-US" dirty="0"/>
              <a:t>The first step should be relatively easy, assuming that the researchers have done a good job at earlier stages in the research process.</a:t>
            </a:r>
          </a:p>
          <a:p>
            <a:r>
              <a:rPr lang="en-US" altLang="en-US" dirty="0"/>
              <a:t>Hypotheses, dummy tables, etc., make it clear what information is needed.</a:t>
            </a:r>
            <a:endParaRPr lang="en-US" dirty="0" smtClean="0"/>
          </a:p>
        </p:txBody>
      </p:sp>
    </p:spTree>
    <p:extLst>
      <p:ext uri="{BB962C8B-B14F-4D97-AF65-F5344CB8AC3E}">
        <p14:creationId xmlns:p14="http://schemas.microsoft.com/office/powerpoint/2010/main" val="74759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altLang="en-US" b="1" i="1" dirty="0"/>
              <a:t>STEP 2:</a:t>
            </a:r>
            <a:r>
              <a:rPr lang="en-US" altLang="en-US" dirty="0"/>
              <a:t> Determine Method of Administration</a:t>
            </a:r>
          </a:p>
        </p:txBody>
      </p:sp>
      <p:sp>
        <p:nvSpPr>
          <p:cNvPr id="3" name="Content Placeholder 2"/>
          <p:cNvSpPr>
            <a:spLocks noGrp="1"/>
          </p:cNvSpPr>
          <p:nvPr>
            <p:ph sz="half" idx="1"/>
          </p:nvPr>
        </p:nvSpPr>
        <p:spPr>
          <a:xfrm>
            <a:off x="457200" y="1432560"/>
            <a:ext cx="8229600" cy="1767840"/>
          </a:xfrm>
        </p:spPr>
        <p:txBody>
          <a:bodyPr/>
          <a:lstStyle/>
          <a:p>
            <a:r>
              <a:rPr lang="en-US" altLang="en-US" dirty="0"/>
              <a:t>The degree of structure and disguise influence this decision, as does the specific research situation.</a:t>
            </a:r>
            <a:endParaRPr lang="en-US" sz="3000" dirty="0"/>
          </a:p>
        </p:txBody>
      </p:sp>
      <p:sp>
        <p:nvSpPr>
          <p:cNvPr id="5" name="Content Placeholder 3"/>
          <p:cNvSpPr>
            <a:spLocks noGrp="1"/>
          </p:cNvSpPr>
          <p:nvPr>
            <p:ph sz="half" idx="2"/>
          </p:nvPr>
        </p:nvSpPr>
        <p:spPr>
          <a:xfrm>
            <a:off x="1447800" y="3276600"/>
            <a:ext cx="6324600" cy="2743200"/>
          </a:xfrm>
          <a:prstGeom prst="ellipse">
            <a:avLst/>
          </a:prstGeom>
          <a:solidFill>
            <a:srgbClr val="BBE0E3"/>
          </a:solidFill>
          <a:ln w="19050">
            <a:solidFill>
              <a:schemeClr val="accent1">
                <a:lumMod val="50000"/>
              </a:schemeClr>
            </a:solidFill>
          </a:ln>
        </p:spPr>
        <p:txBody>
          <a:bodyPr anchor="ctr"/>
          <a:lstStyle/>
          <a:p>
            <a:pPr marL="0" lvl="1" indent="0" algn="ctr">
              <a:spcBef>
                <a:spcPts val="600"/>
              </a:spcBef>
              <a:buNone/>
            </a:pPr>
            <a:r>
              <a:rPr lang="en-US" altLang="en-US" dirty="0"/>
              <a:t>Personal Interview</a:t>
            </a:r>
          </a:p>
          <a:p>
            <a:pPr marL="0" lvl="1" indent="0" algn="ctr">
              <a:spcBef>
                <a:spcPts val="600"/>
              </a:spcBef>
              <a:buNone/>
            </a:pPr>
            <a:r>
              <a:rPr lang="en-US" altLang="en-US" dirty="0"/>
              <a:t>Telephone Interview</a:t>
            </a:r>
          </a:p>
          <a:p>
            <a:pPr marL="0" lvl="1" indent="0" algn="ctr">
              <a:spcBef>
                <a:spcPts val="600"/>
              </a:spcBef>
              <a:buNone/>
            </a:pPr>
            <a:r>
              <a:rPr lang="en-US" altLang="en-US" dirty="0"/>
              <a:t>Mail Survey</a:t>
            </a:r>
          </a:p>
          <a:p>
            <a:pPr marL="0" lvl="1" indent="0" algn="ctr">
              <a:spcBef>
                <a:spcPts val="600"/>
              </a:spcBef>
              <a:buNone/>
            </a:pPr>
            <a:r>
              <a:rPr lang="en-US" altLang="en-US" dirty="0"/>
              <a:t>Online Survey</a:t>
            </a:r>
          </a:p>
        </p:txBody>
      </p:sp>
    </p:spTree>
    <p:extLst>
      <p:ext uri="{BB962C8B-B14F-4D97-AF65-F5344CB8AC3E}">
        <p14:creationId xmlns:p14="http://schemas.microsoft.com/office/powerpoint/2010/main" val="3956118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3:</a:t>
            </a:r>
            <a:r>
              <a:rPr lang="en-US" altLang="en-US" dirty="0"/>
              <a:t> Determine Content of Individual </a:t>
            </a:r>
            <a:r>
              <a:rPr lang="en-US" altLang="en-US" dirty="0" smtClean="0"/>
              <a:t>Questions</a:t>
            </a:r>
            <a:r>
              <a:rPr lang="en-US" altLang="en-US" sz="2000" dirty="0" smtClean="0"/>
              <a:t> (1 of 3)</a:t>
            </a:r>
            <a:endParaRPr lang="en-US" dirty="0"/>
          </a:p>
        </p:txBody>
      </p:sp>
      <p:sp>
        <p:nvSpPr>
          <p:cNvPr id="3" name="Content Placeholder 2"/>
          <p:cNvSpPr>
            <a:spLocks noGrp="1"/>
          </p:cNvSpPr>
          <p:nvPr>
            <p:ph idx="1"/>
          </p:nvPr>
        </p:nvSpPr>
        <p:spPr/>
        <p:txBody>
          <a:bodyPr/>
          <a:lstStyle/>
          <a:p>
            <a:r>
              <a:rPr lang="en-US" altLang="en-US" dirty="0"/>
              <a:t>Some key issues:</a:t>
            </a:r>
          </a:p>
          <a:p>
            <a:pPr lvl="1"/>
            <a:r>
              <a:rPr lang="en-US" altLang="en-US" dirty="0"/>
              <a:t>Is the question necessary?</a:t>
            </a:r>
          </a:p>
          <a:p>
            <a:pPr lvl="1"/>
            <a:r>
              <a:rPr lang="en-US" altLang="en-US" dirty="0"/>
              <a:t>Are several questions needed instead of one?</a:t>
            </a:r>
          </a:p>
          <a:p>
            <a:pPr lvl="1"/>
            <a:r>
              <a:rPr lang="en-US" altLang="en-US" dirty="0"/>
              <a:t>Do respondents have the necessary information?</a:t>
            </a:r>
          </a:p>
          <a:p>
            <a:pPr lvl="1"/>
            <a:r>
              <a:rPr lang="en-US" altLang="en-US" dirty="0"/>
              <a:t>Will respondents give the information?</a:t>
            </a:r>
          </a:p>
        </p:txBody>
      </p:sp>
    </p:spTree>
    <p:extLst>
      <p:ext uri="{BB962C8B-B14F-4D97-AF65-F5344CB8AC3E}">
        <p14:creationId xmlns:p14="http://schemas.microsoft.com/office/powerpoint/2010/main" val="1993086571"/>
      </p:ext>
    </p:extLst>
  </p:cSld>
  <p:clrMapOvr>
    <a:masterClrMapping/>
  </p:clrMapOvr>
</p:sld>
</file>

<file path=ppt/theme/theme1.xml><?xml version="1.0" encoding="utf-8"?>
<a:theme xmlns:a="http://schemas.openxmlformats.org/drawingml/2006/main" name="Green PPT Template_REV">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ppt9F79.tmp</Template>
  <TotalTime>1002</TotalTime>
  <Words>1637</Words>
  <Application>Microsoft Office PowerPoint</Application>
  <PresentationFormat>On-screen Show (4:3)</PresentationFormat>
  <Paragraphs>177</Paragraphs>
  <Slides>43</Slides>
  <Notes>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Green PPT Template_REV</vt:lpstr>
      <vt:lpstr>Chapter 13: Designing the Data Collection Form for Communication Data</vt:lpstr>
      <vt:lpstr>Learning Objectives (1 of 4)</vt:lpstr>
      <vt:lpstr>Learning Objectives (2 of 4)</vt:lpstr>
      <vt:lpstr>Learning Objectives (3 of 4)</vt:lpstr>
      <vt:lpstr>Learning Objectives (4 of 4)</vt:lpstr>
      <vt:lpstr>Developing the Data Collection Form</vt:lpstr>
      <vt:lpstr>STEP 1: Specify What Information Will Be Sought</vt:lpstr>
      <vt:lpstr>STEP 2: Determine Method of Administration</vt:lpstr>
      <vt:lpstr>STEP 3: Determine Content of Individual Questions (1 of 3)</vt:lpstr>
      <vt:lpstr>STEP 3: Determine Content of Individual Questions (2 of 3)</vt:lpstr>
      <vt:lpstr>STEP 3: Determine Content of Individual Questions (3 of 3)</vt:lpstr>
      <vt:lpstr>Handling Sensitive Questions (1 of 2)</vt:lpstr>
      <vt:lpstr>Handling Sensitive Questions (2 of 2)</vt:lpstr>
      <vt:lpstr>Counterbiasing Statement</vt:lpstr>
      <vt:lpstr>STEP 4: Determine Form of Response to Each Question</vt:lpstr>
      <vt:lpstr>Open-Ended Questions</vt:lpstr>
      <vt:lpstr>Closed-Ended Questions (1 of 2)</vt:lpstr>
      <vt:lpstr>Closed-Ended Questions (2 of 2)</vt:lpstr>
      <vt:lpstr>Response Order Bias</vt:lpstr>
      <vt:lpstr>Split-Ballot Technique</vt:lpstr>
      <vt:lpstr>STEP 5: Determine Wording of Each Question (1 of 2)</vt:lpstr>
      <vt:lpstr>STEP 5: Determine Wording of Each Question (2 of 2)</vt:lpstr>
      <vt:lpstr>Some Problem Words: Be Careful!</vt:lpstr>
      <vt:lpstr>STEP 5: Determine Wording of Each Question</vt:lpstr>
      <vt:lpstr>REMINDER: No Advocacy Research!</vt:lpstr>
      <vt:lpstr>Words that Might Signal Leading Questions</vt:lpstr>
      <vt:lpstr>Things to be Avoid (1 of 6)</vt:lpstr>
      <vt:lpstr>Things to be Avoid (2 of 6)</vt:lpstr>
      <vt:lpstr>Things to be Avoid (3 of 6)</vt:lpstr>
      <vt:lpstr>Things to be Avoid (4 of 6)</vt:lpstr>
      <vt:lpstr>Things to be Avoid (5 of 6)</vt:lpstr>
      <vt:lpstr>Things to be Avoid (6 of 6)</vt:lpstr>
      <vt:lpstr>STEP 6: Prepare Dummy Tables</vt:lpstr>
      <vt:lpstr>STEP 7: Determine Question Sequence (1 of 4)</vt:lpstr>
      <vt:lpstr>STEP 7: Determine Question Sequence (2 of 4)</vt:lpstr>
      <vt:lpstr>STEP 7: Determine Question Sequence (3 of 4)</vt:lpstr>
      <vt:lpstr>STEP 7: Determine Question Sequence (4 of 4)</vt:lpstr>
      <vt:lpstr>STEP 8: Determine Appearance of Questionnaire (1 of 2)</vt:lpstr>
      <vt:lpstr>STEP 8: Determine Appearance of Questionnaire (2 of 2)</vt:lpstr>
      <vt:lpstr>STEP 9: Develop Recruiting Message or Script</vt:lpstr>
      <vt:lpstr>STEP 10: Reexamine Steps 1-9, Pretest (1 of 2)</vt:lpstr>
      <vt:lpstr>STEP 10: Reexamine Steps 1-9, Pretest (2 of 2)</vt:lpstr>
      <vt:lpstr>Observation Forms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Prasanna kumar. Tripathy</cp:lastModifiedBy>
  <cp:revision>155</cp:revision>
  <dcterms:created xsi:type="dcterms:W3CDTF">2017-07-18T17:14:30Z</dcterms:created>
  <dcterms:modified xsi:type="dcterms:W3CDTF">2018-06-27T12:53:26Z</dcterms:modified>
</cp:coreProperties>
</file>