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2"/>
  </p:notesMasterIdLst>
  <p:handoutMasterIdLst>
    <p:handoutMasterId r:id="rId53"/>
  </p:handoutMasterIdLst>
  <p:sldIdLst>
    <p:sldId id="257" r:id="rId2"/>
    <p:sldId id="261" r:id="rId3"/>
    <p:sldId id="276" r:id="rId4"/>
    <p:sldId id="277" r:id="rId5"/>
    <p:sldId id="262" r:id="rId6"/>
    <p:sldId id="278" r:id="rId7"/>
    <p:sldId id="264" r:id="rId8"/>
    <p:sldId id="265" r:id="rId9"/>
    <p:sldId id="266" r:id="rId10"/>
    <p:sldId id="267" r:id="rId11"/>
    <p:sldId id="279" r:id="rId12"/>
    <p:sldId id="270" r:id="rId13"/>
    <p:sldId id="280" r:id="rId14"/>
    <p:sldId id="273"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305" r:id="rId40"/>
    <p:sldId id="306" r:id="rId41"/>
    <p:sldId id="307" r:id="rId42"/>
    <p:sldId id="308" r:id="rId43"/>
    <p:sldId id="309" r:id="rId44"/>
    <p:sldId id="310" r:id="rId45"/>
    <p:sldId id="311" r:id="rId46"/>
    <p:sldId id="312" r:id="rId47"/>
    <p:sldId id="313" r:id="rId48"/>
    <p:sldId id="314" r:id="rId49"/>
    <p:sldId id="315" r:id="rId50"/>
    <p:sldId id="316"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a Haidar" initials="HH"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5E6"/>
    <a:srgbClr val="DDF0D7"/>
    <a:srgbClr val="F1F9F9"/>
    <a:srgbClr val="AD2962"/>
    <a:srgbClr val="B60000"/>
    <a:srgbClr val="CCCCCC"/>
    <a:srgbClr val="89A4A7"/>
    <a:srgbClr val="EF3987"/>
    <a:srgbClr val="BBE0E3"/>
    <a:srgbClr val="3C82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2" autoAdjust="0"/>
    <p:restoredTop sz="94687" autoAdjust="0"/>
  </p:normalViewPr>
  <p:slideViewPr>
    <p:cSldViewPr>
      <p:cViewPr>
        <p:scale>
          <a:sx n="75" d="100"/>
          <a:sy n="75" d="100"/>
        </p:scale>
        <p:origin x="-1422" y="-46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2F3D8F-A2C9-1644-B9A9-8286613AF394}" type="datetimeFigureOut">
              <a:rPr lang="en-US" smtClean="0"/>
              <a:pPr/>
              <a:t>6/27/2018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92D6825-F37D-D740-A2FA-D794FAB52D18}" type="slidenum">
              <a:rPr lang="en-US" smtClean="0"/>
              <a:pPr/>
              <a:t>‹#›</a:t>
            </a:fld>
            <a:endParaRPr lang="en-US"/>
          </a:p>
        </p:txBody>
      </p:sp>
    </p:spTree>
    <p:extLst>
      <p:ext uri="{BB962C8B-B14F-4D97-AF65-F5344CB8AC3E}">
        <p14:creationId xmlns:p14="http://schemas.microsoft.com/office/powerpoint/2010/main" val="22859648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F7C96C-A02F-46E2-A80A-CBCF63BB56DE}" type="datetimeFigureOut">
              <a:rPr lang="en-US" smtClean="0"/>
              <a:pPr/>
              <a:t>6/27/2018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7D9174-FB1C-4A3B-B082-DEA840240CA9}" type="slidenum">
              <a:rPr lang="en-US" smtClean="0"/>
              <a:pPr/>
              <a:t>‹#›</a:t>
            </a:fld>
            <a:endParaRPr lang="en-US"/>
          </a:p>
        </p:txBody>
      </p:sp>
    </p:spTree>
    <p:extLst>
      <p:ext uri="{BB962C8B-B14F-4D97-AF65-F5344CB8AC3E}">
        <p14:creationId xmlns:p14="http://schemas.microsoft.com/office/powerpoint/2010/main" val="29650064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251" y="6399755"/>
            <a:ext cx="1371600" cy="420922"/>
          </a:xfrm>
          <a:prstGeom prst="rect">
            <a:avLst/>
          </a:prstGeom>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6248399"/>
          </a:xfrm>
          <a:prstGeom prst="rect">
            <a:avLst/>
          </a:prstGeom>
        </p:spPr>
      </p:pic>
      <p:sp>
        <p:nvSpPr>
          <p:cNvPr id="11" name="Rectangle 10"/>
          <p:cNvSpPr/>
          <p:nvPr userDrawn="1"/>
        </p:nvSpPr>
        <p:spPr bwMode="auto">
          <a:xfrm>
            <a:off x="0" y="6302530"/>
            <a:ext cx="9144000" cy="36576"/>
          </a:xfrm>
          <a:prstGeom prst="rect">
            <a:avLst/>
          </a:prstGeom>
          <a:gradFill>
            <a:gsLst>
              <a:gs pos="0">
                <a:srgbClr val="491469"/>
              </a:gs>
              <a:gs pos="100000">
                <a:srgbClr val="002060">
                  <a:lumMod val="0"/>
                  <a:lumOff val="100000"/>
                </a:srgbClr>
              </a:gs>
            </a:gsLst>
            <a:lin ang="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Rectangle 11"/>
          <p:cNvSpPr/>
          <p:nvPr userDrawn="1"/>
        </p:nvSpPr>
        <p:spPr bwMode="auto">
          <a:xfrm>
            <a:off x="25940" y="6225540"/>
            <a:ext cx="9144000" cy="36576"/>
          </a:xfrm>
          <a:prstGeom prst="rect">
            <a:avLst/>
          </a:prstGeom>
          <a:gradFill>
            <a:gsLst>
              <a:gs pos="0">
                <a:srgbClr val="002060"/>
              </a:gs>
              <a:gs pos="100000">
                <a:srgbClr val="002060">
                  <a:lumMod val="0"/>
                  <a:lumOff val="100000"/>
                </a:srgbClr>
              </a:gs>
            </a:gsLst>
            <a:lin ang="108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 name="Content Placeholder 5"/>
          <p:cNvSpPr>
            <a:spLocks noGrp="1"/>
          </p:cNvSpPr>
          <p:nvPr>
            <p:ph sz="quarter" idx="10"/>
          </p:nvPr>
        </p:nvSpPr>
        <p:spPr>
          <a:xfrm>
            <a:off x="3108960" y="6477000"/>
            <a:ext cx="2926080" cy="274320"/>
          </a:xfrm>
        </p:spPr>
        <p:txBody>
          <a:bodyPr/>
          <a:lstStyle>
            <a:lvl1pPr marL="0" indent="0" algn="ctr">
              <a:buNone/>
              <a:defRPr sz="1000">
                <a:latin typeface="+mn-lt"/>
              </a:defRPr>
            </a:lvl1pPr>
          </a:lstStyle>
          <a:p>
            <a:pPr lvl="0"/>
            <a:r>
              <a:rPr lang="en-US" dirty="0" smtClean="0"/>
              <a:t>Click to edit Master text styles</a:t>
            </a:r>
            <a:endParaRPr lang="en-US" dirty="0"/>
          </a:p>
        </p:txBody>
      </p:sp>
      <p:sp>
        <p:nvSpPr>
          <p:cNvPr id="9" name="Title 8"/>
          <p:cNvSpPr>
            <a:spLocks noGrp="1"/>
          </p:cNvSpPr>
          <p:nvPr>
            <p:ph type="title"/>
          </p:nvPr>
        </p:nvSpPr>
        <p:spPr>
          <a:xfrm>
            <a:off x="5143500" y="609601"/>
            <a:ext cx="3657600" cy="2819399"/>
          </a:xfrm>
        </p:spPr>
        <p:txBody>
          <a:bodyPr lIns="91440" tIns="45720" rIns="91440" bIns="45720" anchor="t" anchorCtr="0"/>
          <a:lstStyle>
            <a:lvl1pPr algn="ctr">
              <a:defRPr sz="4000">
                <a:solidFill>
                  <a:schemeClr val="tx1"/>
                </a:solidFill>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lvl1pPr>
              <a:defRPr sz="4000">
                <a:solidFill>
                  <a:schemeClr val="bg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32560"/>
            <a:ext cx="8229600" cy="46634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Tree>
    <p:extLst>
      <p:ext uri="{BB962C8B-B14F-4D97-AF65-F5344CB8AC3E}">
        <p14:creationId xmlns:p14="http://schemas.microsoft.com/office/powerpoint/2010/main" val="8255642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432560"/>
            <a:ext cx="4038600" cy="4663440"/>
          </a:xfrm>
        </p:spPr>
        <p:txBody>
          <a:bodyPr/>
          <a:lstStyle>
            <a:lvl1pPr>
              <a:defRPr sz="3600">
                <a:latin typeface="+mj-lt"/>
              </a:defRPr>
            </a:lvl1pPr>
            <a:lvl2pPr marL="804672" indent="-347472">
              <a:buFont typeface="Arial" panose="020B0604020202020204" pitchFamily="34" charset="0"/>
              <a:buChar char="•"/>
              <a:defRPr sz="3200">
                <a:latin typeface="+mj-lt"/>
              </a:defRPr>
            </a:lvl2pPr>
            <a:lvl3pPr marL="1188720" indent="-274320">
              <a:defRPr sz="3000">
                <a:latin typeface="+mj-lt"/>
              </a:defRPr>
            </a:lvl3pPr>
            <a:lvl4pPr marL="1645920" indent="-274320">
              <a:buFont typeface="Arial" panose="020B0604020202020204" pitchFamily="34" charset="0"/>
              <a:buChar char="•"/>
              <a:defRPr sz="2800">
                <a:latin typeface="+mj-lt"/>
              </a:defRPr>
            </a:lvl4pPr>
            <a:lvl5pPr marL="2057400" indent="-228600">
              <a:buFont typeface="Arial" panose="020B0604020202020204" pitchFamily="34" charset="0"/>
              <a:buChar char="•"/>
              <a:defRPr sz="2400">
                <a:latin typeface="+mj-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32560"/>
            <a:ext cx="4038600" cy="4663440"/>
          </a:xfrm>
        </p:spPr>
        <p:txBody>
          <a:bodyPr/>
          <a:lstStyle>
            <a:lvl1pPr>
              <a:defRPr sz="3600">
                <a:latin typeface="+mj-lt"/>
              </a:defRPr>
            </a:lvl1pPr>
            <a:lvl2pPr marL="804672" indent="-347472">
              <a:buFont typeface="Arial" panose="020B0604020202020204" pitchFamily="34" charset="0"/>
              <a:buChar char="•"/>
              <a:defRPr sz="3200">
                <a:latin typeface="+mj-lt"/>
              </a:defRPr>
            </a:lvl2pPr>
            <a:lvl3pPr marL="1188720" indent="-274320">
              <a:defRPr sz="3000">
                <a:latin typeface="+mj-lt"/>
              </a:defRPr>
            </a:lvl3pPr>
            <a:lvl4pPr marL="1645920" indent="-274320">
              <a:buFont typeface="Arial" panose="020B0604020202020204" pitchFamily="34" charset="0"/>
              <a:buChar char="•"/>
              <a:defRPr sz="2800">
                <a:latin typeface="+mj-lt"/>
              </a:defRPr>
            </a:lvl4pPr>
            <a:lvl5pPr marL="2057400" indent="-228600">
              <a:buFont typeface="Arial" panose="020B0604020202020204" pitchFamily="34" charset="0"/>
              <a:buChar char="•"/>
              <a:defRPr sz="2400">
                <a:latin typeface="+mj-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Tree>
    <p:extLst>
      <p:ext uri="{BB962C8B-B14F-4D97-AF65-F5344CB8AC3E}">
        <p14:creationId xmlns:p14="http://schemas.microsoft.com/office/powerpoint/2010/main" val="12296896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lvl1pPr>
              <a:defRPr sz="4000">
                <a:solidFill>
                  <a:schemeClr val="bg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32560"/>
            <a:ext cx="8229600" cy="13868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
        <p:nvSpPr>
          <p:cNvPr id="5" name="Content Placeholder 2"/>
          <p:cNvSpPr>
            <a:spLocks noGrp="1"/>
          </p:cNvSpPr>
          <p:nvPr>
            <p:ph idx="10"/>
          </p:nvPr>
        </p:nvSpPr>
        <p:spPr>
          <a:xfrm>
            <a:off x="457200" y="3078480"/>
            <a:ext cx="8229600" cy="13868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1"/>
          </p:nvPr>
        </p:nvSpPr>
        <p:spPr>
          <a:xfrm>
            <a:off x="457200" y="4724400"/>
            <a:ext cx="8229600" cy="13868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2701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lvl1pPr>
              <a:defRPr sz="4000">
                <a:solidFill>
                  <a:schemeClr val="bg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32560"/>
            <a:ext cx="8229600" cy="73152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
        <p:nvSpPr>
          <p:cNvPr id="5" name="Content Placeholder 2"/>
          <p:cNvSpPr>
            <a:spLocks noGrp="1"/>
          </p:cNvSpPr>
          <p:nvPr>
            <p:ph idx="10"/>
          </p:nvPr>
        </p:nvSpPr>
        <p:spPr>
          <a:xfrm>
            <a:off x="457200" y="2228088"/>
            <a:ext cx="8229600" cy="73152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1"/>
          </p:nvPr>
        </p:nvSpPr>
        <p:spPr>
          <a:xfrm>
            <a:off x="457200" y="3023616"/>
            <a:ext cx="8229600" cy="73152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2"/>
          </p:nvPr>
        </p:nvSpPr>
        <p:spPr>
          <a:xfrm>
            <a:off x="457200" y="3819144"/>
            <a:ext cx="8229600" cy="73152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3"/>
          </p:nvPr>
        </p:nvSpPr>
        <p:spPr>
          <a:xfrm>
            <a:off x="457200" y="4614672"/>
            <a:ext cx="8229600" cy="73152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457200" y="5410200"/>
            <a:ext cx="8229600" cy="73152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29217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7"/>
          <p:cNvSpPr>
            <a:spLocks noGrp="1"/>
          </p:cNvSpPr>
          <p:nvPr>
            <p:ph type="ftr" sz="quarter" idx="11"/>
          </p:nvPr>
        </p:nvSpPr>
        <p:spPr>
          <a:xfrm>
            <a:off x="2971800" y="6492875"/>
            <a:ext cx="2895600" cy="365125"/>
          </a:xfrm>
        </p:spPr>
        <p:txBody>
          <a:bodyPr/>
          <a:lstStyle/>
          <a:p>
            <a:r>
              <a:rPr lang="en-US" dirty="0" smtClean="0"/>
              <a:t>© 2018 Cengage Learning. All Rights Reserved.</a:t>
            </a:r>
            <a:endParaRPr lang="en-US" dirty="0"/>
          </a:p>
        </p:txBody>
      </p:sp>
    </p:spTree>
    <p:extLst>
      <p:ext uri="{BB962C8B-B14F-4D97-AF65-F5344CB8AC3E}">
        <p14:creationId xmlns:p14="http://schemas.microsoft.com/office/powerpoint/2010/main" val="3898291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p:cNvSpPr/>
          <p:nvPr/>
        </p:nvSpPr>
        <p:spPr bwMode="auto">
          <a:xfrm>
            <a:off x="0" y="-35808"/>
            <a:ext cx="9144000" cy="1243584"/>
          </a:xfrm>
          <a:prstGeom prst="rect">
            <a:avLst/>
          </a:prstGeom>
          <a:solidFill>
            <a:srgbClr val="3C827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27" name="Rectangle 21"/>
          <p:cNvSpPr>
            <a:spLocks noGrp="1" noChangeArrowheads="1"/>
          </p:cNvSpPr>
          <p:nvPr>
            <p:ph type="title"/>
          </p:nvPr>
        </p:nvSpPr>
        <p:spPr bwMode="black">
          <a:xfrm>
            <a:off x="457200" y="0"/>
            <a:ext cx="822960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8" name="Rectangle 22"/>
          <p:cNvSpPr>
            <a:spLocks noGrp="1" noChangeArrowheads="1"/>
          </p:cNvSpPr>
          <p:nvPr>
            <p:ph type="body" idx="1"/>
          </p:nvPr>
        </p:nvSpPr>
        <p:spPr bwMode="auto">
          <a:xfrm>
            <a:off x="457200" y="1432560"/>
            <a:ext cx="8229600" cy="4663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5251" y="6399755"/>
            <a:ext cx="1371600" cy="420922"/>
          </a:xfrm>
          <a:prstGeom prst="rect">
            <a:avLst/>
          </a:prstGeom>
        </p:spPr>
      </p:pic>
      <p:sp>
        <p:nvSpPr>
          <p:cNvPr id="18" name="Rectangle 17"/>
          <p:cNvSpPr/>
          <p:nvPr/>
        </p:nvSpPr>
        <p:spPr bwMode="auto">
          <a:xfrm>
            <a:off x="0" y="6302530"/>
            <a:ext cx="9144000" cy="36576"/>
          </a:xfrm>
          <a:prstGeom prst="rect">
            <a:avLst/>
          </a:prstGeom>
          <a:gradFill>
            <a:gsLst>
              <a:gs pos="0">
                <a:srgbClr val="491469"/>
              </a:gs>
              <a:gs pos="100000">
                <a:srgbClr val="002060">
                  <a:lumMod val="0"/>
                  <a:lumOff val="100000"/>
                </a:srgbClr>
              </a:gs>
            </a:gsLst>
            <a:lin ang="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9" name="Rectangle 18"/>
          <p:cNvSpPr/>
          <p:nvPr/>
        </p:nvSpPr>
        <p:spPr bwMode="auto">
          <a:xfrm>
            <a:off x="25940" y="6225540"/>
            <a:ext cx="9144000" cy="36576"/>
          </a:xfrm>
          <a:prstGeom prst="rect">
            <a:avLst/>
          </a:prstGeom>
          <a:gradFill>
            <a:gsLst>
              <a:gs pos="0">
                <a:srgbClr val="002060"/>
              </a:gs>
              <a:gs pos="100000">
                <a:srgbClr val="002060">
                  <a:lumMod val="0"/>
                  <a:lumOff val="100000"/>
                </a:srgbClr>
              </a:gs>
            </a:gsLst>
            <a:lin ang="108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1" name="Rectangle 20"/>
          <p:cNvSpPr/>
          <p:nvPr/>
        </p:nvSpPr>
        <p:spPr bwMode="auto">
          <a:xfrm>
            <a:off x="0" y="1249680"/>
            <a:ext cx="9144000" cy="45720"/>
          </a:xfrm>
          <a:prstGeom prst="rect">
            <a:avLst/>
          </a:prstGeom>
          <a:solidFill>
            <a:srgbClr val="3C827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Footer Placeholder 4"/>
          <p:cNvSpPr>
            <a:spLocks noGrp="1"/>
          </p:cNvSpPr>
          <p:nvPr>
            <p:ph type="ftr" sz="quarter" idx="3"/>
          </p:nvPr>
        </p:nvSpPr>
        <p:spPr>
          <a:xfrm>
            <a:off x="2971800" y="6427653"/>
            <a:ext cx="2895600" cy="365125"/>
          </a:xfrm>
          <a:prstGeom prst="rect">
            <a:avLst/>
          </a:prstGeom>
        </p:spPr>
        <p:txBody>
          <a:bodyPr/>
          <a:lstStyle>
            <a:lvl1pPr algn="ctr">
              <a:defRPr sz="1000"/>
            </a:lvl1pPr>
          </a:lstStyle>
          <a:p>
            <a:r>
              <a:rPr lang="en-US" dirty="0" smtClean="0"/>
              <a:t>© 2018 Cengage Learning. All Rights Reserved.</a:t>
            </a:r>
            <a:endParaRPr lang="en-US" dirty="0"/>
          </a:p>
        </p:txBody>
      </p:sp>
    </p:spTree>
    <p:extLst>
      <p:ext uri="{BB962C8B-B14F-4D97-AF65-F5344CB8AC3E}">
        <p14:creationId xmlns:p14="http://schemas.microsoft.com/office/powerpoint/2010/main" val="2379780832"/>
      </p:ext>
    </p:extLst>
  </p:cSld>
  <p:clrMap bg1="lt1" tx1="dk1" bg2="lt2" tx2="dk2" accent1="accent1" accent2="accent2" accent3="accent3" accent4="accent4" accent5="accent5" accent6="accent6" hlink="hlink" folHlink="folHlink"/>
  <p:sldLayoutIdLst>
    <p:sldLayoutId id="2147483660" r:id="rId1"/>
    <p:sldLayoutId id="2147483666" r:id="rId2"/>
    <p:sldLayoutId id="2147483668" r:id="rId3"/>
    <p:sldLayoutId id="2147483676" r:id="rId4"/>
    <p:sldLayoutId id="2147483677" r:id="rId5"/>
    <p:sldLayoutId id="2147483669" r:id="rId6"/>
  </p:sldLayoutIdLst>
  <p:timing>
    <p:tnLst>
      <p:par>
        <p:cTn id="1" dur="indefinite" restart="never" nodeType="tmRoot"/>
      </p:par>
    </p:tnLst>
  </p:timing>
  <p:hf hdr="0" dt="0"/>
  <p:txStyles>
    <p:titleStyle>
      <a:lvl1pPr algn="ctr" rtl="0" eaLnBrk="1" fontAlgn="base" hangingPunct="1">
        <a:spcBef>
          <a:spcPct val="0"/>
        </a:spcBef>
        <a:spcAft>
          <a:spcPct val="0"/>
        </a:spcAft>
        <a:defRPr sz="4000">
          <a:solidFill>
            <a:schemeClr val="bg1"/>
          </a:solidFill>
          <a:latin typeface="+mj-lt"/>
          <a:ea typeface="ＭＳ Ｐゴシック" pitchFamily="-105" charset="-128"/>
          <a:cs typeface="Times New Roman MT Std"/>
        </a:defRPr>
      </a:lvl1pPr>
      <a:lvl2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2pPr>
      <a:lvl3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3pPr>
      <a:lvl4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4pPr>
      <a:lvl5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5pPr>
      <a:lvl6pPr marL="457200" algn="ctr" rtl="0" eaLnBrk="1" fontAlgn="base" hangingPunct="1">
        <a:spcBef>
          <a:spcPct val="0"/>
        </a:spcBef>
        <a:spcAft>
          <a:spcPct val="0"/>
        </a:spcAft>
        <a:defRPr sz="4400">
          <a:solidFill>
            <a:srgbClr val="228DB8"/>
          </a:solidFill>
          <a:latin typeface="Arial" charset="0"/>
        </a:defRPr>
      </a:lvl6pPr>
      <a:lvl7pPr marL="914400" algn="ctr" rtl="0" eaLnBrk="1" fontAlgn="base" hangingPunct="1">
        <a:spcBef>
          <a:spcPct val="0"/>
        </a:spcBef>
        <a:spcAft>
          <a:spcPct val="0"/>
        </a:spcAft>
        <a:defRPr sz="4400">
          <a:solidFill>
            <a:srgbClr val="228DB8"/>
          </a:solidFill>
          <a:latin typeface="Arial" charset="0"/>
        </a:defRPr>
      </a:lvl7pPr>
      <a:lvl8pPr marL="1371600" algn="ctr" rtl="0" eaLnBrk="1" fontAlgn="base" hangingPunct="1">
        <a:spcBef>
          <a:spcPct val="0"/>
        </a:spcBef>
        <a:spcAft>
          <a:spcPct val="0"/>
        </a:spcAft>
        <a:defRPr sz="4400">
          <a:solidFill>
            <a:srgbClr val="228DB8"/>
          </a:solidFill>
          <a:latin typeface="Arial" charset="0"/>
        </a:defRPr>
      </a:lvl8pPr>
      <a:lvl9pPr marL="1828800" algn="ctr" rtl="0" eaLnBrk="1" fontAlgn="base" hangingPunct="1">
        <a:spcBef>
          <a:spcPct val="0"/>
        </a:spcBef>
        <a:spcAft>
          <a:spcPct val="0"/>
        </a:spcAft>
        <a:defRPr sz="4400">
          <a:solidFill>
            <a:srgbClr val="228DB8"/>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j-lt"/>
          <a:ea typeface="ＭＳ Ｐゴシック" pitchFamily="-105" charset="-128"/>
          <a:cs typeface="Times New Roman MT Std"/>
        </a:defRPr>
      </a:lvl1pPr>
      <a:lvl2pPr marL="742950" indent="-285750" algn="l" rtl="0" eaLnBrk="1" fontAlgn="base" hangingPunct="1">
        <a:spcBef>
          <a:spcPct val="20000"/>
        </a:spcBef>
        <a:spcAft>
          <a:spcPct val="0"/>
        </a:spcAft>
        <a:buChar char="–"/>
        <a:defRPr sz="2400">
          <a:solidFill>
            <a:schemeClr val="tx1"/>
          </a:solidFill>
          <a:latin typeface="+mj-lt"/>
          <a:ea typeface="ＭＳ Ｐゴシック" charset="-128"/>
          <a:cs typeface="Times New Roman MT Std"/>
        </a:defRPr>
      </a:lvl2pPr>
      <a:lvl3pPr marL="1143000" indent="-228600" algn="l" rtl="0" eaLnBrk="1" fontAlgn="base" hangingPunct="1">
        <a:spcBef>
          <a:spcPct val="20000"/>
        </a:spcBef>
        <a:spcAft>
          <a:spcPct val="0"/>
        </a:spcAft>
        <a:buChar char="•"/>
        <a:defRPr sz="2000">
          <a:solidFill>
            <a:schemeClr val="tx1"/>
          </a:solidFill>
          <a:latin typeface="+mj-lt"/>
          <a:ea typeface="ＭＳ Ｐゴシック" charset="-128"/>
          <a:cs typeface="Times New Roman MT Std"/>
        </a:defRPr>
      </a:lvl3pPr>
      <a:lvl4pPr marL="1600200" indent="-228600" algn="l" rtl="0" eaLnBrk="1" fontAlgn="base" hangingPunct="1">
        <a:spcBef>
          <a:spcPct val="20000"/>
        </a:spcBef>
        <a:spcAft>
          <a:spcPct val="0"/>
        </a:spcAft>
        <a:buChar char="–"/>
        <a:defRPr sz="20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Char char="»"/>
        <a:defRPr sz="16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image" Target="../media/image18.wmf"/><Relationship Id="rId5" Type="http://schemas.openxmlformats.org/officeDocument/2006/relationships/oleObject" Target="../embeddings/oleObject5.bin"/><Relationship Id="rId4" Type="http://schemas.openxmlformats.org/officeDocument/2006/relationships/image" Target="../media/image17.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143500" y="1828801"/>
            <a:ext cx="3657600" cy="2819399"/>
          </a:xfrm>
        </p:spPr>
        <p:txBody>
          <a:bodyPr/>
          <a:lstStyle/>
          <a:p>
            <a:r>
              <a:rPr lang="en-US" dirty="0"/>
              <a:t>Chapter 14:</a:t>
            </a:r>
            <a:br>
              <a:rPr lang="en-US" dirty="0"/>
            </a:br>
            <a:r>
              <a:rPr lang="en-US" dirty="0"/>
              <a:t>Developing the Sampling Plan</a:t>
            </a:r>
          </a:p>
        </p:txBody>
      </p:sp>
      <p:sp>
        <p:nvSpPr>
          <p:cNvPr id="7" name="Content Placeholder 2"/>
          <p:cNvSpPr>
            <a:spLocks noGrp="1"/>
          </p:cNvSpPr>
          <p:nvPr>
            <p:ph sz="quarter" idx="10"/>
          </p:nvPr>
        </p:nvSpPr>
        <p:spPr/>
        <p:txBody>
          <a:bodyPr/>
          <a:lstStyle/>
          <a:p>
            <a:r>
              <a:rPr lang="en-US" dirty="0"/>
              <a:t>© 2018 Cengage Learning. All Rights Reserved</a:t>
            </a:r>
            <a:r>
              <a:rPr lang="en-US" dirty="0" smtClean="0"/>
              <a: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Error</a:t>
            </a:r>
            <a:endParaRPr lang="en-US" b="1" dirty="0"/>
          </a:p>
        </p:txBody>
      </p:sp>
      <p:sp>
        <p:nvSpPr>
          <p:cNvPr id="3" name="Content Placeholder 2"/>
          <p:cNvSpPr>
            <a:spLocks noGrp="1"/>
          </p:cNvSpPr>
          <p:nvPr>
            <p:ph idx="1"/>
          </p:nvPr>
        </p:nvSpPr>
        <p:spPr/>
        <p:txBody>
          <a:bodyPr/>
          <a:lstStyle/>
          <a:p>
            <a:pPr marL="0" lvl="1" indent="0" fontAlgn="auto">
              <a:buNone/>
              <a:defRPr/>
            </a:pPr>
            <a:r>
              <a:rPr lang="en-US" dirty="0"/>
              <a:t>The difference between results obtained from a sample and results that would have been obtained had information been gathered from or about every member of the population</a:t>
            </a:r>
            <a:r>
              <a:rPr lang="en-US" dirty="0" smtClean="0"/>
              <a:t>.</a:t>
            </a:r>
          </a:p>
          <a:p>
            <a:pPr lvl="1">
              <a:spcBef>
                <a:spcPts val="0"/>
              </a:spcBef>
              <a:spcAft>
                <a:spcPts val="0"/>
              </a:spcAft>
            </a:pPr>
            <a:r>
              <a:rPr lang="en-US" altLang="en-US" sz="2800" i="1" dirty="0" smtClean="0"/>
              <a:t>Decreased by increasing sample size</a:t>
            </a:r>
          </a:p>
          <a:p>
            <a:pPr lvl="1">
              <a:spcBef>
                <a:spcPts val="0"/>
              </a:spcBef>
              <a:spcAft>
                <a:spcPts val="0"/>
              </a:spcAft>
            </a:pPr>
            <a:r>
              <a:rPr lang="en-US" altLang="en-US" sz="2800" i="1" dirty="0" smtClean="0"/>
              <a:t>Can be estimated (assuming probability sample)</a:t>
            </a:r>
          </a:p>
          <a:p>
            <a:pPr lvl="1">
              <a:spcBef>
                <a:spcPts val="0"/>
              </a:spcBef>
              <a:spcAft>
                <a:spcPts val="0"/>
              </a:spcAft>
            </a:pPr>
            <a:r>
              <a:rPr lang="en-US" altLang="en-US" sz="2800" i="1" dirty="0" smtClean="0"/>
              <a:t>Usually less troublesome than other kinds of error</a:t>
            </a:r>
          </a:p>
        </p:txBody>
      </p:sp>
    </p:spTree>
    <p:extLst>
      <p:ext uri="{BB962C8B-B14F-4D97-AF65-F5344CB8AC3E}">
        <p14:creationId xmlns:p14="http://schemas.microsoft.com/office/powerpoint/2010/main" val="2074740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i="1" dirty="0"/>
              <a:t>STEP 2:</a:t>
            </a:r>
            <a:r>
              <a:rPr lang="en-US" altLang="en-US" dirty="0"/>
              <a:t> Identify the Sampling Frame</a:t>
            </a:r>
            <a:endParaRPr lang="en-US" dirty="0"/>
          </a:p>
        </p:txBody>
      </p:sp>
      <p:sp>
        <p:nvSpPr>
          <p:cNvPr id="3" name="Content Placeholder 2"/>
          <p:cNvSpPr>
            <a:spLocks noGrp="1"/>
          </p:cNvSpPr>
          <p:nvPr>
            <p:ph sz="half" idx="1"/>
          </p:nvPr>
        </p:nvSpPr>
        <p:spPr>
          <a:xfrm>
            <a:off x="457200" y="1432560"/>
            <a:ext cx="7772400" cy="2529840"/>
          </a:xfrm>
        </p:spPr>
        <p:txBody>
          <a:bodyPr/>
          <a:lstStyle/>
          <a:p>
            <a:pPr marL="0" indent="0">
              <a:buFont typeface="Arial" pitchFamily="34" charset="0"/>
              <a:buNone/>
            </a:pPr>
            <a:r>
              <a:rPr lang="en-US" b="1" dirty="0">
                <a:solidFill>
                  <a:schemeClr val="tx2"/>
                </a:solidFill>
              </a:rPr>
              <a:t>SAMPLING </a:t>
            </a:r>
            <a:r>
              <a:rPr lang="en-US" b="1" dirty="0" smtClean="0">
                <a:solidFill>
                  <a:schemeClr val="tx2"/>
                </a:solidFill>
              </a:rPr>
              <a:t>FRAME</a:t>
            </a:r>
          </a:p>
          <a:p>
            <a:pPr marL="457200" lvl="1" indent="0">
              <a:spcBef>
                <a:spcPts val="0"/>
              </a:spcBef>
              <a:buNone/>
            </a:pPr>
            <a:r>
              <a:rPr lang="en-US" sz="3000" dirty="0" smtClean="0"/>
              <a:t>The list of population elements from which a sample will be drawn; the list could consist of geographic areas, institutions, individuals, or other units.</a:t>
            </a:r>
          </a:p>
        </p:txBody>
      </p:sp>
      <p:sp>
        <p:nvSpPr>
          <p:cNvPr id="4" name="Content Placeholder 3"/>
          <p:cNvSpPr>
            <a:spLocks noGrp="1"/>
          </p:cNvSpPr>
          <p:nvPr>
            <p:ph sz="half" idx="2"/>
          </p:nvPr>
        </p:nvSpPr>
        <p:spPr>
          <a:xfrm>
            <a:off x="685800" y="4038600"/>
            <a:ext cx="7772400" cy="2011680"/>
          </a:xfrm>
          <a:prstGeom prst="rect">
            <a:avLst/>
          </a:prstGeom>
          <a:solidFill>
            <a:srgbClr val="BBE0E3"/>
          </a:solidFill>
          <a:ln w="28575">
            <a:solidFill>
              <a:srgbClr val="89A4A7"/>
            </a:solidFill>
          </a:ln>
        </p:spPr>
        <p:style>
          <a:lnRef idx="2">
            <a:schemeClr val="accent4"/>
          </a:lnRef>
          <a:fillRef idx="1">
            <a:schemeClr val="lt1"/>
          </a:fillRef>
          <a:effectRef idx="0">
            <a:schemeClr val="accent4"/>
          </a:effectRef>
          <a:fontRef idx="minor">
            <a:schemeClr val="dk1"/>
          </a:fontRef>
        </p:style>
        <p:txBody>
          <a:bodyPr/>
          <a:lstStyle/>
          <a:p>
            <a:pPr marL="0" lvl="1" indent="0" algn="ctr">
              <a:spcBef>
                <a:spcPts val="2400"/>
              </a:spcBef>
              <a:buNone/>
            </a:pPr>
            <a:r>
              <a:rPr lang="en-US" altLang="en-US" sz="3000" b="1" dirty="0" smtClean="0"/>
              <a:t>Commonly used sampling frames</a:t>
            </a:r>
          </a:p>
          <a:p>
            <a:pPr marL="0" lvl="1" indent="0" algn="ctr">
              <a:spcBef>
                <a:spcPts val="1200"/>
              </a:spcBef>
              <a:buNone/>
            </a:pPr>
            <a:r>
              <a:rPr lang="en-US" altLang="en-US" sz="2800" i="1" dirty="0" smtClean="0"/>
              <a:t>Customer </a:t>
            </a:r>
            <a:r>
              <a:rPr lang="en-US" altLang="en-US" sz="2800" i="1" dirty="0"/>
              <a:t>database, member </a:t>
            </a:r>
            <a:r>
              <a:rPr lang="en-US" altLang="en-US" sz="2800" i="1" dirty="0" smtClean="0"/>
              <a:t>directories</a:t>
            </a:r>
            <a:r>
              <a:rPr lang="en-US" altLang="en-US" sz="2800" dirty="0" smtClean="0"/>
              <a:t/>
            </a:r>
            <a:br>
              <a:rPr lang="en-US" altLang="en-US" sz="2800" dirty="0" smtClean="0"/>
            </a:br>
            <a:r>
              <a:rPr lang="en-US" altLang="en-US" sz="2800" i="1" dirty="0"/>
              <a:t>Lists developed by data </a:t>
            </a:r>
            <a:r>
              <a:rPr lang="en-US" altLang="en-US" sz="2800" i="1" dirty="0" smtClean="0"/>
              <a:t>compilers</a:t>
            </a:r>
            <a:br>
              <a:rPr lang="en-US" altLang="en-US" sz="2800" i="1" dirty="0" smtClean="0"/>
            </a:br>
            <a:r>
              <a:rPr lang="en-US" altLang="en-US" sz="2800" i="1" dirty="0"/>
              <a:t>Others</a:t>
            </a:r>
          </a:p>
        </p:txBody>
      </p:sp>
    </p:spTree>
    <p:extLst>
      <p:ext uri="{BB962C8B-B14F-4D97-AF65-F5344CB8AC3E}">
        <p14:creationId xmlns:p14="http://schemas.microsoft.com/office/powerpoint/2010/main" val="3963835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b="1" i="1" dirty="0"/>
              <a:t>STEP 3:</a:t>
            </a:r>
            <a:r>
              <a:rPr lang="en-US" altLang="en-US" dirty="0"/>
              <a:t> Select a Sampling </a:t>
            </a:r>
            <a:r>
              <a:rPr lang="en-US" altLang="en-US" dirty="0" smtClean="0"/>
              <a:t>Procedure</a:t>
            </a:r>
            <a:r>
              <a:rPr lang="en-US" altLang="en-US" sz="2000" dirty="0" smtClean="0"/>
              <a:t> (1 of 5)</a:t>
            </a:r>
            <a:endParaRPr lang="en-US" dirty="0"/>
          </a:p>
        </p:txBody>
      </p:sp>
      <p:pic>
        <p:nvPicPr>
          <p:cNvPr id="4" name="Picture 2" descr="A flowchart shows the classification of sampling techniques. “Sample Designs” branches out into the following two categories: Nonprobability Samples, which include convenience, judgment (snowball), quota; and Probability Samples, which include simple random, systematic, stratified, cluster (are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014231"/>
            <a:ext cx="8229600" cy="35483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1676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i="1" dirty="0"/>
              <a:t>STEP 3:</a:t>
            </a:r>
            <a:r>
              <a:rPr lang="en-US" altLang="en-US" dirty="0"/>
              <a:t> Select a Sampling </a:t>
            </a:r>
            <a:r>
              <a:rPr lang="en-US" altLang="en-US" dirty="0" smtClean="0"/>
              <a:t>Procedure</a:t>
            </a:r>
            <a:r>
              <a:rPr lang="en-US" altLang="en-US" sz="2000" dirty="0"/>
              <a:t> </a:t>
            </a:r>
            <a:r>
              <a:rPr lang="en-US" altLang="en-US" sz="2000" dirty="0" smtClean="0"/>
              <a:t>(2 </a:t>
            </a:r>
            <a:r>
              <a:rPr lang="en-US" altLang="en-US" sz="2000" dirty="0"/>
              <a:t>of 5)</a:t>
            </a:r>
            <a:endParaRPr lang="en-US" dirty="0"/>
          </a:p>
        </p:txBody>
      </p:sp>
      <p:sp>
        <p:nvSpPr>
          <p:cNvPr id="3" name="Content Placeholder 2"/>
          <p:cNvSpPr>
            <a:spLocks noGrp="1"/>
          </p:cNvSpPr>
          <p:nvPr>
            <p:ph idx="1"/>
          </p:nvPr>
        </p:nvSpPr>
        <p:spPr>
          <a:xfrm>
            <a:off x="457200" y="1432560"/>
            <a:ext cx="8229600" cy="1539240"/>
          </a:xfrm>
        </p:spPr>
        <p:txBody>
          <a:bodyPr/>
          <a:lstStyle/>
          <a:p>
            <a:pPr marL="0" indent="0">
              <a:spcAft>
                <a:spcPts val="0"/>
              </a:spcAft>
              <a:buFont typeface="Arial" pitchFamily="34" charset="0"/>
              <a:buNone/>
            </a:pPr>
            <a:r>
              <a:rPr lang="en-US" b="1" dirty="0">
                <a:solidFill>
                  <a:schemeClr val="tx2"/>
                </a:solidFill>
              </a:rPr>
              <a:t>NONPROBABILITY SAMPLE</a:t>
            </a:r>
          </a:p>
          <a:p>
            <a:pPr marL="457200" lvl="1" indent="0">
              <a:spcBef>
                <a:spcPts val="0"/>
              </a:spcBef>
              <a:buNone/>
            </a:pPr>
            <a:r>
              <a:rPr lang="en-US" sz="3000" dirty="0"/>
              <a:t>A sample that relies on personal judgment in the element selection process</a:t>
            </a:r>
            <a:r>
              <a:rPr lang="en-US" sz="3000" dirty="0" smtClean="0"/>
              <a:t>.</a:t>
            </a:r>
            <a:endParaRPr lang="en-US" sz="3000" dirty="0"/>
          </a:p>
        </p:txBody>
      </p:sp>
      <p:sp>
        <p:nvSpPr>
          <p:cNvPr id="4" name="Content Placeholder 3"/>
          <p:cNvSpPr>
            <a:spLocks noGrp="1"/>
          </p:cNvSpPr>
          <p:nvPr>
            <p:ph idx="10"/>
          </p:nvPr>
        </p:nvSpPr>
        <p:spPr>
          <a:xfrm>
            <a:off x="457200" y="3124200"/>
            <a:ext cx="8229600" cy="1554480"/>
          </a:xfrm>
          <a:solidFill>
            <a:srgbClr val="F1F9F9"/>
          </a:solidFill>
          <a:ln>
            <a:solidFill>
              <a:schemeClr val="bg1"/>
            </a:solidFill>
          </a:ln>
        </p:spPr>
        <p:txBody>
          <a:bodyPr/>
          <a:lstStyle/>
          <a:p>
            <a:pPr marL="457200" lvl="1" indent="0">
              <a:buNone/>
            </a:pPr>
            <a:r>
              <a:rPr lang="en-US" altLang="en-US" sz="3000" i="1" dirty="0"/>
              <a:t>With nonprobability samples, sampling error cannot be estimated and we cannot calculate the margin of sampling error</a:t>
            </a:r>
            <a:r>
              <a:rPr lang="en-US" altLang="en-US" sz="3000" i="1" dirty="0" smtClean="0"/>
              <a:t>.</a:t>
            </a:r>
            <a:endParaRPr lang="en-US" altLang="en-US" sz="3000" i="1" dirty="0"/>
          </a:p>
        </p:txBody>
      </p:sp>
      <p:sp>
        <p:nvSpPr>
          <p:cNvPr id="5" name="Content Placeholder 4"/>
          <p:cNvSpPr>
            <a:spLocks noGrp="1"/>
          </p:cNvSpPr>
          <p:nvPr>
            <p:ph idx="11"/>
          </p:nvPr>
        </p:nvSpPr>
        <p:spPr>
          <a:xfrm>
            <a:off x="1447800" y="4800600"/>
            <a:ext cx="6019800" cy="1371600"/>
          </a:xfrm>
        </p:spPr>
        <p:txBody>
          <a:bodyPr/>
          <a:lstStyle/>
          <a:p>
            <a:pPr>
              <a:spcBef>
                <a:spcPct val="50000"/>
              </a:spcBef>
              <a:spcAft>
                <a:spcPts val="0"/>
              </a:spcAft>
              <a:buFont typeface="Arial" panose="020B0604020202020204" pitchFamily="34" charset="0"/>
              <a:buChar char="•"/>
              <a:defRPr/>
            </a:pPr>
            <a:r>
              <a:rPr lang="en-US" sz="2800" dirty="0"/>
              <a:t>Convenience</a:t>
            </a:r>
          </a:p>
          <a:p>
            <a:pPr>
              <a:spcBef>
                <a:spcPts val="0"/>
              </a:spcBef>
              <a:spcAft>
                <a:spcPts val="0"/>
              </a:spcAft>
              <a:buFont typeface="Arial" panose="020B0604020202020204" pitchFamily="34" charset="0"/>
              <a:buChar char="•"/>
              <a:defRPr/>
            </a:pPr>
            <a:r>
              <a:rPr lang="en-US" sz="2800" dirty="0"/>
              <a:t>Judgment </a:t>
            </a:r>
            <a:r>
              <a:rPr lang="en-US" sz="2800" dirty="0" smtClean="0"/>
              <a:t>(for example, </a:t>
            </a:r>
            <a:r>
              <a:rPr lang="en-US" sz="2800" dirty="0"/>
              <a:t>snowball)</a:t>
            </a:r>
          </a:p>
          <a:p>
            <a:pPr>
              <a:spcBef>
                <a:spcPts val="0"/>
              </a:spcBef>
              <a:buFont typeface="Arial" panose="020B0604020202020204" pitchFamily="34" charset="0"/>
              <a:buChar char="•"/>
              <a:defRPr/>
            </a:pPr>
            <a:r>
              <a:rPr lang="en-US" sz="2800" dirty="0" smtClean="0"/>
              <a:t>Quota</a:t>
            </a:r>
            <a:endParaRPr lang="en-US" sz="2800" dirty="0"/>
          </a:p>
        </p:txBody>
      </p:sp>
    </p:spTree>
    <p:extLst>
      <p:ext uri="{BB962C8B-B14F-4D97-AF65-F5344CB8AC3E}">
        <p14:creationId xmlns:p14="http://schemas.microsoft.com/office/powerpoint/2010/main" val="1779349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i="1" dirty="0"/>
              <a:t>STEP 3:</a:t>
            </a:r>
            <a:r>
              <a:rPr lang="en-US" altLang="en-US" dirty="0"/>
              <a:t> Select a Sampling Procedure</a:t>
            </a:r>
            <a:r>
              <a:rPr lang="en-US" altLang="en-US" sz="2000" dirty="0"/>
              <a:t> </a:t>
            </a:r>
            <a:r>
              <a:rPr lang="en-US" altLang="en-US" sz="2000" dirty="0" smtClean="0"/>
              <a:t>(3 </a:t>
            </a:r>
            <a:r>
              <a:rPr lang="en-US" altLang="en-US" sz="2000" dirty="0"/>
              <a:t>of 5)</a:t>
            </a:r>
            <a:endParaRPr lang="en-US" dirty="0"/>
          </a:p>
        </p:txBody>
      </p:sp>
      <p:sp>
        <p:nvSpPr>
          <p:cNvPr id="3" name="Content Placeholder 2"/>
          <p:cNvSpPr>
            <a:spLocks noGrp="1"/>
          </p:cNvSpPr>
          <p:nvPr>
            <p:ph idx="1"/>
          </p:nvPr>
        </p:nvSpPr>
        <p:spPr/>
        <p:txBody>
          <a:bodyPr/>
          <a:lstStyle/>
          <a:p>
            <a:pPr marL="0" indent="0">
              <a:spcAft>
                <a:spcPts val="0"/>
              </a:spcAft>
              <a:buFont typeface="Arial" pitchFamily="34" charset="0"/>
              <a:buNone/>
            </a:pPr>
            <a:r>
              <a:rPr lang="en-US" b="1" dirty="0">
                <a:solidFill>
                  <a:schemeClr val="tx2"/>
                </a:solidFill>
              </a:rPr>
              <a:t>CONVENIENCE SAMPLE</a:t>
            </a:r>
          </a:p>
          <a:p>
            <a:pPr marL="457200" lvl="1" indent="0">
              <a:spcBef>
                <a:spcPts val="0"/>
              </a:spcBef>
              <a:buNone/>
            </a:pPr>
            <a:r>
              <a:rPr lang="en-US" sz="3000" dirty="0"/>
              <a:t>A nonprobability sample in which population elements are included in the sample because they were readily available</a:t>
            </a:r>
            <a:r>
              <a:rPr lang="en-US" sz="3000" dirty="0" smtClean="0"/>
              <a:t>.</a:t>
            </a:r>
          </a:p>
          <a:p>
            <a:pPr marL="706191" lvl="1" indent="-306141">
              <a:spcBef>
                <a:spcPts val="1200"/>
              </a:spcBef>
              <a:spcAft>
                <a:spcPts val="0"/>
              </a:spcAft>
            </a:pPr>
            <a:r>
              <a:rPr lang="en-US" altLang="en-US" sz="2600" i="1" dirty="0"/>
              <a:t>Sometimes referred to as “accidental” sampling; population elements are sampled simply because they are in the right place at the right time.</a:t>
            </a:r>
          </a:p>
          <a:p>
            <a:pPr marL="706191" lvl="1" indent="-306141">
              <a:spcBef>
                <a:spcPts val="0"/>
              </a:spcBef>
            </a:pPr>
            <a:r>
              <a:rPr lang="en-US" altLang="en-US" sz="2600" i="1" dirty="0"/>
              <a:t>easy to conduct, but no way to know if sample is representative of the population </a:t>
            </a:r>
            <a:r>
              <a:rPr lang="en-US" altLang="en-US" sz="2600" i="1" dirty="0" smtClean="0"/>
              <a:t>(that is, </a:t>
            </a:r>
            <a:r>
              <a:rPr lang="en-US" altLang="en-US" sz="2600" i="1" dirty="0"/>
              <a:t>cannot statistically assess sampling error</a:t>
            </a:r>
            <a:r>
              <a:rPr lang="en-US" altLang="en-US" sz="2600" i="1" dirty="0" smtClean="0"/>
              <a:t>).</a:t>
            </a:r>
            <a:endParaRPr lang="en-US" altLang="en-US" sz="2600" i="1" dirty="0"/>
          </a:p>
        </p:txBody>
      </p:sp>
    </p:spTree>
    <p:extLst>
      <p:ext uri="{BB962C8B-B14F-4D97-AF65-F5344CB8AC3E}">
        <p14:creationId xmlns:p14="http://schemas.microsoft.com/office/powerpoint/2010/main" val="2685950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i="1" dirty="0"/>
              <a:t>STEP 3:</a:t>
            </a:r>
            <a:r>
              <a:rPr lang="en-US" altLang="en-US" dirty="0"/>
              <a:t> Select a Sampling Procedure</a:t>
            </a:r>
            <a:r>
              <a:rPr lang="en-US" altLang="en-US" sz="2000" dirty="0"/>
              <a:t> </a:t>
            </a:r>
            <a:r>
              <a:rPr lang="en-US" altLang="en-US" sz="2000" dirty="0" smtClean="0"/>
              <a:t>(4 </a:t>
            </a:r>
            <a:r>
              <a:rPr lang="en-US" altLang="en-US" sz="2000" dirty="0"/>
              <a:t>of 5)</a:t>
            </a:r>
            <a:endParaRPr lang="en-US" dirty="0"/>
          </a:p>
        </p:txBody>
      </p:sp>
      <p:sp>
        <p:nvSpPr>
          <p:cNvPr id="3" name="Content Placeholder 2"/>
          <p:cNvSpPr>
            <a:spLocks noGrp="1"/>
          </p:cNvSpPr>
          <p:nvPr>
            <p:ph idx="1"/>
          </p:nvPr>
        </p:nvSpPr>
        <p:spPr>
          <a:xfrm>
            <a:off x="457200" y="1432560"/>
            <a:ext cx="8321040" cy="4663440"/>
          </a:xfrm>
        </p:spPr>
        <p:txBody>
          <a:bodyPr/>
          <a:lstStyle/>
          <a:p>
            <a:pPr marL="0" indent="0">
              <a:spcAft>
                <a:spcPts val="0"/>
              </a:spcAft>
              <a:buFont typeface="Arial" pitchFamily="34" charset="0"/>
              <a:buNone/>
            </a:pPr>
            <a:r>
              <a:rPr lang="en-US" b="1" dirty="0">
                <a:solidFill>
                  <a:schemeClr val="tx2"/>
                </a:solidFill>
              </a:rPr>
              <a:t>JUDGMENT </a:t>
            </a:r>
            <a:r>
              <a:rPr lang="en-US" b="1" dirty="0" smtClean="0">
                <a:solidFill>
                  <a:schemeClr val="tx2"/>
                </a:solidFill>
              </a:rPr>
              <a:t>SAMPLE</a:t>
            </a:r>
          </a:p>
          <a:p>
            <a:pPr marL="457200" lvl="1" indent="0">
              <a:spcBef>
                <a:spcPts val="0"/>
              </a:spcBef>
              <a:buNone/>
            </a:pPr>
            <a:r>
              <a:rPr lang="en-US" sz="3000" dirty="0"/>
              <a:t>A nonprobability sample in which the sample elements are handpicked because they are expected to serve the research </a:t>
            </a:r>
            <a:r>
              <a:rPr lang="en-US" sz="3000" dirty="0" smtClean="0"/>
              <a:t>purpose.</a:t>
            </a:r>
          </a:p>
          <a:p>
            <a:pPr marL="706191" lvl="1" indent="-306141">
              <a:spcBef>
                <a:spcPts val="1200"/>
              </a:spcBef>
              <a:spcAft>
                <a:spcPts val="0"/>
              </a:spcAft>
            </a:pPr>
            <a:r>
              <a:rPr lang="en-US" altLang="en-US" sz="2600" i="1" dirty="0"/>
              <a:t>the researcher may believe that the sample elements are representative of the larger population or that they can offer the information </a:t>
            </a:r>
            <a:r>
              <a:rPr lang="en-US" altLang="en-US" sz="2600" i="1" dirty="0" smtClean="0"/>
              <a:t>needed</a:t>
            </a:r>
          </a:p>
          <a:p>
            <a:pPr marL="706191" lvl="1" indent="-306141">
              <a:spcBef>
                <a:spcPts val="0"/>
              </a:spcBef>
            </a:pPr>
            <a:r>
              <a:rPr lang="en-US" altLang="en-US" sz="2600" i="1" dirty="0"/>
              <a:t>a snowball sample is one form of judgment </a:t>
            </a:r>
            <a:r>
              <a:rPr lang="en-US" altLang="en-US" sz="2600" i="1" dirty="0" smtClean="0"/>
              <a:t>sample</a:t>
            </a:r>
            <a:endParaRPr lang="en-US" sz="2600" dirty="0"/>
          </a:p>
        </p:txBody>
      </p:sp>
    </p:spTree>
    <p:extLst>
      <p:ext uri="{BB962C8B-B14F-4D97-AF65-F5344CB8AC3E}">
        <p14:creationId xmlns:p14="http://schemas.microsoft.com/office/powerpoint/2010/main" val="989902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i="1" dirty="0"/>
              <a:t>STEP 3:</a:t>
            </a:r>
            <a:r>
              <a:rPr lang="en-US" altLang="en-US" dirty="0"/>
              <a:t> Select a Sampling Procedure</a:t>
            </a:r>
            <a:r>
              <a:rPr lang="en-US" altLang="en-US" sz="2000" dirty="0"/>
              <a:t> </a:t>
            </a:r>
            <a:r>
              <a:rPr lang="en-US" altLang="en-US" sz="2000" dirty="0" smtClean="0"/>
              <a:t>(5 </a:t>
            </a:r>
            <a:r>
              <a:rPr lang="en-US" altLang="en-US" sz="2000" dirty="0"/>
              <a:t>of 5)</a:t>
            </a:r>
            <a:endParaRPr lang="en-US" dirty="0"/>
          </a:p>
        </p:txBody>
      </p:sp>
      <p:sp>
        <p:nvSpPr>
          <p:cNvPr id="3" name="Content Placeholder 2"/>
          <p:cNvSpPr>
            <a:spLocks noGrp="1"/>
          </p:cNvSpPr>
          <p:nvPr>
            <p:ph idx="1"/>
          </p:nvPr>
        </p:nvSpPr>
        <p:spPr>
          <a:xfrm>
            <a:off x="457200" y="1432560"/>
            <a:ext cx="8229600" cy="4739640"/>
          </a:xfrm>
        </p:spPr>
        <p:txBody>
          <a:bodyPr/>
          <a:lstStyle/>
          <a:p>
            <a:pPr marL="0" indent="0">
              <a:spcAft>
                <a:spcPts val="0"/>
              </a:spcAft>
              <a:buFont typeface="Arial" pitchFamily="34" charset="0"/>
              <a:buNone/>
            </a:pPr>
            <a:r>
              <a:rPr lang="en-US" b="1" dirty="0">
                <a:solidFill>
                  <a:schemeClr val="tx2"/>
                </a:solidFill>
              </a:rPr>
              <a:t>QUOTA </a:t>
            </a:r>
            <a:r>
              <a:rPr lang="en-US" b="1" dirty="0" smtClean="0">
                <a:solidFill>
                  <a:schemeClr val="tx2"/>
                </a:solidFill>
              </a:rPr>
              <a:t>SAMPLE</a:t>
            </a:r>
          </a:p>
          <a:p>
            <a:pPr marL="457200" lvl="1" indent="0">
              <a:spcBef>
                <a:spcPts val="0"/>
              </a:spcBef>
              <a:spcAft>
                <a:spcPts val="0"/>
              </a:spcAft>
              <a:buNone/>
            </a:pPr>
            <a:r>
              <a:rPr lang="en-US" sz="2800" dirty="0"/>
              <a:t>A nonprobability sample chosen so that the proportion of sample elements with certain characteristics is about the same as the proportion of the elements with the characteristics in the target </a:t>
            </a:r>
            <a:r>
              <a:rPr lang="en-US" sz="2800" dirty="0" smtClean="0"/>
              <a:t>population.</a:t>
            </a:r>
          </a:p>
          <a:p>
            <a:pPr marL="706191" lvl="1" indent="-306141">
              <a:spcBef>
                <a:spcPts val="0"/>
              </a:spcBef>
              <a:spcAft>
                <a:spcPts val="0"/>
              </a:spcAft>
            </a:pPr>
            <a:r>
              <a:rPr lang="en-US" altLang="en-US" sz="2200" i="1" dirty="0"/>
              <a:t>a “quota” representing these characteristics is established </a:t>
            </a:r>
            <a:r>
              <a:rPr lang="en-US" altLang="en-US" sz="2200" i="1" dirty="0" smtClean="0"/>
              <a:t>(for example, </a:t>
            </a:r>
            <a:r>
              <a:rPr lang="en-US" altLang="en-US" sz="2200" i="1" dirty="0"/>
              <a:t>25 males between the ages of 20 and 29; 25 females between the ages of 20 and 29; 35 males between the ages of 30 and 39; etc.) so that when the sample is complete it will mirror the population on the key characteristics</a:t>
            </a:r>
            <a:endParaRPr lang="en-US" sz="2200" dirty="0"/>
          </a:p>
        </p:txBody>
      </p:sp>
    </p:spTree>
    <p:extLst>
      <p:ext uri="{BB962C8B-B14F-4D97-AF65-F5344CB8AC3E}">
        <p14:creationId xmlns:p14="http://schemas.microsoft.com/office/powerpoint/2010/main" val="4098460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Quota Sampling </a:t>
            </a:r>
            <a:r>
              <a:rPr lang="en-US" altLang="en-US" dirty="0" smtClean="0"/>
              <a:t>Example</a:t>
            </a:r>
            <a:r>
              <a:rPr lang="en-US" altLang="en-US" sz="2000" dirty="0" smtClean="0"/>
              <a:t> (1 of 2)</a:t>
            </a:r>
            <a:endParaRPr lang="en-US" dirty="0"/>
          </a:p>
        </p:txBody>
      </p:sp>
      <p:sp>
        <p:nvSpPr>
          <p:cNvPr id="3" name="Content Placeholder 2"/>
          <p:cNvSpPr>
            <a:spLocks noGrp="1"/>
          </p:cNvSpPr>
          <p:nvPr>
            <p:ph idx="1"/>
          </p:nvPr>
        </p:nvSpPr>
        <p:spPr>
          <a:xfrm>
            <a:off x="457200" y="1432560"/>
            <a:ext cx="8229600" cy="3291840"/>
          </a:xfrm>
        </p:spPr>
        <p:txBody>
          <a:bodyPr/>
          <a:lstStyle/>
          <a:p>
            <a:pPr marL="306141" indent="-306141">
              <a:spcAft>
                <a:spcPts val="0"/>
              </a:spcAft>
            </a:pPr>
            <a:r>
              <a:rPr lang="en-US" altLang="en-US" b="1" i="1" dirty="0"/>
              <a:t>Research Problem:</a:t>
            </a:r>
            <a:r>
              <a:rPr lang="en-US" altLang="en-US" b="1" dirty="0"/>
              <a:t>  </a:t>
            </a:r>
          </a:p>
          <a:p>
            <a:pPr marL="306141" indent="-306141">
              <a:spcBef>
                <a:spcPts val="0"/>
              </a:spcBef>
              <a:buNone/>
            </a:pPr>
            <a:r>
              <a:rPr lang="en-US" altLang="en-US" sz="2400" dirty="0"/>
              <a:t>   </a:t>
            </a:r>
            <a:r>
              <a:rPr lang="en-US" altLang="en-US" sz="2800" dirty="0"/>
              <a:t>Investigate undergraduate student attitudes toward controversial technology fee.</a:t>
            </a:r>
          </a:p>
          <a:p>
            <a:pPr marL="663306" lvl="1" indent="-255118">
              <a:spcBef>
                <a:spcPts val="0"/>
              </a:spcBef>
              <a:spcAft>
                <a:spcPts val="0"/>
              </a:spcAft>
            </a:pPr>
            <a:r>
              <a:rPr lang="en-US" altLang="en-US" sz="2800" dirty="0"/>
              <a:t>Known population parameters:  </a:t>
            </a:r>
            <a:r>
              <a:rPr lang="en-US" altLang="en-US" sz="2800" dirty="0">
                <a:solidFill>
                  <a:srgbClr val="B60000"/>
                </a:solidFill>
              </a:rPr>
              <a:t>class</a:t>
            </a:r>
            <a:r>
              <a:rPr lang="en-US" altLang="en-US" sz="2800" dirty="0">
                <a:solidFill>
                  <a:srgbClr val="CC0000"/>
                </a:solidFill>
              </a:rPr>
              <a:t> </a:t>
            </a:r>
            <a:r>
              <a:rPr lang="en-US" altLang="en-US" sz="2800" dirty="0"/>
              <a:t>(30% FR, 20% SO, 30% JR, 20% SR) and </a:t>
            </a:r>
            <a:r>
              <a:rPr lang="en-US" altLang="en-US" sz="2800" dirty="0">
                <a:solidFill>
                  <a:srgbClr val="B60000"/>
                </a:solidFill>
              </a:rPr>
              <a:t>gender </a:t>
            </a:r>
            <a:r>
              <a:rPr lang="en-US" altLang="en-US" sz="2800" dirty="0"/>
              <a:t>(50% male, 50% female)</a:t>
            </a:r>
          </a:p>
          <a:p>
            <a:pPr marL="663306" lvl="1" indent="-255118">
              <a:spcBef>
                <a:spcPts val="0"/>
              </a:spcBef>
            </a:pPr>
            <a:r>
              <a:rPr lang="en-US" altLang="en-US" sz="2800" dirty="0"/>
              <a:t>10 students will interview 10 friends each</a:t>
            </a:r>
            <a:endParaRPr lang="en-US" sz="2800" dirty="0"/>
          </a:p>
        </p:txBody>
      </p:sp>
      <p:pic>
        <p:nvPicPr>
          <p:cNvPr id="10" name="Picture 3" descr="Question mark icon."/>
          <p:cNvPicPr>
            <a:picLocks noGrp="1" noChangeAspect="1" noChangeArrowheads="1"/>
          </p:cNvPicPr>
          <p:nvPr>
            <p:ph idx="11"/>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4952999"/>
            <a:ext cx="1371600" cy="111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4"/>
          <p:cNvSpPr>
            <a:spLocks noGrp="1"/>
          </p:cNvSpPr>
          <p:nvPr>
            <p:ph idx="10"/>
          </p:nvPr>
        </p:nvSpPr>
        <p:spPr>
          <a:xfrm>
            <a:off x="2209800" y="5181600"/>
            <a:ext cx="6477000" cy="777240"/>
          </a:xfrm>
        </p:spPr>
        <p:txBody>
          <a:bodyPr/>
          <a:lstStyle/>
          <a:p>
            <a:pPr marL="0" lvl="1" indent="0" algn="ctr">
              <a:buNone/>
            </a:pPr>
            <a:r>
              <a:rPr lang="en-US" altLang="en-US" sz="2300" b="1" i="1" dirty="0"/>
              <a:t>What should be the composition (class </a:t>
            </a:r>
            <a:r>
              <a:rPr lang="en-US" altLang="en-US" sz="2300" b="1" i="1" dirty="0" smtClean="0"/>
              <a:t>and gender</a:t>
            </a:r>
            <a:r>
              <a:rPr lang="en-US" altLang="en-US" sz="2300" b="1" i="1" dirty="0"/>
              <a:t>) of those 100 students</a:t>
            </a:r>
            <a:r>
              <a:rPr lang="en-US" altLang="en-US" sz="2300" b="1" i="1" dirty="0" smtClean="0"/>
              <a:t>?</a:t>
            </a:r>
            <a:endParaRPr lang="en-US" altLang="en-US" sz="2300" b="1" i="1" dirty="0"/>
          </a:p>
        </p:txBody>
      </p:sp>
    </p:spTree>
    <p:extLst>
      <p:ext uri="{BB962C8B-B14F-4D97-AF65-F5344CB8AC3E}">
        <p14:creationId xmlns:p14="http://schemas.microsoft.com/office/powerpoint/2010/main" val="1173101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Quota Sampling </a:t>
            </a:r>
            <a:r>
              <a:rPr lang="en-US" altLang="en-US" dirty="0" smtClean="0"/>
              <a:t>Example</a:t>
            </a:r>
            <a:r>
              <a:rPr lang="en-US" altLang="en-US" sz="2000" dirty="0" smtClean="0"/>
              <a:t> (2 of 2)</a:t>
            </a:r>
            <a:endParaRPr lang="en-US" dirty="0"/>
          </a:p>
        </p:txBody>
      </p:sp>
      <p:pic>
        <p:nvPicPr>
          <p:cNvPr id="1026" name="Picture 2" descr="Lists of different sampling groups are enclosed by an open curly bracket that leads to a text box.&#10;&#10;The elements of the list are as follows: 15 FR men, 15 FR women, 10 SO men, 10 SO women, 15 JR men, 15 JR women, 10 SR men, 10 SR women. The text box reads, “Student interviewers assigned a “quota” for which types of respondents they need. When all respondents from all interviewers combined, the numbers will match those shown on the lef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9842" y="1459865"/>
            <a:ext cx="7424315" cy="4608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0688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defRPr/>
            </a:pPr>
            <a:r>
              <a:rPr lang="en-US" altLang="en-US" dirty="0"/>
              <a:t>Probability</a:t>
            </a:r>
          </a:p>
        </p:txBody>
      </p:sp>
      <p:sp>
        <p:nvSpPr>
          <p:cNvPr id="3" name="Content Placeholder 2"/>
          <p:cNvSpPr>
            <a:spLocks noGrp="1"/>
          </p:cNvSpPr>
          <p:nvPr>
            <p:ph idx="1"/>
          </p:nvPr>
        </p:nvSpPr>
        <p:spPr>
          <a:xfrm>
            <a:off x="457200" y="1432560"/>
            <a:ext cx="8229600" cy="1691640"/>
          </a:xfrm>
        </p:spPr>
        <p:txBody>
          <a:bodyPr/>
          <a:lstStyle/>
          <a:p>
            <a:pPr marL="0" indent="0">
              <a:spcAft>
                <a:spcPts val="0"/>
              </a:spcAft>
              <a:buFont typeface="Arial" pitchFamily="34" charset="0"/>
              <a:buNone/>
            </a:pPr>
            <a:r>
              <a:rPr lang="en-US" sz="3200" b="1" dirty="0">
                <a:solidFill>
                  <a:schemeClr val="tx2"/>
                </a:solidFill>
              </a:rPr>
              <a:t>PROBABILITY </a:t>
            </a:r>
            <a:r>
              <a:rPr lang="en-US" sz="3200" b="1" dirty="0" smtClean="0">
                <a:solidFill>
                  <a:schemeClr val="tx2"/>
                </a:solidFill>
              </a:rPr>
              <a:t>SAMPLE</a:t>
            </a:r>
          </a:p>
          <a:p>
            <a:pPr marL="457200" lvl="1" indent="0">
              <a:spcBef>
                <a:spcPts val="0"/>
              </a:spcBef>
              <a:buNone/>
            </a:pPr>
            <a:r>
              <a:rPr lang="en-US" sz="2600" dirty="0"/>
              <a:t>A sample in which each target population element has a known, nonzero chance of being included in the sample</a:t>
            </a:r>
            <a:r>
              <a:rPr lang="en-US" sz="2600" dirty="0" smtClean="0"/>
              <a:t>.</a:t>
            </a:r>
            <a:endParaRPr lang="en-US" sz="2600" dirty="0"/>
          </a:p>
        </p:txBody>
      </p:sp>
      <p:sp>
        <p:nvSpPr>
          <p:cNvPr id="4" name="Content Placeholder 3"/>
          <p:cNvSpPr>
            <a:spLocks noGrp="1"/>
          </p:cNvSpPr>
          <p:nvPr>
            <p:ph idx="10"/>
          </p:nvPr>
        </p:nvSpPr>
        <p:spPr>
          <a:xfrm>
            <a:off x="457200" y="3200400"/>
            <a:ext cx="8229600" cy="1463040"/>
          </a:xfrm>
          <a:solidFill>
            <a:srgbClr val="F1F9F9"/>
          </a:solidFill>
          <a:ln>
            <a:solidFill>
              <a:schemeClr val="bg1"/>
            </a:solidFill>
          </a:ln>
        </p:spPr>
        <p:txBody>
          <a:bodyPr/>
          <a:lstStyle/>
          <a:p>
            <a:pPr marL="457200" lvl="1" indent="0">
              <a:buNone/>
            </a:pPr>
            <a:r>
              <a:rPr lang="en-US" altLang="en-US" sz="2800" i="1" dirty="0"/>
              <a:t>With probability samples there is a random component to which elements are selected; sampling error can be estimated.</a:t>
            </a:r>
          </a:p>
        </p:txBody>
      </p:sp>
      <p:sp>
        <p:nvSpPr>
          <p:cNvPr id="5" name="Content Placeholder 4"/>
          <p:cNvSpPr>
            <a:spLocks noGrp="1"/>
          </p:cNvSpPr>
          <p:nvPr>
            <p:ph idx="11"/>
          </p:nvPr>
        </p:nvSpPr>
        <p:spPr>
          <a:xfrm>
            <a:off x="1447800" y="4648200"/>
            <a:ext cx="6019800" cy="1066800"/>
          </a:xfrm>
        </p:spPr>
        <p:txBody>
          <a:bodyPr/>
          <a:lstStyle/>
          <a:p>
            <a:pPr>
              <a:spcBef>
                <a:spcPts val="0"/>
              </a:spcBef>
              <a:spcAft>
                <a:spcPts val="0"/>
              </a:spcAft>
              <a:buFont typeface="Arial" panose="020B0604020202020204" pitchFamily="34" charset="0"/>
              <a:buChar char="•"/>
              <a:defRPr/>
            </a:pPr>
            <a:r>
              <a:rPr lang="en-US" sz="2400" dirty="0"/>
              <a:t>Simple Random</a:t>
            </a:r>
          </a:p>
          <a:p>
            <a:pPr>
              <a:spcBef>
                <a:spcPts val="0"/>
              </a:spcBef>
              <a:spcAft>
                <a:spcPts val="0"/>
              </a:spcAft>
              <a:buFont typeface="Arial" panose="020B0604020202020204" pitchFamily="34" charset="0"/>
              <a:buChar char="•"/>
              <a:defRPr/>
            </a:pPr>
            <a:r>
              <a:rPr lang="en-US" sz="2400" dirty="0"/>
              <a:t>Systematic</a:t>
            </a:r>
          </a:p>
          <a:p>
            <a:pPr>
              <a:spcBef>
                <a:spcPts val="0"/>
              </a:spcBef>
              <a:spcAft>
                <a:spcPts val="0"/>
              </a:spcAft>
              <a:buFont typeface="Arial" panose="020B0604020202020204" pitchFamily="34" charset="0"/>
              <a:buChar char="•"/>
              <a:defRPr/>
            </a:pPr>
            <a:r>
              <a:rPr lang="en-US" sz="2400" dirty="0"/>
              <a:t>Stratified</a:t>
            </a:r>
          </a:p>
          <a:p>
            <a:pPr>
              <a:spcBef>
                <a:spcPts val="0"/>
              </a:spcBef>
              <a:spcAft>
                <a:spcPts val="0"/>
              </a:spcAft>
              <a:buFont typeface="Arial" panose="020B0604020202020204" pitchFamily="34" charset="0"/>
              <a:buChar char="•"/>
              <a:defRPr/>
            </a:pPr>
            <a:r>
              <a:rPr lang="en-US" sz="2400" dirty="0"/>
              <a:t>Cluster (including area)</a:t>
            </a:r>
          </a:p>
        </p:txBody>
      </p:sp>
    </p:spTree>
    <p:extLst>
      <p:ext uri="{BB962C8B-B14F-4D97-AF65-F5344CB8AC3E}">
        <p14:creationId xmlns:p14="http://schemas.microsoft.com/office/powerpoint/2010/main" val="1962080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en-US" dirty="0"/>
              <a:t>Learning </a:t>
            </a:r>
            <a:r>
              <a:rPr lang="en-US" altLang="en-US" dirty="0" smtClean="0"/>
              <a:t>Objectives</a:t>
            </a:r>
            <a:r>
              <a:rPr lang="en-US" altLang="en-US" sz="2000" dirty="0" smtClean="0"/>
              <a:t> (1 of 3)</a:t>
            </a:r>
            <a:endParaRPr lang="en-US" dirty="0"/>
          </a:p>
        </p:txBody>
      </p:sp>
      <p:sp>
        <p:nvSpPr>
          <p:cNvPr id="2" name="Content Placeholder 2"/>
          <p:cNvSpPr>
            <a:spLocks noGrp="1"/>
          </p:cNvSpPr>
          <p:nvPr>
            <p:ph idx="1"/>
          </p:nvPr>
        </p:nvSpPr>
        <p:spPr/>
        <p:txBody>
          <a:bodyPr/>
          <a:lstStyle/>
          <a:p>
            <a:pPr marL="640080" indent="-640080">
              <a:spcBef>
                <a:spcPts val="1200"/>
              </a:spcBef>
              <a:spcAft>
                <a:spcPts val="1200"/>
              </a:spcAft>
              <a:buFont typeface="+mj-lt"/>
              <a:buAutoNum type="arabicPeriod"/>
            </a:pPr>
            <a:r>
              <a:rPr lang="en-US" dirty="0"/>
              <a:t>Explain the difference between </a:t>
            </a:r>
            <a:r>
              <a:rPr lang="en-US" dirty="0" smtClean="0"/>
              <a:t>a parameter </a:t>
            </a:r>
            <a:r>
              <a:rPr lang="en-US" dirty="0"/>
              <a:t>and a </a:t>
            </a:r>
            <a:r>
              <a:rPr lang="en-US" dirty="0" smtClean="0"/>
              <a:t>statistic.</a:t>
            </a:r>
          </a:p>
          <a:p>
            <a:pPr marL="640080" indent="-640080">
              <a:spcBef>
                <a:spcPts val="1200"/>
              </a:spcBef>
              <a:spcAft>
                <a:spcPts val="1200"/>
              </a:spcAft>
              <a:buFont typeface="+mj-lt"/>
              <a:buAutoNum type="arabicPeriod"/>
            </a:pPr>
            <a:r>
              <a:rPr lang="en-US" dirty="0" smtClean="0"/>
              <a:t>Explain </a:t>
            </a:r>
            <a:r>
              <a:rPr lang="en-US" dirty="0"/>
              <a:t>the difference between a probability sample and a nonprobability sample</a:t>
            </a:r>
            <a:r>
              <a:rPr lang="en-US" dirty="0" smtClean="0"/>
              <a: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Why Use Probability Sampling?</a:t>
            </a:r>
            <a:endParaRPr lang="en-US" dirty="0"/>
          </a:p>
        </p:txBody>
      </p:sp>
      <p:pic>
        <p:nvPicPr>
          <p:cNvPr id="3074" name="Picture 2" descr=" Illustration of star shape."/>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62000" y="1676400"/>
            <a:ext cx="1731121" cy="149949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sz="half" idx="2"/>
          </p:nvPr>
        </p:nvSpPr>
        <p:spPr>
          <a:xfrm>
            <a:off x="2743200" y="1432560"/>
            <a:ext cx="5943600" cy="4663440"/>
          </a:xfrm>
        </p:spPr>
        <p:txBody>
          <a:bodyPr/>
          <a:lstStyle/>
          <a:p>
            <a:pPr marL="306141" indent="-306141">
              <a:buClr>
                <a:schemeClr val="hlink"/>
              </a:buClr>
              <a:buSzPct val="75000"/>
              <a:buNone/>
            </a:pPr>
            <a:r>
              <a:rPr lang="en-US" altLang="en-US" sz="3200" dirty="0"/>
              <a:t> …because the analyst can statistically assess the level of sampling error and make projections to the population</a:t>
            </a:r>
            <a:r>
              <a:rPr lang="en-US" altLang="en-US" sz="3200" dirty="0" smtClean="0"/>
              <a:t>.</a:t>
            </a:r>
            <a:br>
              <a:rPr lang="en-US" altLang="en-US" sz="3200" dirty="0" smtClean="0"/>
            </a:br>
            <a:endParaRPr lang="en-US" altLang="en-US" sz="2900" dirty="0"/>
          </a:p>
          <a:p>
            <a:pPr marL="306141" indent="-306141">
              <a:buClr>
                <a:schemeClr val="hlink"/>
              </a:buClr>
              <a:buSzPct val="75000"/>
              <a:buFont typeface="Monotype Sorts" pitchFamily="2" charset="2"/>
              <a:buChar char=" "/>
            </a:pPr>
            <a:r>
              <a:rPr lang="en-US" altLang="en-US" sz="3000" b="1" i="1" dirty="0">
                <a:solidFill>
                  <a:schemeClr val="tx2"/>
                </a:solidFill>
              </a:rPr>
              <a:t>(just don’t forget that sampling error is only one kind of error… and it usually isn’t the biggest </a:t>
            </a:r>
            <a:r>
              <a:rPr lang="en-US" altLang="en-US" sz="3000" b="1" i="1" dirty="0" smtClean="0">
                <a:solidFill>
                  <a:schemeClr val="tx2"/>
                </a:solidFill>
              </a:rPr>
              <a:t>problem)</a:t>
            </a:r>
          </a:p>
        </p:txBody>
      </p:sp>
    </p:spTree>
    <p:extLst>
      <p:ext uri="{BB962C8B-B14F-4D97-AF65-F5344CB8AC3E}">
        <p14:creationId xmlns:p14="http://schemas.microsoft.com/office/powerpoint/2010/main" val="3826097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en-US" dirty="0"/>
              <a:t>Simple Random </a:t>
            </a:r>
            <a:r>
              <a:rPr lang="en-US" altLang="en-US" dirty="0" smtClean="0"/>
              <a:t>Sample</a:t>
            </a:r>
            <a:endParaRPr lang="en-US" dirty="0"/>
          </a:p>
        </p:txBody>
      </p:sp>
      <p:sp>
        <p:nvSpPr>
          <p:cNvPr id="3" name="Content Placeholder 2"/>
          <p:cNvSpPr>
            <a:spLocks noGrp="1"/>
          </p:cNvSpPr>
          <p:nvPr>
            <p:ph idx="1"/>
          </p:nvPr>
        </p:nvSpPr>
        <p:spPr/>
        <p:txBody>
          <a:bodyPr/>
          <a:lstStyle/>
          <a:p>
            <a:pPr marL="0" indent="0">
              <a:buFont typeface="Arial" pitchFamily="34" charset="0"/>
              <a:buNone/>
            </a:pPr>
            <a:r>
              <a:rPr lang="en-US" b="1" dirty="0">
                <a:solidFill>
                  <a:schemeClr val="tx2"/>
                </a:solidFill>
              </a:rPr>
              <a:t>SIMPLE RANDOM SAMPLE</a:t>
            </a:r>
          </a:p>
          <a:p>
            <a:pPr marL="457200" lvl="1" indent="0">
              <a:spcBef>
                <a:spcPts val="0"/>
              </a:spcBef>
              <a:buNone/>
            </a:pPr>
            <a:r>
              <a:rPr lang="en-US" dirty="0"/>
              <a:t>A probability sampling plan in which each unit included in the population has a known and equal chance of being selected for the </a:t>
            </a:r>
            <a:r>
              <a:rPr lang="en-US" dirty="0" smtClean="0"/>
              <a:t>sample.</a:t>
            </a:r>
            <a:endParaRPr lang="en-US" sz="3600" dirty="0" smtClean="0"/>
          </a:p>
          <a:p>
            <a:pPr lvl="1"/>
            <a:r>
              <a:rPr lang="en-US" altLang="en-US" sz="3000" i="1" dirty="0" smtClean="0"/>
              <a:t>if a digital version of the sampling frame is available, implementing a simple random sample is relatively easy</a:t>
            </a:r>
            <a:endParaRPr lang="en-US" altLang="en-US" sz="3000" i="1" dirty="0"/>
          </a:p>
        </p:txBody>
      </p:sp>
    </p:spTree>
    <p:extLst>
      <p:ext uri="{BB962C8B-B14F-4D97-AF65-F5344CB8AC3E}">
        <p14:creationId xmlns:p14="http://schemas.microsoft.com/office/powerpoint/2010/main" val="513643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defRPr/>
            </a:pPr>
            <a:r>
              <a:rPr lang="en-US" altLang="en-US" dirty="0"/>
              <a:t>Systematic Sample</a:t>
            </a:r>
          </a:p>
        </p:txBody>
      </p:sp>
      <p:sp>
        <p:nvSpPr>
          <p:cNvPr id="3" name="Content Placeholder 2"/>
          <p:cNvSpPr>
            <a:spLocks noGrp="1"/>
          </p:cNvSpPr>
          <p:nvPr>
            <p:ph idx="1"/>
          </p:nvPr>
        </p:nvSpPr>
        <p:spPr/>
        <p:txBody>
          <a:bodyPr/>
          <a:lstStyle/>
          <a:p>
            <a:pPr marL="0" indent="0">
              <a:buFont typeface="Arial" pitchFamily="34" charset="0"/>
              <a:buNone/>
            </a:pPr>
            <a:r>
              <a:rPr lang="en-US" b="1" dirty="0">
                <a:solidFill>
                  <a:schemeClr val="tx2"/>
                </a:solidFill>
              </a:rPr>
              <a:t>SYSTEMATIC SAMPLE</a:t>
            </a:r>
          </a:p>
          <a:p>
            <a:pPr marL="0" indent="0">
              <a:spcBef>
                <a:spcPts val="0"/>
              </a:spcBef>
              <a:buFont typeface="Arial" pitchFamily="34" charset="0"/>
              <a:buNone/>
            </a:pPr>
            <a:r>
              <a:rPr lang="en-US" sz="3200" dirty="0"/>
              <a:t>A probability sampling plan in which every </a:t>
            </a:r>
            <a:r>
              <a:rPr lang="en-US" sz="3200" i="1" dirty="0"/>
              <a:t>k</a:t>
            </a:r>
            <a:r>
              <a:rPr lang="en-US" sz="3200" dirty="0"/>
              <a:t>th element in the population is selected from the sample pool after a random start</a:t>
            </a:r>
            <a:r>
              <a:rPr lang="en-US" sz="3200" dirty="0" smtClean="0"/>
              <a:t>.</a:t>
            </a:r>
          </a:p>
          <a:p>
            <a:pPr marL="457200" lvl="1" indent="-457200">
              <a:spcBef>
                <a:spcPts val="1800"/>
              </a:spcBef>
            </a:pPr>
            <a:r>
              <a:rPr lang="en-US" altLang="en-US" sz="3000" i="1" dirty="0"/>
              <a:t>if a digital version of the sampling frame is NOT available, but a list of population members exists, this is a useful </a:t>
            </a:r>
            <a:r>
              <a:rPr lang="en-US" altLang="en-US" sz="3000" i="1" dirty="0" smtClean="0"/>
              <a:t>approach</a:t>
            </a:r>
            <a:endParaRPr lang="en-US" altLang="en-US" sz="3000" i="1" dirty="0"/>
          </a:p>
        </p:txBody>
      </p:sp>
    </p:spTree>
    <p:extLst>
      <p:ext uri="{BB962C8B-B14F-4D97-AF65-F5344CB8AC3E}">
        <p14:creationId xmlns:p14="http://schemas.microsoft.com/office/powerpoint/2010/main" val="4055904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defRPr/>
            </a:pPr>
            <a:r>
              <a:rPr lang="en-US" altLang="en-US" dirty="0"/>
              <a:t>Sample Interval Formula</a:t>
            </a:r>
          </a:p>
        </p:txBody>
      </p:sp>
      <p:sp>
        <p:nvSpPr>
          <p:cNvPr id="3" name="Content Placeholder 2"/>
          <p:cNvSpPr>
            <a:spLocks noGrp="1"/>
          </p:cNvSpPr>
          <p:nvPr>
            <p:ph sz="half" idx="1"/>
          </p:nvPr>
        </p:nvSpPr>
        <p:spPr>
          <a:xfrm>
            <a:off x="457200" y="1432560"/>
            <a:ext cx="8229600" cy="2301240"/>
          </a:xfrm>
        </p:spPr>
        <p:txBody>
          <a:bodyPr/>
          <a:lstStyle/>
          <a:p>
            <a:pPr marL="0" indent="0">
              <a:buFont typeface="Arial" pitchFamily="34" charset="0"/>
              <a:buNone/>
            </a:pPr>
            <a:r>
              <a:rPr lang="en-US" b="1" dirty="0">
                <a:solidFill>
                  <a:schemeClr val="tx2"/>
                </a:solidFill>
              </a:rPr>
              <a:t>SAMPLING INTERVAL (</a:t>
            </a:r>
            <a:r>
              <a:rPr lang="en-US" b="1" i="1" dirty="0">
                <a:solidFill>
                  <a:schemeClr val="tx2"/>
                </a:solidFill>
              </a:rPr>
              <a:t>k</a:t>
            </a:r>
            <a:r>
              <a:rPr lang="en-US" b="1" dirty="0">
                <a:solidFill>
                  <a:schemeClr val="tx2"/>
                </a:solidFill>
              </a:rPr>
              <a:t>)</a:t>
            </a:r>
          </a:p>
          <a:p>
            <a:pPr marL="0" indent="0">
              <a:buFont typeface="Arial" pitchFamily="34" charset="0"/>
              <a:buNone/>
            </a:pPr>
            <a:r>
              <a:rPr lang="en-US" sz="3200" dirty="0"/>
              <a:t>The number of population elements to count (</a:t>
            </a:r>
            <a:r>
              <a:rPr lang="en-US" sz="3200" i="1" dirty="0"/>
              <a:t>k</a:t>
            </a:r>
            <a:r>
              <a:rPr lang="en-US" sz="3200" dirty="0"/>
              <a:t>) when selecting the sample members in a systematic sample</a:t>
            </a:r>
            <a:r>
              <a:rPr lang="en-US" sz="3200" dirty="0" smtClean="0"/>
              <a:t>.</a:t>
            </a:r>
            <a:endParaRPr lang="en-US" sz="3200" dirty="0"/>
          </a:p>
        </p:txBody>
      </p:sp>
      <p:graphicFrame>
        <p:nvGraphicFramePr>
          <p:cNvPr id="9" name="Object 3" descr="An equation to calculate the sampling interval k."/>
          <p:cNvGraphicFramePr>
            <a:graphicFrameLocks noGrp="1" noChangeAspect="1"/>
          </p:cNvGraphicFramePr>
          <p:nvPr>
            <p:ph sz="half" idx="2"/>
            <p:extLst>
              <p:ext uri="{D42A27DB-BD31-4B8C-83A1-F6EECF244321}">
                <p14:modId xmlns:p14="http://schemas.microsoft.com/office/powerpoint/2010/main" val="1889884937"/>
              </p:ext>
            </p:extLst>
          </p:nvPr>
        </p:nvGraphicFramePr>
        <p:xfrm>
          <a:off x="1730700" y="4210200"/>
          <a:ext cx="5682600" cy="1047600"/>
        </p:xfrm>
        <a:graphic>
          <a:graphicData uri="http://schemas.openxmlformats.org/presentationml/2006/ole">
            <mc:AlternateContent xmlns:mc="http://schemas.openxmlformats.org/markup-compatibility/2006">
              <mc:Choice xmlns:v="urn:schemas-microsoft-com:vml" Requires="v">
                <p:oleObj spid="_x0000_s1032" name="Equation" r:id="rId3" imgW="2273040" imgH="419040" progId="Equation.DSMT4">
                  <p:embed/>
                </p:oleObj>
              </mc:Choice>
              <mc:Fallback>
                <p:oleObj name="Equation" r:id="rId3" imgW="2273040" imgH="41904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0700" y="4210200"/>
                        <a:ext cx="5682600" cy="1047600"/>
                      </a:xfrm>
                      <a:prstGeom prst="rect">
                        <a:avLst/>
                      </a:prstGeom>
                      <a:solidFill>
                        <a:schemeClr val="accent5"/>
                      </a:solidFill>
                      <a:ln>
                        <a:noFill/>
                      </a:ln>
                    </p:spPr>
                  </p:pic>
                </p:oleObj>
              </mc:Fallback>
            </mc:AlternateContent>
          </a:graphicData>
        </a:graphic>
      </p:graphicFrame>
    </p:spTree>
    <p:extLst>
      <p:ext uri="{BB962C8B-B14F-4D97-AF65-F5344CB8AC3E}">
        <p14:creationId xmlns:p14="http://schemas.microsoft.com/office/powerpoint/2010/main" val="1370975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en-US" dirty="0"/>
              <a:t>Total Sampling </a:t>
            </a:r>
            <a:r>
              <a:rPr lang="en-US" altLang="en-US" dirty="0" smtClean="0"/>
              <a:t>Elements</a:t>
            </a:r>
            <a:endParaRPr lang="en-US" dirty="0"/>
          </a:p>
        </p:txBody>
      </p:sp>
      <p:sp>
        <p:nvSpPr>
          <p:cNvPr id="3" name="Content Placeholder 2"/>
          <p:cNvSpPr>
            <a:spLocks noGrp="1"/>
          </p:cNvSpPr>
          <p:nvPr>
            <p:ph idx="1"/>
          </p:nvPr>
        </p:nvSpPr>
        <p:spPr>
          <a:xfrm>
            <a:off x="457200" y="1432560"/>
            <a:ext cx="8229600" cy="2301240"/>
          </a:xfrm>
        </p:spPr>
        <p:txBody>
          <a:bodyPr/>
          <a:lstStyle/>
          <a:p>
            <a:pPr marL="0" indent="0">
              <a:spcAft>
                <a:spcPts val="0"/>
              </a:spcAft>
              <a:buFont typeface="Arial" pitchFamily="34" charset="0"/>
              <a:buNone/>
            </a:pPr>
            <a:r>
              <a:rPr lang="en-US" b="1" dirty="0">
                <a:solidFill>
                  <a:schemeClr val="tx2"/>
                </a:solidFill>
              </a:rPr>
              <a:t>TOTAL SAMPLING ELEMENTS (TSE)</a:t>
            </a:r>
          </a:p>
          <a:p>
            <a:pPr marL="0" indent="0">
              <a:spcBef>
                <a:spcPts val="0"/>
              </a:spcBef>
              <a:buFont typeface="Arial" pitchFamily="34" charset="0"/>
              <a:buNone/>
            </a:pPr>
            <a:r>
              <a:rPr lang="en-US" sz="2800" dirty="0"/>
              <a:t>The number of population elements that must be drawn from the population and included in the initial sample pool in order to end up with the desired sample size</a:t>
            </a:r>
            <a:r>
              <a:rPr lang="en-US" sz="2800" dirty="0" smtClean="0"/>
              <a:t>.</a:t>
            </a:r>
            <a:endParaRPr lang="en-US" sz="2800" dirty="0"/>
          </a:p>
        </p:txBody>
      </p:sp>
      <p:pic>
        <p:nvPicPr>
          <p:cNvPr id="5122" name="Picture 3" descr="A formula reads, (TSE) equals sample size divided by ((1 minus BCI) times (1 minus I) times (1 minus R) times (1 minus NC)). &#10;&#10;A text box below the formula reads, BCI equals proportion of bad contact information, I equals proportion of ineligible elements, R equals proportion of refusals, and NC equals proportion that cannot be contacted after repeated attempts."/>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a:stretch>
            <a:fillRect/>
          </a:stretch>
        </p:blipFill>
        <p:spPr bwMode="auto">
          <a:xfrm>
            <a:off x="865938" y="3941173"/>
            <a:ext cx="7412124" cy="131662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1"/>
          </p:nvPr>
        </p:nvSpPr>
        <p:spPr>
          <a:xfrm>
            <a:off x="944880" y="5394960"/>
            <a:ext cx="7589520" cy="777240"/>
          </a:xfrm>
        </p:spPr>
        <p:txBody>
          <a:bodyPr/>
          <a:lstStyle/>
          <a:p>
            <a:pPr marL="0" lvl="2" indent="0">
              <a:buNone/>
            </a:pPr>
            <a:r>
              <a:rPr lang="en-US" altLang="en-US" sz="1600" dirty="0"/>
              <a:t>BCI = proportion of bad contact information, I = proportion of ineligible elements, R = proportion of refusals, and NC = proportion that cannot be contacted after repeated attempts</a:t>
            </a:r>
            <a:r>
              <a:rPr lang="en-US" altLang="en-US" sz="1600" dirty="0" smtClean="0"/>
              <a:t>.</a:t>
            </a:r>
            <a:endParaRPr lang="en-US" altLang="en-US" sz="1600" dirty="0"/>
          </a:p>
        </p:txBody>
      </p:sp>
    </p:spTree>
    <p:extLst>
      <p:ext uri="{BB962C8B-B14F-4D97-AF65-F5344CB8AC3E}">
        <p14:creationId xmlns:p14="http://schemas.microsoft.com/office/powerpoint/2010/main" val="3493876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dirty="0"/>
              <a:t>TSE EXAMPLE</a:t>
            </a:r>
            <a:endParaRPr lang="en-US" dirty="0"/>
          </a:p>
        </p:txBody>
      </p:sp>
      <p:sp>
        <p:nvSpPr>
          <p:cNvPr id="7" name="Content Placeholder 2"/>
          <p:cNvSpPr>
            <a:spLocks noGrp="1"/>
          </p:cNvSpPr>
          <p:nvPr>
            <p:ph idx="1"/>
          </p:nvPr>
        </p:nvSpPr>
        <p:spPr/>
        <p:txBody>
          <a:bodyPr/>
          <a:lstStyle/>
          <a:p>
            <a:pPr marL="0" indent="0">
              <a:spcBef>
                <a:spcPts val="1200"/>
              </a:spcBef>
              <a:spcAft>
                <a:spcPts val="1200"/>
              </a:spcAft>
              <a:buNone/>
            </a:pPr>
            <a:r>
              <a:rPr lang="en-US" altLang="en-US" sz="2200" dirty="0" smtClean="0"/>
              <a:t>You </a:t>
            </a:r>
            <a:r>
              <a:rPr lang="en-US" altLang="en-US" sz="2200" dirty="0"/>
              <a:t>will be conducting an telephone survey of university students who are 21 years of age or older. You have determined that a sample size of 250 will allow reasonable precision and confidence for your estimates of important population parameters. Let’s assume that 15% of the telephone numbers aren’t working, 2% of students you contact are ineligible because they have working telephone numbers but have left the school, about 20% of students will refuse to participate, and you will be unable to reach 30% of those selected for the sample (BCI=0.1, I=0.02, R=0.20, NC=0.30</a:t>
            </a:r>
            <a:r>
              <a:rPr lang="en-US" altLang="en-US" sz="2200" dirty="0" smtClean="0"/>
              <a:t>).</a:t>
            </a:r>
          </a:p>
          <a:p>
            <a:pPr marL="0" indent="0">
              <a:spcBef>
                <a:spcPts val="1200"/>
              </a:spcBef>
              <a:spcAft>
                <a:spcPts val="1200"/>
              </a:spcAft>
              <a:buNone/>
            </a:pPr>
            <a:r>
              <a:rPr lang="en-US" altLang="en-US" sz="2200" dirty="0" smtClean="0"/>
              <a:t>How </a:t>
            </a:r>
            <a:r>
              <a:rPr lang="en-US" altLang="en-US" sz="2200" dirty="0"/>
              <a:t>many sampling elements should you include in the project</a:t>
            </a:r>
            <a:r>
              <a:rPr lang="en-US" altLang="en-US" sz="2200" dirty="0" smtClean="0"/>
              <a:t>?</a:t>
            </a:r>
            <a:endParaRPr lang="en-US" altLang="en-US" sz="2200" dirty="0"/>
          </a:p>
        </p:txBody>
      </p:sp>
    </p:spTree>
    <p:extLst>
      <p:ext uri="{BB962C8B-B14F-4D97-AF65-F5344CB8AC3E}">
        <p14:creationId xmlns:p14="http://schemas.microsoft.com/office/powerpoint/2010/main" val="3590612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dirty="0"/>
              <a:t>TSE Formula</a:t>
            </a:r>
            <a:endParaRPr lang="en-US" dirty="0"/>
          </a:p>
        </p:txBody>
      </p:sp>
      <p:graphicFrame>
        <p:nvGraphicFramePr>
          <p:cNvPr id="4" name="Object 2" descr="A calculation shows values substituted in TSE formula."/>
          <p:cNvGraphicFramePr>
            <a:graphicFrameLocks noGrp="1" noChangeAspect="1"/>
          </p:cNvGraphicFramePr>
          <p:nvPr>
            <p:ph idx="1"/>
            <p:extLst>
              <p:ext uri="{D42A27DB-BD31-4B8C-83A1-F6EECF244321}">
                <p14:modId xmlns:p14="http://schemas.microsoft.com/office/powerpoint/2010/main" val="3560825987"/>
              </p:ext>
            </p:extLst>
          </p:nvPr>
        </p:nvGraphicFramePr>
        <p:xfrm>
          <a:off x="895680" y="2743200"/>
          <a:ext cx="7352640" cy="1294920"/>
        </p:xfrm>
        <a:graphic>
          <a:graphicData uri="http://schemas.openxmlformats.org/presentationml/2006/ole">
            <mc:AlternateContent xmlns:mc="http://schemas.openxmlformats.org/markup-compatibility/2006">
              <mc:Choice xmlns:v="urn:schemas-microsoft-com:vml" Requires="v">
                <p:oleObj spid="_x0000_s3079" name="Equation" r:id="rId3" imgW="2450880" imgH="431640" progId="Equation.DSMT4">
                  <p:embed/>
                </p:oleObj>
              </mc:Choice>
              <mc:Fallback>
                <p:oleObj name="Equation" r:id="rId3" imgW="2450880" imgH="43164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680" y="2743200"/>
                        <a:ext cx="7352640" cy="1294920"/>
                      </a:xfrm>
                      <a:prstGeom prst="rect">
                        <a:avLst/>
                      </a:prstGeom>
                      <a:solidFill>
                        <a:schemeClr val="bg2">
                          <a:lumMod val="40000"/>
                          <a:lumOff val="60000"/>
                        </a:schemeClr>
                      </a:solidFill>
                      <a:ln>
                        <a:noFill/>
                      </a:ln>
                    </p:spPr>
                  </p:pic>
                </p:oleObj>
              </mc:Fallback>
            </mc:AlternateContent>
          </a:graphicData>
        </a:graphic>
      </p:graphicFrame>
    </p:spTree>
    <p:extLst>
      <p:ext uri="{BB962C8B-B14F-4D97-AF65-F5344CB8AC3E}">
        <p14:creationId xmlns:p14="http://schemas.microsoft.com/office/powerpoint/2010/main" val="641777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FFFFFF"/>
                </a:solidFill>
              </a:rPr>
              <a:t>Systematic Sampling </a:t>
            </a:r>
            <a:r>
              <a:rPr lang="en-US" altLang="en-US" dirty="0" smtClean="0">
                <a:solidFill>
                  <a:srgbClr val="FFFFFF"/>
                </a:solidFill>
              </a:rPr>
              <a:t>Example</a:t>
            </a:r>
            <a:r>
              <a:rPr lang="en-US" altLang="en-US" sz="2000" dirty="0" smtClean="0">
                <a:solidFill>
                  <a:srgbClr val="FFFFFF"/>
                </a:solidFill>
              </a:rPr>
              <a:t> (1 of 2)</a:t>
            </a:r>
            <a:endParaRPr lang="en-US" altLang="en-US" dirty="0">
              <a:solidFill>
                <a:srgbClr val="FFFFFF"/>
              </a:solidFill>
            </a:endParaRPr>
          </a:p>
        </p:txBody>
      </p:sp>
      <p:sp>
        <p:nvSpPr>
          <p:cNvPr id="3" name="Content Placeholder 2"/>
          <p:cNvSpPr>
            <a:spLocks noGrp="1"/>
          </p:cNvSpPr>
          <p:nvPr>
            <p:ph idx="1"/>
          </p:nvPr>
        </p:nvSpPr>
        <p:spPr/>
        <p:txBody>
          <a:bodyPr/>
          <a:lstStyle/>
          <a:p>
            <a:pPr marL="0" indent="0">
              <a:buFont typeface="Arial" pitchFamily="34" charset="0"/>
              <a:buNone/>
            </a:pPr>
            <a:r>
              <a:rPr lang="en-US" altLang="en-US" sz="3200" dirty="0" smtClean="0"/>
              <a:t>Knowing </a:t>
            </a:r>
            <a:r>
              <a:rPr lang="en-US" altLang="en-US" sz="3200" dirty="0"/>
              <a:t>that you need a sample pool of 536 students to ultimately get about 250 students in your sample, you are in position to draw a systematic sample from the student directory at your university. </a:t>
            </a:r>
            <a:r>
              <a:rPr lang="en-US" altLang="en-US" sz="3200" dirty="0" smtClean="0"/>
              <a:t>Further</a:t>
            </a:r>
            <a:r>
              <a:rPr lang="en-US" altLang="en-US" sz="3200" dirty="0"/>
              <a:t>, 5,000 students are listed in the directory.</a:t>
            </a:r>
          </a:p>
          <a:p>
            <a:pPr marL="306141" indent="-306141">
              <a:buFont typeface="Arial" pitchFamily="34" charset="0"/>
              <a:buNone/>
            </a:pPr>
            <a:r>
              <a:rPr lang="en-US" altLang="en-US" b="1" i="1" dirty="0" smtClean="0"/>
              <a:t>What </a:t>
            </a:r>
            <a:r>
              <a:rPr lang="en-US" altLang="en-US" b="1" i="1" dirty="0"/>
              <a:t>is the sampling interval</a:t>
            </a:r>
            <a:r>
              <a:rPr lang="en-US" altLang="en-US" b="1" i="1" dirty="0" smtClean="0"/>
              <a:t>?</a:t>
            </a:r>
            <a:endParaRPr lang="en-US" altLang="en-US" b="1" dirty="0"/>
          </a:p>
        </p:txBody>
      </p:sp>
    </p:spTree>
    <p:extLst>
      <p:ext uri="{BB962C8B-B14F-4D97-AF65-F5344CB8AC3E}">
        <p14:creationId xmlns:p14="http://schemas.microsoft.com/office/powerpoint/2010/main" val="12593901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solidFill>
                  <a:srgbClr val="FFFFFF"/>
                </a:solidFill>
              </a:rPr>
              <a:t>Systematic Sampling Example</a:t>
            </a:r>
            <a:r>
              <a:rPr lang="en-US" altLang="en-US" sz="2000" dirty="0" smtClean="0">
                <a:solidFill>
                  <a:srgbClr val="FFFFFF"/>
                </a:solidFill>
              </a:rPr>
              <a:t> (2 of 2)</a:t>
            </a:r>
            <a:endParaRPr lang="en-US" dirty="0"/>
          </a:p>
        </p:txBody>
      </p:sp>
      <p:graphicFrame>
        <p:nvGraphicFramePr>
          <p:cNvPr id="6" name="Object 2" descr="An equation to calculate the systematic sampling K."/>
          <p:cNvGraphicFramePr>
            <a:graphicFrameLocks noGrp="1" noChangeAspect="1"/>
          </p:cNvGraphicFramePr>
          <p:nvPr>
            <p:ph sz="half" idx="1"/>
            <p:extLst>
              <p:ext uri="{D42A27DB-BD31-4B8C-83A1-F6EECF244321}">
                <p14:modId xmlns:p14="http://schemas.microsoft.com/office/powerpoint/2010/main" val="1407187564"/>
              </p:ext>
            </p:extLst>
          </p:nvPr>
        </p:nvGraphicFramePr>
        <p:xfrm>
          <a:off x="524250" y="2286000"/>
          <a:ext cx="8095500" cy="1047600"/>
        </p:xfrm>
        <a:graphic>
          <a:graphicData uri="http://schemas.openxmlformats.org/presentationml/2006/ole">
            <mc:AlternateContent xmlns:mc="http://schemas.openxmlformats.org/markup-compatibility/2006">
              <mc:Choice xmlns:v="urn:schemas-microsoft-com:vml" Requires="v">
                <p:oleObj spid="_x0000_s4102" name="Equation" r:id="rId3" imgW="3238200" imgH="419040" progId="Equation.DSMT4">
                  <p:embed/>
                </p:oleObj>
              </mc:Choice>
              <mc:Fallback>
                <p:oleObj name="Equation" r:id="rId3" imgW="3238200" imgH="4190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250" y="2286000"/>
                        <a:ext cx="8095500" cy="1047600"/>
                      </a:xfrm>
                      <a:prstGeom prst="rect">
                        <a:avLst/>
                      </a:prstGeom>
                      <a:solidFill>
                        <a:schemeClr val="accent5"/>
                      </a:solidFill>
                      <a:ln>
                        <a:noFill/>
                      </a:ln>
                    </p:spPr>
                  </p:pic>
                </p:oleObj>
              </mc:Fallback>
            </mc:AlternateContent>
          </a:graphicData>
        </a:graphic>
      </p:graphicFrame>
      <p:sp>
        <p:nvSpPr>
          <p:cNvPr id="4" name="Content Placeholder 3"/>
          <p:cNvSpPr>
            <a:spLocks noGrp="1"/>
          </p:cNvSpPr>
          <p:nvPr>
            <p:ph sz="half" idx="2"/>
          </p:nvPr>
        </p:nvSpPr>
        <p:spPr>
          <a:xfrm>
            <a:off x="533400" y="4267200"/>
            <a:ext cx="8153400" cy="1676400"/>
          </a:xfrm>
        </p:spPr>
        <p:txBody>
          <a:bodyPr/>
          <a:lstStyle/>
          <a:p>
            <a:pPr marL="0" indent="0">
              <a:buNone/>
            </a:pPr>
            <a:r>
              <a:rPr lang="en-US" altLang="en-US" sz="3200" dirty="0" smtClean="0"/>
              <a:t>Randomly </a:t>
            </a:r>
            <a:r>
              <a:rPr lang="en-US" altLang="en-US" sz="3200" dirty="0"/>
              <a:t>select one of the first 9 students and then select every 9</a:t>
            </a:r>
            <a:r>
              <a:rPr lang="en-US" altLang="en-US" sz="3200" baseline="30000" dirty="0"/>
              <a:t>th</a:t>
            </a:r>
            <a:r>
              <a:rPr lang="en-US" altLang="en-US" sz="3200" dirty="0"/>
              <a:t> student after to be in the initial sampling pool</a:t>
            </a:r>
            <a:r>
              <a:rPr lang="en-US" altLang="en-US" sz="3200" dirty="0" smtClean="0"/>
              <a:t>.</a:t>
            </a:r>
            <a:endParaRPr lang="en-US" altLang="en-US" sz="3200" b="1" dirty="0"/>
          </a:p>
        </p:txBody>
      </p:sp>
    </p:spTree>
    <p:extLst>
      <p:ext uri="{BB962C8B-B14F-4D97-AF65-F5344CB8AC3E}">
        <p14:creationId xmlns:p14="http://schemas.microsoft.com/office/powerpoint/2010/main" val="20880225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FFFFFF"/>
                </a:solidFill>
              </a:rPr>
              <a:t>Stratified </a:t>
            </a:r>
            <a:r>
              <a:rPr lang="en-US" altLang="en-US" dirty="0" smtClean="0">
                <a:solidFill>
                  <a:srgbClr val="FFFFFF"/>
                </a:solidFill>
              </a:rPr>
              <a:t>Sample</a:t>
            </a:r>
            <a:endParaRPr lang="en-US" dirty="0"/>
          </a:p>
        </p:txBody>
      </p:sp>
      <p:sp>
        <p:nvSpPr>
          <p:cNvPr id="3" name="Content Placeholder 2"/>
          <p:cNvSpPr>
            <a:spLocks noGrp="1"/>
          </p:cNvSpPr>
          <p:nvPr>
            <p:ph idx="1"/>
          </p:nvPr>
        </p:nvSpPr>
        <p:spPr/>
        <p:txBody>
          <a:bodyPr/>
          <a:lstStyle/>
          <a:p>
            <a:pPr marL="0" indent="0">
              <a:spcAft>
                <a:spcPts val="0"/>
              </a:spcAft>
              <a:buFont typeface="Arial" pitchFamily="34" charset="0"/>
              <a:buNone/>
            </a:pPr>
            <a:r>
              <a:rPr lang="en-US" b="1" dirty="0">
                <a:solidFill>
                  <a:schemeClr val="tx2"/>
                </a:solidFill>
              </a:rPr>
              <a:t>STRATIFIED SAMPLE</a:t>
            </a:r>
          </a:p>
          <a:p>
            <a:pPr marL="0" indent="0">
              <a:spcBef>
                <a:spcPts val="0"/>
              </a:spcBef>
              <a:buFont typeface="Arial" pitchFamily="34" charset="0"/>
              <a:buNone/>
            </a:pPr>
            <a:r>
              <a:rPr lang="en-US" sz="2800" dirty="0"/>
              <a:t>A probability sample in which (1) the population is divided into mutually exclusive and exhaustive subsets, and (2) a probabilistic sample of elements is chosen </a:t>
            </a:r>
            <a:r>
              <a:rPr lang="en-US" sz="2800" dirty="0" smtClean="0"/>
              <a:t>independently </a:t>
            </a:r>
            <a:r>
              <a:rPr lang="en-US" sz="2800" dirty="0"/>
              <a:t>from each subset</a:t>
            </a:r>
            <a:r>
              <a:rPr lang="en-US" sz="2800" dirty="0" smtClean="0"/>
              <a:t>.</a:t>
            </a:r>
          </a:p>
          <a:p>
            <a:pPr marL="640080" lvl="1" indent="-306141">
              <a:lnSpc>
                <a:spcPct val="90000"/>
              </a:lnSpc>
              <a:spcBef>
                <a:spcPts val="1800"/>
              </a:spcBef>
              <a:spcAft>
                <a:spcPts val="0"/>
              </a:spcAft>
            </a:pPr>
            <a:r>
              <a:rPr lang="en-US" altLang="en-US" sz="2400" i="1" dirty="0"/>
              <a:t>most appropriate when strata are </a:t>
            </a:r>
            <a:r>
              <a:rPr lang="en-US" altLang="en-US" sz="2400" b="1" i="1" dirty="0"/>
              <a:t>homogeneous within</a:t>
            </a:r>
            <a:r>
              <a:rPr lang="en-US" altLang="en-US" sz="2400" i="1" dirty="0"/>
              <a:t> but </a:t>
            </a:r>
            <a:r>
              <a:rPr lang="en-US" altLang="en-US" sz="2400" b="1" i="1" dirty="0"/>
              <a:t>heterogeneous between</a:t>
            </a:r>
            <a:r>
              <a:rPr lang="en-US" altLang="en-US" sz="2400" i="1" dirty="0"/>
              <a:t> with respect to key variable(s)</a:t>
            </a:r>
          </a:p>
          <a:p>
            <a:pPr marL="640080" lvl="1" indent="-306141">
              <a:lnSpc>
                <a:spcPct val="90000"/>
              </a:lnSpc>
              <a:spcBef>
                <a:spcPts val="0"/>
              </a:spcBef>
              <a:spcAft>
                <a:spcPts val="0"/>
              </a:spcAft>
            </a:pPr>
            <a:r>
              <a:rPr lang="en-US" altLang="en-US" sz="2400" i="1" dirty="0"/>
              <a:t>decreased variance within strata on key variable(s) means increased precision</a:t>
            </a:r>
          </a:p>
          <a:p>
            <a:pPr marL="640080" lvl="1" indent="-306141">
              <a:lnSpc>
                <a:spcPct val="90000"/>
              </a:lnSpc>
              <a:spcBef>
                <a:spcPts val="0"/>
              </a:spcBef>
              <a:spcAft>
                <a:spcPts val="0"/>
              </a:spcAft>
            </a:pPr>
            <a:r>
              <a:rPr lang="en-US" altLang="en-US" sz="2400" i="1" dirty="0"/>
              <a:t>ability to ensure that important strata are </a:t>
            </a:r>
            <a:r>
              <a:rPr lang="en-US" altLang="en-US" sz="2400" i="1" dirty="0" smtClean="0"/>
              <a:t>represented</a:t>
            </a:r>
            <a:endParaRPr lang="en-US" sz="3600" dirty="0"/>
          </a:p>
        </p:txBody>
      </p:sp>
    </p:spTree>
    <p:extLst>
      <p:ext uri="{BB962C8B-B14F-4D97-AF65-F5344CB8AC3E}">
        <p14:creationId xmlns:p14="http://schemas.microsoft.com/office/powerpoint/2010/main" val="3592090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en-US" dirty="0"/>
              <a:t>Learning </a:t>
            </a:r>
            <a:r>
              <a:rPr lang="en-US" altLang="en-US" dirty="0" smtClean="0"/>
              <a:t>Objectives</a:t>
            </a:r>
            <a:r>
              <a:rPr lang="en-US" altLang="en-US" sz="2000" dirty="0" smtClean="0"/>
              <a:t> (2 of 3)</a:t>
            </a:r>
            <a:endParaRPr lang="en-US" dirty="0"/>
          </a:p>
        </p:txBody>
      </p:sp>
      <p:sp>
        <p:nvSpPr>
          <p:cNvPr id="2" name="Content Placeholder 2"/>
          <p:cNvSpPr>
            <a:spLocks noGrp="1"/>
          </p:cNvSpPr>
          <p:nvPr>
            <p:ph idx="1"/>
          </p:nvPr>
        </p:nvSpPr>
        <p:spPr/>
        <p:txBody>
          <a:bodyPr/>
          <a:lstStyle/>
          <a:p>
            <a:pPr marL="640080" indent="-640080">
              <a:spcBef>
                <a:spcPts val="1200"/>
              </a:spcBef>
              <a:spcAft>
                <a:spcPts val="1200"/>
              </a:spcAft>
              <a:buFont typeface="+mj-lt"/>
              <a:buAutoNum type="arabicPeriod" startAt="3"/>
            </a:pPr>
            <a:r>
              <a:rPr lang="en-US" dirty="0"/>
              <a:t>List the primary types </a:t>
            </a:r>
            <a:r>
              <a:rPr lang="en-US" dirty="0" smtClean="0"/>
              <a:t>of nonprobability </a:t>
            </a:r>
            <a:r>
              <a:rPr lang="en-US" dirty="0"/>
              <a:t>samples</a:t>
            </a:r>
            <a:r>
              <a:rPr lang="en-US" dirty="0" smtClean="0"/>
              <a:t>.</a:t>
            </a:r>
          </a:p>
          <a:p>
            <a:pPr marL="640080" indent="-640080">
              <a:spcBef>
                <a:spcPts val="1200"/>
              </a:spcBef>
              <a:spcAft>
                <a:spcPts val="1200"/>
              </a:spcAft>
              <a:buFont typeface="+mj-lt"/>
              <a:buAutoNum type="arabicPeriod" startAt="3"/>
            </a:pPr>
            <a:r>
              <a:rPr lang="en-US" dirty="0"/>
              <a:t>List the primary types of probability samples</a:t>
            </a:r>
            <a:r>
              <a:rPr lang="en-US" dirty="0" smtClean="0"/>
              <a:t>.</a:t>
            </a:r>
          </a:p>
          <a:p>
            <a:pPr marL="640080" indent="-640080">
              <a:spcBef>
                <a:spcPts val="1200"/>
              </a:spcBef>
              <a:spcAft>
                <a:spcPts val="1200"/>
              </a:spcAft>
              <a:buFont typeface="+mj-lt"/>
              <a:buAutoNum type="arabicPeriod" startAt="3"/>
            </a:pPr>
            <a:r>
              <a:rPr lang="en-US" dirty="0"/>
              <a:t>Discuss the concept of total sampling elements (TSE).</a:t>
            </a:r>
          </a:p>
        </p:txBody>
      </p:sp>
    </p:spTree>
    <p:extLst>
      <p:ext uri="{BB962C8B-B14F-4D97-AF65-F5344CB8AC3E}">
        <p14:creationId xmlns:p14="http://schemas.microsoft.com/office/powerpoint/2010/main" val="20158841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FFFFFF"/>
                </a:solidFill>
              </a:rPr>
              <a:t>Cluster Sample</a:t>
            </a:r>
          </a:p>
        </p:txBody>
      </p:sp>
      <p:sp>
        <p:nvSpPr>
          <p:cNvPr id="3" name="Content Placeholder 2"/>
          <p:cNvSpPr>
            <a:spLocks noGrp="1"/>
          </p:cNvSpPr>
          <p:nvPr>
            <p:ph idx="1"/>
          </p:nvPr>
        </p:nvSpPr>
        <p:spPr/>
        <p:txBody>
          <a:bodyPr/>
          <a:lstStyle/>
          <a:p>
            <a:pPr marL="0" indent="0">
              <a:spcAft>
                <a:spcPts val="0"/>
              </a:spcAft>
              <a:buFont typeface="Arial" pitchFamily="34" charset="0"/>
              <a:buNone/>
            </a:pPr>
            <a:r>
              <a:rPr lang="en-US" b="1" dirty="0">
                <a:solidFill>
                  <a:schemeClr val="tx2"/>
                </a:solidFill>
              </a:rPr>
              <a:t>CLUSTER SAMPLE</a:t>
            </a:r>
            <a:endParaRPr lang="en-US" sz="6000" b="1" dirty="0">
              <a:solidFill>
                <a:schemeClr val="tx2"/>
              </a:solidFill>
            </a:endParaRPr>
          </a:p>
          <a:p>
            <a:pPr marL="0" indent="0">
              <a:spcBef>
                <a:spcPts val="0"/>
              </a:spcBef>
              <a:buFont typeface="Arial" pitchFamily="34" charset="0"/>
              <a:buNone/>
            </a:pPr>
            <a:r>
              <a:rPr lang="en-US" sz="2800" dirty="0"/>
              <a:t>A probability sample in which (1) the parent population is divided into mutually exclusive and exhaustive subsets, and (2) a random sample of one or more subsets (clusters) is selected.</a:t>
            </a:r>
            <a:endParaRPr lang="en-US" dirty="0"/>
          </a:p>
          <a:p>
            <a:pPr marL="640080" lvl="1" indent="-306141">
              <a:spcBef>
                <a:spcPts val="1200"/>
              </a:spcBef>
              <a:spcAft>
                <a:spcPts val="0"/>
              </a:spcAft>
            </a:pPr>
            <a:r>
              <a:rPr lang="en-US" altLang="en-US" sz="2400" i="1" dirty="0"/>
              <a:t>strata should be </a:t>
            </a:r>
            <a:r>
              <a:rPr lang="en-US" altLang="en-US" sz="2400" b="1" i="1" dirty="0"/>
              <a:t>heterogeneous within</a:t>
            </a:r>
            <a:r>
              <a:rPr lang="en-US" altLang="en-US" sz="2400" i="1" dirty="0"/>
              <a:t>, </a:t>
            </a:r>
            <a:r>
              <a:rPr lang="en-US" altLang="en-US" sz="2400" b="1" i="1" dirty="0"/>
              <a:t>homogeneous between</a:t>
            </a:r>
          </a:p>
          <a:p>
            <a:pPr marL="640080" lvl="1" indent="-306141">
              <a:spcBef>
                <a:spcPts val="0"/>
              </a:spcBef>
            </a:pPr>
            <a:r>
              <a:rPr lang="en-US" altLang="en-US" sz="2400" i="1" dirty="0"/>
              <a:t>an </a:t>
            </a:r>
            <a:r>
              <a:rPr lang="en-US" altLang="en-US" sz="2400" b="1" i="1" dirty="0">
                <a:solidFill>
                  <a:schemeClr val="tx2"/>
                </a:solidFill>
              </a:rPr>
              <a:t>AREA SAMPLE </a:t>
            </a:r>
            <a:r>
              <a:rPr lang="en-US" altLang="en-US" sz="2400" i="1" dirty="0"/>
              <a:t>is a form of cluster sampling in which areas </a:t>
            </a:r>
            <a:r>
              <a:rPr lang="en-US" altLang="en-US" sz="2400" i="1" dirty="0" smtClean="0"/>
              <a:t>(for example, </a:t>
            </a:r>
            <a:r>
              <a:rPr lang="en-US" altLang="en-US" sz="2400" i="1" dirty="0"/>
              <a:t>census tracts, blocks) serve as the primary sampling units</a:t>
            </a:r>
            <a:endParaRPr lang="en-US" altLang="en-US" sz="2800" i="1" dirty="0"/>
          </a:p>
        </p:txBody>
      </p:sp>
    </p:spTree>
    <p:extLst>
      <p:ext uri="{BB962C8B-B14F-4D97-AF65-F5344CB8AC3E}">
        <p14:creationId xmlns:p14="http://schemas.microsoft.com/office/powerpoint/2010/main" val="32661245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i="1" dirty="0"/>
              <a:t>STEP 4:</a:t>
            </a:r>
            <a:r>
              <a:rPr lang="en-US" altLang="en-US" dirty="0"/>
              <a:t> Determine the Sample </a:t>
            </a:r>
            <a:r>
              <a:rPr lang="en-US" altLang="en-US" dirty="0" smtClean="0"/>
              <a:t>Size</a:t>
            </a:r>
            <a:r>
              <a:rPr lang="en-US" altLang="en-US" sz="2000" dirty="0" smtClean="0"/>
              <a:t> (1 of 2)</a:t>
            </a:r>
            <a:endParaRPr lang="en-US" dirty="0"/>
          </a:p>
        </p:txBody>
      </p:sp>
      <p:sp>
        <p:nvSpPr>
          <p:cNvPr id="3" name="Content Placeholder 2"/>
          <p:cNvSpPr>
            <a:spLocks noGrp="1"/>
          </p:cNvSpPr>
          <p:nvPr>
            <p:ph idx="1"/>
          </p:nvPr>
        </p:nvSpPr>
        <p:spPr>
          <a:xfrm>
            <a:off x="457200" y="1432560"/>
            <a:ext cx="8321040" cy="4663440"/>
          </a:xfrm>
        </p:spPr>
        <p:txBody>
          <a:bodyPr/>
          <a:lstStyle/>
          <a:p>
            <a:r>
              <a:rPr lang="en-US" altLang="en-US" sz="3200" dirty="0"/>
              <a:t>To determine the necessary sample size, we need three pieces of information:</a:t>
            </a:r>
          </a:p>
          <a:p>
            <a:pPr lvl="1"/>
            <a:r>
              <a:rPr lang="en-US" altLang="en-US" sz="2800" b="1" dirty="0">
                <a:solidFill>
                  <a:schemeClr val="tx2"/>
                </a:solidFill>
              </a:rPr>
              <a:t>how homogeneous (similar) the population is </a:t>
            </a:r>
            <a:r>
              <a:rPr lang="en-US" altLang="en-US" sz="2800" dirty="0"/>
              <a:t>on the characteristic to be estimated</a:t>
            </a:r>
          </a:p>
          <a:p>
            <a:pPr lvl="1"/>
            <a:r>
              <a:rPr lang="en-US" altLang="en-US" sz="2800" b="1" dirty="0">
                <a:solidFill>
                  <a:schemeClr val="tx2"/>
                </a:solidFill>
              </a:rPr>
              <a:t>how much precision is needed</a:t>
            </a:r>
            <a:r>
              <a:rPr lang="en-US" altLang="en-US" sz="2800" dirty="0"/>
              <a:t> in the estimate</a:t>
            </a:r>
          </a:p>
          <a:p>
            <a:pPr lvl="1"/>
            <a:r>
              <a:rPr lang="en-US" altLang="en-US" sz="2800" b="1" dirty="0">
                <a:solidFill>
                  <a:schemeClr val="tx2"/>
                </a:solidFill>
              </a:rPr>
              <a:t>how confident we need to be </a:t>
            </a:r>
            <a:r>
              <a:rPr lang="en-US" altLang="en-US" sz="2800" dirty="0"/>
              <a:t>that the true value falls within the precision range </a:t>
            </a:r>
            <a:r>
              <a:rPr lang="en-US" altLang="en-US" sz="2800" dirty="0" smtClean="0"/>
              <a:t>established</a:t>
            </a:r>
          </a:p>
        </p:txBody>
      </p:sp>
    </p:spTree>
    <p:extLst>
      <p:ext uri="{BB962C8B-B14F-4D97-AF65-F5344CB8AC3E}">
        <p14:creationId xmlns:p14="http://schemas.microsoft.com/office/powerpoint/2010/main" val="3007381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i="1" dirty="0"/>
              <a:t>STEP 4:</a:t>
            </a:r>
            <a:r>
              <a:rPr lang="en-US" altLang="en-US" dirty="0"/>
              <a:t> Determine the Sample Size</a:t>
            </a:r>
            <a:r>
              <a:rPr lang="en-US" altLang="en-US" sz="2000" dirty="0"/>
              <a:t> </a:t>
            </a:r>
            <a:r>
              <a:rPr lang="en-US" altLang="en-US" sz="2000" dirty="0" smtClean="0"/>
              <a:t>(2 </a:t>
            </a:r>
            <a:r>
              <a:rPr lang="en-US" altLang="en-US" sz="2000" dirty="0"/>
              <a:t>of 2)</a:t>
            </a:r>
            <a:endParaRPr lang="en-US" dirty="0"/>
          </a:p>
        </p:txBody>
      </p:sp>
      <p:sp>
        <p:nvSpPr>
          <p:cNvPr id="3" name="Content Placeholder 2"/>
          <p:cNvSpPr>
            <a:spLocks noGrp="1"/>
          </p:cNvSpPr>
          <p:nvPr>
            <p:ph sz="half" idx="1"/>
          </p:nvPr>
        </p:nvSpPr>
        <p:spPr>
          <a:xfrm>
            <a:off x="457200" y="1432560"/>
            <a:ext cx="8077200" cy="2987040"/>
          </a:xfrm>
        </p:spPr>
        <p:txBody>
          <a:bodyPr/>
          <a:lstStyle/>
          <a:p>
            <a:pPr marL="0" indent="0">
              <a:spcBef>
                <a:spcPts val="600"/>
              </a:spcBef>
              <a:buFont typeface="Arial" pitchFamily="34" charset="0"/>
              <a:buNone/>
            </a:pPr>
            <a:r>
              <a:rPr lang="en-US" b="1" dirty="0">
                <a:solidFill>
                  <a:schemeClr val="tx2"/>
                </a:solidFill>
              </a:rPr>
              <a:t>PRECISION</a:t>
            </a:r>
          </a:p>
          <a:p>
            <a:pPr marL="0" indent="0">
              <a:spcBef>
                <a:spcPts val="0"/>
              </a:spcBef>
              <a:buFont typeface="Arial" pitchFamily="34" charset="0"/>
              <a:buNone/>
            </a:pPr>
            <a:r>
              <a:rPr lang="en-US" sz="2800" dirty="0"/>
              <a:t>The degree of error in an estimate of a population parameter.</a:t>
            </a:r>
          </a:p>
          <a:p>
            <a:pPr marL="0" indent="0">
              <a:spcBef>
                <a:spcPts val="600"/>
              </a:spcBef>
              <a:buFont typeface="Arial" pitchFamily="34" charset="0"/>
              <a:buNone/>
            </a:pPr>
            <a:r>
              <a:rPr lang="en-US" b="1" dirty="0">
                <a:solidFill>
                  <a:schemeClr val="tx2"/>
                </a:solidFill>
              </a:rPr>
              <a:t>CONFIDENCE</a:t>
            </a:r>
          </a:p>
          <a:p>
            <a:pPr marL="0" indent="0">
              <a:spcBef>
                <a:spcPts val="0"/>
              </a:spcBef>
              <a:buFont typeface="Arial" pitchFamily="34" charset="0"/>
              <a:buNone/>
            </a:pPr>
            <a:r>
              <a:rPr lang="en-US" sz="2800" dirty="0"/>
              <a:t>The degree to which one can feel confident that an estimate approximates the true value</a:t>
            </a:r>
            <a:r>
              <a:rPr lang="en-US" sz="2800" dirty="0" smtClean="0"/>
              <a:t>.</a:t>
            </a:r>
            <a:endParaRPr lang="en-US" sz="2800" dirty="0"/>
          </a:p>
        </p:txBody>
      </p:sp>
      <p:sp>
        <p:nvSpPr>
          <p:cNvPr id="4" name="Content Placeholder 3"/>
          <p:cNvSpPr>
            <a:spLocks noGrp="1"/>
          </p:cNvSpPr>
          <p:nvPr>
            <p:ph sz="half" idx="2"/>
          </p:nvPr>
        </p:nvSpPr>
        <p:spPr>
          <a:xfrm>
            <a:off x="457200" y="4648200"/>
            <a:ext cx="8229600" cy="1463040"/>
          </a:xfrm>
          <a:solidFill>
            <a:srgbClr val="AD2962"/>
          </a:solidFill>
        </p:spPr>
        <p:txBody>
          <a:bodyPr/>
          <a:lstStyle/>
          <a:p>
            <a:pPr marL="0" lvl="1" indent="0">
              <a:buNone/>
            </a:pPr>
            <a:r>
              <a:rPr lang="en-US" altLang="en-US" sz="2800" b="1" dirty="0">
                <a:solidFill>
                  <a:schemeClr val="bg1"/>
                </a:solidFill>
              </a:rPr>
              <a:t>Precision and confidence are inversely related; as one increases, the other decreases, all else equal</a:t>
            </a:r>
            <a:r>
              <a:rPr lang="en-US" altLang="en-US" sz="2800" b="1" dirty="0" smtClean="0">
                <a:solidFill>
                  <a:schemeClr val="bg1"/>
                </a:solidFill>
              </a:rPr>
              <a:t>.</a:t>
            </a:r>
            <a:endParaRPr lang="en-US" altLang="en-US" sz="2800" b="1" dirty="0">
              <a:solidFill>
                <a:schemeClr val="bg1"/>
              </a:solidFill>
            </a:endParaRPr>
          </a:p>
        </p:txBody>
      </p:sp>
    </p:spTree>
    <p:extLst>
      <p:ext uri="{BB962C8B-B14F-4D97-AF65-F5344CB8AC3E}">
        <p14:creationId xmlns:p14="http://schemas.microsoft.com/office/powerpoint/2010/main" val="40733273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Determining Sample Size When Estimating </a:t>
            </a:r>
            <a:r>
              <a:rPr lang="en-US" altLang="en-US" dirty="0" smtClean="0"/>
              <a:t>Means</a:t>
            </a:r>
            <a:r>
              <a:rPr lang="en-US" altLang="en-US" sz="2000" dirty="0" smtClean="0"/>
              <a:t> (1 of 5)</a:t>
            </a:r>
            <a:endParaRPr lang="en-US" dirty="0"/>
          </a:p>
        </p:txBody>
      </p:sp>
      <p:pic>
        <p:nvPicPr>
          <p:cNvPr id="8194" name="Picture 2" descr="A formula reads, n equals (z squared divided by H squared) times (estimated sigma squared). "/>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676400" y="1381398"/>
            <a:ext cx="5562600" cy="189520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sz="half" idx="2"/>
          </p:nvPr>
        </p:nvSpPr>
        <p:spPr>
          <a:xfrm>
            <a:off x="609600" y="3352800"/>
            <a:ext cx="7955280" cy="2819400"/>
          </a:xfrm>
        </p:spPr>
        <p:txBody>
          <a:bodyPr/>
          <a:lstStyle/>
          <a:p>
            <a:pPr marL="0" indent="0">
              <a:buNone/>
            </a:pPr>
            <a:r>
              <a:rPr lang="en-US" sz="3000" dirty="0"/>
              <a:t>Where </a:t>
            </a:r>
            <a:r>
              <a:rPr lang="en-US" sz="3000" i="1" dirty="0"/>
              <a:t>n</a:t>
            </a:r>
            <a:r>
              <a:rPr lang="en-US" sz="3000" dirty="0"/>
              <a:t> = required sample size, </a:t>
            </a:r>
            <a:r>
              <a:rPr lang="en-US" sz="3000" i="1" dirty="0"/>
              <a:t>z</a:t>
            </a:r>
            <a:r>
              <a:rPr lang="en-US" sz="3000" dirty="0"/>
              <a:t> = </a:t>
            </a:r>
            <a:r>
              <a:rPr lang="en-US" sz="3000" i="1" dirty="0"/>
              <a:t>z</a:t>
            </a:r>
            <a:r>
              <a:rPr lang="en-US" sz="3000" dirty="0"/>
              <a:t>-score corresponding to the desired degree of confidence, </a:t>
            </a:r>
            <a:r>
              <a:rPr lang="en-US" sz="3000" i="1" dirty="0"/>
              <a:t>H</a:t>
            </a:r>
            <a:r>
              <a:rPr lang="en-US" sz="3000" dirty="0"/>
              <a:t> = half-precision (or how far off the estimate can be in either direction), and </a:t>
            </a:r>
            <a:r>
              <a:rPr lang="el-GR" sz="3000" i="1" dirty="0">
                <a:cs typeface="Arial" pitchFamily="34" charset="0"/>
              </a:rPr>
              <a:t>σ</a:t>
            </a:r>
            <a:r>
              <a:rPr lang="en-US" sz="3000" i="1" baseline="30000" dirty="0">
                <a:cs typeface="Arial" pitchFamily="34" charset="0"/>
              </a:rPr>
              <a:t>2</a:t>
            </a:r>
            <a:r>
              <a:rPr lang="en-US" sz="3000" baseline="30000" dirty="0">
                <a:cs typeface="Arial" pitchFamily="34" charset="0"/>
              </a:rPr>
              <a:t> </a:t>
            </a:r>
            <a:r>
              <a:rPr lang="en-US" sz="3000" dirty="0">
                <a:cs typeface="Arial" pitchFamily="34" charset="0"/>
              </a:rPr>
              <a:t>= variance of the variable in the population</a:t>
            </a:r>
            <a:r>
              <a:rPr lang="en-US" sz="3000" dirty="0" smtClean="0">
                <a:cs typeface="Arial" pitchFamily="34" charset="0"/>
              </a:rPr>
              <a:t>.</a:t>
            </a:r>
            <a:endParaRPr lang="en-US" sz="3000" dirty="0"/>
          </a:p>
        </p:txBody>
      </p:sp>
    </p:spTree>
    <p:extLst>
      <p:ext uri="{BB962C8B-B14F-4D97-AF65-F5344CB8AC3E}">
        <p14:creationId xmlns:p14="http://schemas.microsoft.com/office/powerpoint/2010/main" val="29654570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Determining Sample Size When Estimating </a:t>
            </a:r>
            <a:r>
              <a:rPr lang="en-US" altLang="en-US" dirty="0" smtClean="0"/>
              <a:t>Means</a:t>
            </a:r>
            <a:r>
              <a:rPr lang="en-US" altLang="en-US" sz="2000" dirty="0" smtClean="0"/>
              <a:t> (2 of 5)</a:t>
            </a:r>
            <a:endParaRPr lang="en-US" dirty="0"/>
          </a:p>
        </p:txBody>
      </p:sp>
      <p:sp>
        <p:nvSpPr>
          <p:cNvPr id="3" name="Content Placeholder 2"/>
          <p:cNvSpPr>
            <a:spLocks noGrp="1"/>
          </p:cNvSpPr>
          <p:nvPr>
            <p:ph sz="half" idx="1"/>
          </p:nvPr>
        </p:nvSpPr>
        <p:spPr>
          <a:xfrm>
            <a:off x="457200" y="1432560"/>
            <a:ext cx="7924800" cy="1463040"/>
          </a:xfrm>
        </p:spPr>
        <p:txBody>
          <a:bodyPr/>
          <a:lstStyle/>
          <a:p>
            <a:pPr marL="0" indent="0" algn="ctr">
              <a:buNone/>
            </a:pPr>
            <a:r>
              <a:rPr lang="en-US" altLang="en-US" dirty="0"/>
              <a:t>When is it </a:t>
            </a:r>
            <a:r>
              <a:rPr lang="en-US" altLang="en-US" b="1" i="1" dirty="0"/>
              <a:t>mean</a:t>
            </a:r>
            <a:r>
              <a:rPr lang="en-US" altLang="en-US" dirty="0"/>
              <a:t>ingful to calculate a mean</a:t>
            </a:r>
            <a:r>
              <a:rPr lang="en-US" altLang="en-US" dirty="0" smtClean="0"/>
              <a:t>?</a:t>
            </a:r>
            <a:endParaRPr lang="en-US" altLang="en-US" dirty="0"/>
          </a:p>
        </p:txBody>
      </p:sp>
      <p:sp>
        <p:nvSpPr>
          <p:cNvPr id="4" name="Content Placeholder 3"/>
          <p:cNvSpPr>
            <a:spLocks noGrp="1"/>
          </p:cNvSpPr>
          <p:nvPr>
            <p:ph sz="half" idx="2"/>
          </p:nvPr>
        </p:nvSpPr>
        <p:spPr>
          <a:xfrm>
            <a:off x="1676400" y="3200400"/>
            <a:ext cx="5638800" cy="2362200"/>
          </a:xfrm>
          <a:prstGeom prst="flowChartConnector">
            <a:avLst/>
          </a:prstGeom>
          <a:solidFill>
            <a:srgbClr val="CCCCCC"/>
          </a:solidFill>
          <a:ln w="38100">
            <a:solidFill>
              <a:srgbClr val="89A4A7"/>
            </a:solidFill>
          </a:ln>
        </p:spPr>
        <p:txBody>
          <a:bodyPr anchor="ctr"/>
          <a:lstStyle/>
          <a:p>
            <a:pPr algn="ctr">
              <a:spcBef>
                <a:spcPts val="1200"/>
              </a:spcBef>
              <a:spcAft>
                <a:spcPts val="1200"/>
              </a:spcAft>
              <a:buNone/>
            </a:pPr>
            <a:r>
              <a:rPr lang="en-US" altLang="en-US" sz="3200" b="1" i="1" dirty="0">
                <a:solidFill>
                  <a:schemeClr val="tx2"/>
                </a:solidFill>
              </a:rPr>
              <a:t>INTERVAL </a:t>
            </a:r>
            <a:r>
              <a:rPr lang="en-US" altLang="en-US" sz="3200" b="1" i="1" dirty="0" smtClean="0">
                <a:solidFill>
                  <a:schemeClr val="tx2"/>
                </a:solidFill>
              </a:rPr>
              <a:t>SCALES</a:t>
            </a:r>
            <a:endParaRPr lang="en-US" altLang="en-US" sz="800" b="1" i="1" dirty="0">
              <a:solidFill>
                <a:schemeClr val="tx2"/>
              </a:solidFill>
            </a:endParaRPr>
          </a:p>
          <a:p>
            <a:pPr algn="ctr">
              <a:spcBef>
                <a:spcPts val="1200"/>
              </a:spcBef>
              <a:spcAft>
                <a:spcPts val="1200"/>
              </a:spcAft>
              <a:buNone/>
            </a:pPr>
            <a:r>
              <a:rPr lang="en-US" altLang="en-US" sz="3200" b="1" i="1" dirty="0">
                <a:solidFill>
                  <a:schemeClr val="tx2"/>
                </a:solidFill>
              </a:rPr>
              <a:t>RATIO </a:t>
            </a:r>
            <a:r>
              <a:rPr lang="en-US" altLang="en-US" sz="3200" b="1" i="1" dirty="0" smtClean="0">
                <a:solidFill>
                  <a:schemeClr val="tx2"/>
                </a:solidFill>
              </a:rPr>
              <a:t>SCALES</a:t>
            </a:r>
            <a:endParaRPr lang="en-US" altLang="en-US" sz="3200" b="1" i="1" dirty="0">
              <a:solidFill>
                <a:schemeClr val="tx2"/>
              </a:solidFill>
            </a:endParaRPr>
          </a:p>
        </p:txBody>
      </p:sp>
    </p:spTree>
    <p:extLst>
      <p:ext uri="{BB962C8B-B14F-4D97-AF65-F5344CB8AC3E}">
        <p14:creationId xmlns:p14="http://schemas.microsoft.com/office/powerpoint/2010/main" val="18366897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Determining Sample Size When Estimating Means</a:t>
            </a:r>
            <a:r>
              <a:rPr lang="en-US" altLang="en-US" sz="2000" dirty="0"/>
              <a:t> </a:t>
            </a:r>
            <a:r>
              <a:rPr lang="en-US" altLang="en-US" sz="2000" dirty="0" smtClean="0"/>
              <a:t>(3 </a:t>
            </a:r>
            <a:r>
              <a:rPr lang="en-US" altLang="en-US" sz="2000" dirty="0"/>
              <a:t>of 5)</a:t>
            </a:r>
            <a:endParaRPr lang="en-US" dirty="0"/>
          </a:p>
        </p:txBody>
      </p:sp>
      <p:sp>
        <p:nvSpPr>
          <p:cNvPr id="3" name="Content Placeholder 2"/>
          <p:cNvSpPr>
            <a:spLocks noGrp="1"/>
          </p:cNvSpPr>
          <p:nvPr>
            <p:ph idx="1"/>
          </p:nvPr>
        </p:nvSpPr>
        <p:spPr/>
        <p:txBody>
          <a:bodyPr/>
          <a:lstStyle/>
          <a:p>
            <a:r>
              <a:rPr lang="en-US" altLang="en-US" sz="3200" dirty="0"/>
              <a:t>You have been asked to determine the average amount that fishermen spend per year on food and lodging while on fishing trips in a certain state. Your estimate is to be within   + / </a:t>
            </a:r>
            <a:r>
              <a:rPr lang="en-US" altLang="en-US" sz="3200" dirty="0" smtClean="0"/>
              <a:t>− </a:t>
            </a:r>
            <a:r>
              <a:rPr lang="en-US" altLang="en-US" sz="3200" dirty="0"/>
              <a:t>$25 of the population mean; the confidence level is to be 95%; and the estimated standard deviation for the amount spent is $125 based on prior research. Thus</a:t>
            </a:r>
            <a:r>
              <a:rPr lang="en-US" altLang="en-US" sz="3200" dirty="0" smtClean="0"/>
              <a:t>…</a:t>
            </a:r>
            <a:endParaRPr lang="en-US" altLang="en-US" sz="3200" dirty="0"/>
          </a:p>
        </p:txBody>
      </p:sp>
    </p:spTree>
    <p:extLst>
      <p:ext uri="{BB962C8B-B14F-4D97-AF65-F5344CB8AC3E}">
        <p14:creationId xmlns:p14="http://schemas.microsoft.com/office/powerpoint/2010/main" val="4687665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Determining Sample Size When Estimating Means</a:t>
            </a:r>
            <a:r>
              <a:rPr lang="en-US" altLang="en-US" sz="2000" dirty="0"/>
              <a:t> </a:t>
            </a:r>
            <a:r>
              <a:rPr lang="en-US" altLang="en-US" sz="2000" dirty="0" smtClean="0"/>
              <a:t>(4 </a:t>
            </a:r>
            <a:r>
              <a:rPr lang="en-US" altLang="en-US" sz="2000" dirty="0"/>
              <a:t>of 5)</a:t>
            </a:r>
            <a:endParaRPr lang="en-US" dirty="0"/>
          </a:p>
        </p:txBody>
      </p:sp>
      <p:sp>
        <p:nvSpPr>
          <p:cNvPr id="3" name="Content Placeholder 2"/>
          <p:cNvSpPr>
            <a:spLocks noGrp="1"/>
          </p:cNvSpPr>
          <p:nvPr>
            <p:ph sz="half" idx="1"/>
          </p:nvPr>
        </p:nvSpPr>
        <p:spPr>
          <a:xfrm>
            <a:off x="457200" y="1661160"/>
            <a:ext cx="8077200" cy="1996440"/>
          </a:xfrm>
        </p:spPr>
        <p:txBody>
          <a:bodyPr/>
          <a:lstStyle/>
          <a:p>
            <a:pPr lvl="1" algn="ctr">
              <a:buNone/>
            </a:pPr>
            <a:r>
              <a:rPr lang="en-US" altLang="en-US" b="1" dirty="0"/>
              <a:t>H = $25</a:t>
            </a:r>
          </a:p>
          <a:p>
            <a:pPr lvl="1" algn="ctr">
              <a:buNone/>
            </a:pPr>
            <a:r>
              <a:rPr lang="en-US" altLang="en-US" b="1" i="1" dirty="0"/>
              <a:t>z </a:t>
            </a:r>
            <a:r>
              <a:rPr lang="en-US" altLang="en-US" b="1" dirty="0"/>
              <a:t>= 1.96</a:t>
            </a:r>
          </a:p>
          <a:p>
            <a:pPr lvl="1" algn="ctr">
              <a:buNone/>
            </a:pPr>
            <a:r>
              <a:rPr lang="el-GR" altLang="en-US" b="1" i="1" dirty="0">
                <a:cs typeface="Arial" pitchFamily="34" charset="0"/>
              </a:rPr>
              <a:t>σ</a:t>
            </a:r>
            <a:r>
              <a:rPr lang="en-US" altLang="en-US" b="1" dirty="0">
                <a:cs typeface="Arial" pitchFamily="34" charset="0"/>
              </a:rPr>
              <a:t> = $</a:t>
            </a:r>
            <a:r>
              <a:rPr lang="en-US" altLang="en-US" b="1" dirty="0" smtClean="0">
                <a:cs typeface="Arial" pitchFamily="34" charset="0"/>
              </a:rPr>
              <a:t>125</a:t>
            </a:r>
            <a:endParaRPr lang="en-US" altLang="en-US" b="1" dirty="0">
              <a:cs typeface="Arial" pitchFamily="34" charset="0"/>
            </a:endParaRPr>
          </a:p>
        </p:txBody>
      </p:sp>
      <p:sp>
        <p:nvSpPr>
          <p:cNvPr id="4" name="Content Placeholder 3"/>
          <p:cNvSpPr>
            <a:spLocks noGrp="1"/>
          </p:cNvSpPr>
          <p:nvPr>
            <p:ph sz="half" idx="2"/>
          </p:nvPr>
        </p:nvSpPr>
        <p:spPr>
          <a:xfrm>
            <a:off x="914400" y="3962400"/>
            <a:ext cx="7315200" cy="1097280"/>
          </a:xfrm>
          <a:solidFill>
            <a:srgbClr val="F1F9F9"/>
          </a:solidFill>
          <a:ln w="19050">
            <a:solidFill>
              <a:schemeClr val="tx1"/>
            </a:solidFill>
          </a:ln>
        </p:spPr>
        <p:txBody>
          <a:bodyPr anchor="ctr"/>
          <a:lstStyle/>
          <a:p>
            <a:pPr marL="0" lvl="1" indent="0" algn="ctr">
              <a:buNone/>
            </a:pPr>
            <a:r>
              <a:rPr lang="en-US" altLang="en-US" sz="2900" b="1" i="1" dirty="0">
                <a:solidFill>
                  <a:schemeClr val="tx2"/>
                </a:solidFill>
                <a:cs typeface="Arial" pitchFamily="34" charset="0"/>
              </a:rPr>
              <a:t>HOW LARGE A SAMPLE DO YOU NEED</a:t>
            </a:r>
            <a:r>
              <a:rPr lang="en-US" altLang="en-US" sz="2900" b="1" i="1" dirty="0" smtClean="0">
                <a:solidFill>
                  <a:schemeClr val="tx2"/>
                </a:solidFill>
                <a:cs typeface="Arial" pitchFamily="34" charset="0"/>
              </a:rPr>
              <a:t>?</a:t>
            </a:r>
            <a:endParaRPr lang="el-GR" altLang="en-US" sz="2900" b="1" i="1" dirty="0">
              <a:solidFill>
                <a:schemeClr val="tx2"/>
              </a:solidFill>
              <a:cs typeface="Arial" pitchFamily="34" charset="0"/>
            </a:endParaRPr>
          </a:p>
        </p:txBody>
      </p:sp>
    </p:spTree>
    <p:extLst>
      <p:ext uri="{BB962C8B-B14F-4D97-AF65-F5344CB8AC3E}">
        <p14:creationId xmlns:p14="http://schemas.microsoft.com/office/powerpoint/2010/main" val="25253573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Determining Sample Size When Estimating Means</a:t>
            </a:r>
            <a:r>
              <a:rPr lang="en-US" altLang="en-US" sz="2000" dirty="0"/>
              <a:t> </a:t>
            </a:r>
            <a:r>
              <a:rPr lang="en-US" altLang="en-US" sz="2000" dirty="0" smtClean="0"/>
              <a:t>(5 </a:t>
            </a:r>
            <a:r>
              <a:rPr lang="en-US" altLang="en-US" sz="2000" dirty="0"/>
              <a:t>of 5)</a:t>
            </a:r>
            <a:endParaRPr lang="en-US" dirty="0"/>
          </a:p>
        </p:txBody>
      </p:sp>
      <p:pic>
        <p:nvPicPr>
          <p:cNvPr id="6" name="Picture 2" descr="A formula reads, n equals (z squared divided by H squared) times (estimated sigma squared), which equals (1.96 squared divided by 25 squared) times 125 squared, which equals 9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590800"/>
            <a:ext cx="8229600" cy="1955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6428717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Determining Sample Size When Estimating </a:t>
            </a:r>
            <a:r>
              <a:rPr lang="en-US" dirty="0" smtClean="0">
                <a:solidFill>
                  <a:srgbClr val="FFFFFF"/>
                </a:solidFill>
              </a:rPr>
              <a:t>Proportions</a:t>
            </a:r>
            <a:r>
              <a:rPr lang="en-US" sz="2000" dirty="0" smtClean="0">
                <a:solidFill>
                  <a:srgbClr val="FFFFFF"/>
                </a:solidFill>
              </a:rPr>
              <a:t> (1 of 5)</a:t>
            </a:r>
            <a:endParaRPr lang="en-US" dirty="0"/>
          </a:p>
        </p:txBody>
      </p:sp>
      <p:pic>
        <p:nvPicPr>
          <p:cNvPr id="7" name="Picture 2" descr="A formula reads, n equals (z squared divided by H squared) times pi times (1 minus pi)."/>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1524000"/>
            <a:ext cx="5257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 name="Content Placeholder 3"/>
          <p:cNvSpPr>
            <a:spLocks noGrp="1"/>
          </p:cNvSpPr>
          <p:nvPr>
            <p:ph sz="half" idx="2"/>
          </p:nvPr>
        </p:nvSpPr>
        <p:spPr>
          <a:xfrm>
            <a:off x="609600" y="3505200"/>
            <a:ext cx="8077200" cy="2286000"/>
          </a:xfrm>
        </p:spPr>
        <p:txBody>
          <a:bodyPr/>
          <a:lstStyle/>
          <a:p>
            <a:pPr marL="0" indent="0">
              <a:buNone/>
            </a:pPr>
            <a:r>
              <a:rPr lang="en-US" sz="2800" dirty="0"/>
              <a:t>Where </a:t>
            </a:r>
            <a:r>
              <a:rPr lang="en-US" sz="2800" i="1" dirty="0"/>
              <a:t>n</a:t>
            </a:r>
            <a:r>
              <a:rPr lang="en-US" sz="2800" dirty="0"/>
              <a:t> = required sample size, </a:t>
            </a:r>
            <a:r>
              <a:rPr lang="en-US" sz="2800" i="1" dirty="0"/>
              <a:t>z</a:t>
            </a:r>
            <a:r>
              <a:rPr lang="en-US" sz="2800" dirty="0"/>
              <a:t> = </a:t>
            </a:r>
            <a:r>
              <a:rPr lang="en-US" sz="2800" i="1" dirty="0"/>
              <a:t>z</a:t>
            </a:r>
            <a:r>
              <a:rPr lang="en-US" sz="2800" dirty="0"/>
              <a:t>-score corresponding to the desired degree of confidence, </a:t>
            </a:r>
            <a:r>
              <a:rPr lang="en-US" sz="2800" i="1" dirty="0"/>
              <a:t>H</a:t>
            </a:r>
            <a:r>
              <a:rPr lang="en-US" sz="2800" dirty="0"/>
              <a:t> = half-precision (or how far off the estimate can be in either direction), and </a:t>
            </a:r>
            <a:r>
              <a:rPr lang="el-GR" sz="2800" i="1" dirty="0">
                <a:cs typeface="Arial" pitchFamily="34" charset="0"/>
              </a:rPr>
              <a:t>π</a:t>
            </a:r>
            <a:r>
              <a:rPr lang="en-US" sz="2800" baseline="30000" dirty="0">
                <a:cs typeface="Arial" pitchFamily="34" charset="0"/>
              </a:rPr>
              <a:t> </a:t>
            </a:r>
            <a:r>
              <a:rPr lang="en-US" sz="2800" dirty="0">
                <a:cs typeface="Arial" pitchFamily="34" charset="0"/>
              </a:rPr>
              <a:t>= estimated population proportion</a:t>
            </a:r>
            <a:r>
              <a:rPr lang="en-US" sz="2800" dirty="0" smtClean="0">
                <a:cs typeface="Arial" pitchFamily="34" charset="0"/>
              </a:rPr>
              <a:t>.</a:t>
            </a:r>
            <a:endParaRPr lang="el-GR" sz="2800" dirty="0">
              <a:cs typeface="Arial" pitchFamily="34" charset="0"/>
            </a:endParaRPr>
          </a:p>
        </p:txBody>
      </p:sp>
    </p:spTree>
    <p:extLst>
      <p:ext uri="{BB962C8B-B14F-4D97-AF65-F5344CB8AC3E}">
        <p14:creationId xmlns:p14="http://schemas.microsoft.com/office/powerpoint/2010/main" val="8207039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Determining Sample Size When Estimating Proportions</a:t>
            </a:r>
            <a:r>
              <a:rPr lang="en-US" sz="2000" dirty="0">
                <a:solidFill>
                  <a:srgbClr val="FFFFFF"/>
                </a:solidFill>
              </a:rPr>
              <a:t> </a:t>
            </a:r>
            <a:r>
              <a:rPr lang="en-US" sz="2000" dirty="0" smtClean="0">
                <a:solidFill>
                  <a:srgbClr val="FFFFFF"/>
                </a:solidFill>
              </a:rPr>
              <a:t>(2 </a:t>
            </a:r>
            <a:r>
              <a:rPr lang="en-US" sz="2000" dirty="0">
                <a:solidFill>
                  <a:srgbClr val="FFFFFF"/>
                </a:solidFill>
              </a:rPr>
              <a:t>of </a:t>
            </a:r>
            <a:r>
              <a:rPr lang="en-US" sz="2000" dirty="0" smtClean="0">
                <a:solidFill>
                  <a:srgbClr val="FFFFFF"/>
                </a:solidFill>
              </a:rPr>
              <a:t>5)</a:t>
            </a:r>
            <a:endParaRPr lang="en-US" dirty="0"/>
          </a:p>
        </p:txBody>
      </p:sp>
      <p:sp>
        <p:nvSpPr>
          <p:cNvPr id="3" name="Content Placeholder 2"/>
          <p:cNvSpPr>
            <a:spLocks noGrp="1"/>
          </p:cNvSpPr>
          <p:nvPr>
            <p:ph sz="half" idx="1"/>
          </p:nvPr>
        </p:nvSpPr>
        <p:spPr>
          <a:xfrm>
            <a:off x="457200" y="1432560"/>
            <a:ext cx="7924800" cy="1463040"/>
          </a:xfrm>
        </p:spPr>
        <p:txBody>
          <a:bodyPr/>
          <a:lstStyle/>
          <a:p>
            <a:pPr marL="457200" indent="-457200">
              <a:buFont typeface="Arial" panose="020B0604020202020204" pitchFamily="34" charset="0"/>
              <a:buChar char="•"/>
            </a:pPr>
            <a:r>
              <a:rPr lang="en-US" altLang="en-US" dirty="0"/>
              <a:t>When do we use the proportion formula for sample size calculation?</a:t>
            </a:r>
          </a:p>
        </p:txBody>
      </p:sp>
      <p:sp>
        <p:nvSpPr>
          <p:cNvPr id="4" name="Content Placeholder 3"/>
          <p:cNvSpPr>
            <a:spLocks noGrp="1"/>
          </p:cNvSpPr>
          <p:nvPr>
            <p:ph sz="half" idx="2"/>
          </p:nvPr>
        </p:nvSpPr>
        <p:spPr>
          <a:xfrm>
            <a:off x="1676400" y="3200400"/>
            <a:ext cx="5638800" cy="2362200"/>
          </a:xfrm>
          <a:prstGeom prst="flowChartConnector">
            <a:avLst/>
          </a:prstGeom>
          <a:solidFill>
            <a:srgbClr val="CCCCCC"/>
          </a:solidFill>
          <a:ln w="38100">
            <a:solidFill>
              <a:srgbClr val="89A4A7"/>
            </a:solidFill>
          </a:ln>
        </p:spPr>
        <p:txBody>
          <a:bodyPr anchor="ctr"/>
          <a:lstStyle/>
          <a:p>
            <a:pPr algn="ctr">
              <a:spcBef>
                <a:spcPts val="1200"/>
              </a:spcBef>
              <a:spcAft>
                <a:spcPts val="1200"/>
              </a:spcAft>
              <a:buNone/>
            </a:pPr>
            <a:r>
              <a:rPr lang="en-US" altLang="en-US" sz="3200" b="1" i="1" dirty="0">
                <a:solidFill>
                  <a:schemeClr val="accent2"/>
                </a:solidFill>
              </a:rPr>
              <a:t>NOMINAL </a:t>
            </a:r>
            <a:r>
              <a:rPr lang="en-US" altLang="en-US" sz="3200" b="1" i="1" dirty="0" smtClean="0">
                <a:solidFill>
                  <a:schemeClr val="accent2"/>
                </a:solidFill>
              </a:rPr>
              <a:t>SCALES</a:t>
            </a:r>
            <a:endParaRPr lang="en-US" altLang="en-US" sz="800" b="1" i="1" dirty="0">
              <a:solidFill>
                <a:schemeClr val="accent2"/>
              </a:solidFill>
            </a:endParaRPr>
          </a:p>
          <a:p>
            <a:pPr algn="ctr">
              <a:spcBef>
                <a:spcPts val="1200"/>
              </a:spcBef>
              <a:spcAft>
                <a:spcPts val="1200"/>
              </a:spcAft>
              <a:buNone/>
            </a:pPr>
            <a:r>
              <a:rPr lang="en-US" altLang="en-US" sz="3200" b="1" i="1" dirty="0">
                <a:solidFill>
                  <a:schemeClr val="accent2"/>
                </a:solidFill>
              </a:rPr>
              <a:t>ORDINAL SCALES</a:t>
            </a:r>
          </a:p>
        </p:txBody>
      </p:sp>
    </p:spTree>
    <p:extLst>
      <p:ext uri="{BB962C8B-B14F-4D97-AF65-F5344CB8AC3E}">
        <p14:creationId xmlns:p14="http://schemas.microsoft.com/office/powerpoint/2010/main" val="254025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en-US" dirty="0"/>
              <a:t>Learning </a:t>
            </a:r>
            <a:r>
              <a:rPr lang="en-US" altLang="en-US" dirty="0" smtClean="0"/>
              <a:t>Objectives</a:t>
            </a:r>
            <a:r>
              <a:rPr lang="en-US" altLang="en-US" sz="2000" dirty="0" smtClean="0"/>
              <a:t> (3 of 3)</a:t>
            </a:r>
            <a:endParaRPr lang="en-US" dirty="0"/>
          </a:p>
        </p:txBody>
      </p:sp>
      <p:sp>
        <p:nvSpPr>
          <p:cNvPr id="2" name="Content Placeholder 2"/>
          <p:cNvSpPr>
            <a:spLocks noGrp="1"/>
          </p:cNvSpPr>
          <p:nvPr>
            <p:ph idx="1"/>
          </p:nvPr>
        </p:nvSpPr>
        <p:spPr/>
        <p:txBody>
          <a:bodyPr/>
          <a:lstStyle/>
          <a:p>
            <a:pPr marL="640080" indent="-640080">
              <a:spcBef>
                <a:spcPts val="1200"/>
              </a:spcBef>
              <a:spcAft>
                <a:spcPts val="1200"/>
              </a:spcAft>
              <a:buFont typeface="+mj-lt"/>
              <a:buAutoNum type="arabicPeriod" startAt="6"/>
            </a:pPr>
            <a:r>
              <a:rPr lang="en-US" dirty="0"/>
              <a:t>Cite three factors that influence </a:t>
            </a:r>
            <a:r>
              <a:rPr lang="en-US" dirty="0" smtClean="0"/>
              <a:t>the</a:t>
            </a:r>
            <a:r>
              <a:rPr lang="en-US" baseline="0" dirty="0" smtClean="0"/>
              <a:t> </a:t>
            </a:r>
            <a:r>
              <a:rPr lang="en-US" dirty="0" smtClean="0"/>
              <a:t>necessary </a:t>
            </a:r>
            <a:r>
              <a:rPr lang="en-US" dirty="0"/>
              <a:t>sample size</a:t>
            </a:r>
            <a:r>
              <a:rPr lang="en-US" dirty="0" smtClean="0"/>
              <a:t>.</a:t>
            </a:r>
          </a:p>
          <a:p>
            <a:pPr marL="640080" indent="-640080">
              <a:spcBef>
                <a:spcPts val="1200"/>
              </a:spcBef>
              <a:spcAft>
                <a:spcPts val="1200"/>
              </a:spcAft>
              <a:buFont typeface="+mj-lt"/>
              <a:buAutoNum type="arabicPeriod" startAt="6"/>
            </a:pPr>
            <a:r>
              <a:rPr lang="en-US" dirty="0"/>
              <a:t>Explain the relationship between population size and sample size.</a:t>
            </a:r>
          </a:p>
        </p:txBody>
      </p:sp>
    </p:spTree>
    <p:extLst>
      <p:ext uri="{BB962C8B-B14F-4D97-AF65-F5344CB8AC3E}">
        <p14:creationId xmlns:p14="http://schemas.microsoft.com/office/powerpoint/2010/main" val="36032221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Determining Sample Size When Estimating Proportions</a:t>
            </a:r>
            <a:r>
              <a:rPr lang="en-US" sz="2000" dirty="0">
                <a:solidFill>
                  <a:srgbClr val="FFFFFF"/>
                </a:solidFill>
              </a:rPr>
              <a:t> </a:t>
            </a:r>
            <a:r>
              <a:rPr lang="en-US" sz="2000" dirty="0" smtClean="0">
                <a:solidFill>
                  <a:srgbClr val="FFFFFF"/>
                </a:solidFill>
              </a:rPr>
              <a:t>(3 </a:t>
            </a:r>
            <a:r>
              <a:rPr lang="en-US" sz="2000" dirty="0">
                <a:solidFill>
                  <a:srgbClr val="FFFFFF"/>
                </a:solidFill>
              </a:rPr>
              <a:t>of </a:t>
            </a:r>
            <a:r>
              <a:rPr lang="en-US" sz="2000" dirty="0" smtClean="0">
                <a:solidFill>
                  <a:srgbClr val="FFFFFF"/>
                </a:solidFill>
              </a:rPr>
              <a:t>5)</a:t>
            </a:r>
            <a:endParaRPr lang="en-US" dirty="0"/>
          </a:p>
        </p:txBody>
      </p:sp>
      <p:sp>
        <p:nvSpPr>
          <p:cNvPr id="3" name="Content Placeholder 2"/>
          <p:cNvSpPr>
            <a:spLocks noGrp="1"/>
          </p:cNvSpPr>
          <p:nvPr>
            <p:ph idx="1"/>
          </p:nvPr>
        </p:nvSpPr>
        <p:spPr>
          <a:xfrm>
            <a:off x="457200" y="1432560"/>
            <a:ext cx="8321040" cy="4663440"/>
          </a:xfrm>
        </p:spPr>
        <p:txBody>
          <a:bodyPr/>
          <a:lstStyle/>
          <a:p>
            <a:pPr marL="0" indent="0">
              <a:buNone/>
            </a:pPr>
            <a:r>
              <a:rPr lang="en-US" sz="3200" dirty="0" smtClean="0"/>
              <a:t>You </a:t>
            </a:r>
            <a:r>
              <a:rPr lang="en-US" sz="3200" dirty="0"/>
              <a:t>have been asked to determine the proportion of all out-of-state fishermen who took at least one overnight fishing trip in the past year. Your estimate is to be within   + / </a:t>
            </a:r>
            <a:r>
              <a:rPr lang="en-US" sz="3200" dirty="0" smtClean="0"/>
              <a:t>− </a:t>
            </a:r>
            <a:r>
              <a:rPr lang="en-US" sz="3200" dirty="0"/>
              <a:t>2% of the population mean; the confidence level is to be 95%; and the best guess is that 25% of out-of-state respondents have taken at least one overnight fishing trip. Thus</a:t>
            </a:r>
            <a:r>
              <a:rPr lang="en-US" sz="3200" dirty="0" smtClean="0"/>
              <a:t>…</a:t>
            </a:r>
            <a:endParaRPr lang="en-US" sz="3200" dirty="0"/>
          </a:p>
        </p:txBody>
      </p:sp>
    </p:spTree>
    <p:extLst>
      <p:ext uri="{BB962C8B-B14F-4D97-AF65-F5344CB8AC3E}">
        <p14:creationId xmlns:p14="http://schemas.microsoft.com/office/powerpoint/2010/main" val="27582418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Determining Sample Size When Estimating Proportions</a:t>
            </a:r>
            <a:r>
              <a:rPr lang="en-US" sz="2000" dirty="0">
                <a:solidFill>
                  <a:srgbClr val="FFFFFF"/>
                </a:solidFill>
              </a:rPr>
              <a:t> </a:t>
            </a:r>
            <a:r>
              <a:rPr lang="en-US" sz="2000" dirty="0" smtClean="0">
                <a:solidFill>
                  <a:srgbClr val="FFFFFF"/>
                </a:solidFill>
              </a:rPr>
              <a:t>(4 </a:t>
            </a:r>
            <a:r>
              <a:rPr lang="en-US" sz="2000" dirty="0">
                <a:solidFill>
                  <a:srgbClr val="FFFFFF"/>
                </a:solidFill>
              </a:rPr>
              <a:t>of 5</a:t>
            </a:r>
            <a:r>
              <a:rPr lang="en-US" sz="2000" dirty="0" smtClean="0">
                <a:solidFill>
                  <a:srgbClr val="FFFFFF"/>
                </a:solidFill>
              </a:rPr>
              <a:t>)</a:t>
            </a:r>
            <a:endParaRPr lang="en-US" dirty="0"/>
          </a:p>
        </p:txBody>
      </p:sp>
      <p:sp>
        <p:nvSpPr>
          <p:cNvPr id="3" name="Content Placeholder 2"/>
          <p:cNvSpPr>
            <a:spLocks noGrp="1"/>
          </p:cNvSpPr>
          <p:nvPr>
            <p:ph sz="half" idx="1"/>
          </p:nvPr>
        </p:nvSpPr>
        <p:spPr>
          <a:xfrm>
            <a:off x="457200" y="1661160"/>
            <a:ext cx="8077200" cy="1996440"/>
          </a:xfrm>
        </p:spPr>
        <p:txBody>
          <a:bodyPr/>
          <a:lstStyle/>
          <a:p>
            <a:pPr marL="457794" lvl="1" indent="0" algn="ctr" defTabSz="914172">
              <a:buNone/>
              <a:defRPr/>
            </a:pPr>
            <a:r>
              <a:rPr lang="en-US" b="1" dirty="0"/>
              <a:t>H = 2%</a:t>
            </a:r>
          </a:p>
          <a:p>
            <a:pPr marL="457794" lvl="1" indent="0" algn="ctr" defTabSz="914172">
              <a:buNone/>
              <a:defRPr/>
            </a:pPr>
            <a:r>
              <a:rPr lang="en-US" b="1" dirty="0"/>
              <a:t>z = 1.96</a:t>
            </a:r>
          </a:p>
          <a:p>
            <a:pPr marL="457794" lvl="1" indent="0" algn="ctr" defTabSz="914172">
              <a:buNone/>
              <a:defRPr/>
            </a:pPr>
            <a:r>
              <a:rPr lang="el-GR" b="1" dirty="0">
                <a:cs typeface="Arial" pitchFamily="34" charset="0"/>
              </a:rPr>
              <a:t>π</a:t>
            </a:r>
            <a:r>
              <a:rPr lang="en-US" b="1" dirty="0">
                <a:cs typeface="Arial" pitchFamily="34" charset="0"/>
              </a:rPr>
              <a:t> = 25%</a:t>
            </a:r>
          </a:p>
        </p:txBody>
      </p:sp>
      <p:sp>
        <p:nvSpPr>
          <p:cNvPr id="4" name="Content Placeholder 3"/>
          <p:cNvSpPr>
            <a:spLocks noGrp="1"/>
          </p:cNvSpPr>
          <p:nvPr>
            <p:ph sz="half" idx="2"/>
          </p:nvPr>
        </p:nvSpPr>
        <p:spPr>
          <a:xfrm>
            <a:off x="457200" y="3886200"/>
            <a:ext cx="8229600" cy="762000"/>
          </a:xfrm>
          <a:solidFill>
            <a:srgbClr val="F1F9F9"/>
          </a:solidFill>
          <a:ln w="19050">
            <a:solidFill>
              <a:schemeClr val="tx1"/>
            </a:solidFill>
          </a:ln>
        </p:spPr>
        <p:txBody>
          <a:bodyPr anchor="ctr"/>
          <a:lstStyle/>
          <a:p>
            <a:pPr marL="0" lvl="1" indent="0" defTabSz="914172">
              <a:buNone/>
              <a:defRPr/>
            </a:pPr>
            <a:r>
              <a:rPr lang="en-US" b="1" i="1" dirty="0">
                <a:solidFill>
                  <a:schemeClr val="accent2"/>
                </a:solidFill>
                <a:cs typeface="Arial" pitchFamily="34" charset="0"/>
              </a:rPr>
              <a:t>HOW LARGE A SAMPLE DO YOU NEED?</a:t>
            </a:r>
            <a:endParaRPr lang="el-GR" b="1" i="1" dirty="0">
              <a:solidFill>
                <a:schemeClr val="accent2"/>
              </a:solidFill>
              <a:cs typeface="Arial" pitchFamily="34" charset="0"/>
            </a:endParaRPr>
          </a:p>
        </p:txBody>
      </p:sp>
    </p:spTree>
    <p:extLst>
      <p:ext uri="{BB962C8B-B14F-4D97-AF65-F5344CB8AC3E}">
        <p14:creationId xmlns:p14="http://schemas.microsoft.com/office/powerpoint/2010/main" val="27986568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Determining Sample Size When Estimating Proportions</a:t>
            </a:r>
            <a:r>
              <a:rPr lang="en-US" sz="2000" dirty="0">
                <a:solidFill>
                  <a:srgbClr val="FFFFFF"/>
                </a:solidFill>
              </a:rPr>
              <a:t> </a:t>
            </a:r>
            <a:r>
              <a:rPr lang="en-US" sz="2000" dirty="0" smtClean="0">
                <a:solidFill>
                  <a:srgbClr val="FFFFFF"/>
                </a:solidFill>
              </a:rPr>
              <a:t>(5 </a:t>
            </a:r>
            <a:r>
              <a:rPr lang="en-US" sz="2000" dirty="0">
                <a:solidFill>
                  <a:srgbClr val="FFFFFF"/>
                </a:solidFill>
              </a:rPr>
              <a:t>of 5)</a:t>
            </a:r>
            <a:endParaRPr lang="en-US" dirty="0"/>
          </a:p>
        </p:txBody>
      </p:sp>
      <p:pic>
        <p:nvPicPr>
          <p:cNvPr id="6" name="Picture 2" descr="A formula reads, n equals (z squared divided by H squared) times pi times (1 minus pi), which equals (1.96 squared divided by .02 squared) times .25 times (1 minus .25), which equals 1,80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514598"/>
            <a:ext cx="8229600" cy="1768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5358596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Population Size and Sample Size</a:t>
            </a:r>
            <a:endParaRPr lang="en-US" dirty="0"/>
          </a:p>
        </p:txBody>
      </p:sp>
      <p:sp>
        <p:nvSpPr>
          <p:cNvPr id="3" name="Content Placeholder 2"/>
          <p:cNvSpPr>
            <a:spLocks noGrp="1"/>
          </p:cNvSpPr>
          <p:nvPr>
            <p:ph idx="1"/>
          </p:nvPr>
        </p:nvSpPr>
        <p:spPr/>
        <p:txBody>
          <a:bodyPr/>
          <a:lstStyle/>
          <a:p>
            <a:pPr>
              <a:spcAft>
                <a:spcPts val="0"/>
              </a:spcAft>
            </a:pPr>
            <a:r>
              <a:rPr lang="en-US" altLang="en-US" dirty="0"/>
              <a:t>Unless the sample will be more than 5-10% of the population size, the size of the population does not enter into the calculation of the size of the sample</a:t>
            </a:r>
            <a:r>
              <a:rPr lang="en-US" altLang="en-US" dirty="0" smtClean="0"/>
              <a:t>.</a:t>
            </a:r>
            <a:endParaRPr lang="en-US" altLang="en-US" sz="2500" dirty="0"/>
          </a:p>
          <a:p>
            <a:pPr>
              <a:spcBef>
                <a:spcPts val="0"/>
              </a:spcBef>
              <a:buNone/>
            </a:pPr>
            <a:r>
              <a:rPr lang="en-US" altLang="en-US" sz="2500" dirty="0"/>
              <a:t>	</a:t>
            </a:r>
            <a:r>
              <a:rPr lang="en-US" altLang="en-US" sz="3200" b="1" i="1" dirty="0">
                <a:solidFill>
                  <a:schemeClr val="tx2"/>
                </a:solidFill>
              </a:rPr>
              <a:t>Many people, including managers, have trouble with this idea</a:t>
            </a:r>
            <a:r>
              <a:rPr lang="en-US" altLang="en-US" sz="3200" b="1" i="1" dirty="0" smtClean="0">
                <a:solidFill>
                  <a:schemeClr val="tx2"/>
                </a:solidFill>
              </a:rPr>
              <a:t>.</a:t>
            </a:r>
            <a:endParaRPr lang="en-US" altLang="en-US" sz="3200" b="1" i="1" dirty="0">
              <a:solidFill>
                <a:schemeClr val="tx2"/>
              </a:solidFill>
            </a:endParaRPr>
          </a:p>
        </p:txBody>
      </p:sp>
    </p:spTree>
    <p:extLst>
      <p:ext uri="{BB962C8B-B14F-4D97-AF65-F5344CB8AC3E}">
        <p14:creationId xmlns:p14="http://schemas.microsoft.com/office/powerpoint/2010/main" val="39586437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Finite Population Sample </a:t>
            </a:r>
            <a:r>
              <a:rPr lang="en-US" dirty="0" smtClean="0">
                <a:solidFill>
                  <a:srgbClr val="FFFFFF"/>
                </a:solidFill>
              </a:rPr>
              <a:t>Size</a:t>
            </a:r>
            <a:endParaRPr lang="en-US" dirty="0"/>
          </a:p>
        </p:txBody>
      </p:sp>
      <p:sp>
        <p:nvSpPr>
          <p:cNvPr id="3" name="Content Placeholder 2"/>
          <p:cNvSpPr>
            <a:spLocks noGrp="1"/>
          </p:cNvSpPr>
          <p:nvPr>
            <p:ph idx="1"/>
          </p:nvPr>
        </p:nvSpPr>
        <p:spPr/>
        <p:txBody>
          <a:bodyPr/>
          <a:lstStyle/>
          <a:p>
            <a:pPr marL="0" indent="0" algn="ctr">
              <a:buNone/>
            </a:pPr>
            <a:r>
              <a:rPr lang="en-US" b="1" dirty="0">
                <a:solidFill>
                  <a:schemeClr val="tx2"/>
                </a:solidFill>
              </a:rPr>
              <a:t>(For use when sample size &gt; 10% of population size</a:t>
            </a:r>
            <a:r>
              <a:rPr lang="en-US" b="1" dirty="0" smtClean="0">
                <a:solidFill>
                  <a:schemeClr val="tx2"/>
                </a:solidFill>
              </a:rPr>
              <a:t>)</a:t>
            </a:r>
            <a:endParaRPr lang="en-US" sz="4000" dirty="0"/>
          </a:p>
        </p:txBody>
      </p:sp>
      <p:sp>
        <p:nvSpPr>
          <p:cNvPr id="4" name="Content Placeholder 3"/>
          <p:cNvSpPr>
            <a:spLocks noGrp="1"/>
          </p:cNvSpPr>
          <p:nvPr>
            <p:ph idx="10"/>
          </p:nvPr>
        </p:nvSpPr>
        <p:spPr>
          <a:xfrm>
            <a:off x="1371600" y="3178693"/>
            <a:ext cx="3276600" cy="731520"/>
          </a:xfrm>
        </p:spPr>
        <p:txBody>
          <a:bodyPr/>
          <a:lstStyle/>
          <a:p>
            <a:pPr marL="0" indent="0">
              <a:buNone/>
            </a:pPr>
            <a:r>
              <a:rPr lang="en-US" sz="3200" b="1" dirty="0">
                <a:solidFill>
                  <a:schemeClr val="accent2"/>
                </a:solidFill>
              </a:rPr>
              <a:t>for means</a:t>
            </a:r>
            <a:r>
              <a:rPr lang="en-US" sz="3200" b="1" dirty="0" smtClean="0">
                <a:solidFill>
                  <a:schemeClr val="accent2"/>
                </a:solidFill>
              </a:rPr>
              <a:t>:</a:t>
            </a:r>
            <a:endParaRPr lang="en-US" sz="3200" b="1" dirty="0">
              <a:solidFill>
                <a:schemeClr val="accent2"/>
              </a:solidFill>
            </a:endParaRPr>
          </a:p>
        </p:txBody>
      </p:sp>
      <p:graphicFrame>
        <p:nvGraphicFramePr>
          <p:cNvPr id="12" name="Object 4" descr="An equation show the formula to calculate mean."/>
          <p:cNvGraphicFramePr>
            <a:graphicFrameLocks noGrp="1" noChangeAspect="1"/>
          </p:cNvGraphicFramePr>
          <p:nvPr>
            <p:ph idx="11"/>
            <p:extLst>
              <p:ext uri="{D42A27DB-BD31-4B8C-83A1-F6EECF244321}">
                <p14:modId xmlns:p14="http://schemas.microsoft.com/office/powerpoint/2010/main" val="932389885"/>
              </p:ext>
            </p:extLst>
          </p:nvPr>
        </p:nvGraphicFramePr>
        <p:xfrm>
          <a:off x="4953000" y="3048000"/>
          <a:ext cx="1650960" cy="1244160"/>
        </p:xfrm>
        <a:graphic>
          <a:graphicData uri="http://schemas.openxmlformats.org/presentationml/2006/ole">
            <mc:AlternateContent xmlns:mc="http://schemas.openxmlformats.org/markup-compatibility/2006">
              <mc:Choice xmlns:v="urn:schemas-microsoft-com:vml" Requires="v">
                <p:oleObj spid="_x0000_s2063" name="Equation" r:id="rId3" imgW="825480" imgH="622080" progId="Equation.DSMT4">
                  <p:embed/>
                </p:oleObj>
              </mc:Choice>
              <mc:Fallback>
                <p:oleObj name="Equation" r:id="rId3" imgW="825480" imgH="62208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048000"/>
                        <a:ext cx="1650960" cy="1244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Content Placeholder 5"/>
          <p:cNvSpPr>
            <a:spLocks noGrp="1"/>
          </p:cNvSpPr>
          <p:nvPr>
            <p:ph idx="12"/>
          </p:nvPr>
        </p:nvSpPr>
        <p:spPr>
          <a:xfrm>
            <a:off x="1371600" y="4876800"/>
            <a:ext cx="3276600" cy="731520"/>
          </a:xfrm>
        </p:spPr>
        <p:txBody>
          <a:bodyPr/>
          <a:lstStyle/>
          <a:p>
            <a:pPr marL="0" indent="0">
              <a:buNone/>
            </a:pPr>
            <a:r>
              <a:rPr lang="en-US" sz="3200" b="1" dirty="0">
                <a:solidFill>
                  <a:schemeClr val="accent2"/>
                </a:solidFill>
              </a:rPr>
              <a:t>for proportions</a:t>
            </a:r>
            <a:r>
              <a:rPr lang="en-US" sz="3200" b="1" dirty="0" smtClean="0">
                <a:solidFill>
                  <a:schemeClr val="accent2"/>
                </a:solidFill>
              </a:rPr>
              <a:t>:</a:t>
            </a:r>
            <a:endParaRPr lang="en-US" sz="3200" b="1" dirty="0">
              <a:solidFill>
                <a:schemeClr val="accent2"/>
              </a:solidFill>
            </a:endParaRPr>
          </a:p>
        </p:txBody>
      </p:sp>
      <p:graphicFrame>
        <p:nvGraphicFramePr>
          <p:cNvPr id="14" name="Object 6" descr="An equation show the formula to calculate proportion."/>
          <p:cNvGraphicFramePr>
            <a:graphicFrameLocks noGrp="1" noChangeAspect="1"/>
          </p:cNvGraphicFramePr>
          <p:nvPr>
            <p:ph idx="13"/>
            <p:extLst>
              <p:ext uri="{D42A27DB-BD31-4B8C-83A1-F6EECF244321}">
                <p14:modId xmlns:p14="http://schemas.microsoft.com/office/powerpoint/2010/main" val="2670205639"/>
              </p:ext>
            </p:extLst>
          </p:nvPr>
        </p:nvGraphicFramePr>
        <p:xfrm>
          <a:off x="4953000" y="4699440"/>
          <a:ext cx="2286000" cy="1244160"/>
        </p:xfrm>
        <a:graphic>
          <a:graphicData uri="http://schemas.openxmlformats.org/presentationml/2006/ole">
            <mc:AlternateContent xmlns:mc="http://schemas.openxmlformats.org/markup-compatibility/2006">
              <mc:Choice xmlns:v="urn:schemas-microsoft-com:vml" Requires="v">
                <p:oleObj spid="_x0000_s2064" name="Equation" r:id="rId5" imgW="1143000" imgH="622080" progId="Equation.DSMT4">
                  <p:embed/>
                </p:oleObj>
              </mc:Choice>
              <mc:Fallback>
                <p:oleObj name="Equation" r:id="rId5" imgW="1143000" imgH="62208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4699440"/>
                        <a:ext cx="2286000" cy="1244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461861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Other Approaches to Determining Sample Size</a:t>
            </a:r>
            <a:endParaRPr lang="en-US" dirty="0"/>
          </a:p>
        </p:txBody>
      </p:sp>
      <p:sp>
        <p:nvSpPr>
          <p:cNvPr id="3" name="Content Placeholder 2"/>
          <p:cNvSpPr>
            <a:spLocks noGrp="1"/>
          </p:cNvSpPr>
          <p:nvPr>
            <p:ph idx="1"/>
          </p:nvPr>
        </p:nvSpPr>
        <p:spPr/>
        <p:txBody>
          <a:bodyPr/>
          <a:lstStyle/>
          <a:p>
            <a:r>
              <a:rPr lang="en-US" altLang="en-US" dirty="0" smtClean="0"/>
              <a:t>Size </a:t>
            </a:r>
            <a:r>
              <a:rPr lang="en-US" altLang="en-US" dirty="0"/>
              <a:t>of research budget</a:t>
            </a:r>
          </a:p>
          <a:p>
            <a:r>
              <a:rPr lang="en-US" altLang="en-US" dirty="0"/>
              <a:t>Anticipated analyses</a:t>
            </a:r>
          </a:p>
          <a:p>
            <a:r>
              <a:rPr lang="en-US" altLang="en-US" dirty="0"/>
              <a:t>Historical practice</a:t>
            </a:r>
          </a:p>
        </p:txBody>
      </p:sp>
    </p:spTree>
    <p:extLst>
      <p:ext uri="{BB962C8B-B14F-4D97-AF65-F5344CB8AC3E}">
        <p14:creationId xmlns:p14="http://schemas.microsoft.com/office/powerpoint/2010/main" val="3733176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Basics of the Sampling Distribution</a:t>
            </a:r>
            <a:endParaRPr lang="en-US" dirty="0"/>
          </a:p>
        </p:txBody>
      </p:sp>
      <p:sp>
        <p:nvSpPr>
          <p:cNvPr id="4" name="Content Placeholder 2"/>
          <p:cNvSpPr>
            <a:spLocks noGrp="1"/>
          </p:cNvSpPr>
          <p:nvPr>
            <p:ph idx="1"/>
          </p:nvPr>
        </p:nvSpPr>
        <p:spPr>
          <a:xfrm>
            <a:off x="762000" y="1325880"/>
            <a:ext cx="4343400" cy="274320"/>
          </a:xfrm>
        </p:spPr>
        <p:txBody>
          <a:bodyPr/>
          <a:lstStyle/>
          <a:p>
            <a:pPr marL="0" indent="0">
              <a:buNone/>
            </a:pPr>
            <a:r>
              <a:rPr lang="en-US" sz="1600" b="1" dirty="0" smtClean="0"/>
              <a:t>EXHIBIT 14A.1 </a:t>
            </a:r>
            <a:r>
              <a:rPr lang="en-US" sz="1600" dirty="0" smtClean="0"/>
              <a:t> </a:t>
            </a:r>
            <a:r>
              <a:rPr lang="en-US" sz="1600" dirty="0"/>
              <a:t>Population</a:t>
            </a:r>
            <a:endParaRPr lang="el-GR" sz="1600" b="1" dirty="0">
              <a:cs typeface="Arial" pitchFamily="34" charset="0"/>
            </a:endParaRPr>
          </a:p>
        </p:txBody>
      </p:sp>
      <p:graphicFrame>
        <p:nvGraphicFramePr>
          <p:cNvPr id="9" name="Table 3" descr="A table shows the monthly income in dollars for different population elements.&#10;&#10;The column headers are Population Element, Monthly Income in dollars. The row-wise data is as follows: 1A, 5,600; 2B, 6,000; 3C, 6,400; 4D, 6,800; 5E, 7,200; 6F, 7,600; 7G, 8,000; 8H, 8,400; 9I, 8,800; 10J, 9,200; 11K, 9,600; 12L, 10,000; 13M, 10,400; 14N, 10,800; 150, 11,200; 16P, 11,600; 17Q, 12,000; 18R, 12,400; 19S, 12,800; 20T, 13,200."/>
          <p:cNvGraphicFramePr>
            <a:graphicFrameLocks noGrp="1"/>
          </p:cNvGraphicFramePr>
          <p:nvPr>
            <p:ph idx="10"/>
            <p:extLst>
              <p:ext uri="{D42A27DB-BD31-4B8C-83A1-F6EECF244321}">
                <p14:modId xmlns:p14="http://schemas.microsoft.com/office/powerpoint/2010/main" val="4075616361"/>
              </p:ext>
            </p:extLst>
          </p:nvPr>
        </p:nvGraphicFramePr>
        <p:xfrm>
          <a:off x="762000" y="1752600"/>
          <a:ext cx="4572000" cy="4419600"/>
        </p:xfrm>
        <a:graphic>
          <a:graphicData uri="http://schemas.openxmlformats.org/drawingml/2006/table">
            <a:tbl>
              <a:tblPr firstRow="1" bandRow="1">
                <a:tableStyleId>{5C22544A-7EE6-4342-B048-85BDC9FD1C3A}</a:tableStyleId>
              </a:tblPr>
              <a:tblGrid>
                <a:gridCol w="2011680"/>
                <a:gridCol w="2560320"/>
              </a:tblGrid>
              <a:tr h="182880">
                <a:tc>
                  <a:txBody>
                    <a:bodyPr/>
                    <a:lstStyle/>
                    <a:p>
                      <a:r>
                        <a:rPr lang="en-US" sz="1200" dirty="0" smtClean="0">
                          <a:solidFill>
                            <a:schemeClr val="tx1"/>
                          </a:solidFill>
                        </a:rPr>
                        <a:t>POPULATION ELEMENT</a:t>
                      </a:r>
                      <a:endParaRPr lang="en-US" sz="12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tc>
                  <a:txBody>
                    <a:bodyPr/>
                    <a:lstStyle/>
                    <a:p>
                      <a:r>
                        <a:rPr lang="en-US" sz="1200" dirty="0" smtClean="0">
                          <a:solidFill>
                            <a:schemeClr val="tx1"/>
                          </a:solidFill>
                        </a:rPr>
                        <a:t>MONTHLY INCOME (DOLLARS)</a:t>
                      </a:r>
                      <a:endParaRPr lang="en-US" sz="12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tr>
              <a:tr h="182880">
                <a:tc>
                  <a:txBody>
                    <a:bodyPr/>
                    <a:lstStyle/>
                    <a:p>
                      <a:pPr marL="91440"/>
                      <a:r>
                        <a:rPr lang="en-US" sz="1000" b="0" i="0" u="none" strike="noStrike" kern="1200" baseline="0" dirty="0" smtClean="0">
                          <a:solidFill>
                            <a:schemeClr val="tx1"/>
                          </a:solidFill>
                          <a:latin typeface="+mn-lt"/>
                          <a:ea typeface="+mn-ea"/>
                          <a:cs typeface="+mn-cs"/>
                        </a:rPr>
                        <a:t>1 A</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r"/>
                      <a:r>
                        <a:rPr lang="en-US" sz="1000" dirty="0" smtClean="0">
                          <a:solidFill>
                            <a:schemeClr val="tx1"/>
                          </a:solidFill>
                        </a:rPr>
                        <a:t>$ 5,600</a:t>
                      </a:r>
                      <a:endParaRPr lang="en-US" sz="1000" dirty="0">
                        <a:solidFill>
                          <a:schemeClr val="tx1"/>
                        </a:solidFill>
                      </a:endParaRPr>
                    </a:p>
                  </a:txBody>
                  <a:tcPr marR="1097280"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r>
              <a:tr h="182880">
                <a:tc>
                  <a:txBody>
                    <a:bodyPr/>
                    <a:lstStyle/>
                    <a:p>
                      <a:pPr marL="91440"/>
                      <a:r>
                        <a:rPr lang="en-US" sz="1000" dirty="0" smtClean="0">
                          <a:solidFill>
                            <a:schemeClr val="tx1"/>
                          </a:solidFill>
                        </a:rPr>
                        <a:t>2 B</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r"/>
                      <a:r>
                        <a:rPr lang="en-US" sz="1000" dirty="0" smtClean="0">
                          <a:solidFill>
                            <a:schemeClr val="tx1"/>
                          </a:solidFill>
                        </a:rPr>
                        <a:t>6,000</a:t>
                      </a:r>
                      <a:endParaRPr lang="en-US" sz="1000" dirty="0">
                        <a:solidFill>
                          <a:schemeClr val="tx1"/>
                        </a:solidFill>
                      </a:endParaRPr>
                    </a:p>
                  </a:txBody>
                  <a:tcPr marR="1097280"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r>
              <a:tr h="182880">
                <a:tc>
                  <a:txBody>
                    <a:bodyPr/>
                    <a:lstStyle/>
                    <a:p>
                      <a:pPr marL="91440"/>
                      <a:r>
                        <a:rPr lang="en-US" sz="1000" dirty="0" smtClean="0">
                          <a:solidFill>
                            <a:schemeClr val="tx1"/>
                          </a:solidFill>
                        </a:rPr>
                        <a:t>3 C</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r"/>
                      <a:r>
                        <a:rPr lang="en-US" sz="1000" dirty="0" smtClean="0">
                          <a:solidFill>
                            <a:schemeClr val="tx1"/>
                          </a:solidFill>
                        </a:rPr>
                        <a:t>6,400</a:t>
                      </a:r>
                      <a:endParaRPr lang="en-US" sz="1000" dirty="0">
                        <a:solidFill>
                          <a:schemeClr val="tx1"/>
                        </a:solidFill>
                      </a:endParaRPr>
                    </a:p>
                  </a:txBody>
                  <a:tcPr marR="1097280"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r>
              <a:tr h="182880">
                <a:tc>
                  <a:txBody>
                    <a:bodyPr/>
                    <a:lstStyle/>
                    <a:p>
                      <a:pPr marL="91440"/>
                      <a:r>
                        <a:rPr lang="en-US" sz="1000" dirty="0" smtClean="0">
                          <a:solidFill>
                            <a:schemeClr val="tx1"/>
                          </a:solidFill>
                        </a:rPr>
                        <a:t>4 D</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r"/>
                      <a:r>
                        <a:rPr lang="en-US" sz="1000" dirty="0" smtClean="0">
                          <a:solidFill>
                            <a:schemeClr val="tx1"/>
                          </a:solidFill>
                        </a:rPr>
                        <a:t>6,800</a:t>
                      </a:r>
                      <a:endParaRPr lang="en-US" sz="1000" dirty="0">
                        <a:solidFill>
                          <a:schemeClr val="tx1"/>
                        </a:solidFill>
                      </a:endParaRPr>
                    </a:p>
                  </a:txBody>
                  <a:tcPr marR="1097280"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r>
              <a:tr h="182880">
                <a:tc>
                  <a:txBody>
                    <a:bodyPr/>
                    <a:lstStyle/>
                    <a:p>
                      <a:pPr marL="91440"/>
                      <a:r>
                        <a:rPr lang="en-US" sz="1000" dirty="0" smtClean="0">
                          <a:solidFill>
                            <a:schemeClr val="tx1"/>
                          </a:solidFill>
                        </a:rPr>
                        <a:t>5 E</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r"/>
                      <a:r>
                        <a:rPr lang="en-US" sz="1000" dirty="0" smtClean="0">
                          <a:solidFill>
                            <a:schemeClr val="tx1"/>
                          </a:solidFill>
                        </a:rPr>
                        <a:t>7,200</a:t>
                      </a:r>
                      <a:endParaRPr lang="en-US" sz="1000" dirty="0">
                        <a:solidFill>
                          <a:schemeClr val="tx1"/>
                        </a:solidFill>
                      </a:endParaRPr>
                    </a:p>
                  </a:txBody>
                  <a:tcPr marR="1097280"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r>
              <a:tr h="182880">
                <a:tc>
                  <a:txBody>
                    <a:bodyPr/>
                    <a:lstStyle/>
                    <a:p>
                      <a:pPr marL="91440"/>
                      <a:r>
                        <a:rPr lang="en-US" sz="1000" dirty="0" smtClean="0">
                          <a:solidFill>
                            <a:schemeClr val="tx1"/>
                          </a:solidFill>
                        </a:rPr>
                        <a:t>6 F</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r"/>
                      <a:r>
                        <a:rPr lang="en-US" sz="1000" dirty="0" smtClean="0">
                          <a:solidFill>
                            <a:schemeClr val="tx1"/>
                          </a:solidFill>
                        </a:rPr>
                        <a:t>7,600</a:t>
                      </a:r>
                      <a:endParaRPr lang="en-US" sz="1000" dirty="0">
                        <a:solidFill>
                          <a:schemeClr val="tx1"/>
                        </a:solidFill>
                      </a:endParaRPr>
                    </a:p>
                  </a:txBody>
                  <a:tcPr marR="1097280"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r>
              <a:tr h="182880">
                <a:tc>
                  <a:txBody>
                    <a:bodyPr/>
                    <a:lstStyle/>
                    <a:p>
                      <a:pPr marL="91440"/>
                      <a:r>
                        <a:rPr lang="en-US" sz="1000" dirty="0" smtClean="0">
                          <a:solidFill>
                            <a:schemeClr val="tx1"/>
                          </a:solidFill>
                        </a:rPr>
                        <a:t>7 G</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r"/>
                      <a:r>
                        <a:rPr lang="en-US" sz="1000" dirty="0" smtClean="0">
                          <a:solidFill>
                            <a:schemeClr val="tx1"/>
                          </a:solidFill>
                        </a:rPr>
                        <a:t>8,000</a:t>
                      </a:r>
                      <a:endParaRPr lang="en-US" sz="1000" dirty="0">
                        <a:solidFill>
                          <a:schemeClr val="tx1"/>
                        </a:solidFill>
                      </a:endParaRPr>
                    </a:p>
                  </a:txBody>
                  <a:tcPr marR="1097280"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r>
              <a:tr h="182880">
                <a:tc>
                  <a:txBody>
                    <a:bodyPr/>
                    <a:lstStyle/>
                    <a:p>
                      <a:pPr marL="91440"/>
                      <a:r>
                        <a:rPr lang="en-US" sz="1000" dirty="0" smtClean="0">
                          <a:solidFill>
                            <a:schemeClr val="tx1"/>
                          </a:solidFill>
                        </a:rPr>
                        <a:t>8 H</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r"/>
                      <a:r>
                        <a:rPr lang="en-US" sz="1000" dirty="0" smtClean="0">
                          <a:solidFill>
                            <a:schemeClr val="tx1"/>
                          </a:solidFill>
                        </a:rPr>
                        <a:t>8,400</a:t>
                      </a:r>
                      <a:endParaRPr lang="en-US" sz="1000" dirty="0">
                        <a:solidFill>
                          <a:schemeClr val="tx1"/>
                        </a:solidFill>
                      </a:endParaRPr>
                    </a:p>
                  </a:txBody>
                  <a:tcPr marR="1097280"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r>
              <a:tr h="182880">
                <a:tc>
                  <a:txBody>
                    <a:bodyPr/>
                    <a:lstStyle/>
                    <a:p>
                      <a:pPr marL="91440"/>
                      <a:r>
                        <a:rPr lang="en-US" sz="1000" dirty="0" smtClean="0">
                          <a:solidFill>
                            <a:schemeClr val="tx1"/>
                          </a:solidFill>
                        </a:rPr>
                        <a:t>9 I</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r"/>
                      <a:r>
                        <a:rPr lang="en-US" sz="1000" dirty="0" smtClean="0">
                          <a:solidFill>
                            <a:schemeClr val="tx1"/>
                          </a:solidFill>
                        </a:rPr>
                        <a:t>8,800</a:t>
                      </a:r>
                      <a:endParaRPr lang="en-US" sz="1000" dirty="0">
                        <a:solidFill>
                          <a:schemeClr val="tx1"/>
                        </a:solidFill>
                      </a:endParaRPr>
                    </a:p>
                  </a:txBody>
                  <a:tcPr marR="1097280"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r>
              <a:tr h="182880">
                <a:tc>
                  <a:txBody>
                    <a:bodyPr/>
                    <a:lstStyle/>
                    <a:p>
                      <a:pPr marL="91440"/>
                      <a:r>
                        <a:rPr lang="en-US" sz="1000" dirty="0" smtClean="0">
                          <a:solidFill>
                            <a:schemeClr val="tx1"/>
                          </a:solidFill>
                        </a:rPr>
                        <a:t>10 J</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r"/>
                      <a:r>
                        <a:rPr lang="en-US" sz="1000" dirty="0" smtClean="0">
                          <a:solidFill>
                            <a:schemeClr val="tx1"/>
                          </a:solidFill>
                        </a:rPr>
                        <a:t>9,200</a:t>
                      </a:r>
                      <a:endParaRPr lang="en-US" sz="1000" dirty="0">
                        <a:solidFill>
                          <a:schemeClr val="tx1"/>
                        </a:solidFill>
                      </a:endParaRPr>
                    </a:p>
                  </a:txBody>
                  <a:tcPr marR="1097280"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r>
              <a:tr h="182880">
                <a:tc>
                  <a:txBody>
                    <a:bodyPr/>
                    <a:lstStyle/>
                    <a:p>
                      <a:pPr marL="91440"/>
                      <a:r>
                        <a:rPr lang="en-US" sz="1000" dirty="0" smtClean="0">
                          <a:solidFill>
                            <a:schemeClr val="tx1"/>
                          </a:solidFill>
                        </a:rPr>
                        <a:t>11 K</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r"/>
                      <a:r>
                        <a:rPr lang="en-US" sz="1000" dirty="0" smtClean="0">
                          <a:solidFill>
                            <a:schemeClr val="tx1"/>
                          </a:solidFill>
                        </a:rPr>
                        <a:t>9,600</a:t>
                      </a:r>
                      <a:endParaRPr lang="en-US" sz="1000" dirty="0">
                        <a:solidFill>
                          <a:schemeClr val="tx1"/>
                        </a:solidFill>
                      </a:endParaRPr>
                    </a:p>
                  </a:txBody>
                  <a:tcPr marR="1097280"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r>
              <a:tr h="182880">
                <a:tc>
                  <a:txBody>
                    <a:bodyPr/>
                    <a:lstStyle/>
                    <a:p>
                      <a:pPr marL="91440"/>
                      <a:r>
                        <a:rPr lang="en-US" sz="1000" dirty="0" smtClean="0">
                          <a:solidFill>
                            <a:schemeClr val="tx1"/>
                          </a:solidFill>
                        </a:rPr>
                        <a:t>12 L</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r"/>
                      <a:r>
                        <a:rPr lang="en-US" sz="1000" dirty="0" smtClean="0">
                          <a:solidFill>
                            <a:schemeClr val="tx1"/>
                          </a:solidFill>
                        </a:rPr>
                        <a:t>10,000</a:t>
                      </a:r>
                      <a:endParaRPr lang="en-US" sz="1000" dirty="0">
                        <a:solidFill>
                          <a:schemeClr val="tx1"/>
                        </a:solidFill>
                      </a:endParaRPr>
                    </a:p>
                  </a:txBody>
                  <a:tcPr marR="1097280"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r>
              <a:tr h="182880">
                <a:tc>
                  <a:txBody>
                    <a:bodyPr/>
                    <a:lstStyle/>
                    <a:p>
                      <a:pPr marL="91440"/>
                      <a:r>
                        <a:rPr lang="en-US" sz="1000" dirty="0" smtClean="0">
                          <a:solidFill>
                            <a:schemeClr val="tx1"/>
                          </a:solidFill>
                        </a:rPr>
                        <a:t>13 M</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r"/>
                      <a:r>
                        <a:rPr lang="en-US" sz="1000" dirty="0" smtClean="0">
                          <a:solidFill>
                            <a:schemeClr val="tx1"/>
                          </a:solidFill>
                        </a:rPr>
                        <a:t>10,400</a:t>
                      </a:r>
                      <a:endParaRPr lang="en-US" sz="1000" dirty="0">
                        <a:solidFill>
                          <a:schemeClr val="tx1"/>
                        </a:solidFill>
                      </a:endParaRPr>
                    </a:p>
                  </a:txBody>
                  <a:tcPr marR="1097280"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r>
              <a:tr h="182880">
                <a:tc>
                  <a:txBody>
                    <a:bodyPr/>
                    <a:lstStyle/>
                    <a:p>
                      <a:pPr marL="91440"/>
                      <a:r>
                        <a:rPr lang="en-US" sz="1000" dirty="0" smtClean="0">
                          <a:solidFill>
                            <a:schemeClr val="tx1"/>
                          </a:solidFill>
                        </a:rPr>
                        <a:t>14 N</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r"/>
                      <a:r>
                        <a:rPr lang="en-US" sz="1000" dirty="0" smtClean="0">
                          <a:solidFill>
                            <a:schemeClr val="tx1"/>
                          </a:solidFill>
                        </a:rPr>
                        <a:t>10,800</a:t>
                      </a:r>
                      <a:endParaRPr lang="en-US" sz="1000" dirty="0">
                        <a:solidFill>
                          <a:schemeClr val="tx1"/>
                        </a:solidFill>
                      </a:endParaRPr>
                    </a:p>
                  </a:txBody>
                  <a:tcPr marR="1097280"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r>
              <a:tr h="182880">
                <a:tc>
                  <a:txBody>
                    <a:bodyPr/>
                    <a:lstStyle/>
                    <a:p>
                      <a:pPr marL="91440"/>
                      <a:r>
                        <a:rPr lang="en-US" sz="1000" dirty="0" smtClean="0">
                          <a:solidFill>
                            <a:schemeClr val="tx1"/>
                          </a:solidFill>
                        </a:rPr>
                        <a:t>15 O</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r"/>
                      <a:r>
                        <a:rPr lang="en-US" sz="1000" dirty="0" smtClean="0">
                          <a:solidFill>
                            <a:schemeClr val="tx1"/>
                          </a:solidFill>
                        </a:rPr>
                        <a:t>11,200</a:t>
                      </a:r>
                      <a:endParaRPr lang="en-US" sz="1000" dirty="0">
                        <a:solidFill>
                          <a:schemeClr val="tx1"/>
                        </a:solidFill>
                      </a:endParaRPr>
                    </a:p>
                  </a:txBody>
                  <a:tcPr marR="1097280"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r>
              <a:tr h="182880">
                <a:tc>
                  <a:txBody>
                    <a:bodyPr/>
                    <a:lstStyle/>
                    <a:p>
                      <a:pPr marL="91440"/>
                      <a:r>
                        <a:rPr lang="en-US" sz="1000" dirty="0" smtClean="0">
                          <a:solidFill>
                            <a:schemeClr val="tx1"/>
                          </a:solidFill>
                        </a:rPr>
                        <a:t>16 P</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r"/>
                      <a:r>
                        <a:rPr lang="en-US" sz="1000" dirty="0" smtClean="0">
                          <a:solidFill>
                            <a:schemeClr val="tx1"/>
                          </a:solidFill>
                        </a:rPr>
                        <a:t>11,600</a:t>
                      </a:r>
                      <a:endParaRPr lang="en-US" sz="1000" dirty="0">
                        <a:solidFill>
                          <a:schemeClr val="tx1"/>
                        </a:solidFill>
                      </a:endParaRPr>
                    </a:p>
                  </a:txBody>
                  <a:tcPr marR="1097280"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r>
              <a:tr h="182880">
                <a:tc>
                  <a:txBody>
                    <a:bodyPr/>
                    <a:lstStyle/>
                    <a:p>
                      <a:pPr marL="91440"/>
                      <a:r>
                        <a:rPr lang="en-US" sz="1000" dirty="0" smtClean="0">
                          <a:solidFill>
                            <a:schemeClr val="tx1"/>
                          </a:solidFill>
                        </a:rPr>
                        <a:t>17 Q</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r"/>
                      <a:r>
                        <a:rPr lang="en-US" sz="1000" dirty="0" smtClean="0">
                          <a:solidFill>
                            <a:schemeClr val="tx1"/>
                          </a:solidFill>
                        </a:rPr>
                        <a:t>12,000</a:t>
                      </a:r>
                      <a:endParaRPr lang="en-US" sz="1000" dirty="0">
                        <a:solidFill>
                          <a:schemeClr val="tx1"/>
                        </a:solidFill>
                      </a:endParaRPr>
                    </a:p>
                  </a:txBody>
                  <a:tcPr marR="1097280"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r>
              <a:tr h="182880">
                <a:tc>
                  <a:txBody>
                    <a:bodyPr/>
                    <a:lstStyle/>
                    <a:p>
                      <a:pPr marL="91440"/>
                      <a:r>
                        <a:rPr lang="en-US" sz="1000" dirty="0" smtClean="0">
                          <a:solidFill>
                            <a:schemeClr val="tx1"/>
                          </a:solidFill>
                        </a:rPr>
                        <a:t>18 R</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r"/>
                      <a:r>
                        <a:rPr lang="en-US" sz="1000" dirty="0" smtClean="0">
                          <a:solidFill>
                            <a:schemeClr val="tx1"/>
                          </a:solidFill>
                        </a:rPr>
                        <a:t>12,400</a:t>
                      </a:r>
                      <a:endParaRPr lang="en-US" sz="1000" dirty="0">
                        <a:solidFill>
                          <a:schemeClr val="tx1"/>
                        </a:solidFill>
                      </a:endParaRPr>
                    </a:p>
                  </a:txBody>
                  <a:tcPr marR="1097280"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r>
              <a:tr h="182880">
                <a:tc>
                  <a:txBody>
                    <a:bodyPr/>
                    <a:lstStyle/>
                    <a:p>
                      <a:pPr marL="91440"/>
                      <a:r>
                        <a:rPr lang="en-US" sz="1000" dirty="0" smtClean="0">
                          <a:solidFill>
                            <a:schemeClr val="tx1"/>
                          </a:solidFill>
                        </a:rPr>
                        <a:t>19 S</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c>
                  <a:txBody>
                    <a:bodyPr/>
                    <a:lstStyle/>
                    <a:p>
                      <a:pPr algn="r"/>
                      <a:r>
                        <a:rPr lang="en-US" sz="1000" dirty="0" smtClean="0">
                          <a:solidFill>
                            <a:schemeClr val="tx1"/>
                          </a:solidFill>
                        </a:rPr>
                        <a:t>12,800</a:t>
                      </a:r>
                      <a:endParaRPr lang="en-US" sz="1000" dirty="0">
                        <a:solidFill>
                          <a:schemeClr val="tx1"/>
                        </a:solidFill>
                      </a:endParaRPr>
                    </a:p>
                  </a:txBody>
                  <a:tcPr marR="1097280"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DF0D7"/>
                    </a:solidFill>
                  </a:tcPr>
                </a:tc>
              </a:tr>
              <a:tr h="182880">
                <a:tc>
                  <a:txBody>
                    <a:bodyPr/>
                    <a:lstStyle/>
                    <a:p>
                      <a:pPr marL="91440"/>
                      <a:r>
                        <a:rPr lang="en-US" sz="1000" dirty="0" smtClean="0">
                          <a:solidFill>
                            <a:schemeClr val="tx1"/>
                          </a:solidFill>
                        </a:rPr>
                        <a:t>20 T</a:t>
                      </a:r>
                      <a:endParaRPr lang="en-US" sz="1000" dirty="0">
                        <a:solidFill>
                          <a:schemeClr val="tx1"/>
                        </a:solidFill>
                      </a:endParaRPr>
                    </a:p>
                  </a:txBody>
                  <a:tcPr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c>
                  <a:txBody>
                    <a:bodyPr/>
                    <a:lstStyle/>
                    <a:p>
                      <a:pPr algn="r"/>
                      <a:r>
                        <a:rPr lang="en-US" sz="1000" dirty="0" smtClean="0">
                          <a:solidFill>
                            <a:schemeClr val="tx1"/>
                          </a:solidFill>
                        </a:rPr>
                        <a:t>13,200</a:t>
                      </a:r>
                      <a:endParaRPr lang="en-US" sz="1000" dirty="0">
                        <a:solidFill>
                          <a:schemeClr val="tx1"/>
                        </a:solidFill>
                      </a:endParaRPr>
                    </a:p>
                  </a:txBody>
                  <a:tcPr marR="1097280" marT="27432" marB="27432">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AF5E6"/>
                    </a:solidFill>
                  </a:tcPr>
                </a:tc>
              </a:tr>
            </a:tbl>
          </a:graphicData>
        </a:graphic>
      </p:graphicFrame>
      <p:sp>
        <p:nvSpPr>
          <p:cNvPr id="8" name="Content Placeholder 4"/>
          <p:cNvSpPr>
            <a:spLocks noGrp="1"/>
          </p:cNvSpPr>
          <p:nvPr>
            <p:ph idx="11"/>
          </p:nvPr>
        </p:nvSpPr>
        <p:spPr>
          <a:xfrm>
            <a:off x="5638800" y="2514600"/>
            <a:ext cx="3048000" cy="1600200"/>
          </a:xfrm>
        </p:spPr>
        <p:txBody>
          <a:bodyPr/>
          <a:lstStyle/>
          <a:p>
            <a:pPr marL="0" indent="0" algn="ctr">
              <a:buNone/>
            </a:pPr>
            <a:r>
              <a:rPr lang="en-US" sz="3200" b="1" dirty="0"/>
              <a:t>Population Mean (</a:t>
            </a:r>
            <a:r>
              <a:rPr lang="el-GR" sz="3200" b="1" i="1" dirty="0">
                <a:cs typeface="Arial" pitchFamily="34" charset="0"/>
              </a:rPr>
              <a:t>μ</a:t>
            </a:r>
            <a:r>
              <a:rPr lang="en-US" sz="3200" b="1" dirty="0">
                <a:cs typeface="Arial" pitchFamily="34" charset="0"/>
              </a:rPr>
              <a:t>) = $</a:t>
            </a:r>
            <a:r>
              <a:rPr lang="en-US" sz="3200" b="1" dirty="0" smtClean="0">
                <a:cs typeface="Arial" pitchFamily="34" charset="0"/>
              </a:rPr>
              <a:t>9400</a:t>
            </a:r>
            <a:endParaRPr lang="el-GR" sz="3200" b="1" dirty="0">
              <a:cs typeface="Arial" pitchFamily="34" charset="0"/>
            </a:endParaRPr>
          </a:p>
        </p:txBody>
      </p:sp>
    </p:spTree>
    <p:extLst>
      <p:ext uri="{BB962C8B-B14F-4D97-AF65-F5344CB8AC3E}">
        <p14:creationId xmlns:p14="http://schemas.microsoft.com/office/powerpoint/2010/main" val="25594639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Basics of the Sampling </a:t>
            </a:r>
            <a:r>
              <a:rPr lang="en-US" altLang="en-US" dirty="0" smtClean="0"/>
              <a:t>Distribution</a:t>
            </a:r>
            <a:r>
              <a:rPr lang="en-US" altLang="en-US" sz="2000" dirty="0"/>
              <a:t/>
            </a:r>
            <a:br>
              <a:rPr lang="en-US" altLang="en-US" sz="2000" dirty="0"/>
            </a:br>
            <a:r>
              <a:rPr lang="en-US" altLang="en-US" sz="2000" dirty="0" smtClean="0"/>
              <a:t>(1 of 4)</a:t>
            </a:r>
            <a:endParaRPr lang="en-US" dirty="0"/>
          </a:p>
        </p:txBody>
      </p:sp>
      <p:sp>
        <p:nvSpPr>
          <p:cNvPr id="3" name="Content Placeholder 2"/>
          <p:cNvSpPr>
            <a:spLocks noGrp="1"/>
          </p:cNvSpPr>
          <p:nvPr>
            <p:ph idx="1"/>
          </p:nvPr>
        </p:nvSpPr>
        <p:spPr/>
        <p:txBody>
          <a:bodyPr/>
          <a:lstStyle/>
          <a:p>
            <a:pPr marL="0" indent="0">
              <a:buFont typeface="Arial" pitchFamily="34" charset="0"/>
              <a:buNone/>
            </a:pPr>
            <a:r>
              <a:rPr lang="en-US" b="1" dirty="0">
                <a:solidFill>
                  <a:schemeClr val="tx2"/>
                </a:solidFill>
              </a:rPr>
              <a:t>DERIVED POPULATION</a:t>
            </a:r>
          </a:p>
          <a:p>
            <a:pPr marL="0" indent="0">
              <a:buFont typeface="Arial" pitchFamily="34" charset="0"/>
              <a:buNone/>
            </a:pPr>
            <a:r>
              <a:rPr lang="en-US" sz="3200" dirty="0"/>
              <a:t>All possible samples that can be drawn from the population under a given sampling plan</a:t>
            </a:r>
            <a:r>
              <a:rPr lang="en-US" sz="3200" dirty="0" smtClean="0"/>
              <a:t>.</a:t>
            </a:r>
            <a:endParaRPr lang="en-US" sz="3200" dirty="0"/>
          </a:p>
        </p:txBody>
      </p:sp>
    </p:spTree>
    <p:extLst>
      <p:ext uri="{BB962C8B-B14F-4D97-AF65-F5344CB8AC3E}">
        <p14:creationId xmlns:p14="http://schemas.microsoft.com/office/powerpoint/2010/main" val="26124276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en-US" dirty="0"/>
              <a:t>Basics of the Sampling </a:t>
            </a:r>
            <a:r>
              <a:rPr lang="en-US" altLang="en-US" dirty="0" smtClean="0"/>
              <a:t>Distribution</a:t>
            </a:r>
            <a:r>
              <a:rPr lang="en-US" altLang="en-US" sz="2000" dirty="0"/>
              <a:t/>
            </a:r>
            <a:br>
              <a:rPr lang="en-US" altLang="en-US" sz="2000" dirty="0"/>
            </a:br>
            <a:r>
              <a:rPr lang="en-US" altLang="en-US" sz="2000" dirty="0" smtClean="0"/>
              <a:t>(2 </a:t>
            </a:r>
            <a:r>
              <a:rPr lang="en-US" altLang="en-US" sz="2000" dirty="0"/>
              <a:t>of 4)</a:t>
            </a:r>
            <a:endParaRPr lang="en-US" dirty="0"/>
          </a:p>
        </p:txBody>
      </p:sp>
      <p:pic>
        <p:nvPicPr>
          <p:cNvPr id="4" name="Picture 2" descr="&quot;A flowchart shows several possible samples and their respective errors when estimating the population mean. &#10;The central idea, “Parameter (Population mean income) = 9,400 dollars,” branches out into the following five possible samples and errors: &#10;Sample = 25, Elements = BH, Statistic (sample mean income) = 7,200 dollars, Error: (negative) 2,200 dollars&#10;Sample = 62, Elements = DL, Statistic (sample mean income) = 8,400 dollars, Error: (negative) 1,000 dollars&#10;Sample = 108, Elements = GP, Statistic (sample mean income) = 9,800 dollars, Error: 400 dollars&#10;Sample = 147, Elements = KM, Statistic (sample mean income) = 10,000 dollars, Error: 600 dollars&#10;Sample = 189, Elements = RT, Statistic (sample mean income) = 12,800 dollars, Error: 3,400 dollars&quo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431925"/>
            <a:ext cx="7315200" cy="466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24981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Basics of the Sampling </a:t>
            </a:r>
            <a:r>
              <a:rPr lang="en-US" altLang="en-US" dirty="0" smtClean="0"/>
              <a:t>Distribution</a:t>
            </a:r>
            <a:br>
              <a:rPr lang="en-US" altLang="en-US" dirty="0" smtClean="0"/>
            </a:br>
            <a:r>
              <a:rPr lang="en-US" altLang="en-US" sz="2000" dirty="0" smtClean="0"/>
              <a:t>(3 </a:t>
            </a:r>
            <a:r>
              <a:rPr lang="en-US" altLang="en-US" sz="2000" dirty="0"/>
              <a:t>of 4)</a:t>
            </a:r>
            <a:endParaRPr lang="en-US" dirty="0"/>
          </a:p>
        </p:txBody>
      </p:sp>
      <p:sp>
        <p:nvSpPr>
          <p:cNvPr id="3" name="Content Placeholder 2"/>
          <p:cNvSpPr>
            <a:spLocks noGrp="1"/>
          </p:cNvSpPr>
          <p:nvPr>
            <p:ph idx="1"/>
          </p:nvPr>
        </p:nvSpPr>
        <p:spPr/>
        <p:txBody>
          <a:bodyPr/>
          <a:lstStyle/>
          <a:p>
            <a:r>
              <a:rPr lang="en-US" altLang="en-US" dirty="0"/>
              <a:t>The mean of all possible sample means is equal to the population mean.</a:t>
            </a:r>
          </a:p>
          <a:p>
            <a:r>
              <a:rPr lang="en-US" altLang="en-US" dirty="0"/>
              <a:t>The variance of sample means is related to the population variance</a:t>
            </a:r>
            <a:r>
              <a:rPr lang="en-US" altLang="en-US" dirty="0" smtClean="0"/>
              <a:t>.</a:t>
            </a:r>
            <a:endParaRPr lang="en-US" altLang="en-US" dirty="0"/>
          </a:p>
        </p:txBody>
      </p:sp>
    </p:spTree>
    <p:extLst>
      <p:ext uri="{BB962C8B-B14F-4D97-AF65-F5344CB8AC3E}">
        <p14:creationId xmlns:p14="http://schemas.microsoft.com/office/powerpoint/2010/main" val="1756796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defRPr/>
            </a:pPr>
            <a:r>
              <a:rPr lang="en-US" altLang="en-US" dirty="0"/>
              <a:t>Developing the Sampling Plan</a:t>
            </a:r>
          </a:p>
        </p:txBody>
      </p:sp>
      <p:pic>
        <p:nvPicPr>
          <p:cNvPr id="4" name="Picture 2" descr="&quot;An illustration shows the steps involved in the procedure for drawing a sample. They are as follows:&#10;Step 1: Define the Target Population&#10;Step 2: Identify the Sampling Frame&#10;Step 3: Select a Sampling Procedure&#10;Step 4: Determine the Sample Size&#10;Step 5: Select the Sample Elements&#10;Step 6: Collect Data from the Designated Elements&quot;&#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822960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13801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Basics of the Sampling </a:t>
            </a:r>
            <a:r>
              <a:rPr lang="en-US" altLang="en-US" dirty="0" smtClean="0"/>
              <a:t>Distribution</a:t>
            </a:r>
            <a:br>
              <a:rPr lang="en-US" altLang="en-US" dirty="0" smtClean="0"/>
            </a:br>
            <a:r>
              <a:rPr lang="en-US" altLang="en-US" sz="2000" dirty="0" smtClean="0"/>
              <a:t>(4 of </a:t>
            </a:r>
            <a:r>
              <a:rPr lang="en-US" altLang="en-US" sz="2000" dirty="0"/>
              <a:t>4)</a:t>
            </a:r>
            <a:endParaRPr lang="en-US" sz="2000" dirty="0"/>
          </a:p>
        </p:txBody>
      </p:sp>
      <p:sp>
        <p:nvSpPr>
          <p:cNvPr id="3" name="Content Placeholder 2"/>
          <p:cNvSpPr>
            <a:spLocks noGrp="1"/>
          </p:cNvSpPr>
          <p:nvPr>
            <p:ph idx="1"/>
          </p:nvPr>
        </p:nvSpPr>
        <p:spPr/>
        <p:txBody>
          <a:bodyPr/>
          <a:lstStyle/>
          <a:p>
            <a:r>
              <a:rPr lang="en-US" altLang="en-US" dirty="0"/>
              <a:t>The sampling distribution is mound shaped. </a:t>
            </a:r>
          </a:p>
          <a:p>
            <a:pPr marL="731520" lvl="1">
              <a:spcBef>
                <a:spcPts val="0"/>
              </a:spcBef>
            </a:pPr>
            <a:r>
              <a:rPr lang="en-US" altLang="en-US" i="1" dirty="0"/>
              <a:t>consistent with the Central-Limit Theorem, regardless of the shape of the distribution of the variable in the population, with a sample size of 30 (and sometimes a lot less), the distribution of sample means becomes normally </a:t>
            </a:r>
            <a:r>
              <a:rPr lang="en-US" altLang="en-US" i="1" dirty="0" smtClean="0"/>
              <a:t>distributed</a:t>
            </a:r>
            <a:endParaRPr lang="en-US" altLang="en-US" i="1" dirty="0"/>
          </a:p>
        </p:txBody>
      </p:sp>
    </p:spTree>
    <p:extLst>
      <p:ext uri="{BB962C8B-B14F-4D97-AF65-F5344CB8AC3E}">
        <p14:creationId xmlns:p14="http://schemas.microsoft.com/office/powerpoint/2010/main" val="3289580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i="1" dirty="0"/>
              <a:t>STEP 1:</a:t>
            </a:r>
            <a:r>
              <a:rPr lang="en-US" altLang="en-US" dirty="0"/>
              <a:t> Define the Target </a:t>
            </a:r>
            <a:r>
              <a:rPr lang="en-US" altLang="en-US" dirty="0" smtClean="0"/>
              <a:t>Population</a:t>
            </a:r>
            <a:r>
              <a:rPr lang="en-US" altLang="en-US" sz="2000" dirty="0" smtClean="0"/>
              <a:t> (1 of 3)</a:t>
            </a:r>
            <a:endParaRPr lang="en-US" dirty="0"/>
          </a:p>
        </p:txBody>
      </p:sp>
      <p:sp>
        <p:nvSpPr>
          <p:cNvPr id="3" name="Content Placeholder 2"/>
          <p:cNvSpPr>
            <a:spLocks noGrp="1"/>
          </p:cNvSpPr>
          <p:nvPr>
            <p:ph sz="half" idx="1"/>
          </p:nvPr>
        </p:nvSpPr>
        <p:spPr>
          <a:xfrm>
            <a:off x="457200" y="1432560"/>
            <a:ext cx="8305800" cy="2606040"/>
          </a:xfrm>
        </p:spPr>
        <p:txBody>
          <a:bodyPr/>
          <a:lstStyle/>
          <a:p>
            <a:pPr marL="0" indent="0">
              <a:buFont typeface="Arial" pitchFamily="34" charset="0"/>
              <a:buNone/>
            </a:pPr>
            <a:r>
              <a:rPr lang="en-US" b="1" dirty="0">
                <a:solidFill>
                  <a:schemeClr val="tx2"/>
                </a:solidFill>
              </a:rPr>
              <a:t>POPULATION</a:t>
            </a:r>
          </a:p>
          <a:p>
            <a:pPr marL="0" indent="0">
              <a:buFont typeface="Arial" pitchFamily="34" charset="0"/>
              <a:buNone/>
            </a:pPr>
            <a:r>
              <a:rPr lang="en-US" sz="2800" dirty="0"/>
              <a:t>All cases that meet designated specifications for membership in the group</a:t>
            </a:r>
            <a:r>
              <a:rPr lang="en-US" sz="2800" dirty="0" smtClean="0"/>
              <a:t>.</a:t>
            </a:r>
          </a:p>
          <a:p>
            <a:pPr lvl="1"/>
            <a:r>
              <a:rPr lang="en-US" altLang="en-US" sz="2800" i="1" dirty="0"/>
              <a:t>Researchers must be very clear and precise in defining the population</a:t>
            </a:r>
            <a:r>
              <a:rPr lang="en-US" altLang="en-US" sz="2800" i="1" dirty="0" smtClean="0"/>
              <a:t>.</a:t>
            </a:r>
            <a:endParaRPr lang="en-US" altLang="en-US" sz="2800" i="1" dirty="0"/>
          </a:p>
        </p:txBody>
      </p:sp>
      <p:sp>
        <p:nvSpPr>
          <p:cNvPr id="4" name="Content Placeholder 3"/>
          <p:cNvSpPr>
            <a:spLocks noGrp="1"/>
          </p:cNvSpPr>
          <p:nvPr>
            <p:ph sz="half" idx="2"/>
          </p:nvPr>
        </p:nvSpPr>
        <p:spPr>
          <a:xfrm>
            <a:off x="1097280" y="4267200"/>
            <a:ext cx="6949440" cy="1828800"/>
          </a:xfrm>
          <a:prstGeom prst="flowChartConnector">
            <a:avLst/>
          </a:prstGeom>
          <a:solidFill>
            <a:srgbClr val="BBE0E3"/>
          </a:solidFill>
          <a:ln w="12700">
            <a:solidFill>
              <a:schemeClr val="tx1"/>
            </a:solidFill>
          </a:ln>
        </p:spPr>
        <p:txBody>
          <a:bodyPr anchor="ctr"/>
          <a:lstStyle/>
          <a:p>
            <a:pPr marL="0" indent="0" algn="ctr">
              <a:buNone/>
            </a:pPr>
            <a:r>
              <a:rPr lang="en-US" altLang="en-US" sz="2400" dirty="0"/>
              <a:t>Households in the city limits of Sacramento, California, with one or more children under the age of 18 living at home.</a:t>
            </a:r>
            <a:endParaRPr lang="en-US" sz="2400" dirty="0"/>
          </a:p>
        </p:txBody>
      </p:sp>
    </p:spTree>
    <p:extLst>
      <p:ext uri="{BB962C8B-B14F-4D97-AF65-F5344CB8AC3E}">
        <p14:creationId xmlns:p14="http://schemas.microsoft.com/office/powerpoint/2010/main" val="1116827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i="1" dirty="0"/>
              <a:t>STEP 1:</a:t>
            </a:r>
            <a:r>
              <a:rPr lang="en-US" altLang="en-US" dirty="0"/>
              <a:t> Define the Target Population</a:t>
            </a:r>
            <a:r>
              <a:rPr lang="en-US" altLang="en-US" sz="2000" dirty="0"/>
              <a:t> </a:t>
            </a:r>
            <a:r>
              <a:rPr lang="en-US" altLang="en-US" sz="2000" dirty="0" smtClean="0"/>
              <a:t>(2 </a:t>
            </a:r>
            <a:r>
              <a:rPr lang="en-US" altLang="en-US" sz="2000" dirty="0"/>
              <a:t>of 3)</a:t>
            </a:r>
            <a:endParaRPr lang="en-US" dirty="0"/>
          </a:p>
        </p:txBody>
      </p:sp>
      <p:sp>
        <p:nvSpPr>
          <p:cNvPr id="3" name="Content Placeholder 2"/>
          <p:cNvSpPr>
            <a:spLocks noGrp="1"/>
          </p:cNvSpPr>
          <p:nvPr>
            <p:ph idx="1"/>
          </p:nvPr>
        </p:nvSpPr>
        <p:spPr/>
        <p:txBody>
          <a:bodyPr/>
          <a:lstStyle/>
          <a:p>
            <a:pPr marL="0" indent="0">
              <a:buFont typeface="Arial" pitchFamily="34" charset="0"/>
              <a:buNone/>
            </a:pPr>
            <a:r>
              <a:rPr lang="en-US" b="1" dirty="0" smtClean="0">
                <a:solidFill>
                  <a:schemeClr val="tx2"/>
                </a:solidFill>
              </a:rPr>
              <a:t>CENSUS</a:t>
            </a:r>
            <a:br>
              <a:rPr lang="en-US" b="1" dirty="0" smtClean="0">
                <a:solidFill>
                  <a:schemeClr val="tx2"/>
                </a:solidFill>
              </a:rPr>
            </a:br>
            <a:r>
              <a:rPr lang="en-US" sz="3200" dirty="0" smtClean="0"/>
              <a:t>A </a:t>
            </a:r>
            <a:r>
              <a:rPr lang="en-US" sz="3200" dirty="0"/>
              <a:t>type of sampling plan in which data are collected from or about each member of a population</a:t>
            </a:r>
            <a:r>
              <a:rPr lang="en-US" sz="3200" dirty="0" smtClean="0"/>
              <a:t>.</a:t>
            </a:r>
            <a:endParaRPr lang="en-US" dirty="0" smtClean="0"/>
          </a:p>
          <a:p>
            <a:pPr marL="0" indent="0">
              <a:spcBef>
                <a:spcPts val="2400"/>
              </a:spcBef>
              <a:buFont typeface="Arial" pitchFamily="34" charset="0"/>
              <a:buNone/>
            </a:pPr>
            <a:r>
              <a:rPr lang="en-US" b="1" dirty="0" smtClean="0">
                <a:solidFill>
                  <a:schemeClr val="tx2"/>
                </a:solidFill>
              </a:rPr>
              <a:t>SAMPLE</a:t>
            </a:r>
            <a:br>
              <a:rPr lang="en-US" b="1" dirty="0" smtClean="0">
                <a:solidFill>
                  <a:schemeClr val="tx2"/>
                </a:solidFill>
              </a:rPr>
            </a:br>
            <a:r>
              <a:rPr lang="en-US" sz="3200" dirty="0" smtClean="0"/>
              <a:t>Selection </a:t>
            </a:r>
            <a:r>
              <a:rPr lang="en-US" sz="3200" dirty="0"/>
              <a:t>of a subset of elements from a larger group of objects</a:t>
            </a:r>
            <a:r>
              <a:rPr lang="en-US" sz="3200" dirty="0" smtClean="0"/>
              <a:t>.</a:t>
            </a:r>
            <a:endParaRPr lang="en-US" dirty="0"/>
          </a:p>
        </p:txBody>
      </p:sp>
    </p:spTree>
    <p:extLst>
      <p:ext uri="{BB962C8B-B14F-4D97-AF65-F5344CB8AC3E}">
        <p14:creationId xmlns:p14="http://schemas.microsoft.com/office/powerpoint/2010/main" val="1993086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b="1" i="1" dirty="0"/>
              <a:t>STEP 1:</a:t>
            </a:r>
            <a:r>
              <a:rPr lang="en-US" altLang="en-US" dirty="0"/>
              <a:t> Define the Target Population</a:t>
            </a:r>
            <a:r>
              <a:rPr lang="en-US" altLang="en-US" sz="2000" dirty="0"/>
              <a:t> </a:t>
            </a:r>
            <a:r>
              <a:rPr lang="en-US" altLang="en-US" sz="2000" dirty="0" smtClean="0"/>
              <a:t>(3 </a:t>
            </a:r>
            <a:r>
              <a:rPr lang="en-US" altLang="en-US" sz="2000" dirty="0"/>
              <a:t>of 3)</a:t>
            </a:r>
            <a:endParaRPr lang="en-US" dirty="0"/>
          </a:p>
        </p:txBody>
      </p:sp>
      <p:sp>
        <p:nvSpPr>
          <p:cNvPr id="5" name="Content Placeholder 2"/>
          <p:cNvSpPr>
            <a:spLocks noGrp="1"/>
          </p:cNvSpPr>
          <p:nvPr>
            <p:ph sz="half" idx="1"/>
          </p:nvPr>
        </p:nvSpPr>
        <p:spPr>
          <a:xfrm>
            <a:off x="457200" y="1432560"/>
            <a:ext cx="8153400" cy="2987040"/>
          </a:xfrm>
        </p:spPr>
        <p:txBody>
          <a:bodyPr/>
          <a:lstStyle/>
          <a:p>
            <a:pPr marL="0" indent="0">
              <a:buFont typeface="Arial" pitchFamily="34" charset="0"/>
              <a:buNone/>
            </a:pPr>
            <a:r>
              <a:rPr lang="en-US" b="1" dirty="0" smtClean="0">
                <a:solidFill>
                  <a:schemeClr val="tx2"/>
                </a:solidFill>
              </a:rPr>
              <a:t>PARAMETER</a:t>
            </a:r>
          </a:p>
          <a:p>
            <a:pPr marL="457200" lvl="1" indent="0">
              <a:buNone/>
            </a:pPr>
            <a:r>
              <a:rPr lang="en-US" dirty="0" smtClean="0"/>
              <a:t>A characteristic or measure of a population.</a:t>
            </a:r>
          </a:p>
          <a:p>
            <a:pPr marL="0" indent="0">
              <a:buFont typeface="Arial" pitchFamily="34" charset="0"/>
              <a:buNone/>
            </a:pPr>
            <a:r>
              <a:rPr lang="en-US" b="1" dirty="0" smtClean="0">
                <a:solidFill>
                  <a:schemeClr val="tx2"/>
                </a:solidFill>
              </a:rPr>
              <a:t>STATISTIC</a:t>
            </a:r>
            <a:endParaRPr lang="en-US" b="1" dirty="0">
              <a:solidFill>
                <a:schemeClr val="tx2"/>
              </a:solidFill>
            </a:endParaRPr>
          </a:p>
          <a:p>
            <a:pPr marL="457200" lvl="1" indent="0">
              <a:buNone/>
            </a:pPr>
            <a:r>
              <a:rPr lang="en-US" dirty="0"/>
              <a:t>A characteristic or measure of a sample</a:t>
            </a:r>
            <a:r>
              <a:rPr lang="en-US" dirty="0" smtClean="0"/>
              <a:t>.</a:t>
            </a:r>
            <a:endParaRPr lang="en-US" dirty="0"/>
          </a:p>
        </p:txBody>
      </p:sp>
      <p:sp>
        <p:nvSpPr>
          <p:cNvPr id="6" name="Content Placeholder 3"/>
          <p:cNvSpPr>
            <a:spLocks noGrp="1"/>
          </p:cNvSpPr>
          <p:nvPr>
            <p:ph sz="half" idx="2"/>
          </p:nvPr>
        </p:nvSpPr>
        <p:spPr>
          <a:xfrm>
            <a:off x="1066800" y="4876800"/>
            <a:ext cx="7315200" cy="1066800"/>
          </a:xfrm>
          <a:prstGeom prst="roundRect">
            <a:avLst/>
          </a:prstGeom>
          <a:solidFill>
            <a:srgbClr val="BBE0E3"/>
          </a:solidFill>
          <a:ln w="28575">
            <a:solidFill>
              <a:srgbClr val="89A4A7"/>
            </a:solidFill>
          </a:ln>
        </p:spPr>
        <p:style>
          <a:lnRef idx="2">
            <a:schemeClr val="dk1"/>
          </a:lnRef>
          <a:fillRef idx="1">
            <a:schemeClr val="lt1"/>
          </a:fillRef>
          <a:effectRef idx="0">
            <a:schemeClr val="dk1"/>
          </a:effectRef>
          <a:fontRef idx="minor">
            <a:schemeClr val="dk1"/>
          </a:fontRef>
        </p:style>
        <p:txBody>
          <a:bodyPr/>
          <a:lstStyle/>
          <a:p>
            <a:pPr marL="0" lvl="1" indent="0" algn="ctr">
              <a:buNone/>
            </a:pPr>
            <a:r>
              <a:rPr lang="en-US" altLang="en-US" sz="2500" b="1" i="1" dirty="0" smtClean="0">
                <a:solidFill>
                  <a:schemeClr val="tx1"/>
                </a:solidFill>
              </a:rPr>
              <a:t>We </a:t>
            </a:r>
            <a:r>
              <a:rPr lang="en-US" altLang="en-US" sz="2500" b="1" i="1" dirty="0">
                <a:solidFill>
                  <a:schemeClr val="tx1"/>
                </a:solidFill>
              </a:rPr>
              <a:t>calculate statistics from sample data in order to estimate population </a:t>
            </a:r>
            <a:r>
              <a:rPr lang="en-US" altLang="en-US" sz="2500" b="1" i="1" dirty="0" smtClean="0">
                <a:solidFill>
                  <a:schemeClr val="tx1"/>
                </a:solidFill>
              </a:rPr>
              <a:t>parameters</a:t>
            </a:r>
            <a:endParaRPr lang="en-US" altLang="en-US" sz="2500" b="1" i="1" dirty="0">
              <a:solidFill>
                <a:schemeClr val="tx1"/>
              </a:solidFill>
            </a:endParaRPr>
          </a:p>
        </p:txBody>
      </p:sp>
    </p:spTree>
    <p:extLst>
      <p:ext uri="{BB962C8B-B14F-4D97-AF65-F5344CB8AC3E}">
        <p14:creationId xmlns:p14="http://schemas.microsoft.com/office/powerpoint/2010/main" val="492424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Population </a:t>
            </a:r>
            <a:r>
              <a:rPr lang="en-US" dirty="0" smtClean="0"/>
              <a:t>versus </a:t>
            </a:r>
            <a:r>
              <a:rPr lang="en-US" dirty="0"/>
              <a:t>Samples</a:t>
            </a:r>
          </a:p>
        </p:txBody>
      </p:sp>
      <p:pic>
        <p:nvPicPr>
          <p:cNvPr id="4" name="Picture 2" descr="An illustration depicts the relationship between populations and samples. It shows two process boxes: Population and Sample, connected by two reverse arrows (flowing in and out of the boxes). The arrow from population to sample reads “Sample drawn from population…” while the arrow from sample to population reads “… to make inferences about the population. &#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32783"/>
            <a:ext cx="8229600" cy="38623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2073695"/>
      </p:ext>
    </p:extLst>
  </p:cSld>
  <p:clrMapOvr>
    <a:masterClrMapping/>
  </p:clrMapOvr>
</p:sld>
</file>

<file path=ppt/theme/theme1.xml><?xml version="1.0" encoding="utf-8"?>
<a:theme xmlns:a="http://schemas.openxmlformats.org/drawingml/2006/main" name="Green PPT Template_REV">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ppt9F79.tmp</Template>
  <TotalTime>900</TotalTime>
  <Words>2175</Words>
  <Application>Microsoft Office PowerPoint</Application>
  <PresentationFormat>On-screen Show (4:3)</PresentationFormat>
  <Paragraphs>218</Paragraphs>
  <Slides>50</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2" baseType="lpstr">
      <vt:lpstr>Green PPT Template_REV</vt:lpstr>
      <vt:lpstr>Equation</vt:lpstr>
      <vt:lpstr>Chapter 14: Developing the Sampling Plan</vt:lpstr>
      <vt:lpstr>Learning Objectives (1 of 3)</vt:lpstr>
      <vt:lpstr>Learning Objectives (2 of 3)</vt:lpstr>
      <vt:lpstr>Learning Objectives (3 of 3)</vt:lpstr>
      <vt:lpstr>Developing the Sampling Plan</vt:lpstr>
      <vt:lpstr>STEP 1: Define the Target Population (1 of 3)</vt:lpstr>
      <vt:lpstr>STEP 1: Define the Target Population (2 of 3)</vt:lpstr>
      <vt:lpstr>STEP 1: Define the Target Population (3 of 3)</vt:lpstr>
      <vt:lpstr>Population versus Samples</vt:lpstr>
      <vt:lpstr>Sampling Error</vt:lpstr>
      <vt:lpstr>STEP 2: Identify the Sampling Frame</vt:lpstr>
      <vt:lpstr>STEP 3: Select a Sampling Procedure (1 of 5)</vt:lpstr>
      <vt:lpstr>STEP 3: Select a Sampling Procedure (2 of 5)</vt:lpstr>
      <vt:lpstr>STEP 3: Select a Sampling Procedure (3 of 5)</vt:lpstr>
      <vt:lpstr>STEP 3: Select a Sampling Procedure (4 of 5)</vt:lpstr>
      <vt:lpstr>STEP 3: Select a Sampling Procedure (5 of 5)</vt:lpstr>
      <vt:lpstr>Quota Sampling Example (1 of 2)</vt:lpstr>
      <vt:lpstr>Quota Sampling Example (2 of 2)</vt:lpstr>
      <vt:lpstr>Probability</vt:lpstr>
      <vt:lpstr>Why Use Probability Sampling?</vt:lpstr>
      <vt:lpstr>Simple Random Sample</vt:lpstr>
      <vt:lpstr>Systematic Sample</vt:lpstr>
      <vt:lpstr>Sample Interval Formula</vt:lpstr>
      <vt:lpstr>Total Sampling Elements</vt:lpstr>
      <vt:lpstr>TSE EXAMPLE</vt:lpstr>
      <vt:lpstr>TSE Formula</vt:lpstr>
      <vt:lpstr>Systematic Sampling Example (1 of 2)</vt:lpstr>
      <vt:lpstr>Systematic Sampling Example (2 of 2)</vt:lpstr>
      <vt:lpstr>Stratified Sample</vt:lpstr>
      <vt:lpstr>Cluster Sample</vt:lpstr>
      <vt:lpstr>STEP 4: Determine the Sample Size (1 of 2)</vt:lpstr>
      <vt:lpstr>STEP 4: Determine the Sample Size (2 of 2)</vt:lpstr>
      <vt:lpstr>Determining Sample Size When Estimating Means (1 of 5)</vt:lpstr>
      <vt:lpstr>Determining Sample Size When Estimating Means (2 of 5)</vt:lpstr>
      <vt:lpstr>Determining Sample Size When Estimating Means (3 of 5)</vt:lpstr>
      <vt:lpstr>Determining Sample Size When Estimating Means (4 of 5)</vt:lpstr>
      <vt:lpstr>Determining Sample Size When Estimating Means (5 of 5)</vt:lpstr>
      <vt:lpstr>Determining Sample Size When Estimating Proportions (1 of 5)</vt:lpstr>
      <vt:lpstr>Determining Sample Size When Estimating Proportions (2 of 5)</vt:lpstr>
      <vt:lpstr>Determining Sample Size When Estimating Proportions (3 of 5)</vt:lpstr>
      <vt:lpstr>Determining Sample Size When Estimating Proportions (4 of 5)</vt:lpstr>
      <vt:lpstr>Determining Sample Size When Estimating Proportions (5 of 5)</vt:lpstr>
      <vt:lpstr>Population Size and Sample Size</vt:lpstr>
      <vt:lpstr>Finite Population Sample Size</vt:lpstr>
      <vt:lpstr>Other Approaches to Determining Sample Size</vt:lpstr>
      <vt:lpstr>Basics of the Sampling Distribution</vt:lpstr>
      <vt:lpstr>Basics of the Sampling Distribution (1 of 4)</vt:lpstr>
      <vt:lpstr>Basics of the Sampling Distribution (2 of 4)</vt:lpstr>
      <vt:lpstr>Basics of the Sampling Distribution (3 of 4)</vt:lpstr>
      <vt:lpstr>Basics of the Sampling Distribution (4 of 4)</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reviewer</dc:creator>
  <cp:lastModifiedBy>Prasanna kumar. Tripathy</cp:lastModifiedBy>
  <cp:revision>255</cp:revision>
  <dcterms:created xsi:type="dcterms:W3CDTF">2017-07-18T17:14:30Z</dcterms:created>
  <dcterms:modified xsi:type="dcterms:W3CDTF">2018-06-27T12:55:33Z</dcterms:modified>
</cp:coreProperties>
</file>