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9"/>
  </p:notesMasterIdLst>
  <p:handoutMasterIdLst>
    <p:handoutMasterId r:id="rId30"/>
  </p:handoutMasterIdLst>
  <p:sldIdLst>
    <p:sldId id="257" r:id="rId2"/>
    <p:sldId id="261" r:id="rId3"/>
    <p:sldId id="262" r:id="rId4"/>
    <p:sldId id="276" r:id="rId5"/>
    <p:sldId id="277" r:id="rId6"/>
    <p:sldId id="278" r:id="rId7"/>
    <p:sldId id="296" r:id="rId8"/>
    <p:sldId id="264" r:id="rId9"/>
    <p:sldId id="265" r:id="rId10"/>
    <p:sldId id="266" r:id="rId11"/>
    <p:sldId id="267" r:id="rId12"/>
    <p:sldId id="269" r:id="rId13"/>
    <p:sldId id="302" r:id="rId14"/>
    <p:sldId id="270" r:id="rId15"/>
    <p:sldId id="280" r:id="rId16"/>
    <p:sldId id="282" r:id="rId17"/>
    <p:sldId id="283" r:id="rId18"/>
    <p:sldId id="298" r:id="rId19"/>
    <p:sldId id="299" r:id="rId20"/>
    <p:sldId id="300" r:id="rId21"/>
    <p:sldId id="284" r:id="rId22"/>
    <p:sldId id="301" r:id="rId23"/>
    <p:sldId id="286" r:id="rId24"/>
    <p:sldId id="287" r:id="rId25"/>
    <p:sldId id="288" r:id="rId26"/>
    <p:sldId id="289" r:id="rId27"/>
    <p:sldId id="29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9F9"/>
    <a:srgbClr val="89A4A7"/>
    <a:srgbClr val="CCCCCC"/>
    <a:srgbClr val="D8D8D8"/>
    <a:srgbClr val="A0A0A0"/>
    <a:srgbClr val="A3A3E0"/>
    <a:srgbClr val="EAF5E6"/>
    <a:srgbClr val="DDF0D7"/>
    <a:srgbClr val="3C8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4684" autoAdjust="0"/>
  </p:normalViewPr>
  <p:slideViewPr>
    <p:cSldViewPr>
      <p:cViewPr>
        <p:scale>
          <a:sx n="70" d="100"/>
          <a:sy n="70" d="100"/>
        </p:scale>
        <p:origin x="-1020" y="-576"/>
      </p:cViewPr>
      <p:guideLst>
        <p:guide orient="horz" pos="2160"/>
        <p:guide pos="2880"/>
      </p:guideLst>
    </p:cSldViewPr>
  </p:slideViewPr>
  <p:outlineViewPr>
    <p:cViewPr>
      <p:scale>
        <a:sx n="33" d="100"/>
        <a:sy n="33" d="100"/>
      </p:scale>
      <p:origin x="0" y="102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6/29/2018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6/29/2018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307848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472440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6" r:id="rId2"/>
    <p:sldLayoutId id="2147483668" r:id="rId3"/>
    <p:sldLayoutId id="2147483676" r:id="rId4"/>
    <p:sldLayoutId id="2147483669" r:id="rId5"/>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876800" y="609601"/>
            <a:ext cx="4191000" cy="3962399"/>
          </a:xfrm>
        </p:spPr>
        <p:txBody>
          <a:bodyPr/>
          <a:lstStyle/>
          <a:p>
            <a:r>
              <a:rPr lang="en-US" dirty="0"/>
              <a:t>Chapter 15:</a:t>
            </a:r>
            <a:br>
              <a:rPr lang="en-US" dirty="0"/>
            </a:br>
            <a:r>
              <a:rPr lang="en-US" altLang="en-US" dirty="0"/>
              <a:t>Data Collection: Enhancing Response Rates while Limiting Errors</a:t>
            </a:r>
            <a:endParaRPr lang="en-US" dirty="0"/>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Three Methods for Diagnosing Nonresponse Error</a:t>
            </a:r>
            <a:endParaRPr lang="en-US" b="1" dirty="0"/>
          </a:p>
        </p:txBody>
      </p:sp>
      <p:sp>
        <p:nvSpPr>
          <p:cNvPr id="3" name="Content Placeholder 2"/>
          <p:cNvSpPr>
            <a:spLocks noGrp="1"/>
          </p:cNvSpPr>
          <p:nvPr>
            <p:ph idx="1"/>
          </p:nvPr>
        </p:nvSpPr>
        <p:spPr>
          <a:solidFill>
            <a:srgbClr val="F1F9F9"/>
          </a:solidFill>
          <a:ln>
            <a:solidFill>
              <a:schemeClr val="tx1"/>
            </a:solidFill>
          </a:ln>
        </p:spPr>
        <p:txBody>
          <a:bodyPr/>
          <a:lstStyle/>
          <a:p>
            <a:pPr marL="731520" indent="-731520">
              <a:buClr>
                <a:srgbClr val="FFFFFF"/>
              </a:buClr>
              <a:buNone/>
            </a:pPr>
            <a:r>
              <a:rPr lang="en-US" altLang="en-US" dirty="0" smtClean="0"/>
              <a:t>(1) Contact </a:t>
            </a:r>
            <a:r>
              <a:rPr lang="en-US" altLang="en-US" dirty="0"/>
              <a:t>a sample of </a:t>
            </a:r>
            <a:r>
              <a:rPr lang="en-US" altLang="en-US" dirty="0" err="1" smtClean="0"/>
              <a:t>nonrespondents</a:t>
            </a:r>
            <a:endParaRPr lang="en-US" altLang="en-US" dirty="0" smtClean="0"/>
          </a:p>
          <a:p>
            <a:pPr marL="731520" indent="-731520">
              <a:buClr>
                <a:srgbClr val="FFFFFF"/>
              </a:buClr>
              <a:buNone/>
            </a:pPr>
            <a:r>
              <a:rPr lang="en-US" altLang="en-US" dirty="0" smtClean="0"/>
              <a:t>(2) Compare respondent demographics against known demographics of population</a:t>
            </a:r>
          </a:p>
          <a:p>
            <a:pPr marL="731520" indent="-731520">
              <a:buClr>
                <a:srgbClr val="FFFFFF"/>
              </a:buClr>
              <a:buNone/>
            </a:pPr>
            <a:r>
              <a:rPr lang="en-US" altLang="en-US" dirty="0" smtClean="0"/>
              <a:t>(</a:t>
            </a:r>
            <a:r>
              <a:rPr lang="en-US" altLang="en-US" dirty="0"/>
              <a:t>3) Conduct an analysis of late responders </a:t>
            </a:r>
            <a:r>
              <a:rPr lang="en-US" altLang="en-US" dirty="0" smtClean="0"/>
              <a:t>versus </a:t>
            </a:r>
            <a:r>
              <a:rPr lang="en-US" altLang="en-US" dirty="0"/>
              <a:t>early </a:t>
            </a:r>
            <a:r>
              <a:rPr lang="en-US" altLang="en-US" dirty="0" smtClean="0"/>
              <a:t>responders</a:t>
            </a:r>
            <a:endParaRPr lang="en-US" altLang="en-US" dirty="0"/>
          </a:p>
        </p:txBody>
      </p:sp>
    </p:spTree>
    <p:extLst>
      <p:ext uri="{BB962C8B-B14F-4D97-AF65-F5344CB8AC3E}">
        <p14:creationId xmlns:p14="http://schemas.microsoft.com/office/powerpoint/2010/main" val="244207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Six Types of </a:t>
            </a:r>
            <a:r>
              <a:rPr lang="en-US" altLang="en-US" dirty="0" smtClean="0"/>
              <a:t>Error</a:t>
            </a:r>
            <a:r>
              <a:rPr lang="en-US" altLang="en-US" sz="2000" dirty="0"/>
              <a:t> </a:t>
            </a:r>
            <a:r>
              <a:rPr lang="en-US" altLang="en-US" sz="2000" dirty="0" smtClean="0"/>
              <a:t>(6 </a:t>
            </a:r>
            <a:r>
              <a:rPr lang="en-US" altLang="en-US" sz="2000" dirty="0"/>
              <a:t>of 7)</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RESPONSE ERROR</a:t>
            </a:r>
          </a:p>
          <a:p>
            <a:pPr marL="0" indent="0">
              <a:buFont typeface="Arial" pitchFamily="34" charset="0"/>
              <a:buNone/>
            </a:pPr>
            <a:r>
              <a:rPr lang="en-US" sz="3200" dirty="0"/>
              <a:t>Error that occurs when an individual provides an inaccurate response, consciously or subconsciously, to a survey item.</a:t>
            </a:r>
          </a:p>
        </p:txBody>
      </p:sp>
    </p:spTree>
    <p:extLst>
      <p:ext uri="{BB962C8B-B14F-4D97-AF65-F5344CB8AC3E}">
        <p14:creationId xmlns:p14="http://schemas.microsoft.com/office/powerpoint/2010/main" val="207474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b="1" dirty="0"/>
              <a:t>Key Considerations with </a:t>
            </a:r>
            <a:r>
              <a:rPr lang="en-US" b="1" dirty="0" smtClean="0"/>
              <a:t/>
            </a:r>
            <a:br>
              <a:rPr lang="en-US" b="1" dirty="0" smtClean="0"/>
            </a:br>
            <a:r>
              <a:rPr lang="en-US" b="1" dirty="0" smtClean="0"/>
              <a:t>Response Error</a:t>
            </a:r>
            <a:r>
              <a:rPr lang="en-US" sz="2000" b="1" dirty="0" smtClean="0"/>
              <a:t> (1 of 2)</a:t>
            </a:r>
            <a:endParaRPr lang="en-US" dirty="0"/>
          </a:p>
        </p:txBody>
      </p:sp>
      <p:sp>
        <p:nvSpPr>
          <p:cNvPr id="6" name="Content Placeholder 2"/>
          <p:cNvSpPr>
            <a:spLocks noGrp="1"/>
          </p:cNvSpPr>
          <p:nvPr>
            <p:ph sz="half" idx="1"/>
          </p:nvPr>
        </p:nvSpPr>
        <p:spPr>
          <a:xfrm>
            <a:off x="457200" y="1737360"/>
            <a:ext cx="8229600" cy="2834640"/>
          </a:xfrm>
          <a:solidFill>
            <a:srgbClr val="CCCCCC"/>
          </a:solidFill>
          <a:ln w="28575">
            <a:solidFill>
              <a:srgbClr val="89A4A7"/>
            </a:solidFill>
          </a:ln>
        </p:spPr>
        <p:txBody>
          <a:bodyPr/>
          <a:lstStyle/>
          <a:p>
            <a:pPr>
              <a:spcBef>
                <a:spcPts val="1800"/>
              </a:spcBef>
              <a:spcAft>
                <a:spcPts val="1800"/>
              </a:spcAft>
            </a:pPr>
            <a:r>
              <a:rPr lang="en-US" altLang="en-US" dirty="0"/>
              <a:t>Does the respondent understand the question</a:t>
            </a:r>
            <a:r>
              <a:rPr lang="en-US" altLang="en-US" dirty="0" smtClean="0"/>
              <a:t>?</a:t>
            </a:r>
            <a:endParaRPr lang="en-US" altLang="en-US" dirty="0"/>
          </a:p>
          <a:p>
            <a:pPr>
              <a:spcBef>
                <a:spcPts val="1800"/>
              </a:spcBef>
              <a:spcAft>
                <a:spcPts val="1800"/>
              </a:spcAft>
            </a:pPr>
            <a:r>
              <a:rPr lang="en-US" altLang="en-US" dirty="0"/>
              <a:t>Does the respondent know the answer to the question?</a:t>
            </a:r>
            <a:endParaRPr lang="en-US" sz="2800" dirty="0"/>
          </a:p>
        </p:txBody>
      </p:sp>
      <p:sp>
        <p:nvSpPr>
          <p:cNvPr id="2" name="Content Placeholder 3"/>
          <p:cNvSpPr>
            <a:spLocks noGrp="1"/>
          </p:cNvSpPr>
          <p:nvPr>
            <p:ph sz="half" idx="2"/>
          </p:nvPr>
        </p:nvSpPr>
        <p:spPr>
          <a:xfrm>
            <a:off x="6324600" y="4724400"/>
            <a:ext cx="2286000" cy="396240"/>
          </a:xfrm>
        </p:spPr>
        <p:txBody>
          <a:bodyPr/>
          <a:lstStyle/>
          <a:p>
            <a:pPr marL="0" indent="0">
              <a:buNone/>
            </a:pPr>
            <a:r>
              <a:rPr lang="en-US" sz="1600" b="1" dirty="0"/>
              <a:t>Source: </a:t>
            </a:r>
            <a:r>
              <a:rPr lang="en-US" sz="1600" dirty="0" err="1"/>
              <a:t>Weiers</a:t>
            </a:r>
            <a:r>
              <a:rPr lang="en-US" sz="1600" dirty="0"/>
              <a:t> (1988</a:t>
            </a:r>
            <a:r>
              <a:rPr lang="en-US" sz="1600" dirty="0" smtClean="0"/>
              <a:t>)</a:t>
            </a:r>
            <a:endParaRPr lang="en-US" sz="1600" dirty="0"/>
          </a:p>
        </p:txBody>
      </p:sp>
    </p:spTree>
    <p:extLst>
      <p:ext uri="{BB962C8B-B14F-4D97-AF65-F5344CB8AC3E}">
        <p14:creationId xmlns:p14="http://schemas.microsoft.com/office/powerpoint/2010/main" val="414493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b="1" dirty="0"/>
              <a:t>Key Considerations with </a:t>
            </a:r>
            <a:r>
              <a:rPr lang="en-US" b="1" dirty="0" smtClean="0"/>
              <a:t/>
            </a:r>
            <a:br>
              <a:rPr lang="en-US" b="1" dirty="0" smtClean="0"/>
            </a:br>
            <a:r>
              <a:rPr lang="en-US" b="1" dirty="0" smtClean="0"/>
              <a:t>Response Error</a:t>
            </a:r>
            <a:r>
              <a:rPr lang="en-US" sz="2000" b="1" dirty="0" smtClean="0"/>
              <a:t> </a:t>
            </a:r>
            <a:r>
              <a:rPr lang="en-US" sz="2000" b="1" dirty="0" smtClean="0"/>
              <a:t>(2 </a:t>
            </a:r>
            <a:r>
              <a:rPr lang="en-US" sz="2000" b="1" dirty="0" smtClean="0"/>
              <a:t>of 2)</a:t>
            </a:r>
            <a:endParaRPr lang="en-US" dirty="0"/>
          </a:p>
        </p:txBody>
      </p:sp>
      <p:sp>
        <p:nvSpPr>
          <p:cNvPr id="6" name="Content Placeholder 2"/>
          <p:cNvSpPr>
            <a:spLocks noGrp="1"/>
          </p:cNvSpPr>
          <p:nvPr>
            <p:ph sz="half" idx="1"/>
          </p:nvPr>
        </p:nvSpPr>
        <p:spPr>
          <a:xfrm>
            <a:off x="457200" y="1737360"/>
            <a:ext cx="8229600" cy="3368040"/>
          </a:xfrm>
          <a:solidFill>
            <a:srgbClr val="CCCCCC"/>
          </a:solidFill>
          <a:ln w="28575">
            <a:solidFill>
              <a:srgbClr val="89A4A7"/>
            </a:solidFill>
          </a:ln>
        </p:spPr>
        <p:txBody>
          <a:bodyPr/>
          <a:lstStyle/>
          <a:p>
            <a:pPr>
              <a:spcBef>
                <a:spcPts val="1800"/>
              </a:spcBef>
              <a:spcAft>
                <a:spcPts val="1800"/>
              </a:spcAft>
            </a:pPr>
            <a:r>
              <a:rPr lang="en-US" altLang="en-US" dirty="0"/>
              <a:t>Is the respondent willing to provide the true answer to the question</a:t>
            </a:r>
            <a:r>
              <a:rPr lang="en-US" altLang="en-US" dirty="0" smtClean="0"/>
              <a:t>?</a:t>
            </a:r>
            <a:endParaRPr lang="en-US" altLang="en-US" dirty="0"/>
          </a:p>
          <a:p>
            <a:pPr>
              <a:spcBef>
                <a:spcPts val="1800"/>
              </a:spcBef>
              <a:spcAft>
                <a:spcPts val="1800"/>
              </a:spcAft>
            </a:pPr>
            <a:r>
              <a:rPr lang="en-US" altLang="en-US" dirty="0"/>
              <a:t>Is the wording of the question or the situation in which it is asked likely to bias the response?</a:t>
            </a:r>
            <a:endParaRPr lang="en-US" sz="2800" dirty="0"/>
          </a:p>
        </p:txBody>
      </p:sp>
      <p:sp>
        <p:nvSpPr>
          <p:cNvPr id="2" name="Content Placeholder 3"/>
          <p:cNvSpPr>
            <a:spLocks noGrp="1"/>
          </p:cNvSpPr>
          <p:nvPr>
            <p:ph sz="half" idx="2"/>
          </p:nvPr>
        </p:nvSpPr>
        <p:spPr>
          <a:xfrm>
            <a:off x="6324600" y="5181600"/>
            <a:ext cx="2286000" cy="396240"/>
          </a:xfrm>
        </p:spPr>
        <p:txBody>
          <a:bodyPr/>
          <a:lstStyle/>
          <a:p>
            <a:pPr marL="0" indent="0">
              <a:buNone/>
            </a:pPr>
            <a:r>
              <a:rPr lang="en-US" sz="1600" b="1" dirty="0"/>
              <a:t>Source: </a:t>
            </a:r>
            <a:r>
              <a:rPr lang="en-US" sz="1600" dirty="0" err="1"/>
              <a:t>Weiers</a:t>
            </a:r>
            <a:r>
              <a:rPr lang="en-US" sz="1600" dirty="0"/>
              <a:t> (1988</a:t>
            </a:r>
            <a:r>
              <a:rPr lang="en-US" sz="1600" dirty="0" smtClean="0"/>
              <a:t>)</a:t>
            </a:r>
            <a:endParaRPr lang="en-US" sz="1600" dirty="0"/>
          </a:p>
        </p:txBody>
      </p:sp>
    </p:spTree>
    <p:extLst>
      <p:ext uri="{BB962C8B-B14F-4D97-AF65-F5344CB8AC3E}">
        <p14:creationId xmlns:p14="http://schemas.microsoft.com/office/powerpoint/2010/main" val="239423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lvl="0">
              <a:defRPr/>
            </a:pPr>
            <a:r>
              <a:rPr lang="en-US" altLang="en-US" dirty="0"/>
              <a:t>Six Types of </a:t>
            </a:r>
            <a:r>
              <a:rPr lang="en-US" altLang="en-US" dirty="0" smtClean="0"/>
              <a:t>Error</a:t>
            </a:r>
            <a:r>
              <a:rPr lang="en-US" altLang="en-US" sz="2000" dirty="0" smtClean="0"/>
              <a:t> </a:t>
            </a:r>
            <a:r>
              <a:rPr lang="en-US" altLang="en-US" sz="2000" dirty="0" smtClean="0"/>
              <a:t>(7 </a:t>
            </a:r>
            <a:r>
              <a:rPr lang="en-US" altLang="en-US" sz="2000" dirty="0" smtClean="0"/>
              <a:t>of </a:t>
            </a:r>
            <a:r>
              <a:rPr lang="en-US" altLang="en-US" sz="2000" dirty="0" smtClean="0"/>
              <a:t>7)</a:t>
            </a:r>
            <a:endParaRPr lang="en-US" altLang="en-US" dirty="0"/>
          </a:p>
        </p:txBody>
      </p:sp>
      <p:sp>
        <p:nvSpPr>
          <p:cNvPr id="6" name="Content Placeholder 2"/>
          <p:cNvSpPr>
            <a:spLocks noGrp="1"/>
          </p:cNvSpPr>
          <p:nvPr>
            <p:ph idx="1"/>
          </p:nvPr>
        </p:nvSpPr>
        <p:spPr/>
        <p:txBody>
          <a:bodyPr/>
          <a:lstStyle/>
          <a:p>
            <a:pPr marL="0" indent="0">
              <a:buFont typeface="Arial" pitchFamily="34" charset="0"/>
              <a:buNone/>
            </a:pPr>
            <a:r>
              <a:rPr lang="en-US" b="1" dirty="0">
                <a:solidFill>
                  <a:schemeClr val="tx2"/>
                </a:solidFill>
              </a:rPr>
              <a:t>OFFICE ERROR</a:t>
            </a:r>
          </a:p>
          <a:p>
            <a:pPr marL="0" indent="0">
              <a:buFont typeface="Arial" pitchFamily="34" charset="0"/>
              <a:buNone/>
            </a:pPr>
            <a:r>
              <a:rPr lang="en-US" sz="3200" dirty="0"/>
              <a:t>Error due to data editing, coding, or analysis errors.</a:t>
            </a:r>
            <a:endParaRPr lang="en-US" altLang="en-US" dirty="0"/>
          </a:p>
        </p:txBody>
      </p:sp>
    </p:spTree>
    <p:extLst>
      <p:ext uri="{BB962C8B-B14F-4D97-AF65-F5344CB8AC3E}">
        <p14:creationId xmlns:p14="http://schemas.microsoft.com/office/powerpoint/2010/main" val="74167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Total Error is the Key</a:t>
            </a:r>
            <a:endParaRPr lang="en-US" dirty="0"/>
          </a:p>
        </p:txBody>
      </p:sp>
      <p:sp>
        <p:nvSpPr>
          <p:cNvPr id="2" name="Content Placeholder 2"/>
          <p:cNvSpPr>
            <a:spLocks noGrp="1"/>
          </p:cNvSpPr>
          <p:nvPr>
            <p:ph idx="1"/>
          </p:nvPr>
        </p:nvSpPr>
        <p:spPr>
          <a:xfrm>
            <a:off x="457200" y="1432560"/>
            <a:ext cx="8229600" cy="1158240"/>
          </a:xfrm>
        </p:spPr>
        <p:txBody>
          <a:bodyPr/>
          <a:lstStyle/>
          <a:p>
            <a:pPr marL="0" indent="0">
              <a:buNone/>
            </a:pPr>
            <a:r>
              <a:rPr lang="en-US" altLang="en-US" sz="3200" dirty="0"/>
              <a:t>The goal is to decrease overall error, not any one source of error.</a:t>
            </a:r>
            <a:endParaRPr lang="en-US" dirty="0"/>
          </a:p>
        </p:txBody>
      </p:sp>
      <p:pic>
        <p:nvPicPr>
          <p:cNvPr id="7" name="Picture 3" descr="An octagonal icon shows the word ‘stop’ in white and in upper case, against a red background."/>
          <p:cNvPicPr>
            <a:picLocks noGrp="1" noChangeAspect="1" noChangeArrowheads="1"/>
          </p:cNvPicPr>
          <p:nvPr>
            <p:ph idx="10"/>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971801"/>
            <a:ext cx="2971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4"/>
          <p:cNvSpPr>
            <a:spLocks noGrp="1"/>
          </p:cNvSpPr>
          <p:nvPr>
            <p:ph idx="11"/>
          </p:nvPr>
        </p:nvSpPr>
        <p:spPr>
          <a:xfrm>
            <a:off x="4572000" y="2667000"/>
            <a:ext cx="3733800" cy="3200400"/>
          </a:xfrm>
        </p:spPr>
        <p:txBody>
          <a:bodyPr/>
          <a:lstStyle/>
          <a:p>
            <a:pPr marL="0" indent="0">
              <a:buNone/>
            </a:pPr>
            <a:r>
              <a:rPr lang="en-US" altLang="en-US" sz="3200" dirty="0">
                <a:solidFill>
                  <a:schemeClr val="tx2"/>
                </a:solidFill>
              </a:rPr>
              <a:t>Sampling </a:t>
            </a:r>
            <a:r>
              <a:rPr lang="en-US" altLang="en-US" sz="3200" dirty="0" smtClean="0">
                <a:solidFill>
                  <a:schemeClr val="tx2"/>
                </a:solidFill>
              </a:rPr>
              <a:t>Error</a:t>
            </a:r>
          </a:p>
          <a:p>
            <a:pPr marL="0" indent="0">
              <a:buNone/>
            </a:pPr>
            <a:r>
              <a:rPr lang="en-US" altLang="en-US" sz="3200" dirty="0" err="1">
                <a:solidFill>
                  <a:schemeClr val="tx2"/>
                </a:solidFill>
              </a:rPr>
              <a:t>Noncoverage</a:t>
            </a:r>
            <a:r>
              <a:rPr lang="en-US" altLang="en-US" sz="3200" dirty="0">
                <a:solidFill>
                  <a:schemeClr val="tx2"/>
                </a:solidFill>
              </a:rPr>
              <a:t> </a:t>
            </a:r>
            <a:r>
              <a:rPr lang="en-US" altLang="en-US" sz="3200" dirty="0" smtClean="0">
                <a:solidFill>
                  <a:schemeClr val="tx2"/>
                </a:solidFill>
              </a:rPr>
              <a:t>Error</a:t>
            </a:r>
          </a:p>
          <a:p>
            <a:pPr marL="0" indent="0">
              <a:buNone/>
            </a:pPr>
            <a:r>
              <a:rPr lang="en-US" altLang="en-US" sz="3200" dirty="0">
                <a:solidFill>
                  <a:schemeClr val="tx2"/>
                </a:solidFill>
              </a:rPr>
              <a:t>Nonresponse </a:t>
            </a:r>
            <a:r>
              <a:rPr lang="en-US" altLang="en-US" sz="3200" dirty="0" smtClean="0">
                <a:solidFill>
                  <a:schemeClr val="tx2"/>
                </a:solidFill>
              </a:rPr>
              <a:t>Error</a:t>
            </a:r>
          </a:p>
          <a:p>
            <a:pPr marL="0" indent="0">
              <a:buNone/>
            </a:pPr>
            <a:r>
              <a:rPr lang="en-US" altLang="en-US" sz="3200" dirty="0">
                <a:solidFill>
                  <a:schemeClr val="tx2"/>
                </a:solidFill>
              </a:rPr>
              <a:t>Response </a:t>
            </a:r>
            <a:r>
              <a:rPr lang="en-US" altLang="en-US" sz="3200" dirty="0" smtClean="0">
                <a:solidFill>
                  <a:schemeClr val="tx2"/>
                </a:solidFill>
              </a:rPr>
              <a:t>Error</a:t>
            </a:r>
          </a:p>
          <a:p>
            <a:pPr marL="0" indent="0">
              <a:buNone/>
            </a:pPr>
            <a:r>
              <a:rPr lang="en-US" altLang="en-US" sz="3200" dirty="0">
                <a:solidFill>
                  <a:schemeClr val="tx2"/>
                </a:solidFill>
              </a:rPr>
              <a:t>Office</a:t>
            </a:r>
            <a:endParaRPr lang="en-US" sz="3200" dirty="0"/>
          </a:p>
        </p:txBody>
      </p:sp>
    </p:spTree>
    <p:extLst>
      <p:ext uri="{BB962C8B-B14F-4D97-AF65-F5344CB8AC3E}">
        <p14:creationId xmlns:p14="http://schemas.microsoft.com/office/powerpoint/2010/main" val="247471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Calculating Response </a:t>
            </a:r>
            <a:r>
              <a:rPr lang="en-US" altLang="en-US" dirty="0" smtClean="0"/>
              <a:t>Rates</a:t>
            </a:r>
            <a:r>
              <a:rPr lang="en-US" altLang="en-US" sz="2000" dirty="0" smtClean="0"/>
              <a:t> (1 of 7)</a:t>
            </a:r>
            <a:endParaRPr lang="en-US" dirty="0"/>
          </a:p>
        </p:txBody>
      </p:sp>
      <p:sp>
        <p:nvSpPr>
          <p:cNvPr id="6" name="Content Placeholder 2"/>
          <p:cNvSpPr>
            <a:spLocks noGrp="1"/>
          </p:cNvSpPr>
          <p:nvPr>
            <p:ph idx="1"/>
          </p:nvPr>
        </p:nvSpPr>
        <p:spPr/>
        <p:txBody>
          <a:bodyPr/>
          <a:lstStyle/>
          <a:p>
            <a:pPr marL="0" indent="0">
              <a:buFont typeface="Arial" pitchFamily="34" charset="0"/>
              <a:buNone/>
            </a:pPr>
            <a:r>
              <a:rPr lang="en-US" b="1" dirty="0">
                <a:solidFill>
                  <a:schemeClr val="tx2"/>
                </a:solidFill>
              </a:rPr>
              <a:t>RESPONSE RATE</a:t>
            </a:r>
          </a:p>
          <a:p>
            <a:pPr marL="0" indent="0">
              <a:buFont typeface="Arial" pitchFamily="34" charset="0"/>
              <a:buNone/>
            </a:pPr>
            <a:r>
              <a:rPr lang="en-US" sz="3200" dirty="0"/>
              <a:t>The number of completed interviews with responding units divided by the number of eligible responding units in the sample.</a:t>
            </a:r>
            <a:endParaRPr lang="en-US" sz="3000" dirty="0"/>
          </a:p>
        </p:txBody>
      </p:sp>
    </p:spTree>
    <p:extLst>
      <p:ext uri="{BB962C8B-B14F-4D97-AF65-F5344CB8AC3E}">
        <p14:creationId xmlns:p14="http://schemas.microsoft.com/office/powerpoint/2010/main" val="912387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Calculating Response </a:t>
            </a:r>
            <a:r>
              <a:rPr lang="en-US" altLang="en-US" dirty="0" smtClean="0"/>
              <a:t>Rates</a:t>
            </a:r>
            <a:r>
              <a:rPr lang="en-US" altLang="en-US" sz="2000" dirty="0"/>
              <a:t> </a:t>
            </a:r>
            <a:r>
              <a:rPr lang="en-US" altLang="en-US" sz="2000" dirty="0" smtClean="0"/>
              <a:t>(2 </a:t>
            </a:r>
            <a:r>
              <a:rPr lang="en-US" altLang="en-US" sz="2000" dirty="0"/>
              <a:t>of 7)</a:t>
            </a:r>
            <a:endParaRPr lang="en-US" dirty="0"/>
          </a:p>
        </p:txBody>
      </p:sp>
      <p:sp>
        <p:nvSpPr>
          <p:cNvPr id="4" name="Content Placeholder 2"/>
          <p:cNvSpPr>
            <a:spLocks noGrp="1"/>
          </p:cNvSpPr>
          <p:nvPr>
            <p:ph sz="half" idx="1"/>
          </p:nvPr>
        </p:nvSpPr>
        <p:spPr>
          <a:xfrm>
            <a:off x="457200" y="1432560"/>
            <a:ext cx="8229600" cy="853440"/>
          </a:xfrm>
        </p:spPr>
        <p:txBody>
          <a:bodyPr/>
          <a:lstStyle/>
          <a:p>
            <a:r>
              <a:rPr lang="en-US" altLang="en-US" dirty="0"/>
              <a:t>General Formula:</a:t>
            </a:r>
            <a:endParaRPr lang="en-US" dirty="0"/>
          </a:p>
        </p:txBody>
      </p:sp>
      <p:pic>
        <p:nvPicPr>
          <p:cNvPr id="7" name="Picture 3" descr="A formula reads, response rate equals number of completed interviews with responding units divided by number of eligible responding units in the sample.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 y="2892301"/>
            <a:ext cx="7924800" cy="122249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83909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Calculating Response </a:t>
            </a:r>
            <a:r>
              <a:rPr lang="en-US" altLang="en-US" dirty="0" smtClean="0"/>
              <a:t>Rates</a:t>
            </a:r>
            <a:r>
              <a:rPr lang="en-US" altLang="en-US" sz="2000" dirty="0"/>
              <a:t> </a:t>
            </a:r>
            <a:r>
              <a:rPr lang="en-US" altLang="en-US" sz="2000" dirty="0" smtClean="0"/>
              <a:t>(3 </a:t>
            </a:r>
            <a:r>
              <a:rPr lang="en-US" altLang="en-US" sz="2000" dirty="0"/>
              <a:t>of 7)</a:t>
            </a:r>
            <a:endParaRPr lang="en-US" dirty="0"/>
          </a:p>
        </p:txBody>
      </p:sp>
      <p:sp>
        <p:nvSpPr>
          <p:cNvPr id="4" name="Content Placeholder 2"/>
          <p:cNvSpPr>
            <a:spLocks noGrp="1"/>
          </p:cNvSpPr>
          <p:nvPr>
            <p:ph idx="1"/>
          </p:nvPr>
        </p:nvSpPr>
        <p:spPr/>
        <p:txBody>
          <a:bodyPr/>
          <a:lstStyle/>
          <a:p>
            <a:pPr algn="ctr">
              <a:buNone/>
            </a:pPr>
            <a:r>
              <a:rPr lang="en-US" altLang="en-US" b="1" dirty="0">
                <a:solidFill>
                  <a:schemeClr val="tx2"/>
                </a:solidFill>
              </a:rPr>
              <a:t>Online and Mail Surveys </a:t>
            </a:r>
          </a:p>
          <a:p>
            <a:pPr algn="ctr">
              <a:buNone/>
            </a:pPr>
            <a:r>
              <a:rPr lang="en-US" altLang="en-US" b="1" dirty="0">
                <a:solidFill>
                  <a:schemeClr val="tx2"/>
                </a:solidFill>
              </a:rPr>
              <a:t>(No Eligibility Requirement)</a:t>
            </a:r>
            <a:endParaRPr lang="en-US" dirty="0"/>
          </a:p>
        </p:txBody>
      </p:sp>
      <p:pic>
        <p:nvPicPr>
          <p:cNvPr id="9" name="Picture 3" descr="A formula reads, RR equals number of usable questionnaires divided by (number of contacts attempted minus number of wrong addresses). "/>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457200" y="3385707"/>
            <a:ext cx="8229600" cy="141489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81736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Calculating Response </a:t>
            </a:r>
            <a:r>
              <a:rPr lang="en-US" altLang="en-US" dirty="0" smtClean="0"/>
              <a:t>Rates</a:t>
            </a:r>
            <a:r>
              <a:rPr lang="en-US" altLang="en-US" sz="2000" dirty="0"/>
              <a:t> </a:t>
            </a:r>
            <a:r>
              <a:rPr lang="en-US" altLang="en-US" sz="2000" dirty="0" smtClean="0"/>
              <a:t>(4 </a:t>
            </a:r>
            <a:r>
              <a:rPr lang="en-US" altLang="en-US" sz="2000" dirty="0"/>
              <a:t>of 7)</a:t>
            </a:r>
            <a:endParaRPr lang="en-US" dirty="0"/>
          </a:p>
        </p:txBody>
      </p:sp>
      <p:sp>
        <p:nvSpPr>
          <p:cNvPr id="4" name="Content Placeholder 2"/>
          <p:cNvSpPr>
            <a:spLocks noGrp="1"/>
          </p:cNvSpPr>
          <p:nvPr>
            <p:ph idx="1"/>
          </p:nvPr>
        </p:nvSpPr>
        <p:spPr/>
        <p:txBody>
          <a:bodyPr/>
          <a:lstStyle/>
          <a:p>
            <a:pPr marL="0" indent="0" algn="ctr" defTabSz="914172">
              <a:spcBef>
                <a:spcPct val="20000"/>
              </a:spcBef>
              <a:buNone/>
              <a:defRPr/>
            </a:pPr>
            <a:r>
              <a:rPr lang="en-US" b="1" dirty="0">
                <a:solidFill>
                  <a:schemeClr val="tx2"/>
                </a:solidFill>
              </a:rPr>
              <a:t>Telephone Surveys</a:t>
            </a:r>
          </a:p>
          <a:p>
            <a:pPr marL="0" indent="0" algn="ctr" defTabSz="914172">
              <a:spcBef>
                <a:spcPct val="20000"/>
              </a:spcBef>
              <a:buNone/>
              <a:defRPr/>
            </a:pPr>
            <a:r>
              <a:rPr lang="en-US" b="1" dirty="0">
                <a:solidFill>
                  <a:schemeClr val="tx2"/>
                </a:solidFill>
              </a:rPr>
              <a:t>(No Eligibility Requirement)</a:t>
            </a:r>
            <a:endParaRPr lang="en-US" dirty="0"/>
          </a:p>
        </p:txBody>
      </p:sp>
      <p:pic>
        <p:nvPicPr>
          <p:cNvPr id="6" name="Picture 3" descr="A formula reads, RR equals number of completed interviews divided by (number of completed interviews plus number of refusals plus number of not-at-homes)."/>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38175" y="3238500"/>
            <a:ext cx="7867650" cy="12573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0791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smtClean="0"/>
              <a:t>Learning Objectives</a:t>
            </a:r>
            <a:endParaRPr lang="en-US" sz="2000" dirty="0"/>
          </a:p>
        </p:txBody>
      </p:sp>
      <p:sp>
        <p:nvSpPr>
          <p:cNvPr id="2" name="Content Placeholder 2"/>
          <p:cNvSpPr>
            <a:spLocks noGrp="1"/>
          </p:cNvSpPr>
          <p:nvPr>
            <p:ph idx="1"/>
          </p:nvPr>
        </p:nvSpPr>
        <p:spPr/>
        <p:txBody>
          <a:bodyPr/>
          <a:lstStyle/>
          <a:p>
            <a:pPr marL="640080" indent="-640080">
              <a:spcBef>
                <a:spcPts val="1200"/>
              </a:spcBef>
              <a:spcAft>
                <a:spcPts val="1200"/>
              </a:spcAft>
              <a:buAutoNum type="arabicPeriod"/>
            </a:pPr>
            <a:r>
              <a:rPr lang="en-US" dirty="0"/>
              <a:t>Describe the five types of error that can enter a study</a:t>
            </a:r>
            <a:r>
              <a:rPr lang="en-US" dirty="0" smtClean="0"/>
              <a:t>.</a:t>
            </a:r>
          </a:p>
          <a:p>
            <a:pPr marL="640080" indent="-640080">
              <a:spcBef>
                <a:spcPts val="1200"/>
              </a:spcBef>
              <a:spcAft>
                <a:spcPts val="1200"/>
              </a:spcAft>
              <a:buAutoNum type="arabicPeriod"/>
            </a:pPr>
            <a:r>
              <a:rPr lang="en-US" dirty="0"/>
              <a:t>Give the general definition for response rate</a:t>
            </a:r>
            <a:r>
              <a:rPr lang="en-US" dirty="0" smtClean="0"/>
              <a:t>.</a:t>
            </a:r>
          </a:p>
          <a:p>
            <a:pPr marL="640080" indent="-640080">
              <a:spcBef>
                <a:spcPts val="1200"/>
              </a:spcBef>
              <a:spcAft>
                <a:spcPts val="1200"/>
              </a:spcAft>
              <a:buAutoNum type="arabicPeriod"/>
            </a:pPr>
            <a:r>
              <a:rPr lang="en-US" dirty="0"/>
              <a:t>Discuss several ways in which response rates might be improved.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Calculating Response </a:t>
            </a:r>
            <a:r>
              <a:rPr lang="en-US" altLang="en-US" dirty="0" smtClean="0"/>
              <a:t>Rates</a:t>
            </a:r>
            <a:r>
              <a:rPr lang="en-US" altLang="en-US" sz="2000" dirty="0"/>
              <a:t> </a:t>
            </a:r>
            <a:r>
              <a:rPr lang="en-US" altLang="en-US" sz="2000" dirty="0" smtClean="0"/>
              <a:t>(5 </a:t>
            </a:r>
            <a:r>
              <a:rPr lang="en-US" altLang="en-US" sz="2000" dirty="0"/>
              <a:t>of 7)</a:t>
            </a:r>
            <a:endParaRPr lang="en-US" dirty="0"/>
          </a:p>
        </p:txBody>
      </p:sp>
      <p:sp>
        <p:nvSpPr>
          <p:cNvPr id="4" name="Content Placeholder 2"/>
          <p:cNvSpPr>
            <a:spLocks noGrp="1"/>
          </p:cNvSpPr>
          <p:nvPr>
            <p:ph idx="1"/>
          </p:nvPr>
        </p:nvSpPr>
        <p:spPr>
          <a:xfrm>
            <a:off x="457200" y="1432560"/>
            <a:ext cx="8229600" cy="1996440"/>
          </a:xfrm>
        </p:spPr>
        <p:txBody>
          <a:bodyPr/>
          <a:lstStyle/>
          <a:p>
            <a:pPr marL="0" indent="0" algn="ctr" defTabSz="914172">
              <a:spcBef>
                <a:spcPct val="20000"/>
              </a:spcBef>
              <a:buNone/>
              <a:defRPr/>
            </a:pPr>
            <a:r>
              <a:rPr lang="en-US" b="1" dirty="0">
                <a:solidFill>
                  <a:schemeClr val="tx2"/>
                </a:solidFill>
              </a:rPr>
              <a:t>Mail Surveys, Online Surveys, </a:t>
            </a:r>
          </a:p>
          <a:p>
            <a:pPr marL="0" indent="0" algn="ctr" defTabSz="914172">
              <a:spcBef>
                <a:spcPct val="20000"/>
              </a:spcBef>
              <a:buNone/>
              <a:defRPr/>
            </a:pPr>
            <a:r>
              <a:rPr lang="en-US" b="1" dirty="0">
                <a:solidFill>
                  <a:schemeClr val="tx2"/>
                </a:solidFill>
              </a:rPr>
              <a:t>and Telephone </a:t>
            </a:r>
            <a:r>
              <a:rPr lang="en-US" b="1" dirty="0" smtClean="0">
                <a:solidFill>
                  <a:schemeClr val="tx2"/>
                </a:solidFill>
              </a:rPr>
              <a:t>Interviews </a:t>
            </a:r>
            <a:r>
              <a:rPr lang="en-US" b="1" dirty="0">
                <a:solidFill>
                  <a:schemeClr val="tx2"/>
                </a:solidFill>
              </a:rPr>
              <a:t>(With Eligibility Requirement)</a:t>
            </a:r>
            <a:endParaRPr lang="en-US" dirty="0"/>
          </a:p>
        </p:txBody>
      </p:sp>
      <p:pic>
        <p:nvPicPr>
          <p:cNvPr id="1028" name="Picture 3" descr="A text box shows two formulas&#10;The first formula reads, E percent equals number of completed interviews divided by (number of completed interviews plus number of ineligibles). The second formula reads, RR equals number of completed interviews divided by (number of completed interviews plus E percent times (number of refusals plus number of not-at-homes)).  "/>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09600" y="3581400"/>
            <a:ext cx="8077200" cy="2438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76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Calculating Response </a:t>
            </a:r>
            <a:r>
              <a:rPr lang="en-US" altLang="en-US" dirty="0" smtClean="0"/>
              <a:t>Rates</a:t>
            </a:r>
            <a:r>
              <a:rPr lang="en-US" altLang="en-US" sz="2000" dirty="0"/>
              <a:t> </a:t>
            </a:r>
            <a:r>
              <a:rPr lang="en-US" altLang="en-US" sz="2000" dirty="0" smtClean="0"/>
              <a:t>(6 </a:t>
            </a:r>
            <a:r>
              <a:rPr lang="en-US" altLang="en-US" sz="2000" dirty="0"/>
              <a:t>of 7)</a:t>
            </a:r>
            <a:endParaRPr lang="en-US" altLang="en-US" dirty="0"/>
          </a:p>
        </p:txBody>
      </p:sp>
      <p:sp>
        <p:nvSpPr>
          <p:cNvPr id="4" name="Content Placeholder 2"/>
          <p:cNvSpPr>
            <a:spLocks noGrp="1"/>
          </p:cNvSpPr>
          <p:nvPr>
            <p:ph sz="half" idx="1"/>
          </p:nvPr>
        </p:nvSpPr>
        <p:spPr>
          <a:xfrm>
            <a:off x="457200" y="1432560"/>
            <a:ext cx="8229600" cy="548640"/>
          </a:xfrm>
        </p:spPr>
        <p:txBody>
          <a:bodyPr/>
          <a:lstStyle/>
          <a:p>
            <a:pPr marL="306141" indent="-306141">
              <a:buNone/>
            </a:pPr>
            <a:r>
              <a:rPr lang="en-US" altLang="en-US" sz="3200" b="1" dirty="0" smtClean="0"/>
              <a:t>EXAMPLE</a:t>
            </a:r>
            <a:endParaRPr lang="en-US" altLang="en-US" sz="3200" dirty="0"/>
          </a:p>
        </p:txBody>
      </p:sp>
      <p:sp>
        <p:nvSpPr>
          <p:cNvPr id="3" name="Content Placeholder 3"/>
          <p:cNvSpPr>
            <a:spLocks noGrp="1"/>
          </p:cNvSpPr>
          <p:nvPr>
            <p:ph sz="half" idx="2"/>
          </p:nvPr>
        </p:nvSpPr>
        <p:spPr>
          <a:xfrm>
            <a:off x="457200" y="2042160"/>
            <a:ext cx="8229600" cy="3840480"/>
          </a:xfrm>
          <a:solidFill>
            <a:srgbClr val="F1F9F9"/>
          </a:solidFill>
        </p:spPr>
        <p:txBody>
          <a:bodyPr/>
          <a:lstStyle/>
          <a:p>
            <a:pPr marL="0" lvl="0" indent="0">
              <a:buNone/>
            </a:pPr>
            <a:r>
              <a:rPr lang="en-US" altLang="en-US" sz="3000" dirty="0">
                <a:solidFill>
                  <a:srgbClr val="000000"/>
                </a:solidFill>
              </a:rPr>
              <a:t>You’ve conducted an online survey, attempting to contact 500 people; the 500 sample elements have been classified as follows:</a:t>
            </a:r>
          </a:p>
          <a:p>
            <a:pPr marL="640080" lvl="0" indent="0">
              <a:spcBef>
                <a:spcPts val="600"/>
              </a:spcBef>
              <a:spcAft>
                <a:spcPts val="0"/>
              </a:spcAft>
              <a:buNone/>
            </a:pPr>
            <a:r>
              <a:rPr lang="en-US" altLang="en-US" sz="2800" dirty="0">
                <a:solidFill>
                  <a:srgbClr val="000000"/>
                </a:solidFill>
              </a:rPr>
              <a:t>completed surveys:		250</a:t>
            </a:r>
          </a:p>
          <a:p>
            <a:pPr marL="640080" lvl="0" indent="0">
              <a:spcBef>
                <a:spcPts val="600"/>
              </a:spcBef>
              <a:spcAft>
                <a:spcPts val="0"/>
              </a:spcAft>
              <a:buNone/>
            </a:pPr>
            <a:r>
              <a:rPr lang="en-US" altLang="en-US" sz="2800" dirty="0">
                <a:solidFill>
                  <a:srgbClr val="000000"/>
                </a:solidFill>
              </a:rPr>
              <a:t>refusals:				200</a:t>
            </a:r>
          </a:p>
          <a:p>
            <a:pPr marL="640080" lvl="0" indent="0">
              <a:spcBef>
                <a:spcPts val="600"/>
              </a:spcBef>
              <a:spcAft>
                <a:spcPts val="0"/>
              </a:spcAft>
              <a:buNone/>
            </a:pPr>
            <a:r>
              <a:rPr lang="en-US" altLang="en-US" sz="2800" dirty="0">
                <a:solidFill>
                  <a:srgbClr val="000000"/>
                </a:solidFill>
              </a:rPr>
              <a:t>ineligibles:				</a:t>
            </a:r>
            <a:r>
              <a:rPr lang="en-US" altLang="en-US" sz="2800" dirty="0" smtClean="0">
                <a:solidFill>
                  <a:srgbClr val="000000"/>
                </a:solidFill>
              </a:rPr>
              <a:t>  50</a:t>
            </a:r>
            <a:endParaRPr lang="en-US" altLang="en-US" sz="2800" dirty="0">
              <a:solidFill>
                <a:srgbClr val="000000"/>
              </a:solidFill>
            </a:endParaRPr>
          </a:p>
          <a:p>
            <a:pPr marL="347472" lvl="0" indent="0">
              <a:spcBef>
                <a:spcPts val="2400"/>
              </a:spcBef>
              <a:spcAft>
                <a:spcPts val="0"/>
              </a:spcAft>
              <a:buNone/>
            </a:pPr>
            <a:r>
              <a:rPr lang="en-US" altLang="en-US" sz="3200" b="1" i="1" dirty="0">
                <a:solidFill>
                  <a:srgbClr val="000000"/>
                </a:solidFill>
              </a:rPr>
              <a:t>What was your response rate</a:t>
            </a:r>
            <a:r>
              <a:rPr lang="en-US" altLang="en-US" sz="3200" b="1" i="1"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1668206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Calculating Response </a:t>
            </a:r>
            <a:r>
              <a:rPr lang="en-US" altLang="en-US" dirty="0" smtClean="0"/>
              <a:t>Rates</a:t>
            </a:r>
            <a:r>
              <a:rPr lang="en-US" altLang="en-US" sz="2000" dirty="0"/>
              <a:t> </a:t>
            </a:r>
            <a:r>
              <a:rPr lang="en-US" altLang="en-US" sz="2000" dirty="0" smtClean="0"/>
              <a:t>(7 </a:t>
            </a:r>
            <a:r>
              <a:rPr lang="en-US" altLang="en-US" sz="2000" dirty="0"/>
              <a:t>of 7)</a:t>
            </a:r>
            <a:endParaRPr lang="en-US" dirty="0"/>
          </a:p>
        </p:txBody>
      </p:sp>
      <p:graphicFrame>
        <p:nvGraphicFramePr>
          <p:cNvPr id="5" name="Object 2" descr="Equation show the calculation of response rates as E percentage."/>
          <p:cNvGraphicFramePr>
            <a:graphicFrameLocks noGrp="1" noChangeAspect="1"/>
          </p:cNvGraphicFramePr>
          <p:nvPr>
            <p:ph sz="half" idx="1"/>
            <p:extLst>
              <p:ext uri="{D42A27DB-BD31-4B8C-83A1-F6EECF244321}">
                <p14:modId xmlns:p14="http://schemas.microsoft.com/office/powerpoint/2010/main" val="180058058"/>
              </p:ext>
            </p:extLst>
          </p:nvPr>
        </p:nvGraphicFramePr>
        <p:xfrm>
          <a:off x="1800108" y="1905000"/>
          <a:ext cx="5543784" cy="1455876"/>
        </p:xfrm>
        <a:graphic>
          <a:graphicData uri="http://schemas.openxmlformats.org/presentationml/2006/ole">
            <mc:AlternateContent xmlns:mc="http://schemas.openxmlformats.org/markup-compatibility/2006">
              <mc:Choice xmlns:v="urn:schemas-microsoft-com:vml" Requires="v">
                <p:oleObj spid="_x0000_s2059" name="Equation" r:id="rId3" imgW="1498320" imgH="393480" progId="Equation.DSMT4">
                  <p:embed/>
                </p:oleObj>
              </mc:Choice>
              <mc:Fallback>
                <p:oleObj name="Equation" r:id="rId3" imgW="149832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108" y="1905000"/>
                        <a:ext cx="5543784" cy="1455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3" descr="Equation show the calculation of response rates as RR."/>
          <p:cNvGraphicFramePr>
            <a:graphicFrameLocks noGrp="1" noChangeAspect="1"/>
          </p:cNvGraphicFramePr>
          <p:nvPr>
            <p:ph sz="half" idx="2"/>
            <p:extLst>
              <p:ext uri="{D42A27DB-BD31-4B8C-83A1-F6EECF244321}">
                <p14:modId xmlns:p14="http://schemas.microsoft.com/office/powerpoint/2010/main" val="635711087"/>
              </p:ext>
            </p:extLst>
          </p:nvPr>
        </p:nvGraphicFramePr>
        <p:xfrm>
          <a:off x="977598" y="3859752"/>
          <a:ext cx="7188804" cy="1550448"/>
        </p:xfrm>
        <a:graphic>
          <a:graphicData uri="http://schemas.openxmlformats.org/presentationml/2006/ole">
            <mc:AlternateContent xmlns:mc="http://schemas.openxmlformats.org/markup-compatibility/2006">
              <mc:Choice xmlns:v="urn:schemas-microsoft-com:vml" Requires="v">
                <p:oleObj spid="_x0000_s2060" name="Equation" r:id="rId5" imgW="1942920" imgH="419040" progId="Equation.DSMT4">
                  <p:embed/>
                </p:oleObj>
              </mc:Choice>
              <mc:Fallback>
                <p:oleObj name="Equation" r:id="rId5" imgW="1942920" imgH="4190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598" y="3859752"/>
                        <a:ext cx="7188804" cy="1550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538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t>Improving Response </a:t>
            </a:r>
            <a:r>
              <a:rPr lang="en-US" altLang="en-US" dirty="0" smtClean="0"/>
              <a:t>Rates</a:t>
            </a:r>
            <a:r>
              <a:rPr lang="en-US" altLang="en-US" sz="2000" dirty="0" smtClean="0"/>
              <a:t> (1 of 5)</a:t>
            </a:r>
            <a:endParaRPr lang="en-US" dirty="0"/>
          </a:p>
        </p:txBody>
      </p:sp>
      <p:sp>
        <p:nvSpPr>
          <p:cNvPr id="3" name="Content Placeholder 2"/>
          <p:cNvSpPr>
            <a:spLocks noGrp="1"/>
          </p:cNvSpPr>
          <p:nvPr>
            <p:ph idx="1"/>
          </p:nvPr>
        </p:nvSpPr>
        <p:spPr/>
        <p:txBody>
          <a:bodyPr/>
          <a:lstStyle/>
          <a:p>
            <a:r>
              <a:rPr lang="en-US" altLang="en-US" sz="3200" dirty="0"/>
              <a:t>The response rate on a project serves as an indicator of the overall quality of a data collection effort. It also provides insight into the likely influence of nonresponse error on the project.</a:t>
            </a:r>
          </a:p>
          <a:p>
            <a:r>
              <a:rPr lang="en-US" altLang="en-US" sz="3200" dirty="0"/>
              <a:t>Researchers must strive to obtain the highest response rates possible in a given situation.</a:t>
            </a:r>
            <a:endParaRPr lang="en-US" sz="3200" dirty="0"/>
          </a:p>
        </p:txBody>
      </p:sp>
    </p:spTree>
    <p:extLst>
      <p:ext uri="{BB962C8B-B14F-4D97-AF65-F5344CB8AC3E}">
        <p14:creationId xmlns:p14="http://schemas.microsoft.com/office/powerpoint/2010/main" val="2798617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FFFF"/>
                </a:solidFill>
              </a:rPr>
              <a:t>Improving Response </a:t>
            </a:r>
            <a:r>
              <a:rPr lang="en-US" altLang="en-US" dirty="0" smtClean="0">
                <a:solidFill>
                  <a:srgbClr val="FFFFFF"/>
                </a:solidFill>
              </a:rPr>
              <a:t>Rates</a:t>
            </a:r>
            <a:r>
              <a:rPr lang="en-US" altLang="en-US" sz="2000" dirty="0" smtClean="0">
                <a:solidFill>
                  <a:srgbClr val="FFFFFF"/>
                </a:solidFill>
              </a:rPr>
              <a:t> (2 of 5)</a:t>
            </a:r>
            <a:endParaRPr lang="en-US" dirty="0"/>
          </a:p>
        </p:txBody>
      </p:sp>
      <p:pic>
        <p:nvPicPr>
          <p:cNvPr id="5" name="Picture 2" descr="An exhibit is titled, Tips for Increasing Response Rates on Online Surveys.&#10;The exhibit shows the following tips for recruiting messages on e-mail: Use a personal “From” name; Keep the subject line simple, but interesting; Avoid language that will get caught in spam filters (using all caps, exclamation points, money symbols, “free,” “important message,” and so on); Personalize the message by using recipient's name; Include short, effective message to capture attention containing information about: (a) who you are, (b) purpose of study, (c) request for help, (d) length/time of survey, (e) confidentiality, and (f) incentives; If offering incentives, make them meaningful; Consider timing of e-mail—know your audience; Send reminder e-mails—but no more than two; Pretest the recruiting mess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2296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7143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FFFF"/>
                </a:solidFill>
              </a:rPr>
              <a:t>Improving Response </a:t>
            </a:r>
            <a:r>
              <a:rPr lang="en-US" altLang="en-US" dirty="0" smtClean="0">
                <a:solidFill>
                  <a:srgbClr val="FFFFFF"/>
                </a:solidFill>
              </a:rPr>
              <a:t>Rates</a:t>
            </a:r>
            <a:r>
              <a:rPr lang="en-US" altLang="en-US" sz="2000" dirty="0" smtClean="0">
                <a:solidFill>
                  <a:srgbClr val="FFFFFF"/>
                </a:solidFill>
              </a:rPr>
              <a:t> (3 </a:t>
            </a:r>
            <a:r>
              <a:rPr lang="en-US" altLang="en-US" sz="2000" dirty="0">
                <a:solidFill>
                  <a:srgbClr val="FFFFFF"/>
                </a:solidFill>
              </a:rPr>
              <a:t>of </a:t>
            </a:r>
            <a:r>
              <a:rPr lang="en-US" altLang="en-US" sz="2000" dirty="0" smtClean="0">
                <a:solidFill>
                  <a:srgbClr val="FFFFFF"/>
                </a:solidFill>
              </a:rPr>
              <a:t>5)</a:t>
            </a:r>
            <a:endParaRPr lang="en-US" dirty="0"/>
          </a:p>
        </p:txBody>
      </p:sp>
      <p:pic>
        <p:nvPicPr>
          <p:cNvPr id="4" name="Picture 2" descr="A screenshot shows the tips for an online survey. &#10;The tips shown are as follows: Keep it as short as possible, including instructions; Optimize the survey for use with mobile phones; Begin with a question likely to engage the respondent's attention; Keep questions as simple as possible; Use visuals/graphics if they help, but don't make the survey complex or difficult to navigate; Remind respondents about incentives, and explain how to obtain them; For long surveys (rarely a good idea), let respondents see progression through the survey and how much remains; Pretest the online surve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2296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8795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Improving Response </a:t>
            </a:r>
            <a:r>
              <a:rPr lang="en-US" altLang="en-US" dirty="0" smtClean="0"/>
              <a:t>Rates</a:t>
            </a:r>
            <a:r>
              <a:rPr lang="en-US" altLang="en-US" sz="2000" dirty="0">
                <a:solidFill>
                  <a:srgbClr val="FFFFFF"/>
                </a:solidFill>
              </a:rPr>
              <a:t> </a:t>
            </a:r>
            <a:r>
              <a:rPr lang="en-US" altLang="en-US" sz="2000" dirty="0" smtClean="0">
                <a:solidFill>
                  <a:srgbClr val="FFFFFF"/>
                </a:solidFill>
              </a:rPr>
              <a:t>(4 </a:t>
            </a:r>
            <a:r>
              <a:rPr lang="en-US" altLang="en-US" sz="2000" dirty="0">
                <a:solidFill>
                  <a:srgbClr val="FFFFFF"/>
                </a:solidFill>
              </a:rPr>
              <a:t>of </a:t>
            </a:r>
            <a:r>
              <a:rPr lang="en-US" altLang="en-US" sz="2000" dirty="0" smtClean="0">
                <a:solidFill>
                  <a:srgbClr val="FFFFFF"/>
                </a:solidFill>
              </a:rPr>
              <a:t>5)</a:t>
            </a:r>
            <a:endParaRPr lang="en-US" dirty="0"/>
          </a:p>
        </p:txBody>
      </p:sp>
      <p:sp>
        <p:nvSpPr>
          <p:cNvPr id="5" name="Content Placeholder 2"/>
          <p:cNvSpPr>
            <a:spLocks noGrp="1"/>
          </p:cNvSpPr>
          <p:nvPr>
            <p:ph idx="1"/>
          </p:nvPr>
        </p:nvSpPr>
        <p:spPr/>
        <p:txBody>
          <a:bodyPr/>
          <a:lstStyle/>
          <a:p>
            <a:pPr>
              <a:spcBef>
                <a:spcPts val="1200"/>
              </a:spcBef>
              <a:spcAft>
                <a:spcPts val="1200"/>
              </a:spcAft>
            </a:pPr>
            <a:r>
              <a:rPr lang="en-US" altLang="en-US" dirty="0"/>
              <a:t>Respondent interest in topic</a:t>
            </a:r>
          </a:p>
          <a:p>
            <a:pPr>
              <a:spcBef>
                <a:spcPts val="1200"/>
              </a:spcBef>
              <a:spcAft>
                <a:spcPts val="1200"/>
              </a:spcAft>
            </a:pPr>
            <a:r>
              <a:rPr lang="en-US" altLang="en-US" dirty="0"/>
              <a:t>Survey length</a:t>
            </a:r>
          </a:p>
          <a:p>
            <a:pPr>
              <a:spcBef>
                <a:spcPts val="1200"/>
              </a:spcBef>
              <a:spcAft>
                <a:spcPts val="1200"/>
              </a:spcAft>
            </a:pPr>
            <a:r>
              <a:rPr lang="en-US" altLang="en-US" dirty="0"/>
              <a:t>Guarantee of confidentiality or anonymity</a:t>
            </a:r>
          </a:p>
          <a:p>
            <a:pPr>
              <a:spcBef>
                <a:spcPts val="1200"/>
              </a:spcBef>
              <a:spcAft>
                <a:spcPts val="1200"/>
              </a:spcAft>
            </a:pPr>
            <a:r>
              <a:rPr lang="en-US" altLang="en-US" dirty="0"/>
              <a:t>Interviewer characteristics and training</a:t>
            </a:r>
            <a:endParaRPr lang="en-US" dirty="0"/>
          </a:p>
        </p:txBody>
      </p:sp>
    </p:spTree>
    <p:extLst>
      <p:ext uri="{BB962C8B-B14F-4D97-AF65-F5344CB8AC3E}">
        <p14:creationId xmlns:p14="http://schemas.microsoft.com/office/powerpoint/2010/main" val="1981787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Improving Response </a:t>
            </a:r>
            <a:r>
              <a:rPr lang="en-US" altLang="en-US" dirty="0" smtClean="0"/>
              <a:t>Rates</a:t>
            </a:r>
            <a:r>
              <a:rPr lang="en-US" altLang="en-US" sz="2000" dirty="0">
                <a:solidFill>
                  <a:srgbClr val="FFFFFF"/>
                </a:solidFill>
              </a:rPr>
              <a:t> </a:t>
            </a:r>
            <a:r>
              <a:rPr lang="en-US" altLang="en-US" sz="2000" dirty="0" smtClean="0">
                <a:solidFill>
                  <a:srgbClr val="FFFFFF"/>
                </a:solidFill>
              </a:rPr>
              <a:t>(5 </a:t>
            </a:r>
            <a:r>
              <a:rPr lang="en-US" altLang="en-US" sz="2000" dirty="0">
                <a:solidFill>
                  <a:srgbClr val="FFFFFF"/>
                </a:solidFill>
              </a:rPr>
              <a:t>of </a:t>
            </a:r>
            <a:r>
              <a:rPr lang="en-US" altLang="en-US" sz="2000" dirty="0" smtClean="0">
                <a:solidFill>
                  <a:srgbClr val="FFFFFF"/>
                </a:solidFill>
              </a:rPr>
              <a:t>5)</a:t>
            </a:r>
            <a:endParaRPr lang="en-US" dirty="0"/>
          </a:p>
        </p:txBody>
      </p:sp>
      <p:sp>
        <p:nvSpPr>
          <p:cNvPr id="3" name="Content Placeholder 2"/>
          <p:cNvSpPr>
            <a:spLocks noGrp="1"/>
          </p:cNvSpPr>
          <p:nvPr>
            <p:ph sz="half" idx="1"/>
          </p:nvPr>
        </p:nvSpPr>
        <p:spPr>
          <a:xfrm>
            <a:off x="457200" y="1432560"/>
            <a:ext cx="8229600" cy="4663440"/>
          </a:xfrm>
        </p:spPr>
        <p:txBody>
          <a:bodyPr/>
          <a:lstStyle/>
          <a:p>
            <a:pPr>
              <a:spcBef>
                <a:spcPts val="1200"/>
              </a:spcBef>
              <a:spcAft>
                <a:spcPts val="1200"/>
              </a:spcAft>
            </a:pPr>
            <a:r>
              <a:rPr lang="en-US" altLang="en-US" dirty="0"/>
              <a:t>Personalization</a:t>
            </a:r>
          </a:p>
          <a:p>
            <a:pPr>
              <a:spcBef>
                <a:spcPts val="1200"/>
              </a:spcBef>
              <a:spcAft>
                <a:spcPts val="1200"/>
              </a:spcAft>
            </a:pPr>
            <a:r>
              <a:rPr lang="en-US" altLang="en-US" dirty="0"/>
              <a:t>Response incentives</a:t>
            </a:r>
          </a:p>
          <a:p>
            <a:pPr>
              <a:spcBef>
                <a:spcPts val="1200"/>
              </a:spcBef>
              <a:spcAft>
                <a:spcPts val="1200"/>
              </a:spcAft>
            </a:pPr>
            <a:r>
              <a:rPr lang="en-US" altLang="en-US" dirty="0"/>
              <a:t>Follow-up surveys</a:t>
            </a:r>
          </a:p>
        </p:txBody>
      </p:sp>
    </p:spTree>
    <p:extLst>
      <p:ext uri="{BB962C8B-B14F-4D97-AF65-F5344CB8AC3E}">
        <p14:creationId xmlns:p14="http://schemas.microsoft.com/office/powerpoint/2010/main" val="376092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Six Types of </a:t>
            </a:r>
            <a:r>
              <a:rPr lang="en-US" altLang="en-US" dirty="0" smtClean="0"/>
              <a:t>Error</a:t>
            </a:r>
            <a:r>
              <a:rPr lang="en-US" altLang="en-US" sz="2000" dirty="0" smtClean="0"/>
              <a:t> (1 of </a:t>
            </a:r>
            <a:r>
              <a:rPr lang="en-US" altLang="en-US" sz="2000" dirty="0" smtClean="0"/>
              <a:t>7)</a:t>
            </a:r>
            <a:endParaRPr lang="en-US" dirty="0"/>
          </a:p>
        </p:txBody>
      </p:sp>
      <p:pic>
        <p:nvPicPr>
          <p:cNvPr id="4" name="Picture 2" descr="An illustration shows the following equation: Sample results are equal to Truth plus Sampling Error, Noncoverage Error, Nonresponse Error, Response Error, Recording Error, and Office Err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01396"/>
            <a:ext cx="8229600" cy="2925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38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Five Types of Error</a:t>
            </a:r>
            <a:endParaRPr lang="en-US" sz="2000" dirty="0"/>
          </a:p>
        </p:txBody>
      </p:sp>
      <p:sp>
        <p:nvSpPr>
          <p:cNvPr id="3" name="Content Placeholder 2"/>
          <p:cNvSpPr>
            <a:spLocks noGrp="1"/>
          </p:cNvSpPr>
          <p:nvPr>
            <p:ph idx="1"/>
          </p:nvPr>
        </p:nvSpPr>
        <p:spPr/>
        <p:txBody>
          <a:bodyPr/>
          <a:lstStyle/>
          <a:p>
            <a:pPr marL="0" indent="0">
              <a:buNone/>
            </a:pPr>
            <a:r>
              <a:rPr lang="en-US" sz="3200" b="1" dirty="0">
                <a:solidFill>
                  <a:schemeClr val="tx2"/>
                </a:solidFill>
              </a:rPr>
              <a:t>SAMPLING ERROR </a:t>
            </a:r>
            <a:endParaRPr lang="en-US" sz="3200" b="1" dirty="0" smtClean="0">
              <a:solidFill>
                <a:schemeClr val="tx2"/>
              </a:solidFill>
            </a:endParaRPr>
          </a:p>
          <a:p>
            <a:pPr marL="457200" indent="0">
              <a:buNone/>
            </a:pPr>
            <a:r>
              <a:rPr lang="en-US" sz="2800" dirty="0" smtClean="0"/>
              <a:t>The </a:t>
            </a:r>
            <a:r>
              <a:rPr lang="en-US" sz="2800" dirty="0"/>
              <a:t>difference between results obtained from a sample and results that would have been obtained had information been gathered from or about every member of the population</a:t>
            </a:r>
            <a:r>
              <a:rPr lang="en-US" sz="2800" dirty="0" smtClean="0"/>
              <a:t>.</a:t>
            </a:r>
            <a:endParaRPr lang="en-US" dirty="0" smtClean="0"/>
          </a:p>
          <a:p>
            <a:pPr lvl="1">
              <a:spcBef>
                <a:spcPts val="2400"/>
              </a:spcBef>
            </a:pPr>
            <a:r>
              <a:rPr lang="en-US" altLang="en-US" sz="2600" i="1" dirty="0"/>
              <a:t>Decreased by increasing sample size</a:t>
            </a:r>
          </a:p>
          <a:p>
            <a:pPr lvl="1"/>
            <a:r>
              <a:rPr lang="en-US" altLang="en-US" sz="2600" i="1" dirty="0"/>
              <a:t>Can be estimated (assuming probability sample)</a:t>
            </a:r>
          </a:p>
          <a:p>
            <a:pPr lvl="1"/>
            <a:r>
              <a:rPr lang="en-US" altLang="en-US" sz="2600" i="1" dirty="0"/>
              <a:t>Usually less troublesome than other kinds of error</a:t>
            </a:r>
            <a:endParaRPr lang="en-US" sz="2600" dirty="0" smtClean="0"/>
          </a:p>
        </p:txBody>
      </p:sp>
    </p:spTree>
    <p:extLst>
      <p:ext uri="{BB962C8B-B14F-4D97-AF65-F5344CB8AC3E}">
        <p14:creationId xmlns:p14="http://schemas.microsoft.com/office/powerpoint/2010/main" val="22774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Six Types of Error</a:t>
            </a:r>
            <a:r>
              <a:rPr lang="en-US" altLang="en-US" sz="2000" dirty="0"/>
              <a:t> </a:t>
            </a:r>
            <a:r>
              <a:rPr lang="en-US" altLang="en-US" sz="2000" dirty="0" smtClean="0"/>
              <a:t>(2 </a:t>
            </a:r>
            <a:r>
              <a:rPr lang="en-US" altLang="en-US" sz="2000" dirty="0"/>
              <a:t>of </a:t>
            </a:r>
            <a:r>
              <a:rPr lang="en-US" altLang="en-US" sz="2000" dirty="0" smtClean="0"/>
              <a:t>7)</a:t>
            </a:r>
            <a:endParaRPr lang="en-US" sz="2000" dirty="0"/>
          </a:p>
        </p:txBody>
      </p:sp>
      <p:sp>
        <p:nvSpPr>
          <p:cNvPr id="3" name="Content Placeholder 2"/>
          <p:cNvSpPr>
            <a:spLocks noGrp="1"/>
          </p:cNvSpPr>
          <p:nvPr>
            <p:ph idx="1"/>
          </p:nvPr>
        </p:nvSpPr>
        <p:spPr/>
        <p:txBody>
          <a:bodyPr/>
          <a:lstStyle/>
          <a:p>
            <a:pPr>
              <a:buNone/>
            </a:pPr>
            <a:r>
              <a:rPr lang="en-US" altLang="en-US" b="1" i="1" dirty="0">
                <a:solidFill>
                  <a:schemeClr val="accent2"/>
                </a:solidFill>
              </a:rPr>
              <a:t>HOWEVER</a:t>
            </a:r>
            <a:r>
              <a:rPr lang="en-US" altLang="en-US" dirty="0"/>
              <a:t>, sampling error usually isn’t the biggest problem – it’s all the other things that contribute error to a project</a:t>
            </a:r>
            <a:r>
              <a:rPr lang="en-US" altLang="en-US" dirty="0" smtClean="0"/>
              <a:t>.</a:t>
            </a:r>
            <a:endParaRPr lang="en-US" altLang="en-US" sz="900" dirty="0"/>
          </a:p>
          <a:p>
            <a:pPr marL="365760" indent="0">
              <a:buNone/>
            </a:pPr>
            <a:r>
              <a:rPr lang="en-US" altLang="en-US" sz="3200" b="1" i="1" dirty="0" smtClean="0">
                <a:solidFill>
                  <a:schemeClr val="tx2"/>
                </a:solidFill>
              </a:rPr>
              <a:t>And </a:t>
            </a:r>
            <a:r>
              <a:rPr lang="en-US" altLang="en-US" sz="3200" b="1" i="1" dirty="0">
                <a:solidFill>
                  <a:schemeClr val="tx2"/>
                </a:solidFill>
              </a:rPr>
              <a:t>these other sources of error can’t be accounted for statistically…</a:t>
            </a:r>
            <a:endParaRPr lang="en-US" sz="3200" dirty="0" smtClean="0"/>
          </a:p>
        </p:txBody>
      </p:sp>
    </p:spTree>
    <p:extLst>
      <p:ext uri="{BB962C8B-B14F-4D97-AF65-F5344CB8AC3E}">
        <p14:creationId xmlns:p14="http://schemas.microsoft.com/office/powerpoint/2010/main" val="130478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Six Types of </a:t>
            </a:r>
            <a:r>
              <a:rPr lang="en-US" altLang="en-US" dirty="0" smtClean="0"/>
              <a:t>Error</a:t>
            </a:r>
            <a:r>
              <a:rPr lang="en-US" altLang="en-US" sz="2000" dirty="0"/>
              <a:t> </a:t>
            </a:r>
            <a:r>
              <a:rPr lang="en-US" altLang="en-US" sz="2000" dirty="0" smtClean="0"/>
              <a:t>(3 </a:t>
            </a:r>
            <a:r>
              <a:rPr lang="en-US" altLang="en-US" sz="2000" dirty="0"/>
              <a:t>of 7)</a:t>
            </a:r>
            <a:endParaRPr lang="en-US" sz="2000" dirty="0"/>
          </a:p>
        </p:txBody>
      </p:sp>
      <p:sp>
        <p:nvSpPr>
          <p:cNvPr id="3" name="Content Placeholder 2"/>
          <p:cNvSpPr>
            <a:spLocks noGrp="1"/>
          </p:cNvSpPr>
          <p:nvPr>
            <p:ph sz="half" idx="1"/>
          </p:nvPr>
        </p:nvSpPr>
        <p:spPr>
          <a:xfrm>
            <a:off x="457200" y="1432560"/>
            <a:ext cx="8229600" cy="2301240"/>
          </a:xfrm>
        </p:spPr>
        <p:txBody>
          <a:bodyPr/>
          <a:lstStyle/>
          <a:p>
            <a:pPr marL="0" indent="0">
              <a:buFont typeface="Arial" pitchFamily="34" charset="0"/>
              <a:buNone/>
            </a:pPr>
            <a:r>
              <a:rPr lang="en-US" b="1" dirty="0">
                <a:solidFill>
                  <a:schemeClr val="tx2"/>
                </a:solidFill>
              </a:rPr>
              <a:t>NONCOVERAGE ERROR</a:t>
            </a:r>
            <a:endParaRPr lang="en-US" sz="4000" b="1" dirty="0">
              <a:solidFill>
                <a:schemeClr val="tx2"/>
              </a:solidFill>
            </a:endParaRPr>
          </a:p>
          <a:p>
            <a:pPr marL="0" indent="0">
              <a:buFont typeface="Arial" pitchFamily="34" charset="0"/>
              <a:buNone/>
            </a:pPr>
            <a:r>
              <a:rPr lang="en-US" sz="3200" dirty="0"/>
              <a:t>Error that arises because of failure to include qualified elements of the defined population in the sampling frame.</a:t>
            </a:r>
            <a:endParaRPr lang="en-US" dirty="0" smtClean="0"/>
          </a:p>
        </p:txBody>
      </p:sp>
      <p:sp>
        <p:nvSpPr>
          <p:cNvPr id="4" name="Content Placeholder 3"/>
          <p:cNvSpPr>
            <a:spLocks noGrp="1"/>
          </p:cNvSpPr>
          <p:nvPr>
            <p:ph sz="half" idx="2"/>
          </p:nvPr>
        </p:nvSpPr>
        <p:spPr>
          <a:xfrm>
            <a:off x="533400" y="4038600"/>
            <a:ext cx="8001000" cy="1371600"/>
          </a:xfrm>
          <a:solidFill>
            <a:srgbClr val="CCCCCC"/>
          </a:solidFill>
        </p:spPr>
        <p:txBody>
          <a:bodyPr/>
          <a:lstStyle/>
          <a:p>
            <a:r>
              <a:rPr lang="en-US" i="1" dirty="0" err="1"/>
              <a:t>noncoverage</a:t>
            </a:r>
            <a:r>
              <a:rPr lang="en-US" i="1" dirty="0"/>
              <a:t> error is essentially a sampling frame problem</a:t>
            </a:r>
            <a:endParaRPr lang="en-US" dirty="0"/>
          </a:p>
        </p:txBody>
      </p:sp>
    </p:spTree>
    <p:extLst>
      <p:ext uri="{BB962C8B-B14F-4D97-AF65-F5344CB8AC3E}">
        <p14:creationId xmlns:p14="http://schemas.microsoft.com/office/powerpoint/2010/main" val="74759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Six Types of </a:t>
            </a:r>
            <a:r>
              <a:rPr lang="en-US" altLang="en-US" dirty="0" smtClean="0"/>
              <a:t>Error</a:t>
            </a:r>
            <a:r>
              <a:rPr lang="en-US" altLang="en-US" sz="2000" dirty="0"/>
              <a:t> </a:t>
            </a:r>
            <a:r>
              <a:rPr lang="en-US" altLang="en-US" sz="2000" dirty="0" smtClean="0"/>
              <a:t>(4 </a:t>
            </a:r>
            <a:r>
              <a:rPr lang="en-US" altLang="en-US" sz="2000" dirty="0"/>
              <a:t>of 7)</a:t>
            </a:r>
            <a:endParaRPr lang="en-US" dirty="0"/>
          </a:p>
        </p:txBody>
      </p:sp>
      <p:sp>
        <p:nvSpPr>
          <p:cNvPr id="3" name="Content Placeholder 2"/>
          <p:cNvSpPr>
            <a:spLocks noGrp="1"/>
          </p:cNvSpPr>
          <p:nvPr>
            <p:ph sz="half" idx="1"/>
          </p:nvPr>
        </p:nvSpPr>
        <p:spPr>
          <a:xfrm>
            <a:off x="457200" y="1432560"/>
            <a:ext cx="8229600" cy="2301240"/>
          </a:xfrm>
        </p:spPr>
        <p:txBody>
          <a:bodyPr/>
          <a:lstStyle/>
          <a:p>
            <a:pPr marL="0" indent="0">
              <a:buFont typeface="Arial" pitchFamily="34" charset="0"/>
              <a:buNone/>
            </a:pPr>
            <a:r>
              <a:rPr lang="en-US" b="1" dirty="0">
                <a:solidFill>
                  <a:schemeClr val="tx2"/>
                </a:solidFill>
              </a:rPr>
              <a:t>NONRESPONSE ERROR</a:t>
            </a:r>
          </a:p>
          <a:p>
            <a:pPr marL="0" indent="0">
              <a:buFont typeface="Arial" pitchFamily="34" charset="0"/>
              <a:buNone/>
            </a:pPr>
            <a:r>
              <a:rPr lang="en-US" sz="3200" dirty="0"/>
              <a:t>Error from failing to obtain information from some elements of the population that were selected and designated for the sample.</a:t>
            </a:r>
            <a:endParaRPr lang="en-US" dirty="0"/>
          </a:p>
        </p:txBody>
      </p:sp>
      <p:sp>
        <p:nvSpPr>
          <p:cNvPr id="4" name="Content Placeholder 3"/>
          <p:cNvSpPr>
            <a:spLocks noGrp="1"/>
          </p:cNvSpPr>
          <p:nvPr>
            <p:ph sz="half" idx="2"/>
          </p:nvPr>
        </p:nvSpPr>
        <p:spPr>
          <a:xfrm>
            <a:off x="457200" y="3733800"/>
            <a:ext cx="8001000" cy="2362200"/>
          </a:xfrm>
        </p:spPr>
        <p:txBody>
          <a:bodyPr/>
          <a:lstStyle/>
          <a:p>
            <a:pPr marL="731520" indent="-347472">
              <a:spcBef>
                <a:spcPts val="0"/>
              </a:spcBef>
            </a:pPr>
            <a:r>
              <a:rPr lang="en-US" altLang="en-US" sz="2800" i="1" dirty="0"/>
              <a:t>This is a </a:t>
            </a:r>
            <a:r>
              <a:rPr lang="en-US" altLang="en-US" sz="2800" b="1" i="1" dirty="0">
                <a:solidFill>
                  <a:schemeClr val="tx2"/>
                </a:solidFill>
              </a:rPr>
              <a:t>potential problem</a:t>
            </a:r>
            <a:r>
              <a:rPr lang="en-US" altLang="en-US" sz="2800" i="1" dirty="0">
                <a:solidFill>
                  <a:schemeClr val="tx2"/>
                </a:solidFill>
              </a:rPr>
              <a:t> </a:t>
            </a:r>
            <a:r>
              <a:rPr lang="en-US" altLang="en-US" sz="2800" i="1" dirty="0"/>
              <a:t>that only occurs when those who respond are systematically different in some important way from those who don’t respond</a:t>
            </a:r>
            <a:endParaRPr lang="en-US" sz="2800" dirty="0"/>
          </a:p>
        </p:txBody>
      </p:sp>
    </p:spTree>
    <p:extLst>
      <p:ext uri="{BB962C8B-B14F-4D97-AF65-F5344CB8AC3E}">
        <p14:creationId xmlns:p14="http://schemas.microsoft.com/office/powerpoint/2010/main" val="313971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altLang="en-US" dirty="0"/>
              <a:t>Six Types of </a:t>
            </a:r>
            <a:r>
              <a:rPr lang="en-US" altLang="en-US" dirty="0" smtClean="0"/>
              <a:t>Error</a:t>
            </a:r>
            <a:r>
              <a:rPr lang="en-US" altLang="en-US" sz="2000" dirty="0">
                <a:solidFill>
                  <a:srgbClr val="FFFFFF"/>
                </a:solidFill>
              </a:rPr>
              <a:t> </a:t>
            </a:r>
            <a:r>
              <a:rPr lang="en-US" altLang="en-US" sz="2000" dirty="0" smtClean="0">
                <a:solidFill>
                  <a:srgbClr val="FFFFFF"/>
                </a:solidFill>
              </a:rPr>
              <a:t>(5 </a:t>
            </a:r>
            <a:r>
              <a:rPr lang="en-US" altLang="en-US" sz="2000" dirty="0">
                <a:solidFill>
                  <a:srgbClr val="FFFFFF"/>
                </a:solidFill>
              </a:rPr>
              <a:t>of 7)</a:t>
            </a:r>
            <a:endParaRPr lang="en-US" altLang="en-US" dirty="0"/>
          </a:p>
        </p:txBody>
      </p:sp>
      <p:sp>
        <p:nvSpPr>
          <p:cNvPr id="3" name="Content Placeholder 2"/>
          <p:cNvSpPr>
            <a:spLocks noGrp="1"/>
          </p:cNvSpPr>
          <p:nvPr>
            <p:ph idx="1"/>
          </p:nvPr>
        </p:nvSpPr>
        <p:spPr/>
        <p:txBody>
          <a:bodyPr/>
          <a:lstStyle/>
          <a:p>
            <a:pPr marL="0">
              <a:buNone/>
            </a:pPr>
            <a:r>
              <a:rPr lang="en-US" altLang="en-US" sz="3200" dirty="0"/>
              <a:t>Suppose that a university wanted to assess the success of its graduates, based on their annual salaries, five years after graduation.</a:t>
            </a:r>
            <a:endParaRPr lang="en-US" altLang="en-US" dirty="0"/>
          </a:p>
          <a:p>
            <a:pPr lvl="1">
              <a:spcBef>
                <a:spcPts val="1200"/>
              </a:spcBef>
            </a:pPr>
            <a:r>
              <a:rPr lang="en-US" altLang="en-US" sz="2800" dirty="0"/>
              <a:t>Which graduates are more </a:t>
            </a:r>
          </a:p>
          <a:p>
            <a:pPr lvl="1"/>
            <a:r>
              <a:rPr lang="en-US" altLang="en-US" sz="2800" dirty="0"/>
              <a:t>likely to return a survey? </a:t>
            </a:r>
            <a:br>
              <a:rPr lang="en-US" altLang="en-US" sz="2800" dirty="0"/>
            </a:br>
            <a:r>
              <a:rPr lang="en-US" altLang="en-US" sz="2800" b="1" i="1" dirty="0">
                <a:solidFill>
                  <a:schemeClr val="tx2"/>
                </a:solidFill>
              </a:rPr>
              <a:t>(those who are happy with their salaries)</a:t>
            </a:r>
          </a:p>
          <a:p>
            <a:pPr lvl="1"/>
            <a:r>
              <a:rPr lang="en-US" altLang="en-US" sz="2800" dirty="0"/>
              <a:t>Which graduates are less likely to return a survey? </a:t>
            </a:r>
            <a:r>
              <a:rPr lang="en-US" altLang="en-US" sz="2800" b="1" i="1" dirty="0">
                <a:solidFill>
                  <a:schemeClr val="tx2"/>
                </a:solidFill>
              </a:rPr>
              <a:t>(those who are not happy with their salaries)</a:t>
            </a:r>
            <a:endParaRPr lang="en-US" altLang="en-US" dirty="0"/>
          </a:p>
        </p:txBody>
      </p:sp>
    </p:spTree>
    <p:extLst>
      <p:ext uri="{BB962C8B-B14F-4D97-AF65-F5344CB8AC3E}">
        <p14:creationId xmlns:p14="http://schemas.microsoft.com/office/powerpoint/2010/main" val="199308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altLang="en-US" b="1" dirty="0"/>
              <a:t>The Primary Sources of Nonresponse Error</a:t>
            </a:r>
            <a:endParaRPr lang="en-US" sz="2000" b="1" dirty="0"/>
          </a:p>
        </p:txBody>
      </p:sp>
      <p:sp>
        <p:nvSpPr>
          <p:cNvPr id="3" name="Content Placeholder 2"/>
          <p:cNvSpPr>
            <a:spLocks noGrp="1"/>
          </p:cNvSpPr>
          <p:nvPr>
            <p:ph idx="1"/>
          </p:nvPr>
        </p:nvSpPr>
        <p:spPr>
          <a:xfrm>
            <a:off x="457200" y="1432560"/>
            <a:ext cx="8503920" cy="4663440"/>
          </a:xfrm>
        </p:spPr>
        <p:txBody>
          <a:bodyPr/>
          <a:lstStyle/>
          <a:p>
            <a:r>
              <a:rPr lang="en-US" altLang="en-US" sz="3200" b="1" dirty="0">
                <a:solidFill>
                  <a:schemeClr val="tx2"/>
                </a:solidFill>
              </a:rPr>
              <a:t>Refusals</a:t>
            </a:r>
            <a:endParaRPr lang="en-US" altLang="en-US" sz="3200" dirty="0"/>
          </a:p>
          <a:p>
            <a:r>
              <a:rPr lang="en-US" altLang="en-US" sz="3200" b="1" dirty="0" smtClean="0">
                <a:solidFill>
                  <a:schemeClr val="tx2"/>
                </a:solidFill>
              </a:rPr>
              <a:t>Not-at-Homes</a:t>
            </a:r>
          </a:p>
          <a:p>
            <a:pPr marL="0" indent="0">
              <a:buNone/>
            </a:pPr>
            <a:r>
              <a:rPr lang="en-US" sz="2600" dirty="0"/>
              <a:t>It is better to work hard at generating responses from a smaller sampling pool than to start with a much larger sampling pool and ignore potential nonresponse error, even if the resulting sample size is smaller.</a:t>
            </a:r>
          </a:p>
          <a:p>
            <a:pPr marL="0" indent="0">
              <a:buNone/>
            </a:pPr>
            <a:r>
              <a:rPr lang="en-US" sz="2600" dirty="0"/>
              <a:t>Pay attention to the response rates delivered by different online panel companies. The completion rate is not the same thing as the overall response rate!</a:t>
            </a:r>
            <a:endParaRPr lang="en-US" altLang="en-US" sz="2600" b="1" dirty="0">
              <a:solidFill>
                <a:schemeClr val="tx2"/>
              </a:solidFill>
            </a:endParaRPr>
          </a:p>
        </p:txBody>
      </p:sp>
    </p:spTree>
    <p:extLst>
      <p:ext uri="{BB962C8B-B14F-4D97-AF65-F5344CB8AC3E}">
        <p14:creationId xmlns:p14="http://schemas.microsoft.com/office/powerpoint/2010/main" val="492424948"/>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1062</TotalTime>
  <Words>797</Words>
  <Application>Microsoft Office PowerPoint</Application>
  <PresentationFormat>On-screen Show (4:3)</PresentationFormat>
  <Paragraphs>95</Paragraphs>
  <Slides>27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Green PPT Template_REV</vt:lpstr>
      <vt:lpstr>MathType 6.0 Equation</vt:lpstr>
      <vt:lpstr>Chapter 15: Data Collection: Enhancing Response Rates while Limiting Errors</vt:lpstr>
      <vt:lpstr>Learning Objectives</vt:lpstr>
      <vt:lpstr>Six Types of Error (1 of 7)</vt:lpstr>
      <vt:lpstr>Five Types of Error</vt:lpstr>
      <vt:lpstr>Six Types of Error (2 of 7)</vt:lpstr>
      <vt:lpstr>Six Types of Error (3 of 7)</vt:lpstr>
      <vt:lpstr>Six Types of Error (4 of 7)</vt:lpstr>
      <vt:lpstr>Six Types of Error (5 of 7)</vt:lpstr>
      <vt:lpstr>The Primary Sources of Nonresponse Error</vt:lpstr>
      <vt:lpstr>Three Methods for Diagnosing Nonresponse Error</vt:lpstr>
      <vt:lpstr>Six Types of Error (6 of 7)</vt:lpstr>
      <vt:lpstr>Key Considerations with  Response Error (1 of 2)</vt:lpstr>
      <vt:lpstr>Key Considerations with  Response Error (2 of 2)</vt:lpstr>
      <vt:lpstr>Six Types of Error (7 of 7)</vt:lpstr>
      <vt:lpstr>Total Error is the Key</vt:lpstr>
      <vt:lpstr>Calculating Response Rates (1 of 7)</vt:lpstr>
      <vt:lpstr>Calculating Response Rates (2 of 7)</vt:lpstr>
      <vt:lpstr>Calculating Response Rates (3 of 7)</vt:lpstr>
      <vt:lpstr>Calculating Response Rates (4 of 7)</vt:lpstr>
      <vt:lpstr>Calculating Response Rates (5 of 7)</vt:lpstr>
      <vt:lpstr>Calculating Response Rates (6 of 7)</vt:lpstr>
      <vt:lpstr>Calculating Response Rates (7 of 7)</vt:lpstr>
      <vt:lpstr>Improving Response Rates (1 of 5)</vt:lpstr>
      <vt:lpstr>Improving Response Rates (2 of 5)</vt:lpstr>
      <vt:lpstr>Improving Response Rates (3 of 5)</vt:lpstr>
      <vt:lpstr>Improving Response Rates (4 of 5)</vt:lpstr>
      <vt:lpstr>Improving Response Rates (5 of 5)</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Prasanna kumar. Tripathy</cp:lastModifiedBy>
  <cp:revision>140</cp:revision>
  <dcterms:created xsi:type="dcterms:W3CDTF">2017-07-18T17:14:30Z</dcterms:created>
  <dcterms:modified xsi:type="dcterms:W3CDTF">2018-06-29T12:12:59Z</dcterms:modified>
</cp:coreProperties>
</file>