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257" r:id="rId2"/>
    <p:sldId id="261" r:id="rId3"/>
    <p:sldId id="276" r:id="rId4"/>
    <p:sldId id="277" r:id="rId5"/>
    <p:sldId id="293" r:id="rId6"/>
    <p:sldId id="294" r:id="rId7"/>
    <p:sldId id="262"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89A4A7"/>
    <a:srgbClr val="999999"/>
    <a:srgbClr val="FFFF99"/>
    <a:srgbClr val="BBE0E3"/>
    <a:srgbClr val="F1F9F9"/>
    <a:srgbClr val="F8FBFC"/>
    <a:srgbClr val="333399"/>
    <a:srgbClr val="7CA1CE"/>
    <a:srgbClr val="EAF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510540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0367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724400" y="4038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51054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5181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00816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77" r:id="rId6"/>
    <p:sldLayoutId id="2147483678" r:id="rId7"/>
    <p:sldLayoutId id="2147483669" r:id="rId8"/>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1447801"/>
            <a:ext cx="3657600" cy="2819399"/>
          </a:xfrm>
        </p:spPr>
        <p:txBody>
          <a:bodyPr/>
          <a:lstStyle/>
          <a:p>
            <a:r>
              <a:rPr lang="en-US" dirty="0"/>
              <a:t>Chapter 16:</a:t>
            </a:r>
            <a:br>
              <a:rPr lang="en-US" dirty="0"/>
            </a:br>
            <a:r>
              <a:rPr lang="en-US" dirty="0"/>
              <a:t>Data Preparation for Analysis</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Coding Closed-Ended Items </a:t>
            </a:r>
            <a:r>
              <a:rPr lang="en-US" altLang="en-US" sz="2000" dirty="0" smtClean="0"/>
              <a:t>(4 </a:t>
            </a:r>
            <a:r>
              <a:rPr lang="en-US" altLang="en-US" sz="2000" dirty="0"/>
              <a:t>of 5)</a:t>
            </a:r>
            <a:endParaRPr lang="en-US" dirty="0"/>
          </a:p>
        </p:txBody>
      </p:sp>
      <p:sp>
        <p:nvSpPr>
          <p:cNvPr id="3" name="Content Placeholder 2"/>
          <p:cNvSpPr>
            <a:spLocks noGrp="1"/>
          </p:cNvSpPr>
          <p:nvPr>
            <p:ph sz="half" idx="1"/>
          </p:nvPr>
        </p:nvSpPr>
        <p:spPr>
          <a:xfrm>
            <a:off x="457200" y="1432560"/>
            <a:ext cx="8229600" cy="2072640"/>
          </a:xfrm>
        </p:spPr>
        <p:txBody>
          <a:bodyPr/>
          <a:lstStyle/>
          <a:p>
            <a:pPr marL="0" indent="0">
              <a:buNone/>
            </a:pPr>
            <a:r>
              <a:rPr lang="en-US" sz="2600" b="1" i="1" dirty="0">
                <a:solidFill>
                  <a:schemeClr val="tx2"/>
                </a:solidFill>
              </a:rPr>
              <a:t>Factual open-ended items seeking concrete responses are relatively easy to code. Numeric answers are typically recorded as given by the respondent, while other types of responses are given a specific code number</a:t>
            </a:r>
            <a:r>
              <a:rPr lang="en-US" sz="2600" b="1" i="1" dirty="0" smtClean="0">
                <a:solidFill>
                  <a:schemeClr val="tx2"/>
                </a:solidFill>
              </a:rPr>
              <a:t>.</a:t>
            </a:r>
            <a:endParaRPr lang="en-US" sz="2600" b="1" i="1" dirty="0">
              <a:solidFill>
                <a:schemeClr val="tx2"/>
              </a:solidFill>
            </a:endParaRPr>
          </a:p>
        </p:txBody>
      </p:sp>
      <p:sp>
        <p:nvSpPr>
          <p:cNvPr id="4" name="Content Placeholder 3"/>
          <p:cNvSpPr>
            <a:spLocks noGrp="1"/>
          </p:cNvSpPr>
          <p:nvPr>
            <p:ph sz="half" idx="2"/>
          </p:nvPr>
        </p:nvSpPr>
        <p:spPr>
          <a:xfrm>
            <a:off x="457200" y="3657600"/>
            <a:ext cx="8229600" cy="2438400"/>
          </a:xfrm>
          <a:solidFill>
            <a:srgbClr val="FFFF99"/>
          </a:solidFill>
        </p:spPr>
        <p:txBody>
          <a:bodyPr/>
          <a:lstStyle/>
          <a:p>
            <a:pPr marL="408188" indent="-408188" eaLnBrk="0" hangingPunct="0">
              <a:spcBef>
                <a:spcPct val="50000"/>
              </a:spcBef>
              <a:buFontTx/>
              <a:buAutoNum type="arabicParenBoth"/>
              <a:defRPr/>
            </a:pPr>
            <a:r>
              <a:rPr lang="en-US" sz="2000" b="1" dirty="0"/>
              <a:t>In what year were you born?  </a:t>
            </a:r>
            <a:r>
              <a:rPr lang="en-US" sz="2000" b="1" i="1" dirty="0">
                <a:solidFill>
                  <a:schemeClr val="tx2"/>
                </a:solidFill>
              </a:rPr>
              <a:t>(code year)</a:t>
            </a:r>
          </a:p>
          <a:p>
            <a:pPr marL="408188" indent="-408188" eaLnBrk="0" hangingPunct="0">
              <a:spcBef>
                <a:spcPct val="50000"/>
              </a:spcBef>
              <a:buFontTx/>
              <a:buAutoNum type="arabicParenBoth"/>
              <a:defRPr/>
            </a:pPr>
            <a:r>
              <a:rPr lang="en-US" sz="2000" b="1" dirty="0"/>
              <a:t>How many times have you eaten at Streeter’s Grill in the last month?  </a:t>
            </a:r>
            <a:r>
              <a:rPr lang="en-US" sz="2000" b="1" i="1" dirty="0">
                <a:solidFill>
                  <a:schemeClr val="tx2"/>
                </a:solidFill>
              </a:rPr>
              <a:t>(code number</a:t>
            </a:r>
            <a:r>
              <a:rPr lang="en-US" sz="2000" b="1" i="1" dirty="0" smtClean="0">
                <a:solidFill>
                  <a:schemeClr val="tx2"/>
                </a:solidFill>
              </a:rPr>
              <a:t>)</a:t>
            </a:r>
          </a:p>
          <a:p>
            <a:pPr marL="408188" indent="-408188" eaLnBrk="0" hangingPunct="0">
              <a:spcBef>
                <a:spcPct val="50000"/>
              </a:spcBef>
              <a:buFontTx/>
              <a:buAutoNum type="arabicParenBoth"/>
              <a:defRPr/>
            </a:pPr>
            <a:r>
              <a:rPr lang="en-US" sz="2000" b="1" dirty="0" smtClean="0"/>
              <a:t>Name </a:t>
            </a:r>
            <a:r>
              <a:rPr lang="en-US" sz="2000" b="1" dirty="0"/>
              <a:t>the first 3 coffee shops located in Tampa that come to mind.  </a:t>
            </a:r>
            <a:r>
              <a:rPr lang="en-US" sz="2000" b="1" i="1" dirty="0">
                <a:solidFill>
                  <a:schemeClr val="tx2"/>
                </a:solidFill>
              </a:rPr>
              <a:t>(code as 3 separate variables; assign numbers to represent each coffee shop mentioned)</a:t>
            </a:r>
          </a:p>
          <a:p>
            <a:pPr marL="0" indent="0">
              <a:buNone/>
            </a:pPr>
            <a:endParaRPr lang="en-US" sz="2000" dirty="0"/>
          </a:p>
        </p:txBody>
      </p:sp>
    </p:spTree>
    <p:extLst>
      <p:ext uri="{BB962C8B-B14F-4D97-AF65-F5344CB8AC3E}">
        <p14:creationId xmlns:p14="http://schemas.microsoft.com/office/powerpoint/2010/main" val="21671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Coding Closed-Ended Items </a:t>
            </a:r>
            <a:r>
              <a:rPr lang="en-US" altLang="en-US" sz="2000" dirty="0" smtClean="0"/>
              <a:t>(5 </a:t>
            </a:r>
            <a:r>
              <a:rPr lang="en-US" altLang="en-US" sz="2000" dirty="0"/>
              <a:t>of 5)</a:t>
            </a:r>
            <a:endParaRPr lang="en-US" dirty="0"/>
          </a:p>
        </p:txBody>
      </p:sp>
      <p:sp>
        <p:nvSpPr>
          <p:cNvPr id="3" name="Content Placeholder 2"/>
          <p:cNvSpPr>
            <a:spLocks noGrp="1"/>
          </p:cNvSpPr>
          <p:nvPr>
            <p:ph idx="1"/>
          </p:nvPr>
        </p:nvSpPr>
        <p:spPr/>
        <p:txBody>
          <a:bodyPr/>
          <a:lstStyle/>
          <a:p>
            <a:pPr marL="0" indent="0" eaLnBrk="0" hangingPunct="0">
              <a:spcBef>
                <a:spcPct val="50000"/>
              </a:spcBef>
              <a:buNone/>
              <a:defRPr/>
            </a:pPr>
            <a:r>
              <a:rPr lang="en-US" sz="2800" b="1" i="1" dirty="0">
                <a:solidFill>
                  <a:schemeClr val="tx2"/>
                </a:solidFill>
              </a:rPr>
              <a:t>Exploratory open-ended items seeking less structured responses are much more difficult to code.</a:t>
            </a:r>
          </a:p>
        </p:txBody>
      </p:sp>
      <p:sp>
        <p:nvSpPr>
          <p:cNvPr id="4" name="Content Placeholder 3"/>
          <p:cNvSpPr>
            <a:spLocks noGrp="1"/>
          </p:cNvSpPr>
          <p:nvPr>
            <p:ph idx="10"/>
          </p:nvPr>
        </p:nvSpPr>
        <p:spPr>
          <a:xfrm>
            <a:off x="457200" y="3230880"/>
            <a:ext cx="8229600" cy="2712720"/>
          </a:xfrm>
          <a:solidFill>
            <a:srgbClr val="FFFF99"/>
          </a:solidFill>
        </p:spPr>
        <p:txBody>
          <a:bodyPr/>
          <a:lstStyle/>
          <a:p>
            <a:pPr marL="640080" indent="0" eaLnBrk="0" hangingPunct="0">
              <a:spcBef>
                <a:spcPct val="50000"/>
              </a:spcBef>
              <a:buNone/>
              <a:defRPr/>
            </a:pPr>
            <a:r>
              <a:rPr lang="en-US" sz="2400" b="1" dirty="0" smtClean="0"/>
              <a:t>In </a:t>
            </a:r>
            <a:r>
              <a:rPr lang="en-US" sz="2400" b="1" dirty="0"/>
              <a:t>your own words, give us two or three reasons why you prefer to leave the state after graduation</a:t>
            </a:r>
            <a:r>
              <a:rPr lang="en-US" sz="2400" b="1" dirty="0" smtClean="0"/>
              <a:t>.</a:t>
            </a:r>
          </a:p>
          <a:p>
            <a:pPr marL="640080" indent="0" eaLnBrk="0" hangingPunct="0">
              <a:spcBef>
                <a:spcPts val="0"/>
              </a:spcBef>
              <a:buNone/>
              <a:defRPr/>
            </a:pPr>
            <a:r>
              <a:rPr lang="en-US" sz="2400" b="1" dirty="0" smtClean="0"/>
              <a:t>___________________________________________</a:t>
            </a:r>
          </a:p>
          <a:p>
            <a:pPr marL="640080" indent="0" eaLnBrk="0" hangingPunct="0">
              <a:spcBef>
                <a:spcPts val="0"/>
              </a:spcBef>
              <a:buNone/>
              <a:defRPr/>
            </a:pPr>
            <a:r>
              <a:rPr lang="en-US" sz="2400" b="1" dirty="0" smtClean="0"/>
              <a:t>___________________________________________</a:t>
            </a:r>
          </a:p>
          <a:p>
            <a:pPr marL="640080" indent="0" eaLnBrk="0" hangingPunct="0">
              <a:spcBef>
                <a:spcPts val="0"/>
              </a:spcBef>
              <a:buNone/>
              <a:defRPr/>
            </a:pPr>
            <a:r>
              <a:rPr lang="en-US" sz="2400" b="1" dirty="0" smtClean="0"/>
              <a:t>___________________________________________</a:t>
            </a:r>
          </a:p>
          <a:p>
            <a:pPr marL="640080" indent="0" eaLnBrk="0" hangingPunct="0">
              <a:spcBef>
                <a:spcPts val="0"/>
              </a:spcBef>
              <a:buNone/>
              <a:defRPr/>
            </a:pPr>
            <a:r>
              <a:rPr lang="en-US" sz="2400" b="1" dirty="0" smtClean="0"/>
              <a:t>___________________________________________</a:t>
            </a:r>
            <a:endParaRPr lang="en-US" sz="2400" b="1" dirty="0" smtClean="0"/>
          </a:p>
        </p:txBody>
      </p:sp>
    </p:spTree>
    <p:extLst>
      <p:ext uri="{BB962C8B-B14F-4D97-AF65-F5344CB8AC3E}">
        <p14:creationId xmlns:p14="http://schemas.microsoft.com/office/powerpoint/2010/main" val="87116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for Coding Exploratory Open-Ended Questions</a:t>
            </a:r>
            <a:endParaRPr lang="en-US" dirty="0"/>
          </a:p>
        </p:txBody>
      </p:sp>
      <p:sp>
        <p:nvSpPr>
          <p:cNvPr id="3" name="Content Placeholder 2"/>
          <p:cNvSpPr>
            <a:spLocks noGrp="1"/>
          </p:cNvSpPr>
          <p:nvPr>
            <p:ph idx="1"/>
          </p:nvPr>
        </p:nvSpPr>
        <p:spPr>
          <a:xfrm>
            <a:off x="457200" y="1600200"/>
            <a:ext cx="8077200" cy="4038600"/>
          </a:xfrm>
          <a:solidFill>
            <a:schemeClr val="bg1">
              <a:lumMod val="85000"/>
            </a:schemeClr>
          </a:solidFill>
          <a:ln w="19050">
            <a:solidFill>
              <a:schemeClr val="tx2"/>
            </a:solidFill>
          </a:ln>
        </p:spPr>
        <p:txBody>
          <a:bodyPr/>
          <a:lstStyle/>
          <a:p>
            <a:pPr marL="612282" indent="-612282">
              <a:spcAft>
                <a:spcPts val="1200"/>
              </a:spcAft>
              <a:buClr>
                <a:schemeClr val="tx2"/>
              </a:buClr>
              <a:buSzPct val="100000"/>
              <a:buFontTx/>
              <a:buAutoNum type="arabicPeriod"/>
            </a:pPr>
            <a:r>
              <a:rPr lang="en-US" altLang="en-US" sz="3200" b="1" dirty="0" smtClean="0"/>
              <a:t>Identify </a:t>
            </a:r>
            <a:r>
              <a:rPr lang="en-US" altLang="en-US" sz="3200" b="1" dirty="0"/>
              <a:t>usable responses</a:t>
            </a:r>
          </a:p>
          <a:p>
            <a:pPr marL="612282" indent="-612282">
              <a:spcAft>
                <a:spcPts val="1200"/>
              </a:spcAft>
              <a:buClr>
                <a:schemeClr val="tx2"/>
              </a:buClr>
              <a:buSzPct val="100000"/>
              <a:buFontTx/>
              <a:buAutoNum type="arabicPeriod"/>
            </a:pPr>
            <a:r>
              <a:rPr lang="en-US" altLang="en-US" sz="3200" b="1" dirty="0"/>
              <a:t>Develop categories for responses</a:t>
            </a:r>
            <a:endParaRPr lang="en-US" altLang="en-US" sz="3200" dirty="0"/>
          </a:p>
          <a:p>
            <a:pPr marL="612282" indent="-612282">
              <a:spcAft>
                <a:spcPts val="1200"/>
              </a:spcAft>
              <a:buClr>
                <a:schemeClr val="tx2"/>
              </a:buClr>
              <a:buSzPct val="100000"/>
              <a:buFontTx/>
              <a:buAutoNum type="arabicPeriod"/>
            </a:pPr>
            <a:r>
              <a:rPr lang="en-US" altLang="en-US" sz="3200" b="1" dirty="0"/>
              <a:t>Sort responses into categories</a:t>
            </a:r>
            <a:r>
              <a:rPr lang="en-US" altLang="en-US" sz="3200" dirty="0"/>
              <a:t>, using multiple coders; compare results</a:t>
            </a:r>
          </a:p>
          <a:p>
            <a:pPr marL="612282" indent="-612282">
              <a:spcAft>
                <a:spcPts val="1200"/>
              </a:spcAft>
              <a:buClr>
                <a:schemeClr val="tx2"/>
              </a:buClr>
              <a:buSzPct val="100000"/>
              <a:buFontTx/>
              <a:buAutoNum type="arabicPeriod"/>
            </a:pPr>
            <a:r>
              <a:rPr lang="en-US" altLang="en-US" sz="3200" b="1" dirty="0"/>
              <a:t>Assess the degree of agreement between </a:t>
            </a:r>
            <a:r>
              <a:rPr lang="en-US" altLang="en-US" sz="3200" b="1" dirty="0" smtClean="0"/>
              <a:t>coders</a:t>
            </a:r>
            <a:endParaRPr lang="en-US" altLang="en-US" sz="3200" dirty="0"/>
          </a:p>
        </p:txBody>
      </p:sp>
    </p:spTree>
    <p:extLst>
      <p:ext uri="{BB962C8B-B14F-4D97-AF65-F5344CB8AC3E}">
        <p14:creationId xmlns:p14="http://schemas.microsoft.com/office/powerpoint/2010/main" val="228597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Avery Fitness Center </a:t>
            </a:r>
            <a:r>
              <a:rPr lang="en-US" dirty="0" smtClean="0"/>
              <a:t>Project</a:t>
            </a:r>
            <a:endParaRPr lang="en-US" dirty="0"/>
          </a:p>
        </p:txBody>
      </p:sp>
      <p:pic>
        <p:nvPicPr>
          <p:cNvPr id="4" name="Picture 2" descr="&quot;An illustration shows the types of data sources of the Avery Fitness Center project. The data sources pointing toward the central idea “AFC Member Number” in clockwise direction are as follows:&#10;Behavioral Data from Phone GPS (Location Software enabled) - Area entered, Date of entry/exit to area, Time of entry/exit to area, Data usage in area&#10;Behavioral Data from Wearable Tech (e.g., Fitbit) (Location Software enabled) – Area entered, Date of entry/exit to area, Time of entry/exit to area, Data usage in area, Steps taken/Stairs climbed, Miles walked/run, Calories burned&#10;Behavioral Data from Facility Entry (Phone ID Card or Key Fob) – Date of entry, Time of entry, Card Vs. scanned entry&#10;Behavioral Data from Accounting Records (Initial and Recurring) – Membership fees paid, Additional fees paid, Type of payment, (cash, credit card, other), Automatic payment enrollment, Payment frequency (per contract), Date payments received, Credits issued, Membership History/ Length of Membership&#10;Behavioral Data from Marketing Records (Initial and Recurring) – Joined via a promotion, Referred a friend or family member, Subscription to AFC newsletter;&#10;Communication Data from Application Form (Initial contact data) – Name, Address, Telephone Number, Alternative Telephone Number, Emergency Contact Information, Email Address, Date of Birth, Gender, Employer, Other Household Member Demo, Initial Type of Membership, Source of Learning about AFC, Date of Application, Staff name, Membership Number&#10;Communication Data from Survey Data Collection (Self-Report data) – Service usage by type (self-report), Importance of various motivations, Net promoter score (recommend), Original event that led to AFC, Education Level, Annual Household Income&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31925"/>
            <a:ext cx="7543799"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139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Avery Fitness Center </a:t>
            </a:r>
            <a:r>
              <a:rPr lang="en-US" altLang="en-US" dirty="0" smtClean="0"/>
              <a:t>Survey</a:t>
            </a:r>
            <a:r>
              <a:rPr lang="en-US" altLang="en-US" sz="2000" dirty="0" smtClean="0"/>
              <a:t> (1 of 2)</a:t>
            </a:r>
            <a:endParaRPr lang="en-US" dirty="0"/>
          </a:p>
        </p:txBody>
      </p:sp>
      <p:pic>
        <p:nvPicPr>
          <p:cNvPr id="5" name="Picture 2" descr="An exhibit shows a survey for Avery Fitness Center. &#10;Text at the beginning of the survey reads, Thank you for taking time to provide important feedback about Avery Fitness Center (AFC). Please answer the following questions. Your candid responses will help us provide better services in the future. No one at AFC will see your specific responses, so please be honest. This is followed by five questions. The first question reads, Which of the following AFC services have you utilized at least once in the last 30 days? (Please check all that apply). This question is followed by a checklist with unchecked boxes. The elements of the checklist are as follows: Weight Training, Classes, Exercise Circuit, Circulation Station, Therapy Pool. The second question reads, Within the past 30 days, approximately how many times have you visited AFC to exercise? This question is followed by a blank line, with text beside it that reads, Times in the last 30 days. The third question reads, During what part of the day have you normally visited AFC? (Please check only one). The words ‘normally’ and ‘one’ are underlined. This question is followed by a checklist with unchecked boxes. The elements of the checklist are as follows: morning, afternoon, evening. The fourth question reads, How did you learn about AFC? (Please check all that apply). This question is followed by a checklist with unchecked boxes. The elements of the checklist are as follows: Recommendation from Doctor, Recommendation from Friend or Acquaintance, Advertising (including Yellow Pages), Heard AFC director speak, Drove by location, Article in Paper, Other. The fifth question reads, How important to you personally is each of the following reasons for participating in AFC programs? (Circle a number on each scale). Below this question are four reasons, namely General Health and Fitness, Social Aspects, Physical Enjoyment, and Specific Medical Concerns, arranged vertically on the left. Beside each reason is a scale showing numbers from 1 to 5, arranged horizontally. The end of the scale with the number 1 represents ‘not at all important,’ while the end of the scale with the number 5 represents ‘very importa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329"/>
          <a:stretch>
            <a:fillRect/>
          </a:stretch>
        </p:blipFill>
        <p:spPr bwMode="auto">
          <a:xfrm>
            <a:off x="838201" y="1431925"/>
            <a:ext cx="76962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87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Avery Fitness Center </a:t>
            </a:r>
            <a:r>
              <a:rPr lang="en-US" altLang="en-US" dirty="0" smtClean="0"/>
              <a:t>Survey</a:t>
            </a:r>
            <a:r>
              <a:rPr lang="en-US" altLang="en-US" sz="2000" dirty="0" smtClean="0"/>
              <a:t> (2 </a:t>
            </a:r>
            <a:r>
              <a:rPr lang="en-US" altLang="en-US" sz="2000" dirty="0" smtClean="0"/>
              <a:t>of 2)</a:t>
            </a:r>
            <a:endParaRPr lang="en-US" dirty="0"/>
          </a:p>
        </p:txBody>
      </p:sp>
      <p:pic>
        <p:nvPicPr>
          <p:cNvPr id="6" name="Picture 2" descr="An exhibit shows the continuation of the survey for Avery Fitness Center.&#10;The exhibit shows questions from 6 to 11. The sixth question reads, How likely is it that you would recommend AFC to a friend or colleague? Below this is a scale showing numbers from 0 to 10, arranged horizontally. The end of the scale with the number 0 represents ‘not at all likely,’ the center of the scale with the number 5 represents ‘neutral,’ and the end of the scale with the number 10 represents ‘extremely likely.’ The seventh question reads, What was the original event that caused you to begin using services from AFC? Below this question is a blank line for the answer. The eighth question reads, Current Age. Beside this is a blank line for the answer. The ninth question reads, Gender. Beside this are two unchecked boxes, one labeled male and the other labeled female. The tenth question reads, Highest Level of Education Achieved. Below this is a checklist with unchecked boxes. The elements of the checklist are as follows: Less than High School, High School Degree, Some College, Associates Degree, Four-year College Degree, Advanced Degree. The eleventh question reads, What is your approximate annual household income from all sources, before taxes? (Please check the appropriate category &amp; employment status). Below this are two checklists, each with unchecked boxes. The elements of the first checklist are as follows: $0-15,000, $15,001-30,000, $30,001-45,000, $45,001-60,000, $60,000 -75,000, $75,001-90,000, $90,001-105,000, $105,001-120,000, more than $120,000. The elements of the second checklist are as follows: employed, retired. Text at the end of the survey reads,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812" y="1447800"/>
            <a:ext cx="8174376"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661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Developing a </a:t>
            </a:r>
            <a:r>
              <a:rPr lang="en-US" dirty="0" smtClean="0">
                <a:solidFill>
                  <a:srgbClr val="FFFFFF"/>
                </a:solidFill>
              </a:rPr>
              <a:t>Codebook</a:t>
            </a:r>
            <a:r>
              <a:rPr lang="en-US" sz="2000" dirty="0" smtClean="0">
                <a:solidFill>
                  <a:srgbClr val="FFFFFF"/>
                </a:solidFill>
              </a:rPr>
              <a:t> (1 of 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CODEBOOK</a:t>
            </a:r>
          </a:p>
          <a:p>
            <a:pPr marL="457200" lvl="1" indent="0">
              <a:buNone/>
            </a:pPr>
            <a:r>
              <a:rPr lang="en-US" dirty="0"/>
              <a:t>A document that contains explicit directions about how data from data collection forms are coded in the data file</a:t>
            </a:r>
            <a:r>
              <a:rPr lang="en-US" dirty="0" smtClean="0"/>
              <a:t>.</a:t>
            </a:r>
            <a:endParaRPr lang="en-US" dirty="0"/>
          </a:p>
        </p:txBody>
      </p:sp>
    </p:spTree>
    <p:extLst>
      <p:ext uri="{BB962C8B-B14F-4D97-AF65-F5344CB8AC3E}">
        <p14:creationId xmlns:p14="http://schemas.microsoft.com/office/powerpoint/2010/main" val="410189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Developing a </a:t>
            </a:r>
            <a:r>
              <a:rPr lang="en-US" dirty="0" smtClean="0">
                <a:solidFill>
                  <a:srgbClr val="FFFFFF"/>
                </a:solidFill>
              </a:rPr>
              <a:t>Codebook</a:t>
            </a:r>
            <a:r>
              <a:rPr lang="en-US" sz="2000" dirty="0" smtClean="0">
                <a:solidFill>
                  <a:srgbClr val="FFFFFF"/>
                </a:solidFill>
              </a:rPr>
              <a:t> (2 of 3)</a:t>
            </a:r>
            <a:endParaRPr lang="en-US" dirty="0"/>
          </a:p>
        </p:txBody>
      </p:sp>
      <p:pic>
        <p:nvPicPr>
          <p:cNvPr id="4" name="Picture 2" descr="An exhibit shows the variable names, descriptions, and response options for developing a codebook.&#10;The row-wise data are as follows: ID, Questionnaire identification number; WEIGHT, Utilized weight training in previous 30 days?, 0 equals no 1 equals yes; CLASSES, Utilized classes in previous 30 days?, 0 equals no 1 equals yes; CIRCUIT, Utilized exercise circuit in previous 30 days?, 0 equals no 1 equals yes; STATION, Utilized circulation station in previous 30 days?, 0 equals no 1 equals yes; POOL, Utilized therapy pool in previous 30 days?, 0 equals no 1 equals yes; VISITS, Number of visits to AFC in previous 30 days?, (record number); DAYPART, Normal time to visit AFC?, 1 equals morning, 2 equals afternoon, 3 equals evening; DOCTOR, How learned about AFC? Doctor Rec., 0 equals no 1 equals yes; WOM, How learned about AFC? Friend Rec., 0 equals no 1 equals yes; ADVERT, How learned about AFC? Advertising, 0 equals no 1 equals yes; SPEAKER, How learned about AFC? Heard director speak, 0 equals no 1 equals yes; LOCATION, How learned about AFC? Drove by location, 0 equals no 1 equals yes; ARTICLE, How learned about AFC? Article in newspaper, 0 equals no 1 equals yes; OTHER, How learned about AFC? Other, 0 equals no 1 equals yes; FITNESS, Importance for participation: General Health and Fitness, (1 – 5, “not at all important – very important”); SOCIAL, Social Aspects, SAME; ENJOY, Physical Enjoyment, SAME; MEDICAL, Specific Medical Concerns, SA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31925"/>
            <a:ext cx="76200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27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Developing a </a:t>
            </a:r>
            <a:r>
              <a:rPr lang="en-US" dirty="0" smtClean="0">
                <a:solidFill>
                  <a:srgbClr val="FFFFFF"/>
                </a:solidFill>
              </a:rPr>
              <a:t>Codebook</a:t>
            </a:r>
            <a:r>
              <a:rPr lang="en-US" sz="2000" dirty="0" smtClean="0">
                <a:solidFill>
                  <a:srgbClr val="FFFFFF"/>
                </a:solidFill>
              </a:rPr>
              <a:t> (3 of 3)</a:t>
            </a:r>
            <a:endParaRPr lang="en-US" dirty="0"/>
          </a:p>
        </p:txBody>
      </p:sp>
      <p:pic>
        <p:nvPicPr>
          <p:cNvPr id="5" name="Picture 2" descr="An exhibit shows the continuation of the variable names, descriptions, and response options for developing a codebook.&#10;The row-wise data are as follows: RECOM, How likely to recommend?, (0-10, “not at all likely—extremely likely”); EVENT, What original event caused you to begin AFC? (open ended), 1 equals general health or exercise, 2 equals pool or facilities, 3 equals rehab or specific medical needs, 4 equals social considerations, 5 equals transfer from another center, 6 equals other; AGE, Current Age, (record number); GENDER, Gender, 1 equals male, 2 equals female; EDUCAT, Highest level of education achieved?, 1 equals less than high school, 2 equals high school degree, 3 equals some college, 4 equals associates degree, 5 equals four-year college degree, 6 equals advanced degree; INCOME, Annual household income before taxes, 1 equals $0 — 15,000, 2 equals $15,001 — 30,000, 3 equals $30,001 — 45,000, 4 equals $45,001 — 60,000, 5 equals $60,001 — 75,000, 6 equals $75,001 — 90,000, 7 equals $90,001 — 105,000, 8 equals $105,001 — 120,000, 9 equals more than $120,000; STATUS, Work Status, 1 equals employed, 2 equals retired; REVENUE, Previous year Revenue from Respondent, ($$$ from secondary records). Text at the end of the exhibit reads, MISSING equal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31925"/>
            <a:ext cx="7848599"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48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a:t>
            </a:r>
            <a:r>
              <a:rPr lang="en-US" dirty="0" smtClean="0"/>
              <a:t>Data</a:t>
            </a:r>
            <a:r>
              <a:rPr lang="en-US" sz="2000" dirty="0" smtClean="0"/>
              <a:t> (1 of 2)</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BLUNDER</a:t>
            </a:r>
          </a:p>
          <a:p>
            <a:pPr marL="0" indent="0">
              <a:buFont typeface="Arial" pitchFamily="34" charset="0"/>
              <a:buNone/>
            </a:pPr>
            <a:r>
              <a:rPr lang="en-US" sz="3200" dirty="0" smtClean="0"/>
              <a:t>An error that arises during editing, coding, or data entry.</a:t>
            </a:r>
          </a:p>
          <a:p>
            <a:pPr marL="640080">
              <a:spcBef>
                <a:spcPts val="1200"/>
              </a:spcBef>
            </a:pPr>
            <a:r>
              <a:rPr lang="en-US" sz="3200" i="1" dirty="0" smtClean="0"/>
              <a:t>blunders </a:t>
            </a:r>
            <a:r>
              <a:rPr lang="en-US" sz="3200" i="1" dirty="0"/>
              <a:t>are usually due to researcher </a:t>
            </a:r>
            <a:r>
              <a:rPr lang="en-US" sz="3200" i="1" dirty="0" smtClean="0"/>
              <a:t>carelessness</a:t>
            </a:r>
            <a:endParaRPr lang="en-US" sz="3200" i="1" dirty="0"/>
          </a:p>
        </p:txBody>
      </p:sp>
    </p:spTree>
    <p:extLst>
      <p:ext uri="{BB962C8B-B14F-4D97-AF65-F5344CB8AC3E}">
        <p14:creationId xmlns:p14="http://schemas.microsoft.com/office/powerpoint/2010/main" val="5787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2)</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a:pPr>
            <a:r>
              <a:rPr lang="en-US" dirty="0" smtClean="0"/>
              <a:t>Explain </a:t>
            </a:r>
            <a:r>
              <a:rPr lang="en-US" dirty="0"/>
              <a:t>the purpose of the editing </a:t>
            </a:r>
            <a:r>
              <a:rPr lang="en-US" dirty="0" smtClean="0"/>
              <a:t>process.</a:t>
            </a:r>
          </a:p>
          <a:p>
            <a:pPr marL="640080" indent="-640080">
              <a:spcBef>
                <a:spcPts val="1200"/>
              </a:spcBef>
              <a:spcAft>
                <a:spcPts val="1200"/>
              </a:spcAft>
              <a:buFont typeface="+mj-lt"/>
              <a:buAutoNum type="arabicPeriod"/>
            </a:pPr>
            <a:r>
              <a:rPr lang="en-US" dirty="0" smtClean="0"/>
              <a:t>Define </a:t>
            </a:r>
            <a:r>
              <a:rPr lang="en-US" dirty="0"/>
              <a:t>what coding </a:t>
            </a:r>
            <a:r>
              <a:rPr lang="en-US" dirty="0" smtClean="0"/>
              <a:t>is.</a:t>
            </a:r>
          </a:p>
          <a:p>
            <a:pPr marL="640080" indent="-640080">
              <a:spcBef>
                <a:spcPts val="1200"/>
              </a:spcBef>
              <a:spcAft>
                <a:spcPts val="1200"/>
              </a:spcAft>
              <a:buFont typeface="+mj-lt"/>
              <a:buAutoNum type="arabicPeriod"/>
            </a:pPr>
            <a:r>
              <a:rPr lang="en-US" dirty="0" smtClean="0"/>
              <a:t>Describe </a:t>
            </a:r>
            <a:r>
              <a:rPr lang="en-US" dirty="0"/>
              <a:t>the kinds of information contained in a codebook.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a:t>
            </a:r>
            <a:r>
              <a:rPr lang="en-US" dirty="0" smtClean="0"/>
              <a:t>Data</a:t>
            </a:r>
            <a:r>
              <a:rPr lang="en-US" sz="2000" dirty="0" smtClean="0"/>
              <a:t> (2 of 2)</a:t>
            </a:r>
            <a:endParaRPr lang="en-US" dirty="0"/>
          </a:p>
        </p:txBody>
      </p:sp>
      <p:sp>
        <p:nvSpPr>
          <p:cNvPr id="3" name="Content Placeholder 2"/>
          <p:cNvSpPr>
            <a:spLocks noGrp="1"/>
          </p:cNvSpPr>
          <p:nvPr>
            <p:ph idx="1"/>
          </p:nvPr>
        </p:nvSpPr>
        <p:spPr>
          <a:xfrm>
            <a:off x="685800" y="1584960"/>
            <a:ext cx="7848600" cy="3672840"/>
          </a:xfrm>
          <a:prstGeom prst="roundRect">
            <a:avLst/>
          </a:prstGeom>
          <a:solidFill>
            <a:srgbClr val="CCCCCC"/>
          </a:solidFill>
          <a:ln w="38100">
            <a:solidFill>
              <a:srgbClr val="89A4A7"/>
            </a:solidFill>
          </a:ln>
        </p:spPr>
        <p:style>
          <a:lnRef idx="2">
            <a:schemeClr val="dk1"/>
          </a:lnRef>
          <a:fillRef idx="1">
            <a:schemeClr val="lt1"/>
          </a:fillRef>
          <a:effectRef idx="0">
            <a:schemeClr val="dk1"/>
          </a:effectRef>
          <a:fontRef idx="minor">
            <a:schemeClr val="dk1"/>
          </a:fontRef>
        </p:style>
        <p:txBody>
          <a:bodyPr/>
          <a:lstStyle/>
          <a:p>
            <a:pPr algn="ctr">
              <a:lnSpc>
                <a:spcPct val="90000"/>
              </a:lnSpc>
              <a:buNone/>
            </a:pPr>
            <a:r>
              <a:rPr lang="en-US" altLang="en-US" b="1" i="1" dirty="0" smtClean="0"/>
              <a:t>How </a:t>
            </a:r>
            <a:r>
              <a:rPr lang="en-US" altLang="en-US" b="1" i="1" dirty="0"/>
              <a:t>to identify blunders:</a:t>
            </a:r>
          </a:p>
          <a:p>
            <a:pPr>
              <a:lnSpc>
                <a:spcPct val="90000"/>
              </a:lnSpc>
              <a:buClr>
                <a:srgbClr val="FF9933"/>
              </a:buClr>
              <a:buSzPct val="140000"/>
            </a:pPr>
            <a:endParaRPr lang="en-US" altLang="en-US" sz="800" b="1" dirty="0"/>
          </a:p>
          <a:p>
            <a:pPr algn="ctr">
              <a:lnSpc>
                <a:spcPct val="90000"/>
              </a:lnSpc>
              <a:buClr>
                <a:srgbClr val="FF9933"/>
              </a:buClr>
              <a:buSzPct val="140000"/>
              <a:buNone/>
            </a:pPr>
            <a:r>
              <a:rPr lang="en-US" altLang="en-US" sz="3200" dirty="0"/>
              <a:t>Run frequency analysis on all variables</a:t>
            </a:r>
          </a:p>
          <a:p>
            <a:pPr algn="ctr">
              <a:lnSpc>
                <a:spcPct val="90000"/>
              </a:lnSpc>
              <a:buClr>
                <a:srgbClr val="FF9933"/>
              </a:buClr>
              <a:buSzPct val="140000"/>
              <a:buNone/>
            </a:pPr>
            <a:r>
              <a:rPr lang="en-US" altLang="en-US" sz="3200" dirty="0"/>
              <a:t>	Check a sample of questionnaires </a:t>
            </a:r>
          </a:p>
          <a:p>
            <a:pPr algn="ctr">
              <a:lnSpc>
                <a:spcPct val="90000"/>
              </a:lnSpc>
              <a:buClr>
                <a:srgbClr val="FF9933"/>
              </a:buClr>
              <a:buSzPct val="140000"/>
              <a:buNone/>
            </a:pPr>
            <a:r>
              <a:rPr lang="en-US" altLang="en-US" sz="3200" dirty="0"/>
              <a:t>against the data file</a:t>
            </a:r>
          </a:p>
          <a:p>
            <a:pPr algn="ctr">
              <a:lnSpc>
                <a:spcPct val="90000"/>
              </a:lnSpc>
              <a:buClr>
                <a:srgbClr val="FF9933"/>
              </a:buClr>
              <a:buSzPct val="140000"/>
              <a:buNone/>
            </a:pPr>
            <a:r>
              <a:rPr lang="en-US" altLang="en-US" sz="3200" dirty="0"/>
              <a:t>		Double-entry of data (preferred</a:t>
            </a:r>
            <a:r>
              <a:rPr lang="en-US" altLang="en-US" sz="3200" dirty="0" smtClean="0"/>
              <a:t>)</a:t>
            </a:r>
            <a:endParaRPr lang="en-US" altLang="en-US" sz="3200" dirty="0"/>
          </a:p>
        </p:txBody>
      </p:sp>
    </p:spTree>
    <p:extLst>
      <p:ext uri="{BB962C8B-B14F-4D97-AF65-F5344CB8AC3E}">
        <p14:creationId xmlns:p14="http://schemas.microsoft.com/office/powerpoint/2010/main" val="33202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Handling Missing Data</a:t>
            </a:r>
            <a:endParaRPr lang="en-US" dirty="0"/>
          </a:p>
        </p:txBody>
      </p:sp>
      <p:sp>
        <p:nvSpPr>
          <p:cNvPr id="5" name="Content Placeholder 2"/>
          <p:cNvSpPr>
            <a:spLocks noGrp="1"/>
          </p:cNvSpPr>
          <p:nvPr>
            <p:ph idx="1"/>
          </p:nvPr>
        </p:nvSpPr>
        <p:spPr>
          <a:xfrm>
            <a:off x="457200" y="1432560"/>
            <a:ext cx="8503920" cy="4663440"/>
          </a:xfrm>
        </p:spPr>
        <p:txBody>
          <a:bodyPr/>
          <a:lstStyle/>
          <a:p>
            <a:pPr marL="0" indent="0">
              <a:buFont typeface="Arial" pitchFamily="34" charset="0"/>
              <a:buNone/>
            </a:pPr>
            <a:r>
              <a:rPr lang="en-US" b="1" dirty="0">
                <a:solidFill>
                  <a:schemeClr val="tx2"/>
                </a:solidFill>
              </a:rPr>
              <a:t>ITEM NONRESPONSE</a:t>
            </a:r>
            <a:endParaRPr lang="en-US" sz="4000" b="1" dirty="0">
              <a:solidFill>
                <a:schemeClr val="tx2"/>
              </a:solidFill>
            </a:endParaRPr>
          </a:p>
          <a:p>
            <a:pPr marL="0" indent="0">
              <a:buFont typeface="Arial" pitchFamily="34" charset="0"/>
              <a:buNone/>
            </a:pPr>
            <a:r>
              <a:rPr lang="en-US" sz="3200" dirty="0"/>
              <a:t>A source of error that arises when a respondent agrees to an interview but refuses, or is unable, to answer specific questions</a:t>
            </a:r>
            <a:r>
              <a:rPr lang="en-US" sz="3200" dirty="0" smtClean="0"/>
              <a:t>.</a:t>
            </a:r>
            <a:endParaRPr lang="en-US" dirty="0" smtClean="0"/>
          </a:p>
          <a:p>
            <a:pPr marL="365760" lvl="1" indent="-365760">
              <a:buNone/>
            </a:pPr>
            <a:r>
              <a:rPr lang="en-US" altLang="en-US" sz="3000" i="1" dirty="0"/>
              <a:t>	</a:t>
            </a:r>
            <a:r>
              <a:rPr lang="en-US" altLang="en-US" sz="3000" b="1" i="1" dirty="0">
                <a:solidFill>
                  <a:schemeClr val="tx2"/>
                </a:solidFill>
              </a:rPr>
              <a:t>If a particular case has a significant amount of item nonresponse, it should probably be eliminated during the editing process</a:t>
            </a:r>
            <a:r>
              <a:rPr lang="en-US" altLang="en-US" sz="3000" b="1" i="1" dirty="0" smtClean="0">
                <a:solidFill>
                  <a:schemeClr val="tx2"/>
                </a:solidFill>
              </a:rPr>
              <a:t>.</a:t>
            </a:r>
            <a:endParaRPr lang="en-US" altLang="en-US" sz="3000" b="1" i="1" dirty="0">
              <a:solidFill>
                <a:schemeClr val="tx2"/>
              </a:solidFill>
            </a:endParaRPr>
          </a:p>
        </p:txBody>
      </p:sp>
    </p:spTree>
    <p:extLst>
      <p:ext uri="{BB962C8B-B14F-4D97-AF65-F5344CB8AC3E}">
        <p14:creationId xmlns:p14="http://schemas.microsoft.com/office/powerpoint/2010/main" val="107316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Alternative Strategies for Handling Missing Data</a:t>
            </a:r>
            <a:endParaRPr lang="en-US" dirty="0"/>
          </a:p>
        </p:txBody>
      </p:sp>
      <p:sp>
        <p:nvSpPr>
          <p:cNvPr id="5" name="Content Placeholder 2"/>
          <p:cNvSpPr>
            <a:spLocks noGrp="1"/>
          </p:cNvSpPr>
          <p:nvPr>
            <p:ph idx="1"/>
          </p:nvPr>
        </p:nvSpPr>
        <p:spPr>
          <a:xfrm>
            <a:off x="457200" y="1432560"/>
            <a:ext cx="8412480" cy="4663440"/>
          </a:xfrm>
        </p:spPr>
        <p:txBody>
          <a:bodyPr/>
          <a:lstStyle/>
          <a:p>
            <a:pPr>
              <a:spcBef>
                <a:spcPts val="1200"/>
              </a:spcBef>
              <a:spcAft>
                <a:spcPts val="1200"/>
              </a:spcAft>
              <a:buClr>
                <a:schemeClr val="tx2"/>
              </a:buClr>
            </a:pPr>
            <a:r>
              <a:rPr lang="en-US" altLang="en-US" dirty="0"/>
              <a:t>Eliminate the case with the missing item(s) from all further analyses</a:t>
            </a:r>
          </a:p>
          <a:p>
            <a:pPr>
              <a:spcBef>
                <a:spcPts val="1200"/>
              </a:spcBef>
              <a:spcAft>
                <a:spcPts val="1200"/>
              </a:spcAft>
              <a:buClr>
                <a:schemeClr val="tx2"/>
              </a:buClr>
            </a:pPr>
            <a:r>
              <a:rPr lang="en-US" altLang="en-US" dirty="0"/>
              <a:t>Eliminate the case with the missing item in analyses using the variable</a:t>
            </a:r>
          </a:p>
          <a:p>
            <a:pPr>
              <a:spcBef>
                <a:spcPts val="1200"/>
              </a:spcBef>
              <a:spcAft>
                <a:spcPts val="1200"/>
              </a:spcAft>
              <a:buClr>
                <a:schemeClr val="tx2"/>
              </a:buClr>
            </a:pPr>
            <a:r>
              <a:rPr lang="en-US" altLang="en-US" dirty="0"/>
              <a:t>Substitute values for the missing items</a:t>
            </a:r>
          </a:p>
          <a:p>
            <a:pPr>
              <a:spcBef>
                <a:spcPts val="1200"/>
              </a:spcBef>
              <a:spcAft>
                <a:spcPts val="1200"/>
              </a:spcAft>
              <a:buClr>
                <a:schemeClr val="tx2"/>
              </a:buClr>
            </a:pPr>
            <a:r>
              <a:rPr lang="en-US" altLang="en-US" dirty="0"/>
              <a:t>Contact the respondent </a:t>
            </a:r>
            <a:r>
              <a:rPr lang="en-US" altLang="en-US" dirty="0" smtClean="0"/>
              <a:t>again</a:t>
            </a:r>
            <a:endParaRPr lang="en-US" altLang="en-US" dirty="0"/>
          </a:p>
        </p:txBody>
      </p:sp>
    </p:spTree>
    <p:extLst>
      <p:ext uri="{BB962C8B-B14F-4D97-AF65-F5344CB8AC3E}">
        <p14:creationId xmlns:p14="http://schemas.microsoft.com/office/powerpoint/2010/main" val="389324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2)</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4"/>
            </a:pPr>
            <a:r>
              <a:rPr lang="en-US" dirty="0"/>
              <a:t>Describe common methods for cleaning the data file</a:t>
            </a:r>
            <a:r>
              <a:rPr lang="en-US" dirty="0" smtClean="0"/>
              <a:t>.</a:t>
            </a:r>
            <a:endParaRPr lang="en-US" dirty="0"/>
          </a:p>
          <a:p>
            <a:pPr marL="640080" indent="-640080">
              <a:spcBef>
                <a:spcPts val="1200"/>
              </a:spcBef>
              <a:spcAft>
                <a:spcPts val="1200"/>
              </a:spcAft>
              <a:buAutoNum type="arabicPeriod" startAt="4"/>
            </a:pPr>
            <a:r>
              <a:rPr lang="en-US" dirty="0"/>
              <a:t>Discuss options for dealing with missing data in analyses.</a:t>
            </a:r>
          </a:p>
        </p:txBody>
      </p:sp>
    </p:spTree>
    <p:extLst>
      <p:ext uri="{BB962C8B-B14F-4D97-AF65-F5344CB8AC3E}">
        <p14:creationId xmlns:p14="http://schemas.microsoft.com/office/powerpoint/2010/main" val="224902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lvl="0">
              <a:defRPr/>
            </a:pPr>
            <a:r>
              <a:rPr lang="en-US" dirty="0"/>
              <a:t>Primary Tasks in the Editing </a:t>
            </a:r>
            <a:r>
              <a:rPr lang="en-US" dirty="0" smtClean="0"/>
              <a:t>Process</a:t>
            </a:r>
            <a:br>
              <a:rPr lang="en-US" dirty="0" smtClean="0"/>
            </a:br>
            <a:r>
              <a:rPr lang="en-US" sz="2000" dirty="0" smtClean="0"/>
              <a:t>(1 of 3)</a:t>
            </a:r>
            <a:endParaRPr lang="en-US" dirty="0"/>
          </a:p>
        </p:txBody>
      </p:sp>
      <p:sp>
        <p:nvSpPr>
          <p:cNvPr id="2" name="Content Placeholder 2"/>
          <p:cNvSpPr>
            <a:spLocks noGrp="1"/>
          </p:cNvSpPr>
          <p:nvPr>
            <p:ph idx="1"/>
          </p:nvPr>
        </p:nvSpPr>
        <p:spPr/>
        <p:txBody>
          <a:bodyPr/>
          <a:lstStyle/>
          <a:p>
            <a:pPr marL="0" indent="0">
              <a:buFont typeface="Arial" pitchFamily="34" charset="0"/>
              <a:buNone/>
            </a:pPr>
            <a:r>
              <a:rPr lang="en-US" b="1" dirty="0">
                <a:solidFill>
                  <a:schemeClr val="tx2"/>
                </a:solidFill>
              </a:rPr>
              <a:t>EDITING</a:t>
            </a:r>
          </a:p>
          <a:p>
            <a:pPr marL="457200" lvl="1" indent="0">
              <a:buNone/>
            </a:pPr>
            <a:r>
              <a:rPr lang="en-US" dirty="0"/>
              <a:t>The inspection and correction of the data received from each element of the sample (or census</a:t>
            </a:r>
            <a:r>
              <a:rPr lang="en-US" dirty="0" smtClean="0"/>
              <a:t>).</a:t>
            </a:r>
            <a:endParaRPr lang="en-US" dirty="0"/>
          </a:p>
        </p:txBody>
      </p:sp>
    </p:spTree>
    <p:extLst>
      <p:ext uri="{BB962C8B-B14F-4D97-AF65-F5344CB8AC3E}">
        <p14:creationId xmlns:p14="http://schemas.microsoft.com/office/powerpoint/2010/main" val="858733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lvl="0">
              <a:defRPr/>
            </a:pPr>
            <a:r>
              <a:rPr lang="en-US" dirty="0"/>
              <a:t>Primary Tasks in the Editing </a:t>
            </a:r>
            <a:r>
              <a:rPr lang="en-US" dirty="0" smtClean="0"/>
              <a:t>Process</a:t>
            </a:r>
            <a:br>
              <a:rPr lang="en-US" dirty="0" smtClean="0"/>
            </a:br>
            <a:r>
              <a:rPr lang="en-US" sz="2000" dirty="0" smtClean="0"/>
              <a:t>(2 of 3)</a:t>
            </a:r>
            <a:endParaRPr lang="en-US" dirty="0"/>
          </a:p>
        </p:txBody>
      </p:sp>
      <p:sp>
        <p:nvSpPr>
          <p:cNvPr id="2" name="Content Placeholder 2"/>
          <p:cNvSpPr>
            <a:spLocks noGrp="1"/>
          </p:cNvSpPr>
          <p:nvPr>
            <p:ph idx="1"/>
          </p:nvPr>
        </p:nvSpPr>
        <p:spPr>
          <a:xfrm>
            <a:off x="457200" y="1828800"/>
            <a:ext cx="8229600" cy="3291840"/>
          </a:xfrm>
          <a:solidFill>
            <a:srgbClr val="F1F9F9"/>
          </a:solidFill>
          <a:ln>
            <a:solidFill>
              <a:srgbClr val="F1F9F9"/>
            </a:solidFill>
          </a:ln>
        </p:spPr>
        <p:txBody>
          <a:bodyPr/>
          <a:lstStyle/>
          <a:p>
            <a:r>
              <a:rPr lang="en-US" dirty="0"/>
              <a:t>Convert all responses to consistent units</a:t>
            </a:r>
          </a:p>
          <a:p>
            <a:r>
              <a:rPr lang="en-US" dirty="0"/>
              <a:t>Assess degree of nonresponse</a:t>
            </a:r>
          </a:p>
          <a:p>
            <a:r>
              <a:rPr lang="en-US" dirty="0"/>
              <a:t>Where possible check for consistency across responses</a:t>
            </a:r>
          </a:p>
        </p:txBody>
      </p:sp>
    </p:spTree>
    <p:extLst>
      <p:ext uri="{BB962C8B-B14F-4D97-AF65-F5344CB8AC3E}">
        <p14:creationId xmlns:p14="http://schemas.microsoft.com/office/powerpoint/2010/main" val="4061450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lvl="0">
              <a:defRPr/>
            </a:pPr>
            <a:r>
              <a:rPr lang="en-US" dirty="0"/>
              <a:t>Primary Tasks in the Editing </a:t>
            </a:r>
            <a:r>
              <a:rPr lang="en-US" dirty="0" smtClean="0"/>
              <a:t>Process</a:t>
            </a:r>
            <a:br>
              <a:rPr lang="en-US" dirty="0" smtClean="0"/>
            </a:br>
            <a:r>
              <a:rPr lang="en-US" sz="2000" dirty="0" smtClean="0"/>
              <a:t>(3 of 3)</a:t>
            </a:r>
            <a:endParaRPr lang="en-US" dirty="0"/>
          </a:p>
        </p:txBody>
      </p:sp>
      <p:sp>
        <p:nvSpPr>
          <p:cNvPr id="2" name="Content Placeholder 2"/>
          <p:cNvSpPr>
            <a:spLocks noGrp="1"/>
          </p:cNvSpPr>
          <p:nvPr>
            <p:ph idx="1"/>
          </p:nvPr>
        </p:nvSpPr>
        <p:spPr>
          <a:xfrm>
            <a:off x="457200" y="1752600"/>
            <a:ext cx="8229600" cy="3886200"/>
          </a:xfrm>
          <a:solidFill>
            <a:srgbClr val="F1F9F9"/>
          </a:solidFill>
          <a:ln>
            <a:solidFill>
              <a:srgbClr val="F1F9F9"/>
            </a:solidFill>
          </a:ln>
        </p:spPr>
        <p:txBody>
          <a:bodyPr/>
          <a:lstStyle/>
          <a:p>
            <a:r>
              <a:rPr lang="en-US" dirty="0"/>
              <a:t>Look for evidence that the respondent wasn’t really thinking about his or her answers</a:t>
            </a:r>
          </a:p>
          <a:p>
            <a:r>
              <a:rPr lang="en-US" dirty="0"/>
              <a:t>Verify that branching questions were followed correctly</a:t>
            </a:r>
          </a:p>
          <a:p>
            <a:r>
              <a:rPr lang="en-US" dirty="0"/>
              <a:t>Add any needed </a:t>
            </a:r>
            <a:r>
              <a:rPr lang="en-US" dirty="0" smtClean="0"/>
              <a:t>codes</a:t>
            </a:r>
            <a:endParaRPr lang="en-US" dirty="0"/>
          </a:p>
        </p:txBody>
      </p:sp>
    </p:spTree>
    <p:extLst>
      <p:ext uri="{BB962C8B-B14F-4D97-AF65-F5344CB8AC3E}">
        <p14:creationId xmlns:p14="http://schemas.microsoft.com/office/powerpoint/2010/main" val="263124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Coding Closed-Ended </a:t>
            </a:r>
            <a:r>
              <a:rPr lang="en-US" altLang="en-US" dirty="0" smtClean="0"/>
              <a:t>Items </a:t>
            </a:r>
            <a:r>
              <a:rPr lang="en-US" altLang="en-US" sz="2000" dirty="0" smtClean="0"/>
              <a:t>(1 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CODING</a:t>
            </a:r>
          </a:p>
          <a:p>
            <a:pPr marL="457200" lvl="1" indent="0">
              <a:buNone/>
            </a:pPr>
            <a:r>
              <a:rPr lang="en-US" dirty="0"/>
              <a:t>The process of transforming raw data into </a:t>
            </a:r>
            <a:r>
              <a:rPr lang="en-US" dirty="0" smtClean="0"/>
              <a:t>symbols </a:t>
            </a:r>
            <a:r>
              <a:rPr lang="en-US" dirty="0"/>
              <a:t>(usually numbers).</a:t>
            </a:r>
          </a:p>
        </p:txBody>
      </p:sp>
    </p:spTree>
    <p:extLst>
      <p:ext uri="{BB962C8B-B14F-4D97-AF65-F5344CB8AC3E}">
        <p14:creationId xmlns:p14="http://schemas.microsoft.com/office/powerpoint/2010/main" val="292138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Coding Closed-Ended Items </a:t>
            </a:r>
            <a:r>
              <a:rPr lang="en-US" altLang="en-US" sz="2000" dirty="0" smtClean="0"/>
              <a:t>(2 </a:t>
            </a:r>
            <a:r>
              <a:rPr lang="en-US" altLang="en-US" sz="2000" dirty="0"/>
              <a:t>of 5)</a:t>
            </a:r>
            <a:endParaRPr lang="en-US" dirty="0"/>
          </a:p>
        </p:txBody>
      </p:sp>
      <p:pic>
        <p:nvPicPr>
          <p:cNvPr id="1027" name="Picture 2" descr="A text box shows a question with empty boxes to be checked below it.&#10; The question reads, What is your overall opinion of Target department stores? Below are seven unchecked boxes arranged horizontally, with the leftmost box representing an unfavorable opinion and the rightmost box representing a favorable opinion. Text below this box reads, Typical coding: 1 2 3 4 5 6 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4400" y="1998049"/>
            <a:ext cx="7086600" cy="18119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685800" y="4038600"/>
            <a:ext cx="7696200" cy="609600"/>
          </a:xfrm>
        </p:spPr>
        <p:txBody>
          <a:bodyPr/>
          <a:lstStyle/>
          <a:p>
            <a:pPr marL="0" indent="0">
              <a:buNone/>
            </a:pPr>
            <a:r>
              <a:rPr lang="en-US" sz="3000" b="1" i="1" dirty="0">
                <a:solidFill>
                  <a:schemeClr val="tx2"/>
                </a:solidFill>
              </a:rPr>
              <a:t>(Typical coding:</a:t>
            </a:r>
            <a:r>
              <a:rPr lang="en-US" sz="3000" b="1" dirty="0">
                <a:solidFill>
                  <a:schemeClr val="tx2"/>
                </a:solidFill>
              </a:rPr>
              <a:t>  1     2    3    4   5    6    7 </a:t>
            </a:r>
            <a:r>
              <a:rPr lang="en-US" sz="3000" b="1" i="1" dirty="0" smtClean="0">
                <a:solidFill>
                  <a:schemeClr val="tx2"/>
                </a:solidFill>
              </a:rPr>
              <a:t>)</a:t>
            </a:r>
            <a:endParaRPr lang="en-US" sz="3000" b="1" i="1" dirty="0">
              <a:solidFill>
                <a:schemeClr val="tx2"/>
              </a:solidFill>
            </a:endParaRPr>
          </a:p>
        </p:txBody>
      </p:sp>
    </p:spTree>
    <p:extLst>
      <p:ext uri="{BB962C8B-B14F-4D97-AF65-F5344CB8AC3E}">
        <p14:creationId xmlns:p14="http://schemas.microsoft.com/office/powerpoint/2010/main" val="98760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Coding Closed-Ended Items </a:t>
            </a:r>
            <a:r>
              <a:rPr lang="en-US" altLang="en-US" sz="2000" dirty="0" smtClean="0"/>
              <a:t>(3 </a:t>
            </a:r>
            <a:r>
              <a:rPr lang="en-US" altLang="en-US" sz="2000" dirty="0"/>
              <a:t>of 5)</a:t>
            </a:r>
            <a:endParaRPr lang="en-US" dirty="0"/>
          </a:p>
        </p:txBody>
      </p:sp>
      <p:sp>
        <p:nvSpPr>
          <p:cNvPr id="3" name="Content Placeholder 2"/>
          <p:cNvSpPr>
            <a:spLocks noGrp="1"/>
          </p:cNvSpPr>
          <p:nvPr>
            <p:ph sz="half" idx="1"/>
          </p:nvPr>
        </p:nvSpPr>
        <p:spPr>
          <a:xfrm>
            <a:off x="457200" y="1432560"/>
            <a:ext cx="4724400" cy="4663440"/>
          </a:xfrm>
          <a:solidFill>
            <a:srgbClr val="FFFF99"/>
          </a:solidFill>
        </p:spPr>
        <p:txBody>
          <a:bodyPr/>
          <a:lstStyle/>
          <a:p>
            <a:pPr marL="0" indent="0" eaLnBrk="0" hangingPunct="0">
              <a:spcBef>
                <a:spcPct val="50000"/>
              </a:spcBef>
              <a:buNone/>
              <a:defRPr/>
            </a:pPr>
            <a:r>
              <a:rPr lang="en-US" sz="2600" b="1" dirty="0"/>
              <a:t>How did you learn about Brown Furniture Company? (check all that apply)</a:t>
            </a:r>
          </a:p>
          <a:p>
            <a:pPr marL="457200" indent="-457200" eaLnBrk="0" hangingPunct="0">
              <a:spcBef>
                <a:spcPts val="1800"/>
              </a:spcBef>
              <a:spcAft>
                <a:spcPts val="600"/>
              </a:spcAft>
              <a:buFont typeface="Wingdings" panose="05000000000000000000" pitchFamily="2" charset="2"/>
              <a:buChar char="q"/>
              <a:defRPr/>
            </a:pPr>
            <a:r>
              <a:rPr lang="en-US" sz="2400" b="1" dirty="0" smtClean="0"/>
              <a:t>newspaper </a:t>
            </a:r>
            <a:r>
              <a:rPr lang="en-US" sz="2400" b="1" dirty="0"/>
              <a:t>advertising</a:t>
            </a:r>
          </a:p>
          <a:p>
            <a:pPr marL="457200" indent="-457200" eaLnBrk="0" hangingPunct="0">
              <a:spcBef>
                <a:spcPts val="600"/>
              </a:spcBef>
              <a:spcAft>
                <a:spcPts val="600"/>
              </a:spcAft>
              <a:buFont typeface="Wingdings" panose="05000000000000000000" pitchFamily="2" charset="2"/>
              <a:buChar char="q"/>
              <a:defRPr/>
            </a:pPr>
            <a:r>
              <a:rPr lang="en-US" sz="2400" b="1" dirty="0" smtClean="0"/>
              <a:t>radio </a:t>
            </a:r>
            <a:r>
              <a:rPr lang="en-US" sz="2400" b="1" dirty="0"/>
              <a:t>advertising</a:t>
            </a:r>
          </a:p>
          <a:p>
            <a:pPr marL="457200" indent="-457200" eaLnBrk="0" hangingPunct="0">
              <a:spcBef>
                <a:spcPts val="600"/>
              </a:spcBef>
              <a:spcAft>
                <a:spcPts val="600"/>
              </a:spcAft>
              <a:buFont typeface="Wingdings" panose="05000000000000000000" pitchFamily="2" charset="2"/>
              <a:buChar char="q"/>
              <a:defRPr/>
            </a:pPr>
            <a:r>
              <a:rPr lang="en-US" sz="2400" b="1" dirty="0" smtClean="0"/>
              <a:t>billboard </a:t>
            </a:r>
            <a:r>
              <a:rPr lang="en-US" sz="2400" b="1" dirty="0"/>
              <a:t>advertising</a:t>
            </a:r>
          </a:p>
          <a:p>
            <a:pPr marL="457200" indent="-457200" eaLnBrk="0" hangingPunct="0">
              <a:spcBef>
                <a:spcPts val="600"/>
              </a:spcBef>
              <a:spcAft>
                <a:spcPts val="600"/>
              </a:spcAft>
              <a:buFont typeface="Wingdings" panose="05000000000000000000" pitchFamily="2" charset="2"/>
              <a:buChar char="q"/>
              <a:defRPr/>
            </a:pPr>
            <a:r>
              <a:rPr lang="en-US" sz="2400" b="1" dirty="0" smtClean="0"/>
              <a:t>recommended </a:t>
            </a:r>
            <a:r>
              <a:rPr lang="en-US" sz="2400" b="1" dirty="0"/>
              <a:t>by others</a:t>
            </a:r>
          </a:p>
          <a:p>
            <a:pPr marL="457200" indent="-457200" eaLnBrk="0" hangingPunct="0">
              <a:spcBef>
                <a:spcPts val="600"/>
              </a:spcBef>
              <a:spcAft>
                <a:spcPts val="600"/>
              </a:spcAft>
              <a:buFont typeface="Wingdings" panose="05000000000000000000" pitchFamily="2" charset="2"/>
              <a:buChar char="q"/>
              <a:defRPr/>
            </a:pPr>
            <a:r>
              <a:rPr lang="en-US" sz="2400" b="1" dirty="0" smtClean="0"/>
              <a:t>drove </a:t>
            </a:r>
            <a:r>
              <a:rPr lang="en-US" sz="2400" b="1" dirty="0"/>
              <a:t>by store</a:t>
            </a:r>
          </a:p>
          <a:p>
            <a:pPr marL="457200" indent="-457200" eaLnBrk="0" hangingPunct="0">
              <a:spcBef>
                <a:spcPts val="600"/>
              </a:spcBef>
              <a:spcAft>
                <a:spcPts val="600"/>
              </a:spcAft>
              <a:buFont typeface="Wingdings" panose="05000000000000000000" pitchFamily="2" charset="2"/>
              <a:buChar char="q"/>
              <a:defRPr/>
            </a:pPr>
            <a:r>
              <a:rPr lang="en-US" sz="2400" b="1" dirty="0" smtClean="0"/>
              <a:t>other</a:t>
            </a:r>
            <a:r>
              <a:rPr lang="en-US" sz="2400" b="1" dirty="0"/>
              <a:t>: </a:t>
            </a:r>
            <a:r>
              <a:rPr lang="en-US" sz="2400" b="1" dirty="0" smtClean="0"/>
              <a:t>_______________</a:t>
            </a:r>
            <a:endParaRPr lang="en-US" sz="2400" b="1" dirty="0"/>
          </a:p>
        </p:txBody>
      </p:sp>
      <p:sp>
        <p:nvSpPr>
          <p:cNvPr id="4" name="Content Placeholder 3"/>
          <p:cNvSpPr>
            <a:spLocks noGrp="1"/>
          </p:cNvSpPr>
          <p:nvPr>
            <p:ph sz="half" idx="2"/>
          </p:nvPr>
        </p:nvSpPr>
        <p:spPr>
          <a:xfrm>
            <a:off x="5257800" y="1813560"/>
            <a:ext cx="3657600" cy="4282440"/>
          </a:xfrm>
        </p:spPr>
        <p:txBody>
          <a:bodyPr/>
          <a:lstStyle/>
          <a:p>
            <a:pPr marL="0" indent="0" algn="ctr" eaLnBrk="0" hangingPunct="0">
              <a:spcBef>
                <a:spcPts val="600"/>
              </a:spcBef>
              <a:spcAft>
                <a:spcPts val="600"/>
              </a:spcAft>
              <a:buNone/>
              <a:defRPr/>
            </a:pPr>
            <a:r>
              <a:rPr lang="en-US" sz="2800" b="1" i="1" dirty="0">
                <a:solidFill>
                  <a:schemeClr val="tx2"/>
                </a:solidFill>
              </a:rPr>
              <a:t>TYPICAL </a:t>
            </a:r>
            <a:r>
              <a:rPr lang="en-US" sz="2800" b="1" i="1" dirty="0" smtClean="0">
                <a:solidFill>
                  <a:schemeClr val="tx2"/>
                </a:solidFill>
              </a:rPr>
              <a:t>CODING:</a:t>
            </a:r>
          </a:p>
          <a:p>
            <a:pPr marL="0" indent="0" algn="ctr" eaLnBrk="0" hangingPunct="0">
              <a:spcBef>
                <a:spcPts val="600"/>
              </a:spcBef>
              <a:spcAft>
                <a:spcPts val="600"/>
              </a:spcAft>
              <a:buNone/>
              <a:defRPr/>
            </a:pPr>
            <a:r>
              <a:rPr lang="en-US" sz="2400" b="1" i="1" dirty="0" smtClean="0">
                <a:solidFill>
                  <a:schemeClr val="tx2"/>
                </a:solidFill>
              </a:rPr>
              <a:t>6 different variables</a:t>
            </a:r>
          </a:p>
          <a:p>
            <a:pPr marL="0" indent="0" algn="ctr" eaLnBrk="0" hangingPunct="0">
              <a:spcBef>
                <a:spcPts val="600"/>
              </a:spcBef>
              <a:spcAft>
                <a:spcPts val="600"/>
              </a:spcAft>
              <a:buNone/>
              <a:defRPr/>
            </a:pPr>
            <a:r>
              <a:rPr lang="en-US" sz="2400" b="1" i="1" dirty="0" smtClean="0">
                <a:solidFill>
                  <a:schemeClr val="tx2"/>
                </a:solidFill>
              </a:rPr>
              <a:t>(1 if checked; 0 if not)</a:t>
            </a:r>
          </a:p>
          <a:p>
            <a:pPr marL="0" indent="0" algn="ctr" eaLnBrk="0" hangingPunct="0">
              <a:spcBef>
                <a:spcPts val="600"/>
              </a:spcBef>
              <a:spcAft>
                <a:spcPts val="600"/>
              </a:spcAft>
              <a:buNone/>
              <a:defRPr/>
            </a:pPr>
            <a:r>
              <a:rPr lang="en-US" sz="2400" b="1" i="1" dirty="0" smtClean="0">
                <a:solidFill>
                  <a:schemeClr val="tx2"/>
                </a:solidFill>
              </a:rPr>
              <a:t>(</a:t>
            </a: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r>
              <a:rPr lang="en-US" sz="2400" b="1" i="1" dirty="0" smtClean="0">
                <a:solidFill>
                  <a:schemeClr val="tx2"/>
                </a:solidFill>
              </a:rPr>
              <a:t>)</a:t>
            </a:r>
            <a:endParaRPr lang="en-US" sz="2400" b="1" i="1" dirty="0">
              <a:solidFill>
                <a:schemeClr val="tx2"/>
              </a:solidFill>
            </a:endParaRPr>
          </a:p>
        </p:txBody>
      </p:sp>
    </p:spTree>
    <p:extLst>
      <p:ext uri="{BB962C8B-B14F-4D97-AF65-F5344CB8AC3E}">
        <p14:creationId xmlns:p14="http://schemas.microsoft.com/office/powerpoint/2010/main" val="1873851654"/>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917</TotalTime>
  <Words>651</Words>
  <Application>Microsoft Office PowerPoint</Application>
  <PresentationFormat>On-screen Show (4:3)</PresentationFormat>
  <Paragraphs>86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Green PPT Template_REV</vt:lpstr>
      <vt:lpstr>Chapter 16: Data Preparation for Analysis</vt:lpstr>
      <vt:lpstr>Learning Objectives (1 of 2)</vt:lpstr>
      <vt:lpstr>Learning Objectives (2 of 2)</vt:lpstr>
      <vt:lpstr>Primary Tasks in the Editing Process (1 of 3)</vt:lpstr>
      <vt:lpstr>Primary Tasks in the Editing Process (2 of 3)</vt:lpstr>
      <vt:lpstr>Primary Tasks in the Editing Process (3 of 3)</vt:lpstr>
      <vt:lpstr>Coding Closed-Ended Items (1 of 5)</vt:lpstr>
      <vt:lpstr>Coding Closed-Ended Items (2 of 5)</vt:lpstr>
      <vt:lpstr>Coding Closed-Ended Items (3 of 5)</vt:lpstr>
      <vt:lpstr>Coding Closed-Ended Items (4 of 5)</vt:lpstr>
      <vt:lpstr>Coding Closed-Ended Items (5 of 5)</vt:lpstr>
      <vt:lpstr>Process for Coding Exploratory Open-Ended Questions</vt:lpstr>
      <vt:lpstr>Avery Fitness Center Project</vt:lpstr>
      <vt:lpstr>Avery Fitness Center Survey (1 of 2)</vt:lpstr>
      <vt:lpstr>Avery Fitness Center Survey (2 of 2)</vt:lpstr>
      <vt:lpstr>Developing a Codebook (1 of 3)</vt:lpstr>
      <vt:lpstr>Developing a Codebook (2 of 3)</vt:lpstr>
      <vt:lpstr>Developing a Codebook (3 of 3)</vt:lpstr>
      <vt:lpstr>Cleaning the Data (1 of 2)</vt:lpstr>
      <vt:lpstr>Cleaning the Data (2 of 2)</vt:lpstr>
      <vt:lpstr>Handling Missing Data</vt:lpstr>
      <vt:lpstr>Alternative Strategies for Handling Missing Data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184</cp:revision>
  <dcterms:created xsi:type="dcterms:W3CDTF">2017-07-18T17:14:30Z</dcterms:created>
  <dcterms:modified xsi:type="dcterms:W3CDTF">2018-06-29T12:35:53Z</dcterms:modified>
</cp:coreProperties>
</file>