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handoutMasterIdLst>
    <p:handoutMasterId r:id="rId56"/>
  </p:handoutMasterIdLst>
  <p:sldIdLst>
    <p:sldId id="257" r:id="rId2"/>
    <p:sldId id="261" r:id="rId3"/>
    <p:sldId id="262" r:id="rId4"/>
    <p:sldId id="276" r:id="rId5"/>
    <p:sldId id="277" r:id="rId6"/>
    <p:sldId id="278" r:id="rId7"/>
    <p:sldId id="264" r:id="rId8"/>
    <p:sldId id="265" r:id="rId9"/>
    <p:sldId id="266" r:id="rId10"/>
    <p:sldId id="323" r:id="rId11"/>
    <p:sldId id="269" r:id="rId12"/>
    <p:sldId id="270" r:id="rId13"/>
    <p:sldId id="324" r:id="rId14"/>
    <p:sldId id="282" r:id="rId15"/>
    <p:sldId id="283" r:id="rId16"/>
    <p:sldId id="284" r:id="rId17"/>
    <p:sldId id="285" r:id="rId18"/>
    <p:sldId id="286" r:id="rId19"/>
    <p:sldId id="287" r:id="rId20"/>
    <p:sldId id="288" r:id="rId21"/>
    <p:sldId id="289"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26"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20" r:id="rId50"/>
    <p:sldId id="318" r:id="rId51"/>
    <p:sldId id="319" r:id="rId52"/>
    <p:sldId id="321" r:id="rId53"/>
    <p:sldId id="32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A4A7"/>
    <a:srgbClr val="DEEED4"/>
    <a:srgbClr val="EAF4E3"/>
    <a:srgbClr val="4D9E91"/>
    <a:srgbClr val="BBE0E3"/>
    <a:srgbClr val="D8D8D8"/>
    <a:srgbClr val="CCCCCC"/>
    <a:srgbClr val="89A4A8"/>
    <a:srgbClr val="D8A572"/>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57200" y="1432560"/>
            <a:ext cx="8229600" cy="7010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499360"/>
            <a:ext cx="8229600" cy="1005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73380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2"/>
          </p:nvPr>
        </p:nvSpPr>
        <p:spPr>
          <a:xfrm>
            <a:off x="533400" y="4876800"/>
            <a:ext cx="8153400" cy="1143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657600" cy="3962399"/>
          </a:xfrm>
        </p:spPr>
        <p:txBody>
          <a:bodyPr/>
          <a:lstStyle/>
          <a:p>
            <a:r>
              <a:rPr lang="en-US" dirty="0"/>
              <a:t>Chapter 17:</a:t>
            </a:r>
            <a:br>
              <a:rPr lang="en-US" dirty="0"/>
            </a:br>
            <a:r>
              <a:rPr lang="en-US" dirty="0"/>
              <a:t>Analysis and Interpretation: Individual Variables Independently</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Avery Fitness Center (AFC)</a:t>
            </a:r>
            <a:endParaRPr lang="en-US" dirty="0"/>
          </a:p>
        </p:txBody>
      </p:sp>
      <p:sp>
        <p:nvSpPr>
          <p:cNvPr id="4" name="Content Placeholder 2"/>
          <p:cNvSpPr>
            <a:spLocks noGrp="1"/>
          </p:cNvSpPr>
          <p:nvPr>
            <p:ph sz="half" idx="1"/>
          </p:nvPr>
        </p:nvSpPr>
        <p:spPr>
          <a:xfrm>
            <a:off x="457200" y="1905000"/>
            <a:ext cx="7620000" cy="396240"/>
          </a:xfrm>
        </p:spPr>
        <p:txBody>
          <a:bodyPr/>
          <a:lstStyle/>
          <a:p>
            <a:pPr marL="0" indent="0">
              <a:buNone/>
            </a:pPr>
            <a:r>
              <a:rPr lang="en-US" sz="2000" b="1" dirty="0"/>
              <a:t>Exhibit 17.1 </a:t>
            </a:r>
            <a:r>
              <a:rPr lang="en-US" sz="2000" b="1" dirty="0" smtClean="0"/>
              <a:t> </a:t>
            </a:r>
            <a:r>
              <a:rPr lang="en-US" sz="2000" dirty="0" smtClean="0"/>
              <a:t>Avery </a:t>
            </a:r>
            <a:r>
              <a:rPr lang="en-US" sz="2000" dirty="0"/>
              <a:t>Fitness Center: Gender</a:t>
            </a:r>
            <a:endParaRPr lang="en-US" sz="2000" dirty="0"/>
          </a:p>
        </p:txBody>
      </p:sp>
      <p:graphicFrame>
        <p:nvGraphicFramePr>
          <p:cNvPr id="7" name="Table 3" descr="A table shows the gender division in Avery Fitness Center.&#10;The column headers are Gender, Number, Percent, Valid Percent, Valid Cumulative Percent. The row-wise data is as follows: Male, 45, 19 percent, 20 percent, 20 percent; Female, 177, 77 percent, 80 percent, 100 percent; Total, 222, 96 percent, 100 percent, blank; Missing, 9, 4 percent, blank, blank; Overall total, 231, 100 percent, blank, blank. "/>
          <p:cNvGraphicFramePr>
            <a:graphicFrameLocks noGrp="1"/>
          </p:cNvGraphicFramePr>
          <p:nvPr>
            <p:ph sz="half" idx="2"/>
            <p:extLst>
              <p:ext uri="{D42A27DB-BD31-4B8C-83A1-F6EECF244321}">
                <p14:modId xmlns:p14="http://schemas.microsoft.com/office/powerpoint/2010/main" val="2738920487"/>
              </p:ext>
            </p:extLst>
          </p:nvPr>
        </p:nvGraphicFramePr>
        <p:xfrm>
          <a:off x="457200" y="2407920"/>
          <a:ext cx="8229600" cy="2926080"/>
        </p:xfrm>
        <a:graphic>
          <a:graphicData uri="http://schemas.openxmlformats.org/drawingml/2006/table">
            <a:tbl>
              <a:tblPr firstRow="1" bandRow="1">
                <a:tableStyleId>{5C22544A-7EE6-4342-B048-85BDC9FD1C3A}</a:tableStyleId>
              </a:tblPr>
              <a:tblGrid>
                <a:gridCol w="1554480"/>
                <a:gridCol w="1280160"/>
                <a:gridCol w="1371600"/>
                <a:gridCol w="1828800"/>
                <a:gridCol w="2194560"/>
              </a:tblGrid>
              <a:tr h="640080">
                <a:tc>
                  <a:txBody>
                    <a:bodyPr/>
                    <a:lstStyle/>
                    <a:p>
                      <a:r>
                        <a:rPr lang="en-US" sz="1600" b="1" i="0" u="none" strike="noStrike" kern="1200" baseline="0" dirty="0" smtClean="0">
                          <a:solidFill>
                            <a:schemeClr val="tx1"/>
                          </a:solidFill>
                          <a:latin typeface="+mn-lt"/>
                          <a:ea typeface="+mn-ea"/>
                          <a:cs typeface="+mn-cs"/>
                        </a:rPr>
                        <a:t>GENDER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NUMBER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CUMULATIVE</a:t>
                      </a:r>
                    </a:p>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457200">
                <a:tc>
                  <a:txBody>
                    <a:bodyPr/>
                    <a:lstStyle/>
                    <a:p>
                      <a:r>
                        <a:rPr lang="en-US" sz="1600" b="0" i="0" u="none" strike="noStrike" kern="1200" baseline="0" dirty="0" smtClean="0">
                          <a:solidFill>
                            <a:schemeClr val="tx1"/>
                          </a:solidFill>
                          <a:latin typeface="+mn-lt"/>
                          <a:ea typeface="+mn-ea"/>
                          <a:cs typeface="+mn-cs"/>
                        </a:rPr>
                        <a:t>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45</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19%</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Female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177</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77%</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80%</a:t>
                      </a:r>
                      <a:endParaRPr lang="en-US" sz="1600" b="0" u="sng"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222</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96%</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Missing</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9</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4%</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Overall 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231</a:t>
                      </a:r>
                      <a:endParaRPr lang="en-US" sz="1600" b="0" u="dbl" baseline="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100%</a:t>
                      </a:r>
                      <a:endParaRPr lang="en-US" sz="1600" b="0" u="dbl" baseline="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spTree>
    <p:extLst>
      <p:ext uri="{BB962C8B-B14F-4D97-AF65-F5344CB8AC3E}">
        <p14:creationId xmlns:p14="http://schemas.microsoft.com/office/powerpoint/2010/main" val="400090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Use of Percentages</a:t>
            </a:r>
            <a:endParaRPr lang="en-US" dirty="0"/>
          </a:p>
        </p:txBody>
      </p:sp>
      <p:sp>
        <p:nvSpPr>
          <p:cNvPr id="6" name="Content Placeholder 2"/>
          <p:cNvSpPr>
            <a:spLocks noGrp="1"/>
          </p:cNvSpPr>
          <p:nvPr>
            <p:ph idx="1"/>
          </p:nvPr>
        </p:nvSpPr>
        <p:spPr>
          <a:xfrm>
            <a:off x="457200" y="1432560"/>
            <a:ext cx="8503920" cy="4663440"/>
          </a:xfrm>
        </p:spPr>
        <p:txBody>
          <a:bodyPr/>
          <a:lstStyle/>
          <a:p>
            <a:r>
              <a:rPr lang="en-US" altLang="en-US" dirty="0"/>
              <a:t>Percentages are very useful for interpreting the results of categorical analyses and should be included whenever possible.</a:t>
            </a:r>
          </a:p>
          <a:p>
            <a:pPr lvl="1">
              <a:buNone/>
            </a:pPr>
            <a:r>
              <a:rPr lang="en-US" altLang="en-US" dirty="0"/>
              <a:t>	</a:t>
            </a:r>
            <a:r>
              <a:rPr lang="en-US" altLang="en-US" b="1" i="1" dirty="0">
                <a:solidFill>
                  <a:schemeClr val="tx2"/>
                </a:solidFill>
              </a:rPr>
              <a:t>Unless your sample size is VERY large, however, report percentages as whole numbers (i.e., no decimals)</a:t>
            </a:r>
            <a:endParaRPr lang="en-US" sz="2800" dirty="0"/>
          </a:p>
        </p:txBody>
      </p:sp>
    </p:spTree>
    <p:extLst>
      <p:ext uri="{BB962C8B-B14F-4D97-AF65-F5344CB8AC3E}">
        <p14:creationId xmlns:p14="http://schemas.microsoft.com/office/powerpoint/2010/main" val="414493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Frequency Analysis</a:t>
            </a:r>
            <a:r>
              <a:rPr lang="en-US" sz="2000" dirty="0" smtClean="0">
                <a:solidFill>
                  <a:srgbClr val="FFFFFF"/>
                </a:solidFill>
              </a:rPr>
              <a:t> (1 of 2)</a:t>
            </a:r>
            <a:endParaRPr lang="en-US" dirty="0"/>
          </a:p>
        </p:txBody>
      </p:sp>
      <p:sp>
        <p:nvSpPr>
          <p:cNvPr id="6" name="Content Placeholder 2"/>
          <p:cNvSpPr>
            <a:spLocks noGrp="1"/>
          </p:cNvSpPr>
          <p:nvPr>
            <p:ph idx="1"/>
          </p:nvPr>
        </p:nvSpPr>
        <p:spPr/>
        <p:txBody>
          <a:bodyPr/>
          <a:lstStyle/>
          <a:p>
            <a:pPr marL="347472" indent="-347472" defTabSz="1023938">
              <a:spcBef>
                <a:spcPts val="1200"/>
              </a:spcBef>
              <a:spcAft>
                <a:spcPts val="1200"/>
              </a:spcAft>
            </a:pPr>
            <a:r>
              <a:rPr lang="en-US" altLang="en-US" dirty="0"/>
              <a:t>Researchers almost always work with “valid” percentages which are simply percentages after taking out cases with missing data on the variable being analyzed.</a:t>
            </a:r>
          </a:p>
        </p:txBody>
      </p:sp>
    </p:spTree>
    <p:extLst>
      <p:ext uri="{BB962C8B-B14F-4D97-AF65-F5344CB8AC3E}">
        <p14:creationId xmlns:p14="http://schemas.microsoft.com/office/powerpoint/2010/main" val="74167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Frequency Analysis</a:t>
            </a:r>
            <a:r>
              <a:rPr lang="en-US" sz="2000" dirty="0">
                <a:solidFill>
                  <a:srgbClr val="FFFFFF"/>
                </a:solidFill>
              </a:rPr>
              <a:t> (2 of 2)</a:t>
            </a:r>
            <a:endParaRPr lang="en-US" dirty="0"/>
          </a:p>
        </p:txBody>
      </p:sp>
      <p:sp>
        <p:nvSpPr>
          <p:cNvPr id="4" name="Content Placeholder 2"/>
          <p:cNvSpPr>
            <a:spLocks noGrp="1"/>
          </p:cNvSpPr>
          <p:nvPr>
            <p:ph sz="half" idx="1"/>
          </p:nvPr>
        </p:nvSpPr>
        <p:spPr>
          <a:xfrm>
            <a:off x="457200" y="1905000"/>
            <a:ext cx="7620000" cy="396240"/>
          </a:xfrm>
        </p:spPr>
        <p:txBody>
          <a:bodyPr/>
          <a:lstStyle/>
          <a:p>
            <a:pPr marL="0" indent="0">
              <a:buNone/>
            </a:pPr>
            <a:r>
              <a:rPr lang="en-US" sz="2000" b="1" dirty="0"/>
              <a:t>Exhibit 17.1 </a:t>
            </a:r>
            <a:r>
              <a:rPr lang="en-US" sz="2000" b="1" dirty="0" smtClean="0"/>
              <a:t> </a:t>
            </a:r>
            <a:r>
              <a:rPr lang="en-US" sz="2000" dirty="0" smtClean="0"/>
              <a:t>Avery </a:t>
            </a:r>
            <a:r>
              <a:rPr lang="en-US" sz="2000" dirty="0"/>
              <a:t>Fitness Center: Gender</a:t>
            </a:r>
            <a:endParaRPr lang="en-US" sz="2000" dirty="0"/>
          </a:p>
        </p:txBody>
      </p:sp>
      <p:graphicFrame>
        <p:nvGraphicFramePr>
          <p:cNvPr id="7" name="Table 3" descr="A table shows the gender division in Avery Fitness Center.&#10;The column headers are Gender, Number, Percent, Valid Percent, Valid Cumulative Percent. The row-wise data is as follows: Male, 45, 19 percent, 20 percent, 20 percent; Female, 177, 77 percent, 80 percent, 100 percent; Total, 222, 96 percent, 100 percent, blank; Missing, 9, 4 percent, blank, blank; Overall total, 231, 100 percent, blank, blank. The column showing the valid percent is enclosed in a rounded rectangular box. "/>
          <p:cNvGraphicFramePr>
            <a:graphicFrameLocks noGrp="1"/>
          </p:cNvGraphicFramePr>
          <p:nvPr>
            <p:ph sz="half" idx="2"/>
            <p:extLst>
              <p:ext uri="{D42A27DB-BD31-4B8C-83A1-F6EECF244321}">
                <p14:modId xmlns:p14="http://schemas.microsoft.com/office/powerpoint/2010/main" val="3492649790"/>
              </p:ext>
            </p:extLst>
          </p:nvPr>
        </p:nvGraphicFramePr>
        <p:xfrm>
          <a:off x="457200" y="2407920"/>
          <a:ext cx="8229600" cy="2926080"/>
        </p:xfrm>
        <a:graphic>
          <a:graphicData uri="http://schemas.openxmlformats.org/drawingml/2006/table">
            <a:tbl>
              <a:tblPr firstRow="1" bandRow="1">
                <a:tableStyleId>{5C22544A-7EE6-4342-B048-85BDC9FD1C3A}</a:tableStyleId>
              </a:tblPr>
              <a:tblGrid>
                <a:gridCol w="1554480"/>
                <a:gridCol w="1280160"/>
                <a:gridCol w="1371600"/>
                <a:gridCol w="1828800"/>
                <a:gridCol w="2194560"/>
              </a:tblGrid>
              <a:tr h="640080">
                <a:tc>
                  <a:txBody>
                    <a:bodyPr/>
                    <a:lstStyle/>
                    <a:p>
                      <a:r>
                        <a:rPr lang="en-US" sz="1600" b="1" i="0" u="none" strike="noStrike" kern="1200" baseline="0" dirty="0" smtClean="0">
                          <a:solidFill>
                            <a:schemeClr val="tx1"/>
                          </a:solidFill>
                          <a:latin typeface="+mn-lt"/>
                          <a:ea typeface="+mn-ea"/>
                          <a:cs typeface="+mn-cs"/>
                        </a:rPr>
                        <a:t>GENDER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NUMBER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PERCENT</a:t>
                      </a:r>
                      <a:endParaRPr lang="en-US" sz="1600" b="1" dirty="0">
                        <a:solidFill>
                          <a:schemeClr val="tx1"/>
                        </a:solidFill>
                      </a:endParaRPr>
                    </a:p>
                  </a:txBody>
                  <a:tcPr anchor="b">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57150" cap="flat" cmpd="sng" algn="ctr">
                      <a:solidFill>
                        <a:srgbClr val="89A4A7"/>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CUMULATIVE</a:t>
                      </a:r>
                    </a:p>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457200">
                <a:tc>
                  <a:txBody>
                    <a:bodyPr/>
                    <a:lstStyle/>
                    <a:p>
                      <a:r>
                        <a:rPr lang="en-US" sz="1600" b="0" i="0" u="none" strike="noStrike" kern="1200" baseline="0" dirty="0" smtClean="0">
                          <a:solidFill>
                            <a:schemeClr val="tx1"/>
                          </a:solidFill>
                          <a:latin typeface="+mn-lt"/>
                          <a:ea typeface="+mn-ea"/>
                          <a:cs typeface="+mn-cs"/>
                        </a:rPr>
                        <a:t>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45</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19%</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685800" anchor="ctr">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822960" anchor="ctr">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Female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177</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77%</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80%</a:t>
                      </a:r>
                      <a:endParaRPr lang="en-US" sz="1600" b="0" u="sng" dirty="0">
                        <a:solidFill>
                          <a:schemeClr val="tx1"/>
                        </a:solidFill>
                      </a:endParaRPr>
                    </a:p>
                  </a:txBody>
                  <a:tcPr marR="685800" anchor="ctr">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822960" anchor="ctr">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222</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96%</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685800" anchor="ctr">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Missing</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9</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4%</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685800" anchor="ctr">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822960" anchor="ctr">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Overall 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231</a:t>
                      </a:r>
                      <a:endParaRPr lang="en-US" sz="1600" b="0" u="dbl" baseline="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100%</a:t>
                      </a:r>
                      <a:endParaRPr lang="en-US" sz="1600" b="0" u="dbl" baseline="0" dirty="0">
                        <a:solidFill>
                          <a:schemeClr val="tx1"/>
                        </a:solidFill>
                      </a:endParaRPr>
                    </a:p>
                  </a:txBody>
                  <a:tcPr marR="411480" anchor="ctr">
                    <a:lnL w="28575" cap="flat" cmpd="sng" algn="ctr">
                      <a:solidFill>
                        <a:schemeClr val="bg1"/>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685800" anchor="ctr">
                    <a:lnL w="57150" cap="flat" cmpd="sng" algn="ctr">
                      <a:solidFill>
                        <a:srgbClr val="89A4A7"/>
                      </a:solidFill>
                      <a:prstDash val="solid"/>
                      <a:round/>
                      <a:headEnd type="none" w="med" len="med"/>
                      <a:tailEnd type="none" w="med" len="med"/>
                    </a:lnL>
                    <a:lnR w="57150" cap="flat" cmpd="sng" algn="ctr">
                      <a:solidFill>
                        <a:srgbClr val="89A4A7"/>
                      </a:solidFill>
                      <a:prstDash val="solid"/>
                      <a:round/>
                      <a:headEnd type="none" w="med" len="med"/>
                      <a:tailEnd type="none" w="med" len="med"/>
                    </a:lnR>
                    <a:lnT w="28575" cap="flat" cmpd="sng" algn="ctr">
                      <a:solidFill>
                        <a:schemeClr val="bg1"/>
                      </a:solidFill>
                      <a:prstDash val="solid"/>
                      <a:round/>
                      <a:headEnd type="none" w="med" len="med"/>
                      <a:tailEnd type="none" w="med" len="med"/>
                    </a:lnT>
                    <a:lnB w="57150" cap="flat" cmpd="sng" algn="ctr">
                      <a:solidFill>
                        <a:srgbClr val="89A4A7"/>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57150" cap="flat" cmpd="sng" algn="ctr">
                      <a:solidFill>
                        <a:srgbClr val="89A4A7"/>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spTree>
    <p:extLst>
      <p:ext uri="{BB962C8B-B14F-4D97-AF65-F5344CB8AC3E}">
        <p14:creationId xmlns:p14="http://schemas.microsoft.com/office/powerpoint/2010/main" val="429224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Presenting Frequency Analysis Results</a:t>
            </a:r>
            <a:endParaRPr lang="en-US" dirty="0"/>
          </a:p>
        </p:txBody>
      </p:sp>
      <p:graphicFrame>
        <p:nvGraphicFramePr>
          <p:cNvPr id="6" name="Table 2" descr="The column headers are Gender, Number, Percent. The row-wise data is as follows: male, 45, 20 percent; female, 177, 80 percent; total, 222, 80 percent."/>
          <p:cNvGraphicFramePr>
            <a:graphicFrameLocks noGrp="1"/>
          </p:cNvGraphicFramePr>
          <p:nvPr>
            <p:ph sz="half" idx="1"/>
            <p:extLst>
              <p:ext uri="{D42A27DB-BD31-4B8C-83A1-F6EECF244321}">
                <p14:modId xmlns:p14="http://schemas.microsoft.com/office/powerpoint/2010/main" val="3397012060"/>
              </p:ext>
            </p:extLst>
          </p:nvPr>
        </p:nvGraphicFramePr>
        <p:xfrm>
          <a:off x="1066800" y="1905000"/>
          <a:ext cx="7010400" cy="3048000"/>
        </p:xfrm>
        <a:graphic>
          <a:graphicData uri="http://schemas.openxmlformats.org/drawingml/2006/table">
            <a:tbl>
              <a:tblPr firstRow="1" bandRow="1">
                <a:tableStyleId>{5C22544A-7EE6-4342-B048-85BDC9FD1C3A}</a:tableStyleId>
              </a:tblPr>
              <a:tblGrid>
                <a:gridCol w="2336800"/>
                <a:gridCol w="2336800"/>
                <a:gridCol w="2336800"/>
              </a:tblGrid>
              <a:tr h="762000">
                <a:tc>
                  <a:txBody>
                    <a:bodyPr/>
                    <a:lstStyle/>
                    <a:p>
                      <a:r>
                        <a:rPr lang="en-US" altLang="en-US" sz="2800" b="1" dirty="0" smtClean="0">
                          <a:solidFill>
                            <a:schemeClr val="tx2"/>
                          </a:solidFill>
                        </a:rPr>
                        <a:t>GENDER</a:t>
                      </a:r>
                      <a:endParaRPr lang="en-US" sz="2800" dirty="0"/>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a:r>
                        <a:rPr lang="en-US" altLang="en-US" sz="2800" dirty="0" smtClean="0">
                          <a:solidFill>
                            <a:schemeClr val="tx1"/>
                          </a:solidFill>
                        </a:rPr>
                        <a:t>number</a:t>
                      </a:r>
                      <a:endParaRPr lang="en-US" sz="2800" dirty="0">
                        <a:solidFill>
                          <a:schemeClr val="tx1"/>
                        </a:solidFill>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a:r>
                        <a:rPr lang="en-US" altLang="en-US" sz="2800" dirty="0" smtClean="0">
                          <a:solidFill>
                            <a:schemeClr val="tx1"/>
                          </a:solidFill>
                        </a:rPr>
                        <a:t>percent</a:t>
                      </a:r>
                      <a:endParaRPr lang="en-US" sz="2800" dirty="0">
                        <a:solidFill>
                          <a:schemeClr val="tx1"/>
                        </a:solidFill>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762000">
                <a:tc>
                  <a:txBody>
                    <a:bodyPr/>
                    <a:lstStyle/>
                    <a:p>
                      <a:r>
                        <a:rPr lang="en-US" altLang="en-US" sz="2800" dirty="0" smtClean="0"/>
                        <a:t>male</a:t>
                      </a:r>
                      <a:endParaRPr lang="en-US" sz="2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c>
                  <a:txBody>
                    <a:bodyPr/>
                    <a:lstStyle/>
                    <a:p>
                      <a:pPr algn="r"/>
                      <a:r>
                        <a:rPr lang="en-US" sz="2800" dirty="0" smtClean="0"/>
                        <a:t>45</a:t>
                      </a:r>
                      <a:endParaRPr lang="en-US" sz="2800" dirty="0"/>
                    </a:p>
                  </a:txBody>
                  <a:tcPr marR="86868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c>
                  <a:txBody>
                    <a:bodyPr/>
                    <a:lstStyle/>
                    <a:p>
                      <a:pPr algn="ctr"/>
                      <a:r>
                        <a:rPr lang="en-US" sz="2800" dirty="0" smtClean="0"/>
                        <a:t>20%</a:t>
                      </a:r>
                      <a:endParaRPr lang="en-US" sz="2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r>
              <a:tr h="762000">
                <a:tc>
                  <a:txBody>
                    <a:bodyPr/>
                    <a:lstStyle/>
                    <a:p>
                      <a:r>
                        <a:rPr lang="en-US" sz="2800" dirty="0" smtClean="0"/>
                        <a:t>female</a:t>
                      </a:r>
                      <a:endParaRPr lang="en-US" sz="2800" dirty="0"/>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r"/>
                      <a:r>
                        <a:rPr lang="en-US" sz="2800" dirty="0" smtClean="0"/>
                        <a:t>177</a:t>
                      </a:r>
                      <a:endParaRPr lang="en-US" sz="2800" dirty="0"/>
                    </a:p>
                  </a:txBody>
                  <a:tcPr marR="86868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c>
                  <a:txBody>
                    <a:bodyPr/>
                    <a:lstStyle/>
                    <a:p>
                      <a:pPr algn="ctr"/>
                      <a:r>
                        <a:rPr lang="en-US" sz="2800" dirty="0" smtClean="0"/>
                        <a:t>80%</a:t>
                      </a:r>
                      <a:endParaRPr lang="en-US" sz="2800" dirty="0"/>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8D8D8"/>
                    </a:solidFill>
                  </a:tcPr>
                </a:tc>
              </a:tr>
              <a:tr h="762000">
                <a:tc>
                  <a:txBody>
                    <a:bodyPr/>
                    <a:lstStyle/>
                    <a:p>
                      <a:r>
                        <a:rPr lang="en-US" sz="2800" dirty="0" smtClean="0"/>
                        <a:t>total</a:t>
                      </a:r>
                      <a:endParaRPr lang="en-US" sz="2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c>
                  <a:txBody>
                    <a:bodyPr/>
                    <a:lstStyle/>
                    <a:p>
                      <a:pPr algn="r"/>
                      <a:r>
                        <a:rPr lang="en-US" sz="2800" dirty="0" smtClean="0"/>
                        <a:t>222</a:t>
                      </a:r>
                      <a:endParaRPr lang="en-US" sz="2800" dirty="0"/>
                    </a:p>
                  </a:txBody>
                  <a:tcPr marR="868680"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c>
                  <a:txBody>
                    <a:bodyPr/>
                    <a:lstStyle/>
                    <a:p>
                      <a:pPr algn="ctr"/>
                      <a:r>
                        <a:rPr lang="en-US" sz="2800" dirty="0" smtClean="0"/>
                        <a:t>80%</a:t>
                      </a:r>
                      <a:endParaRPr lang="en-US" sz="2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8D8D8"/>
                    </a:solidFill>
                  </a:tcPr>
                </a:tc>
              </a:tr>
            </a:tbl>
          </a:graphicData>
        </a:graphic>
      </p:graphicFrame>
      <p:sp>
        <p:nvSpPr>
          <p:cNvPr id="3" name="Content Placeholder 3"/>
          <p:cNvSpPr>
            <a:spLocks noGrp="1"/>
          </p:cNvSpPr>
          <p:nvPr>
            <p:ph sz="half" idx="2"/>
          </p:nvPr>
        </p:nvSpPr>
        <p:spPr>
          <a:xfrm>
            <a:off x="1066800" y="5059680"/>
            <a:ext cx="4038600" cy="502920"/>
          </a:xfrm>
        </p:spPr>
        <p:txBody>
          <a:bodyPr/>
          <a:lstStyle/>
          <a:p>
            <a:pPr marL="0" indent="0">
              <a:buNone/>
            </a:pPr>
            <a:r>
              <a:rPr lang="en-US" sz="2400" dirty="0"/>
              <a:t>(missing = 9</a:t>
            </a:r>
            <a:r>
              <a:rPr lang="en-US" sz="2400" dirty="0" smtClean="0"/>
              <a:t>)</a:t>
            </a:r>
            <a:endParaRPr lang="en-US" sz="2400" dirty="0"/>
          </a:p>
        </p:txBody>
      </p:sp>
    </p:spTree>
    <p:extLst>
      <p:ext uri="{BB962C8B-B14F-4D97-AF65-F5344CB8AC3E}">
        <p14:creationId xmlns:p14="http://schemas.microsoft.com/office/powerpoint/2010/main" val="91238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Uses of Frequency </a:t>
            </a:r>
            <a:r>
              <a:rPr lang="en-US" altLang="en-US" dirty="0" smtClean="0"/>
              <a:t>Analysis</a:t>
            </a:r>
            <a:r>
              <a:rPr lang="en-US" altLang="en-US" sz="2000" dirty="0" smtClean="0"/>
              <a:t> (1 of 5)</a:t>
            </a:r>
            <a:endParaRPr lang="en-US" dirty="0"/>
          </a:p>
        </p:txBody>
      </p:sp>
      <p:sp>
        <p:nvSpPr>
          <p:cNvPr id="4" name="Content Placeholder 2"/>
          <p:cNvSpPr>
            <a:spLocks noGrp="1"/>
          </p:cNvSpPr>
          <p:nvPr>
            <p:ph idx="1"/>
          </p:nvPr>
        </p:nvSpPr>
        <p:spPr/>
        <p:txBody>
          <a:bodyPr/>
          <a:lstStyle/>
          <a:p>
            <a:pPr>
              <a:spcBef>
                <a:spcPts val="1200"/>
              </a:spcBef>
              <a:spcAft>
                <a:spcPts val="1200"/>
              </a:spcAft>
            </a:pPr>
            <a:r>
              <a:rPr lang="en-US" altLang="en-US" dirty="0" err="1"/>
              <a:t>Univariate</a:t>
            </a:r>
            <a:r>
              <a:rPr lang="en-US" altLang="en-US" dirty="0"/>
              <a:t> categorical </a:t>
            </a:r>
            <a:r>
              <a:rPr lang="en-US" altLang="en-US" dirty="0" smtClean="0"/>
              <a:t>analysis</a:t>
            </a:r>
            <a:endParaRPr lang="en-US" altLang="en-US" dirty="0"/>
          </a:p>
          <a:p>
            <a:pPr>
              <a:spcBef>
                <a:spcPts val="1200"/>
              </a:spcBef>
              <a:spcAft>
                <a:spcPts val="1200"/>
              </a:spcAft>
            </a:pPr>
            <a:r>
              <a:rPr lang="en-US" altLang="en-US" dirty="0"/>
              <a:t>Identify blunders and cases with excessive item </a:t>
            </a:r>
            <a:r>
              <a:rPr lang="en-US" altLang="en-US" dirty="0" smtClean="0"/>
              <a:t>nonresponse</a:t>
            </a:r>
            <a:endParaRPr lang="en-US" altLang="en-US" dirty="0"/>
          </a:p>
          <a:p>
            <a:pPr>
              <a:spcBef>
                <a:spcPts val="1200"/>
              </a:spcBef>
              <a:spcAft>
                <a:spcPts val="1200"/>
              </a:spcAft>
            </a:pPr>
            <a:r>
              <a:rPr lang="en-US" altLang="en-US" dirty="0"/>
              <a:t>Identify </a:t>
            </a:r>
            <a:r>
              <a:rPr lang="en-US" altLang="en-US" dirty="0" smtClean="0"/>
              <a:t>outliers</a:t>
            </a:r>
            <a:endParaRPr lang="en-US" altLang="en-US" dirty="0"/>
          </a:p>
          <a:p>
            <a:pPr>
              <a:spcBef>
                <a:spcPts val="1200"/>
              </a:spcBef>
              <a:spcAft>
                <a:spcPts val="1200"/>
              </a:spcAft>
            </a:pPr>
            <a:r>
              <a:rPr lang="en-US" altLang="en-US" dirty="0"/>
              <a:t>Identify the median</a:t>
            </a:r>
            <a:endParaRPr lang="en-US" dirty="0"/>
          </a:p>
        </p:txBody>
      </p:sp>
    </p:spTree>
    <p:extLst>
      <p:ext uri="{BB962C8B-B14F-4D97-AF65-F5344CB8AC3E}">
        <p14:creationId xmlns:p14="http://schemas.microsoft.com/office/powerpoint/2010/main" val="428390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Uses of Frequency Analysis</a:t>
            </a:r>
            <a:r>
              <a:rPr lang="en-US" altLang="en-US" sz="2000" dirty="0"/>
              <a:t> </a:t>
            </a:r>
            <a:r>
              <a:rPr lang="en-US" altLang="en-US" sz="2000" dirty="0" smtClean="0"/>
              <a:t>(2 </a:t>
            </a:r>
            <a:r>
              <a:rPr lang="en-US" altLang="en-US" sz="2000" dirty="0"/>
              <a:t>of 5)</a:t>
            </a:r>
            <a:endParaRPr lang="en-US" dirty="0"/>
          </a:p>
        </p:txBody>
      </p:sp>
      <p:sp>
        <p:nvSpPr>
          <p:cNvPr id="4" name="Content Placeholder 2"/>
          <p:cNvSpPr>
            <a:spLocks noGrp="1"/>
          </p:cNvSpPr>
          <p:nvPr>
            <p:ph idx="1"/>
          </p:nvPr>
        </p:nvSpPr>
        <p:spPr/>
        <p:txBody>
          <a:bodyPr/>
          <a:lstStyle/>
          <a:p>
            <a:pPr marL="0" indent="0">
              <a:buFont typeface="Arial" pitchFamily="34" charset="0"/>
              <a:buNone/>
            </a:pPr>
            <a:r>
              <a:rPr lang="en-US" b="1" dirty="0">
                <a:solidFill>
                  <a:schemeClr val="tx2"/>
                </a:solidFill>
              </a:rPr>
              <a:t>OUTLIER</a:t>
            </a:r>
          </a:p>
          <a:p>
            <a:pPr marL="0" indent="0">
              <a:buFont typeface="Arial" pitchFamily="34" charset="0"/>
              <a:buNone/>
            </a:pPr>
            <a:r>
              <a:rPr lang="en-US" sz="3200" dirty="0"/>
              <a:t>An observation so different in magnitude from the rest of the observations that the analyst chooses to treat it as a special case.</a:t>
            </a:r>
            <a:endParaRPr lang="en-US" dirty="0"/>
          </a:p>
        </p:txBody>
      </p:sp>
    </p:spTree>
    <p:extLst>
      <p:ext uri="{BB962C8B-B14F-4D97-AF65-F5344CB8AC3E}">
        <p14:creationId xmlns:p14="http://schemas.microsoft.com/office/powerpoint/2010/main" val="166820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Uses of Frequency Analysis</a:t>
            </a:r>
            <a:r>
              <a:rPr lang="en-US" altLang="en-US" sz="2000" dirty="0"/>
              <a:t> </a:t>
            </a:r>
            <a:r>
              <a:rPr lang="en-US" altLang="en-US" sz="2000" dirty="0" smtClean="0"/>
              <a:t>(3 </a:t>
            </a:r>
            <a:r>
              <a:rPr lang="en-US" altLang="en-US" sz="2000" dirty="0"/>
              <a:t>of 5)</a:t>
            </a:r>
            <a:endParaRPr lang="en-US" dirty="0"/>
          </a:p>
        </p:txBody>
      </p:sp>
      <p:pic>
        <p:nvPicPr>
          <p:cNvPr id="6" name="Picture 2" descr="An illustration shows a histogram of respondent age. The horizontal axis denotes the age in years ranging from 0 to 100 years with intervals of 20 years, and the vertical axis denotes the frequency ranging from 0 to 40 with intervals of 10. The approximate data from the histogram is as follows:&#10;Age: 20, Frequency: 1.&#10;Age: 40, Frequency: 3.&#10;Age: 60, Frequency: 35.&#10;Age: 80, Frequency: 32.&#10;Data on the extreme right corner reads as follows: Mean = 68.64, Standard Deviation = 11.873; N = 224."/>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t="1116" b="1"/>
          <a:stretch/>
        </p:blipFill>
        <p:spPr bwMode="auto">
          <a:xfrm>
            <a:off x="1981200" y="1724024"/>
            <a:ext cx="518160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275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Uses of Frequency Analysis</a:t>
            </a:r>
            <a:r>
              <a:rPr lang="en-US" altLang="en-US" sz="2000" dirty="0"/>
              <a:t> </a:t>
            </a:r>
            <a:r>
              <a:rPr lang="en-US" altLang="en-US" sz="2000" dirty="0" smtClean="0"/>
              <a:t>(4 </a:t>
            </a:r>
            <a:r>
              <a:rPr lang="en-US" altLang="en-US" sz="2000" dirty="0"/>
              <a:t>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HISTOGRAM</a:t>
            </a:r>
          </a:p>
          <a:p>
            <a:pPr marL="0" indent="0">
              <a:buFont typeface="Arial" pitchFamily="34" charset="0"/>
              <a:buNone/>
            </a:pPr>
            <a:r>
              <a:rPr lang="en-US" sz="3200" dirty="0"/>
              <a:t>A form of bar chart on which the values of the variable are placed along the </a:t>
            </a:r>
            <a:r>
              <a:rPr lang="en-US" sz="3200" i="1" dirty="0"/>
              <a:t>x</a:t>
            </a:r>
            <a:r>
              <a:rPr lang="en-US" sz="3200" dirty="0"/>
              <a:t>-axis and the absolute or relative frequency of the values is shown on the </a:t>
            </a:r>
            <a:r>
              <a:rPr lang="en-US" sz="3200" i="1" dirty="0"/>
              <a:t>y</a:t>
            </a:r>
            <a:r>
              <a:rPr lang="en-US" sz="3200" dirty="0"/>
              <a:t>-axis.</a:t>
            </a:r>
            <a:endParaRPr lang="en-US" dirty="0"/>
          </a:p>
        </p:txBody>
      </p:sp>
    </p:spTree>
    <p:extLst>
      <p:ext uri="{BB962C8B-B14F-4D97-AF65-F5344CB8AC3E}">
        <p14:creationId xmlns:p14="http://schemas.microsoft.com/office/powerpoint/2010/main" val="279861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Uses of Frequency Analysis</a:t>
            </a:r>
            <a:r>
              <a:rPr lang="en-US" altLang="en-US" sz="2000" dirty="0"/>
              <a:t> </a:t>
            </a:r>
            <a:r>
              <a:rPr lang="en-US" altLang="en-US" sz="2000" dirty="0" smtClean="0"/>
              <a:t>(5 </a:t>
            </a:r>
            <a:r>
              <a:rPr lang="en-US" altLang="en-US" sz="2000" dirty="0"/>
              <a:t>of 5)</a:t>
            </a:r>
            <a:endParaRPr lang="en-US" dirty="0"/>
          </a:p>
        </p:txBody>
      </p:sp>
      <p:sp>
        <p:nvSpPr>
          <p:cNvPr id="3" name="Content Placeholder 2"/>
          <p:cNvSpPr>
            <a:spLocks noGrp="1"/>
          </p:cNvSpPr>
          <p:nvPr>
            <p:ph idx="1"/>
          </p:nvPr>
        </p:nvSpPr>
        <p:spPr>
          <a:xfrm>
            <a:off x="457200" y="1432560"/>
            <a:ext cx="8229600" cy="1539240"/>
          </a:xfrm>
        </p:spPr>
        <p:txBody>
          <a:bodyPr/>
          <a:lstStyle/>
          <a:p>
            <a:pPr marL="0" indent="0">
              <a:buNone/>
            </a:pPr>
            <a:r>
              <a:rPr lang="en-US" sz="3200" dirty="0"/>
              <a:t>The </a:t>
            </a:r>
            <a:r>
              <a:rPr lang="en-US" sz="3200" b="1" dirty="0">
                <a:solidFill>
                  <a:schemeClr val="tx2"/>
                </a:solidFill>
              </a:rPr>
              <a:t>MEDIAN</a:t>
            </a:r>
            <a:r>
              <a:rPr lang="en-US" sz="3200" dirty="0"/>
              <a:t> level of education is found by identifying the level that contains the 50</a:t>
            </a:r>
            <a:r>
              <a:rPr lang="en-US" sz="3200" baseline="30000" dirty="0"/>
              <a:t>th</a:t>
            </a:r>
            <a:r>
              <a:rPr lang="en-US" sz="3200" dirty="0"/>
              <a:t> percentile in the frequency distribution</a:t>
            </a:r>
            <a:r>
              <a:rPr lang="en-US" sz="3200" dirty="0" smtClean="0"/>
              <a:t>.</a:t>
            </a:r>
            <a:endParaRPr lang="en-US" dirty="0"/>
          </a:p>
        </p:txBody>
      </p:sp>
      <p:sp>
        <p:nvSpPr>
          <p:cNvPr id="8" name="Content Placeholder 3"/>
          <p:cNvSpPr>
            <a:spLocks noGrp="1"/>
          </p:cNvSpPr>
          <p:nvPr>
            <p:ph idx="10"/>
          </p:nvPr>
        </p:nvSpPr>
        <p:spPr>
          <a:xfrm>
            <a:off x="457200" y="3108960"/>
            <a:ext cx="8229600" cy="472440"/>
          </a:xfrm>
        </p:spPr>
        <p:txBody>
          <a:bodyPr/>
          <a:lstStyle/>
          <a:p>
            <a:pPr marL="0" indent="0">
              <a:buNone/>
            </a:pPr>
            <a:r>
              <a:rPr lang="en-US" sz="1800" b="1" dirty="0"/>
              <a:t>Exhibit 17.2 </a:t>
            </a:r>
            <a:r>
              <a:rPr lang="en-US" sz="1800" b="1" dirty="0" smtClean="0"/>
              <a:t> </a:t>
            </a:r>
            <a:r>
              <a:rPr lang="en-US" sz="1800" dirty="0" smtClean="0"/>
              <a:t>Avery </a:t>
            </a:r>
            <a:r>
              <a:rPr lang="en-US" sz="1800" dirty="0"/>
              <a:t>Fitness Center: Level of Education</a:t>
            </a:r>
            <a:endParaRPr lang="en-US" sz="1800" dirty="0"/>
          </a:p>
        </p:txBody>
      </p:sp>
      <p:graphicFrame>
        <p:nvGraphicFramePr>
          <p:cNvPr id="11" name="Table 4"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36 percent, 100 percent; Total, 225, 100 percent, blank."/>
          <p:cNvGraphicFramePr>
            <a:graphicFrameLocks noGrp="1"/>
          </p:cNvGraphicFramePr>
          <p:nvPr>
            <p:ph idx="11"/>
            <p:extLst>
              <p:ext uri="{D42A27DB-BD31-4B8C-83A1-F6EECF244321}">
                <p14:modId xmlns:p14="http://schemas.microsoft.com/office/powerpoint/2010/main" val="2658226730"/>
              </p:ext>
            </p:extLst>
          </p:nvPr>
        </p:nvGraphicFramePr>
        <p:xfrm>
          <a:off x="457200" y="3581400"/>
          <a:ext cx="8229600" cy="2438400"/>
        </p:xfrm>
        <a:graphic>
          <a:graphicData uri="http://schemas.openxmlformats.org/drawingml/2006/table">
            <a:tbl>
              <a:tblPr firstRow="1" bandRow="1">
                <a:tableStyleId>{5C22544A-7EE6-4342-B048-85BDC9FD1C3A}</a:tableStyleId>
              </a:tblPr>
              <a:tblGrid>
                <a:gridCol w="3200400"/>
                <a:gridCol w="1097280"/>
                <a:gridCol w="1645920"/>
                <a:gridCol w="2286000"/>
              </a:tblGrid>
              <a:tr h="274320">
                <a:tc>
                  <a:txBody>
                    <a:bodyPr/>
                    <a:lstStyle/>
                    <a:p>
                      <a:r>
                        <a:rPr lang="en-US" sz="1400" b="1" i="0" u="none" strike="noStrike" kern="1200" baseline="0" dirty="0" smtClean="0">
                          <a:solidFill>
                            <a:schemeClr val="tx1"/>
                          </a:solidFill>
                          <a:latin typeface="+mn-lt"/>
                          <a:ea typeface="+mn-ea"/>
                          <a:cs typeface="+mn-cs"/>
                        </a:rPr>
                        <a:t>LEVEL OF EDUCATION ACHIEVED</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NUMBER</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VALID 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CUMULATIVE 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r>
              <a:tr h="274320">
                <a:tc>
                  <a:txBody>
                    <a:bodyPr/>
                    <a:lstStyle/>
                    <a:p>
                      <a:r>
                        <a:rPr lang="en-US" sz="1400" b="0" i="0" u="none" strike="noStrike" kern="1200" baseline="0" dirty="0" smtClean="0">
                          <a:solidFill>
                            <a:schemeClr val="dk1"/>
                          </a:solidFill>
                          <a:latin typeface="+mn-lt"/>
                          <a:ea typeface="+mn-ea"/>
                          <a:cs typeface="+mn-cs"/>
                        </a:rPr>
                        <a:t>Less than high school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High school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34</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15%</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17%</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Some college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46</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20%</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37%</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Associate’s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7</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40%</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Four-year college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52</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23%</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64%</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Advanced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62</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36%</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100%</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Total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u="dbl" baseline="0" dirty="0" smtClean="0"/>
                        <a:t>225</a:t>
                      </a:r>
                      <a:endParaRPr lang="en-US" sz="1400" u="dbl" baseline="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u="dbl" baseline="0" dirty="0" smtClean="0"/>
                        <a:t>100%</a:t>
                      </a:r>
                      <a:endParaRPr lang="en-US" sz="1400" u="dbl" baseline="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spTree>
    <p:extLst>
      <p:ext uri="{BB962C8B-B14F-4D97-AF65-F5344CB8AC3E}">
        <p14:creationId xmlns:p14="http://schemas.microsoft.com/office/powerpoint/2010/main" val="208714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2)</a:t>
            </a:r>
            <a:endParaRPr lang="en-US" sz="2000"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Distinguish between </a:t>
            </a:r>
            <a:r>
              <a:rPr lang="en-US" dirty="0" err="1"/>
              <a:t>univariate</a:t>
            </a:r>
            <a:r>
              <a:rPr lang="en-US" dirty="0"/>
              <a:t> and multivariate analyses</a:t>
            </a:r>
            <a:r>
              <a:rPr lang="en-US" dirty="0" smtClean="0"/>
              <a:t>.</a:t>
            </a:r>
          </a:p>
          <a:p>
            <a:pPr marL="640080" indent="-640080">
              <a:spcBef>
                <a:spcPts val="1200"/>
              </a:spcBef>
              <a:spcAft>
                <a:spcPts val="1200"/>
              </a:spcAft>
              <a:buAutoNum type="arabicPeriod"/>
            </a:pPr>
            <a:r>
              <a:rPr lang="en-US" dirty="0"/>
              <a:t>Describe frequency analysis</a:t>
            </a:r>
            <a:r>
              <a:rPr lang="en-US" dirty="0" smtClean="0"/>
              <a:t>.</a:t>
            </a:r>
          </a:p>
          <a:p>
            <a:pPr marL="640080" indent="-640080">
              <a:spcBef>
                <a:spcPts val="1200"/>
              </a:spcBef>
              <a:spcAft>
                <a:spcPts val="1200"/>
              </a:spcAft>
              <a:buAutoNum type="arabicPeriod"/>
            </a:pPr>
            <a:r>
              <a:rPr lang="en-US" dirty="0"/>
              <a:t>Describe descriptive statistics.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Confidence Intervals for Proportions</a:t>
            </a:r>
            <a:br>
              <a:rPr lang="en-US" altLang="en-US" dirty="0"/>
            </a:br>
            <a:r>
              <a:rPr lang="en-US" altLang="en-US" sz="3600" b="1" dirty="0"/>
              <a:t>(Categorical Measures</a:t>
            </a:r>
            <a:r>
              <a:rPr lang="en-US" altLang="en-US" sz="3600" b="1" dirty="0" smtClean="0"/>
              <a:t>)</a:t>
            </a:r>
            <a:r>
              <a:rPr lang="en-US" altLang="en-US" sz="2000" b="1" dirty="0" smtClean="0"/>
              <a:t> (1 of 2)</a:t>
            </a:r>
            <a:endParaRPr lang="en-US" dirty="0"/>
          </a:p>
        </p:txBody>
      </p:sp>
      <p:sp>
        <p:nvSpPr>
          <p:cNvPr id="3" name="Content Placeholder 2"/>
          <p:cNvSpPr>
            <a:spLocks noGrp="1"/>
          </p:cNvSpPr>
          <p:nvPr>
            <p:ph idx="1"/>
          </p:nvPr>
        </p:nvSpPr>
        <p:spPr>
          <a:xfrm>
            <a:off x="457200" y="1432560"/>
            <a:ext cx="8229600" cy="2834640"/>
          </a:xfrm>
        </p:spPr>
        <p:txBody>
          <a:bodyPr/>
          <a:lstStyle/>
          <a:p>
            <a:pPr marL="0" indent="0">
              <a:buFont typeface="Arial" pitchFamily="34" charset="0"/>
              <a:buNone/>
            </a:pPr>
            <a:r>
              <a:rPr lang="en-US" b="1" dirty="0">
                <a:solidFill>
                  <a:schemeClr val="tx2"/>
                </a:solidFill>
              </a:rPr>
              <a:t>CONFIDENCE INTERVAL</a:t>
            </a:r>
          </a:p>
          <a:p>
            <a:pPr marL="0" indent="0">
              <a:buFont typeface="Arial" pitchFamily="34" charset="0"/>
              <a:buNone/>
            </a:pPr>
            <a:r>
              <a:rPr lang="en-US" sz="3200" dirty="0"/>
              <a:t>A projection of the range within which a population parameter will lie at a given level of confidence, based on a statistic obtained from a probabilistic sample.</a:t>
            </a:r>
            <a:endParaRPr lang="en-US" dirty="0"/>
          </a:p>
        </p:txBody>
      </p:sp>
      <p:pic>
        <p:nvPicPr>
          <p:cNvPr id="6" name="Picture 3" descr="An illustration shows aright mark logo."/>
          <p:cNvPicPr>
            <a:picLocks noGrp="1" noChangeAspect="1" noChangeArrowheads="1"/>
          </p:cNvPicPr>
          <p:nvPr>
            <p:ph idx="10"/>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057400" y="4563148"/>
            <a:ext cx="915314" cy="770852"/>
          </a:xfrm>
          <a:prstGeom prst="rect">
            <a:avLst/>
          </a:prstGeom>
          <a:noFill/>
          <a:ln>
            <a:noFill/>
          </a:ln>
        </p:spPr>
      </p:pic>
      <p:sp>
        <p:nvSpPr>
          <p:cNvPr id="5" name="Content Placeholder 4"/>
          <p:cNvSpPr>
            <a:spLocks noGrp="1"/>
          </p:cNvSpPr>
          <p:nvPr>
            <p:ph idx="11"/>
          </p:nvPr>
        </p:nvSpPr>
        <p:spPr>
          <a:xfrm>
            <a:off x="3200400" y="4419600"/>
            <a:ext cx="5486400" cy="1066800"/>
          </a:xfrm>
        </p:spPr>
        <p:txBody>
          <a:bodyPr/>
          <a:lstStyle/>
          <a:p>
            <a:pPr marL="0" indent="0">
              <a:buNone/>
            </a:pPr>
            <a:r>
              <a:rPr lang="en-US" sz="2800" i="1" dirty="0"/>
              <a:t>This is why you need to draw a probability </a:t>
            </a:r>
            <a:r>
              <a:rPr lang="en-US" sz="2800" i="1" dirty="0" smtClean="0"/>
              <a:t>sample!</a:t>
            </a:r>
            <a:endParaRPr lang="en-US" i="1" dirty="0" smtClean="0"/>
          </a:p>
        </p:txBody>
      </p:sp>
    </p:spTree>
    <p:extLst>
      <p:ext uri="{BB962C8B-B14F-4D97-AF65-F5344CB8AC3E}">
        <p14:creationId xmlns:p14="http://schemas.microsoft.com/office/powerpoint/2010/main" val="201879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Confidence Intervals for Proportions</a:t>
            </a:r>
            <a:br>
              <a:rPr lang="en-US" altLang="en-US" dirty="0"/>
            </a:br>
            <a:r>
              <a:rPr lang="en-US" altLang="en-US" sz="3600" b="1" dirty="0"/>
              <a:t>(Categorical Measures</a:t>
            </a:r>
            <a:r>
              <a:rPr lang="en-US" altLang="en-US" sz="3600" b="1" dirty="0" smtClean="0"/>
              <a:t>)</a:t>
            </a:r>
            <a:r>
              <a:rPr lang="en-US" altLang="en-US" sz="2000" b="1" dirty="0" smtClean="0"/>
              <a:t> (2 of 2)</a:t>
            </a:r>
            <a:endParaRPr lang="en-US" dirty="0"/>
          </a:p>
        </p:txBody>
      </p:sp>
      <p:graphicFrame>
        <p:nvGraphicFramePr>
          <p:cNvPr id="6" name="Object 2" descr="A formula show the calculation of sampling error for proportion."/>
          <p:cNvGraphicFramePr>
            <a:graphicFrameLocks noGrp="1" noChangeAspect="1"/>
          </p:cNvGraphicFramePr>
          <p:nvPr>
            <p:ph idx="1"/>
            <p:extLst>
              <p:ext uri="{D42A27DB-BD31-4B8C-83A1-F6EECF244321}">
                <p14:modId xmlns:p14="http://schemas.microsoft.com/office/powerpoint/2010/main" val="3095719591"/>
              </p:ext>
            </p:extLst>
          </p:nvPr>
        </p:nvGraphicFramePr>
        <p:xfrm>
          <a:off x="1371600" y="1478924"/>
          <a:ext cx="6400800" cy="1111876"/>
        </p:xfrm>
        <a:graphic>
          <a:graphicData uri="http://schemas.openxmlformats.org/presentationml/2006/ole">
            <mc:AlternateContent xmlns:mc="http://schemas.openxmlformats.org/markup-compatibility/2006">
              <mc:Choice xmlns:v="urn:schemas-microsoft-com:vml" Requires="v">
                <p:oleObj spid="_x0000_s2058" name="Equation" r:id="rId3" imgW="2705040" imgH="469800" progId="Equation.DSMT4">
                  <p:embed/>
                </p:oleObj>
              </mc:Choice>
              <mc:Fallback>
                <p:oleObj name="Equation" r:id="rId3" imgW="270504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78924"/>
                        <a:ext cx="6400800" cy="111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0"/>
          </p:nvPr>
        </p:nvSpPr>
        <p:spPr>
          <a:xfrm>
            <a:off x="457200" y="2590800"/>
            <a:ext cx="8229600" cy="1828800"/>
          </a:xfrm>
        </p:spPr>
        <p:txBody>
          <a:bodyPr/>
          <a:lstStyle/>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p</a:t>
            </a:r>
            <a:r>
              <a:rPr lang="en-US" sz="2800" dirty="0"/>
              <a:t> = the proportion obtained from the sample; and </a:t>
            </a:r>
            <a:r>
              <a:rPr lang="en-US" sz="2800" i="1" dirty="0"/>
              <a:t>n</a:t>
            </a:r>
            <a:r>
              <a:rPr lang="en-US" sz="2800" dirty="0"/>
              <a:t> = the number of valid cases overall on which the proportion was based.</a:t>
            </a:r>
            <a:endParaRPr lang="en-US" dirty="0"/>
          </a:p>
        </p:txBody>
      </p:sp>
      <p:sp>
        <p:nvSpPr>
          <p:cNvPr id="8" name="Content Placeholder 4"/>
          <p:cNvSpPr>
            <a:spLocks noGrp="1"/>
          </p:cNvSpPr>
          <p:nvPr>
            <p:ph idx="11"/>
          </p:nvPr>
        </p:nvSpPr>
        <p:spPr>
          <a:xfrm>
            <a:off x="457200" y="4663440"/>
            <a:ext cx="8229600" cy="1371600"/>
          </a:xfrm>
          <a:prstGeom prst="roundRect">
            <a:avLst/>
          </a:prstGeom>
          <a:ln w="38100">
            <a:solidFill>
              <a:srgbClr val="89A4A7"/>
            </a:solidFill>
          </a:ln>
        </p:spPr>
        <p:txBody>
          <a:bodyPr/>
          <a:lstStyle/>
          <a:p>
            <a:pPr marL="0" indent="0" algn="ctr">
              <a:buNone/>
            </a:pPr>
            <a:r>
              <a:rPr lang="en-US" sz="2400" b="1" dirty="0"/>
              <a:t>CONFIDENCE INTERVAL</a:t>
            </a:r>
            <a:r>
              <a:rPr lang="en-US" sz="2400" b="1" dirty="0" smtClean="0"/>
              <a:t>:</a:t>
            </a:r>
            <a:endParaRPr lang="en-US" sz="2400" b="1" dirty="0"/>
          </a:p>
        </p:txBody>
      </p:sp>
      <p:graphicFrame>
        <p:nvGraphicFramePr>
          <p:cNvPr id="11" name="Object 5" descr="A formulas show the calculation of confidence interval."/>
          <p:cNvGraphicFramePr>
            <a:graphicFrameLocks noGrp="1" noChangeAspect="1"/>
          </p:cNvGraphicFramePr>
          <p:nvPr>
            <p:ph sz="quarter" idx="12"/>
            <p:extLst>
              <p:ext uri="{D42A27DB-BD31-4B8C-83A1-F6EECF244321}">
                <p14:modId xmlns:p14="http://schemas.microsoft.com/office/powerpoint/2010/main" val="2770490101"/>
              </p:ext>
            </p:extLst>
          </p:nvPr>
        </p:nvGraphicFramePr>
        <p:xfrm>
          <a:off x="1261158" y="5349240"/>
          <a:ext cx="6621685" cy="571644"/>
        </p:xfrm>
        <a:graphic>
          <a:graphicData uri="http://schemas.openxmlformats.org/presentationml/2006/ole">
            <mc:AlternateContent xmlns:mc="http://schemas.openxmlformats.org/markup-compatibility/2006">
              <mc:Choice xmlns:v="urn:schemas-microsoft-com:vml" Requires="v">
                <p:oleObj spid="_x0000_s2059" name="Equation" r:id="rId5" imgW="2793960" imgH="241200" progId="Equation.DSMT4">
                  <p:embed/>
                </p:oleObj>
              </mc:Choice>
              <mc:Fallback>
                <p:oleObj name="Equation" r:id="rId5" imgW="2793960" imgH="241200" progId="Equation.DSMT4">
                  <p:embed/>
                  <p:pic>
                    <p:nvPicPr>
                      <p:cNvPr id="0" name="Content Placeholder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158" y="5349240"/>
                        <a:ext cx="6621685" cy="5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1787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Question:</a:t>
            </a:r>
            <a:r>
              <a:rPr lang="en-US" altLang="en-US" dirty="0"/>
              <a:t> What percentage of AFC members are women?</a:t>
            </a:r>
            <a:r>
              <a:rPr lang="en-US" sz="2000" dirty="0" smtClean="0"/>
              <a:t> (1 </a:t>
            </a:r>
            <a:r>
              <a:rPr lang="en-US" sz="2000" dirty="0"/>
              <a:t>of </a:t>
            </a:r>
            <a:r>
              <a:rPr lang="en-US" sz="2000" dirty="0" smtClean="0"/>
              <a:t>3)</a:t>
            </a:r>
            <a:endParaRPr lang="en-US" dirty="0"/>
          </a:p>
        </p:txBody>
      </p:sp>
      <p:sp>
        <p:nvSpPr>
          <p:cNvPr id="3" name="Content Placeholder 2"/>
          <p:cNvSpPr>
            <a:spLocks noGrp="1"/>
          </p:cNvSpPr>
          <p:nvPr>
            <p:ph sz="half" idx="1"/>
          </p:nvPr>
        </p:nvSpPr>
        <p:spPr>
          <a:xfrm>
            <a:off x="457200" y="1432560"/>
            <a:ext cx="8321040" cy="4663440"/>
          </a:xfrm>
        </p:spPr>
        <p:txBody>
          <a:bodyPr/>
          <a:lstStyle/>
          <a:p>
            <a:pPr marL="0" indent="0">
              <a:buNone/>
            </a:pPr>
            <a:r>
              <a:rPr lang="en-US" altLang="en-US" b="1" i="1" dirty="0"/>
              <a:t>Solution: </a:t>
            </a:r>
            <a:r>
              <a:rPr lang="en-US" altLang="en-US" dirty="0"/>
              <a:t>Compute the 95% confidence interval based on the proportion of respondents in the sample that indicated that they were women.</a:t>
            </a:r>
            <a:endParaRPr lang="en-US" dirty="0"/>
          </a:p>
        </p:txBody>
      </p:sp>
    </p:spTree>
    <p:extLst>
      <p:ext uri="{BB962C8B-B14F-4D97-AF65-F5344CB8AC3E}">
        <p14:creationId xmlns:p14="http://schemas.microsoft.com/office/powerpoint/2010/main" val="342655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Question:</a:t>
            </a:r>
            <a:r>
              <a:rPr lang="en-US" altLang="en-US" dirty="0"/>
              <a:t> What percentage of AFC members are women?</a:t>
            </a:r>
            <a:r>
              <a:rPr lang="en-US" sz="2000" dirty="0"/>
              <a:t> </a:t>
            </a:r>
            <a:r>
              <a:rPr lang="en-US" sz="2000" dirty="0" smtClean="0"/>
              <a:t>(2 </a:t>
            </a:r>
            <a:r>
              <a:rPr lang="en-US" sz="2000" dirty="0"/>
              <a:t>of </a:t>
            </a:r>
            <a:r>
              <a:rPr lang="en-US" sz="2000" dirty="0" smtClean="0"/>
              <a:t>3)</a:t>
            </a:r>
            <a:endParaRPr lang="en-US" dirty="0"/>
          </a:p>
        </p:txBody>
      </p:sp>
      <p:sp>
        <p:nvSpPr>
          <p:cNvPr id="3" name="Content Placeholder 2"/>
          <p:cNvSpPr>
            <a:spLocks noGrp="1"/>
          </p:cNvSpPr>
          <p:nvPr>
            <p:ph idx="1"/>
          </p:nvPr>
        </p:nvSpPr>
        <p:spPr>
          <a:xfrm>
            <a:off x="457200" y="1432560"/>
            <a:ext cx="8229600" cy="1005840"/>
          </a:xfrm>
        </p:spPr>
        <p:txBody>
          <a:bodyPr/>
          <a:lstStyle/>
          <a:p>
            <a:pPr marL="0" indent="0">
              <a:buFont typeface="Arial" pitchFamily="34" charset="0"/>
              <a:buNone/>
            </a:pPr>
            <a:r>
              <a:rPr lang="en-US" sz="3200" dirty="0"/>
              <a:t>Based on the sample result, our best guess is that 80% of the population are women…</a:t>
            </a:r>
          </a:p>
        </p:txBody>
      </p:sp>
      <p:sp>
        <p:nvSpPr>
          <p:cNvPr id="5" name="Content Placeholder 3"/>
          <p:cNvSpPr>
            <a:spLocks noGrp="1"/>
          </p:cNvSpPr>
          <p:nvPr>
            <p:ph idx="10"/>
          </p:nvPr>
        </p:nvSpPr>
        <p:spPr>
          <a:xfrm>
            <a:off x="457200" y="2727960"/>
            <a:ext cx="8229600" cy="396240"/>
          </a:xfrm>
        </p:spPr>
        <p:txBody>
          <a:bodyPr/>
          <a:lstStyle/>
          <a:p>
            <a:pPr marL="0" lvl="0" indent="0">
              <a:spcBef>
                <a:spcPct val="20000"/>
              </a:spcBef>
              <a:spcAft>
                <a:spcPct val="0"/>
              </a:spcAft>
              <a:buNone/>
            </a:pPr>
            <a:r>
              <a:rPr lang="en-US" sz="2000" b="1" dirty="0">
                <a:solidFill>
                  <a:srgbClr val="000000"/>
                </a:solidFill>
              </a:rPr>
              <a:t>Exhibit 17.1  </a:t>
            </a:r>
            <a:r>
              <a:rPr lang="en-US" sz="2000" dirty="0">
                <a:solidFill>
                  <a:srgbClr val="000000"/>
                </a:solidFill>
              </a:rPr>
              <a:t>Avery Fitness Center: </a:t>
            </a:r>
            <a:r>
              <a:rPr lang="en-US" sz="2000" dirty="0" smtClean="0">
                <a:solidFill>
                  <a:srgbClr val="000000"/>
                </a:solidFill>
              </a:rPr>
              <a:t>Gender</a:t>
            </a:r>
            <a:endParaRPr lang="en-US" sz="2000" dirty="0">
              <a:solidFill>
                <a:srgbClr val="000000"/>
              </a:solidFill>
            </a:endParaRPr>
          </a:p>
        </p:txBody>
      </p:sp>
      <p:graphicFrame>
        <p:nvGraphicFramePr>
          <p:cNvPr id="9" name="Table 4" descr="A table shows the gender division in Avery Fitness Center.&#10;The column headers are Gender, Number, Percent, Valid Percent, Valid Cumulative Percent. The row-wise data is as follows: Male, 45, 19 percent, 20 percent, 20 percent; Female, 177, 77 percent, 80 percent, 100 percent; Total, 222, 96 percent, 100 percent, blank; Missing, 9, 4 percent, blank, blank; Overall total, 231, 100 percent, blank, blank. "/>
          <p:cNvGraphicFramePr>
            <a:graphicFrameLocks noGrp="1"/>
          </p:cNvGraphicFramePr>
          <p:nvPr>
            <p:ph idx="11"/>
            <p:extLst>
              <p:ext uri="{D42A27DB-BD31-4B8C-83A1-F6EECF244321}">
                <p14:modId xmlns:p14="http://schemas.microsoft.com/office/powerpoint/2010/main" val="3987335739"/>
              </p:ext>
            </p:extLst>
          </p:nvPr>
        </p:nvGraphicFramePr>
        <p:xfrm>
          <a:off x="457200" y="3124200"/>
          <a:ext cx="8229600" cy="2926080"/>
        </p:xfrm>
        <a:graphic>
          <a:graphicData uri="http://schemas.openxmlformats.org/drawingml/2006/table">
            <a:tbl>
              <a:tblPr firstRow="1" bandRow="1">
                <a:tableStyleId>{5C22544A-7EE6-4342-B048-85BDC9FD1C3A}</a:tableStyleId>
              </a:tblPr>
              <a:tblGrid>
                <a:gridCol w="1554480"/>
                <a:gridCol w="1280160"/>
                <a:gridCol w="1371600"/>
                <a:gridCol w="1828800"/>
                <a:gridCol w="2194560"/>
              </a:tblGrid>
              <a:tr h="640080">
                <a:tc>
                  <a:txBody>
                    <a:bodyPr/>
                    <a:lstStyle/>
                    <a:p>
                      <a:r>
                        <a:rPr lang="en-US" sz="1600" b="1" i="0" u="none" strike="noStrike" kern="1200" baseline="0" dirty="0" smtClean="0">
                          <a:solidFill>
                            <a:schemeClr val="tx1"/>
                          </a:solidFill>
                          <a:latin typeface="+mn-lt"/>
                          <a:ea typeface="+mn-ea"/>
                          <a:cs typeface="+mn-cs"/>
                        </a:rPr>
                        <a:t>GENDER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NUMBER</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VALID CUMULATIVE</a:t>
                      </a:r>
                    </a:p>
                    <a:p>
                      <a:pPr algn="ctr"/>
                      <a:r>
                        <a:rPr lang="en-US" sz="1600" b="1" i="0" u="none" strike="noStrike" kern="1200" baseline="0" dirty="0" smtClean="0">
                          <a:solidFill>
                            <a:schemeClr val="tx1"/>
                          </a:solidFill>
                          <a:latin typeface="+mn-lt"/>
                          <a:ea typeface="+mn-ea"/>
                          <a:cs typeface="+mn-cs"/>
                        </a:rPr>
                        <a:t>PERCENT</a:t>
                      </a:r>
                      <a:endParaRPr lang="en-US" sz="1600" b="1" dirty="0">
                        <a:solidFill>
                          <a:schemeClr val="tx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457200">
                <a:tc>
                  <a:txBody>
                    <a:bodyPr/>
                    <a:lstStyle/>
                    <a:p>
                      <a:r>
                        <a:rPr lang="en-US" sz="1600" b="0" i="0" u="none" strike="noStrike" kern="1200" baseline="0" dirty="0" smtClean="0">
                          <a:solidFill>
                            <a:schemeClr val="tx1"/>
                          </a:solidFill>
                          <a:latin typeface="+mn-lt"/>
                          <a:ea typeface="+mn-ea"/>
                          <a:cs typeface="+mn-cs"/>
                        </a:rPr>
                        <a:t>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45</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19%</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20%</a:t>
                      </a: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Female</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177</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77%</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80%</a:t>
                      </a:r>
                      <a:endParaRPr lang="en-US" sz="1600" b="0" u="sng"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222</a:t>
                      </a:r>
                      <a:endParaRPr lang="en-US" sz="1600" b="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96%</a:t>
                      </a:r>
                      <a:endParaRPr lang="en-US" sz="1600" b="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tx1"/>
                          </a:solidFill>
                          <a:latin typeface="+mn-lt"/>
                          <a:ea typeface="+mn-ea"/>
                          <a:cs typeface="+mn-cs"/>
                        </a:rPr>
                        <a:t>100%</a:t>
                      </a: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tx1"/>
                          </a:solidFill>
                          <a:latin typeface="+mn-lt"/>
                          <a:ea typeface="+mn-ea"/>
                          <a:cs typeface="+mn-cs"/>
                        </a:rPr>
                        <a:t>Missing</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9</a:t>
                      </a:r>
                      <a:endParaRPr lang="en-US" sz="1600" b="0" u="sng"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sng" strike="noStrike" kern="1200" baseline="0" dirty="0" smtClean="0">
                          <a:solidFill>
                            <a:schemeClr val="tx1"/>
                          </a:solidFill>
                          <a:latin typeface="+mn-lt"/>
                          <a:ea typeface="+mn-ea"/>
                          <a:cs typeface="+mn-cs"/>
                        </a:rPr>
                        <a:t>4%</a:t>
                      </a:r>
                      <a:endParaRPr lang="en-US" sz="1600" b="0" u="sng"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tx1"/>
                          </a:solidFill>
                          <a:latin typeface="+mn-lt"/>
                          <a:ea typeface="+mn-ea"/>
                          <a:cs typeface="+mn-cs"/>
                        </a:rPr>
                        <a:t>Overall total</a:t>
                      </a:r>
                      <a:endParaRPr lang="en-US" sz="1600" b="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231</a:t>
                      </a:r>
                      <a:endParaRPr lang="en-US" sz="1600" b="0" u="dbl" baseline="0" dirty="0">
                        <a:solidFill>
                          <a:schemeClr val="tx1"/>
                        </a:solidFill>
                      </a:endParaRPr>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dbl" strike="noStrike" kern="1200" baseline="0" dirty="0" smtClean="0">
                          <a:solidFill>
                            <a:schemeClr val="tx1"/>
                          </a:solidFill>
                          <a:latin typeface="+mn-lt"/>
                          <a:ea typeface="+mn-ea"/>
                          <a:cs typeface="+mn-cs"/>
                        </a:rPr>
                        <a:t>100%</a:t>
                      </a:r>
                      <a:endParaRPr lang="en-US" sz="1600" b="0" u="dbl" baseline="0" dirty="0">
                        <a:solidFill>
                          <a:schemeClr val="tx1"/>
                        </a:solidFill>
                      </a:endParaRPr>
                    </a:p>
                  </a:txBody>
                  <a:tcPr marR="41148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6858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600" b="0" dirty="0">
                        <a:solidFill>
                          <a:schemeClr val="tx1"/>
                        </a:solidFill>
                      </a:endParaRPr>
                    </a:p>
                  </a:txBody>
                  <a:tcPr marR="8229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spTree>
    <p:extLst>
      <p:ext uri="{BB962C8B-B14F-4D97-AF65-F5344CB8AC3E}">
        <p14:creationId xmlns:p14="http://schemas.microsoft.com/office/powerpoint/2010/main" val="169899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b="1" dirty="0"/>
              <a:t>Question:</a:t>
            </a:r>
            <a:r>
              <a:rPr lang="en-US" altLang="en-US" dirty="0"/>
              <a:t> What percentage of AFC members are women?</a:t>
            </a:r>
            <a:r>
              <a:rPr lang="en-US" sz="2000" dirty="0"/>
              <a:t> </a:t>
            </a:r>
            <a:r>
              <a:rPr lang="en-US" sz="2000" dirty="0" smtClean="0"/>
              <a:t>(3 </a:t>
            </a:r>
            <a:r>
              <a:rPr lang="en-US" sz="2000" dirty="0"/>
              <a:t>of 3)</a:t>
            </a:r>
            <a:endParaRPr lang="en-US" dirty="0"/>
          </a:p>
        </p:txBody>
      </p:sp>
      <p:pic>
        <p:nvPicPr>
          <p:cNvPr id="3076" name="Picture 2" descr="A formula reads, sampling error for proportion equals z times square root of ((p times (1 minus p)) divided by 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7086599" cy="9906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A formula reads, sampling error equals 1.96 times square root of ((0.80 times (1 minus 0.80)) divided by 222 which equals 0.05)."/>
          <p:cNvPicPr>
            <a:picLocks noGrp="1" noChangeAspect="1" noChangeArrowheads="1"/>
          </p:cNvPicPr>
          <p:nvPr>
            <p:ph idx="10"/>
          </p:nvPr>
        </p:nvPicPr>
        <p:blipFill>
          <a:blip r:embed="rId3">
            <a:extLst>
              <a:ext uri="{28A0092B-C50C-407E-A947-70E740481C1C}">
                <a14:useLocalDpi xmlns:a14="http://schemas.microsoft.com/office/drawing/2010/main" val="0"/>
              </a:ext>
            </a:extLst>
          </a:blip>
          <a:stretch>
            <a:fillRect/>
          </a:stretch>
        </p:blipFill>
        <p:spPr bwMode="auto">
          <a:xfrm>
            <a:off x="1219200" y="2362200"/>
            <a:ext cx="6934200"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descr="A formula titled confidence interval reads, (p minus sampling error) is less than or equal to pi, which is less than or equal to (p plus sampling error)."/>
          <p:cNvPicPr>
            <a:picLocks noGrp="1" noChangeAspect="1" noChangeArrowheads="1"/>
          </p:cNvPicPr>
          <p:nvPr>
            <p:ph idx="11"/>
          </p:nvPr>
        </p:nvPicPr>
        <p:blipFill>
          <a:blip r:embed="rId4">
            <a:extLst>
              <a:ext uri="{28A0092B-C50C-407E-A947-70E740481C1C}">
                <a14:useLocalDpi xmlns:a14="http://schemas.microsoft.com/office/drawing/2010/main" val="0"/>
              </a:ext>
            </a:extLst>
          </a:blip>
          <a:stretch>
            <a:fillRect/>
          </a:stretch>
        </p:blipFill>
        <p:spPr bwMode="auto">
          <a:xfrm>
            <a:off x="1066800" y="3352800"/>
            <a:ext cx="7162799" cy="1371600"/>
          </a:xfrm>
          <a:prstGeom prst="rect">
            <a:avLst/>
          </a:prstGeom>
          <a:noFill/>
          <a:ln w="19050">
            <a:solidFill>
              <a:srgbClr val="89A4A7"/>
            </a:solidFill>
          </a:ln>
          <a:extLst>
            <a:ext uri="{909E8E84-426E-40DD-AFC4-6F175D3DCCD1}">
              <a14:hiddenFill xmlns:a14="http://schemas.microsoft.com/office/drawing/2010/main">
                <a:solidFill>
                  <a:srgbClr val="FFFFFF"/>
                </a:solidFill>
              </a14:hiddenFill>
            </a:ext>
          </a:extLst>
        </p:spPr>
      </p:pic>
      <p:sp>
        <p:nvSpPr>
          <p:cNvPr id="15" name="Content Placeholder 5"/>
          <p:cNvSpPr>
            <a:spLocks noGrp="1"/>
          </p:cNvSpPr>
          <p:nvPr>
            <p:ph sz="quarter" idx="12"/>
          </p:nvPr>
        </p:nvSpPr>
        <p:spPr>
          <a:xfrm>
            <a:off x="990600" y="4876800"/>
            <a:ext cx="7467600" cy="1219200"/>
          </a:xfrm>
          <a:solidFill>
            <a:srgbClr val="BBE0E3"/>
          </a:solidFill>
        </p:spPr>
        <p:txBody>
          <a:bodyPr/>
          <a:lstStyle/>
          <a:p>
            <a:pPr marL="0" indent="0">
              <a:buNone/>
            </a:pPr>
            <a:r>
              <a:rPr lang="en-US" altLang="en-US" sz="2400" b="1" i="1" dirty="0"/>
              <a:t>Therefore, we would be 95% confident that the proportion of women in the AFC population lies between .75 and .85, inclusive.</a:t>
            </a:r>
            <a:endParaRPr lang="en-US" sz="2600" dirty="0"/>
          </a:p>
        </p:txBody>
      </p:sp>
    </p:spTree>
    <p:extLst>
      <p:ext uri="{BB962C8B-B14F-4D97-AF65-F5344CB8AC3E}">
        <p14:creationId xmlns:p14="http://schemas.microsoft.com/office/powerpoint/2010/main" val="296592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CAUTION</a:t>
            </a:r>
            <a:r>
              <a:rPr lang="en-US" altLang="en-US" dirty="0"/>
              <a:t> in Interpreting Confidence Intervals</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altLang="en-US" dirty="0"/>
              <a:t>The confidence interval only takes sampling error into account. </a:t>
            </a:r>
          </a:p>
          <a:p>
            <a:pPr>
              <a:spcBef>
                <a:spcPts val="1200"/>
              </a:spcBef>
              <a:spcAft>
                <a:spcPts val="1200"/>
              </a:spcAft>
            </a:pPr>
            <a:r>
              <a:rPr lang="en-US" altLang="en-US" dirty="0"/>
              <a:t>It </a:t>
            </a:r>
            <a:r>
              <a:rPr lang="en-US" altLang="en-US" b="1" i="1" dirty="0">
                <a:solidFill>
                  <a:schemeClr val="tx2"/>
                </a:solidFill>
              </a:rPr>
              <a:t>DOES NOT</a:t>
            </a:r>
            <a:r>
              <a:rPr lang="en-US" altLang="en-US" b="1" dirty="0">
                <a:solidFill>
                  <a:schemeClr val="accent2"/>
                </a:solidFill>
              </a:rPr>
              <a:t> </a:t>
            </a:r>
            <a:r>
              <a:rPr lang="en-US" altLang="en-US" dirty="0"/>
              <a:t>account for other common types of error (e.g., response error, nonresponse error).</a:t>
            </a:r>
          </a:p>
          <a:p>
            <a:pPr>
              <a:spcBef>
                <a:spcPts val="1200"/>
              </a:spcBef>
              <a:spcAft>
                <a:spcPts val="1200"/>
              </a:spcAft>
            </a:pPr>
            <a:r>
              <a:rPr lang="en-US" altLang="en-US" dirty="0"/>
              <a:t>The goal is to reduce TOTAL error, not just one type of error.</a:t>
            </a:r>
            <a:endParaRPr lang="en-US" dirty="0"/>
          </a:p>
        </p:txBody>
      </p:sp>
    </p:spTree>
    <p:extLst>
      <p:ext uri="{BB962C8B-B14F-4D97-AF65-F5344CB8AC3E}">
        <p14:creationId xmlns:p14="http://schemas.microsoft.com/office/powerpoint/2010/main" val="15783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a:t>
            </a:r>
            <a:r>
              <a:rPr lang="en-US" altLang="en-US" dirty="0" err="1"/>
              <a:t>Univariate</a:t>
            </a:r>
            <a:r>
              <a:rPr lang="en-US" altLang="en-US" dirty="0"/>
              <a:t> Statistics</a:t>
            </a:r>
            <a:r>
              <a:rPr lang="en-US" altLang="en-US" dirty="0" smtClean="0"/>
              <a:t>:</a:t>
            </a:r>
            <a:r>
              <a:rPr lang="en-US" altLang="en-US" sz="2000" dirty="0" smtClean="0"/>
              <a:t> (1 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DESCRIPTIVE STATISTICS</a:t>
            </a:r>
          </a:p>
          <a:p>
            <a:pPr marL="0" indent="0">
              <a:buFont typeface="Arial" pitchFamily="34" charset="0"/>
              <a:buNone/>
            </a:pPr>
            <a:r>
              <a:rPr lang="en-US" sz="3200" dirty="0"/>
              <a:t>Statistics that describe the distribution of responses on a variable. The most commonly used descriptive statistics are the mean and standard deviation.</a:t>
            </a:r>
            <a:endParaRPr lang="en-US" dirty="0"/>
          </a:p>
        </p:txBody>
      </p:sp>
    </p:spTree>
    <p:extLst>
      <p:ext uri="{BB962C8B-B14F-4D97-AF65-F5344CB8AC3E}">
        <p14:creationId xmlns:p14="http://schemas.microsoft.com/office/powerpoint/2010/main" val="2838860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a:t>
            </a:r>
            <a:r>
              <a:rPr lang="en-US" altLang="en-US" dirty="0" err="1"/>
              <a:t>Univariate</a:t>
            </a:r>
            <a:r>
              <a:rPr lang="en-US" altLang="en-US" dirty="0"/>
              <a:t> Statistics</a:t>
            </a:r>
            <a:r>
              <a:rPr lang="en-US" altLang="en-US" dirty="0" smtClean="0"/>
              <a:t>:</a:t>
            </a:r>
            <a:r>
              <a:rPr lang="en-US" altLang="en-US" sz="2000" dirty="0" smtClean="0"/>
              <a:t> (2 of 3)</a:t>
            </a:r>
            <a:endParaRPr lang="en-US" dirty="0"/>
          </a:p>
        </p:txBody>
      </p:sp>
      <p:sp>
        <p:nvSpPr>
          <p:cNvPr id="3" name="Content Placeholder 2"/>
          <p:cNvSpPr>
            <a:spLocks noGrp="1"/>
          </p:cNvSpPr>
          <p:nvPr>
            <p:ph sz="half" idx="1"/>
          </p:nvPr>
        </p:nvSpPr>
        <p:spPr>
          <a:xfrm>
            <a:off x="457200" y="1432560"/>
            <a:ext cx="8229600" cy="2758440"/>
          </a:xfrm>
        </p:spPr>
        <p:txBody>
          <a:bodyPr/>
          <a:lstStyle/>
          <a:p>
            <a:pPr marL="0" indent="0">
              <a:spcBef>
                <a:spcPts val="600"/>
              </a:spcBef>
              <a:spcAft>
                <a:spcPts val="600"/>
              </a:spcAft>
              <a:buFont typeface="Arial" pitchFamily="34" charset="0"/>
              <a:buNone/>
            </a:pPr>
            <a:r>
              <a:rPr lang="en-US" b="1" dirty="0">
                <a:solidFill>
                  <a:schemeClr val="tx2"/>
                </a:solidFill>
              </a:rPr>
              <a:t>SAMPLE MEAN</a:t>
            </a:r>
          </a:p>
          <a:p>
            <a:pPr marL="0" indent="0">
              <a:spcBef>
                <a:spcPts val="600"/>
              </a:spcBef>
              <a:spcAft>
                <a:spcPts val="600"/>
              </a:spcAft>
              <a:buFont typeface="Arial" pitchFamily="34" charset="0"/>
              <a:buNone/>
            </a:pPr>
            <a:r>
              <a:rPr lang="en-US" sz="3200" dirty="0"/>
              <a:t>The arithmetic average value of the responses on a variable.</a:t>
            </a:r>
            <a:endParaRPr lang="en-US" sz="3200" dirty="0"/>
          </a:p>
        </p:txBody>
      </p:sp>
      <p:pic>
        <p:nvPicPr>
          <p:cNvPr id="5" name="Picture 3" descr=" A formula reads, x bar equals sigma (x subscript i, where i equals 1to n) divided by 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14600" y="3657600"/>
            <a:ext cx="3962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71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a:t>
            </a:r>
            <a:r>
              <a:rPr lang="en-US" altLang="en-US" dirty="0" err="1"/>
              <a:t>Univariate</a:t>
            </a:r>
            <a:r>
              <a:rPr lang="en-US" altLang="en-US" dirty="0"/>
              <a:t> Statistics</a:t>
            </a:r>
            <a:r>
              <a:rPr lang="en-US" altLang="en-US" dirty="0" smtClean="0"/>
              <a:t>:</a:t>
            </a:r>
            <a:r>
              <a:rPr lang="en-US" altLang="en-US" sz="2000" dirty="0" smtClean="0"/>
              <a:t> (3 of 3)</a:t>
            </a:r>
            <a:endParaRPr lang="en-US" dirty="0"/>
          </a:p>
        </p:txBody>
      </p:sp>
      <p:sp>
        <p:nvSpPr>
          <p:cNvPr id="3" name="Content Placeholder 2"/>
          <p:cNvSpPr>
            <a:spLocks noGrp="1"/>
          </p:cNvSpPr>
          <p:nvPr>
            <p:ph sz="half" idx="1"/>
          </p:nvPr>
        </p:nvSpPr>
        <p:spPr>
          <a:xfrm>
            <a:off x="457200" y="1432560"/>
            <a:ext cx="8229600" cy="2758440"/>
          </a:xfrm>
        </p:spPr>
        <p:txBody>
          <a:bodyPr/>
          <a:lstStyle/>
          <a:p>
            <a:pPr marL="0" indent="0">
              <a:buFont typeface="Arial" pitchFamily="34" charset="0"/>
              <a:buNone/>
            </a:pPr>
            <a:r>
              <a:rPr lang="en-US" b="1" dirty="0">
                <a:solidFill>
                  <a:schemeClr val="tx2"/>
                </a:solidFill>
              </a:rPr>
              <a:t>SAMPLE STANDARD DEVIATION</a:t>
            </a:r>
          </a:p>
          <a:p>
            <a:pPr marL="0" indent="0">
              <a:buFont typeface="Arial" pitchFamily="34" charset="0"/>
              <a:buNone/>
            </a:pPr>
            <a:r>
              <a:rPr lang="en-US" sz="3200" dirty="0"/>
              <a:t>A measure of the variation of responses on a variable. The standard deviation is the square root of the calculated variance on a variable.</a:t>
            </a:r>
            <a:endParaRPr lang="en-US" dirty="0"/>
          </a:p>
        </p:txBody>
      </p:sp>
      <p:pic>
        <p:nvPicPr>
          <p:cNvPr id="7" name="Picture 3" descr="A formula reads, s equals square root of ((sigma (x subscript i minus x bar) squared, where i equals 1 to n) divided by (n minus 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7000" y="4114801"/>
            <a:ext cx="4343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83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Why worry about the Sample Standard Deviation?</a:t>
            </a:r>
            <a:endParaRPr lang="en-US" dirty="0"/>
          </a:p>
        </p:txBody>
      </p:sp>
      <p:sp>
        <p:nvSpPr>
          <p:cNvPr id="3" name="Content Placeholder 2"/>
          <p:cNvSpPr>
            <a:spLocks noGrp="1"/>
          </p:cNvSpPr>
          <p:nvPr>
            <p:ph idx="1"/>
          </p:nvPr>
        </p:nvSpPr>
        <p:spPr/>
        <p:txBody>
          <a:bodyPr/>
          <a:lstStyle/>
          <a:p>
            <a:pPr marL="0" indent="0">
              <a:buNone/>
            </a:pPr>
            <a:r>
              <a:rPr lang="en-US" sz="3200" dirty="0"/>
              <a:t>Case--the New Sauce Product</a:t>
            </a:r>
            <a:r>
              <a:rPr lang="en-US" sz="3200" dirty="0" smtClean="0"/>
              <a:t>:</a:t>
            </a:r>
            <a:endParaRPr lang="en-US" sz="3200" dirty="0"/>
          </a:p>
          <a:p>
            <a:pPr marL="0" indent="0">
              <a:spcBef>
                <a:spcPts val="3000"/>
              </a:spcBef>
              <a:buNone/>
            </a:pPr>
            <a:r>
              <a:rPr lang="en-US" sz="3200" dirty="0"/>
              <a:t>The mean score on a measure of how hot consumers preferred a new sauce to be suggested that they wanted it moderately hot. Unfortunately, most consumers either wanted it mild or hot, with relatively little demand for a moderate sauce.</a:t>
            </a:r>
          </a:p>
        </p:txBody>
      </p:sp>
    </p:spTree>
    <p:extLst>
      <p:ext uri="{BB962C8B-B14F-4D97-AF65-F5344CB8AC3E}">
        <p14:creationId xmlns:p14="http://schemas.microsoft.com/office/powerpoint/2010/main" val="252401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a:t>
            </a:r>
            <a:r>
              <a:rPr lang="en-US" altLang="en-US" sz="2000" dirty="0" smtClean="0"/>
              <a:t>2)</a:t>
            </a:r>
            <a:endParaRPr lang="en-US" dirty="0"/>
          </a:p>
        </p:txBody>
      </p:sp>
      <p:sp>
        <p:nvSpPr>
          <p:cNvPr id="3"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a:t>Discuss confidence intervals for proportions and means</a:t>
            </a:r>
            <a:r>
              <a:rPr lang="en-US" dirty="0" smtClean="0"/>
              <a:t>.</a:t>
            </a:r>
          </a:p>
          <a:p>
            <a:pPr marL="640080" indent="-640080">
              <a:spcBef>
                <a:spcPts val="1200"/>
              </a:spcBef>
              <a:spcAft>
                <a:spcPts val="1200"/>
              </a:spcAft>
              <a:buAutoNum type="arabicPeriod" startAt="4"/>
            </a:pPr>
            <a:r>
              <a:rPr lang="en-US" dirty="0"/>
              <a:t>Overview the basic purpose of hypothesis testing.</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Confidence Intervals for Means </a:t>
            </a:r>
            <a:r>
              <a:rPr lang="en-US" altLang="en-US" sz="3600" b="1" dirty="0"/>
              <a:t>(Continuous Measures)</a:t>
            </a:r>
            <a:endParaRPr lang="en-US" dirty="0"/>
          </a:p>
        </p:txBody>
      </p:sp>
      <p:pic>
        <p:nvPicPr>
          <p:cNvPr id="7" name="Picture 2" descr="A formula reads, sampling error equals z times (s divided by square root of 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431925"/>
            <a:ext cx="3657600" cy="108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0"/>
          </p:nvPr>
        </p:nvSpPr>
        <p:spPr>
          <a:xfrm>
            <a:off x="457200" y="2514600"/>
            <a:ext cx="8229600" cy="1950720"/>
          </a:xfrm>
        </p:spPr>
        <p:txBody>
          <a:bodyPr/>
          <a:lstStyle/>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s</a:t>
            </a:r>
            <a:r>
              <a:rPr lang="en-US" sz="2800" dirty="0"/>
              <a:t> = the sample standard deviation; and </a:t>
            </a:r>
            <a:r>
              <a:rPr lang="en-US" sz="2800" i="1" dirty="0"/>
              <a:t>n</a:t>
            </a:r>
            <a:r>
              <a:rPr lang="en-US" sz="2800" dirty="0"/>
              <a:t> = the total number of cases used to calculate the mean.</a:t>
            </a:r>
            <a:endParaRPr lang="en-US" dirty="0"/>
          </a:p>
        </p:txBody>
      </p:sp>
      <p:pic>
        <p:nvPicPr>
          <p:cNvPr id="4098" name="Picture 4" descr="Another formula titled confidence interval reads, (x bar minus sampling error) is less than or equal to mu, which is less than or equal to (x bar plus sampling erro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85800" y="4648200"/>
            <a:ext cx="7772399"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107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a:t>Question:</a:t>
            </a:r>
            <a:r>
              <a:rPr lang="en-US" altLang="en-US" sz="3600" dirty="0"/>
              <a:t> How many times per month do AFC members visit the center</a:t>
            </a:r>
            <a:r>
              <a:rPr lang="en-US" altLang="en-US" sz="3600" dirty="0" smtClean="0"/>
              <a:t>?</a:t>
            </a:r>
            <a:r>
              <a:rPr lang="en-US" altLang="en-US" sz="2000" dirty="0" smtClean="0"/>
              <a:t> (1 of 2)</a:t>
            </a:r>
            <a:endParaRPr lang="en-US" dirty="0"/>
          </a:p>
        </p:txBody>
      </p:sp>
      <p:sp>
        <p:nvSpPr>
          <p:cNvPr id="3" name="Content Placeholder 2"/>
          <p:cNvSpPr>
            <a:spLocks noGrp="1"/>
          </p:cNvSpPr>
          <p:nvPr>
            <p:ph sz="half" idx="1"/>
          </p:nvPr>
        </p:nvSpPr>
        <p:spPr>
          <a:xfrm>
            <a:off x="457200" y="1432560"/>
            <a:ext cx="8229600" cy="2225040"/>
          </a:xfrm>
        </p:spPr>
        <p:txBody>
          <a:bodyPr/>
          <a:lstStyle/>
          <a:p>
            <a:pPr marL="0" indent="0">
              <a:buNone/>
            </a:pPr>
            <a:r>
              <a:rPr lang="en-US" altLang="en-US" b="1" i="1" dirty="0"/>
              <a:t>Solution: </a:t>
            </a:r>
            <a:r>
              <a:rPr lang="en-US" altLang="en-US" sz="3200" dirty="0"/>
              <a:t>Compute the 95% confidence interval based on the mean number of visits to the Center reported by sample respondents.</a:t>
            </a:r>
            <a:endParaRPr lang="en-US" dirty="0"/>
          </a:p>
        </p:txBody>
      </p:sp>
      <p:sp>
        <p:nvSpPr>
          <p:cNvPr id="4" name="Content Placeholder 3"/>
          <p:cNvSpPr>
            <a:spLocks noGrp="1"/>
          </p:cNvSpPr>
          <p:nvPr>
            <p:ph sz="half" idx="2"/>
          </p:nvPr>
        </p:nvSpPr>
        <p:spPr>
          <a:xfrm>
            <a:off x="685800" y="3886200"/>
            <a:ext cx="7772400" cy="2057400"/>
          </a:xfrm>
          <a:solidFill>
            <a:srgbClr val="CCCCCC"/>
          </a:solidFill>
        </p:spPr>
        <p:txBody>
          <a:bodyPr/>
          <a:lstStyle/>
          <a:p>
            <a:pPr marL="0" indent="0">
              <a:buNone/>
            </a:pPr>
            <a:r>
              <a:rPr lang="en-US" altLang="en-US" sz="3200" i="1" dirty="0"/>
              <a:t>Based on the responses of 198 AFC members, we learn that the mean number of trips was 10.0, with a standard deviation of 7.3</a:t>
            </a:r>
            <a:endParaRPr lang="en-US" sz="3200" dirty="0"/>
          </a:p>
        </p:txBody>
      </p:sp>
    </p:spTree>
    <p:extLst>
      <p:ext uri="{BB962C8B-B14F-4D97-AF65-F5344CB8AC3E}">
        <p14:creationId xmlns:p14="http://schemas.microsoft.com/office/powerpoint/2010/main" val="3997408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sz="3600" b="1" dirty="0"/>
              <a:t>Question:</a:t>
            </a:r>
            <a:r>
              <a:rPr lang="en-US" altLang="en-US" sz="3600" dirty="0"/>
              <a:t> How many times per month do AFC members visit the center?</a:t>
            </a:r>
            <a:r>
              <a:rPr lang="en-US" altLang="en-US" sz="2000" dirty="0"/>
              <a:t> </a:t>
            </a:r>
            <a:r>
              <a:rPr lang="en-US" altLang="en-US" sz="2000" dirty="0" smtClean="0"/>
              <a:t>(2 </a:t>
            </a:r>
            <a:r>
              <a:rPr lang="en-US" altLang="en-US" sz="2000" dirty="0"/>
              <a:t>of 2)</a:t>
            </a:r>
            <a:endParaRPr lang="en-US" dirty="0"/>
          </a:p>
        </p:txBody>
      </p:sp>
      <p:pic>
        <p:nvPicPr>
          <p:cNvPr id="8" name="Picture 2" descr="A equation reads, sampling error equals z times (s divided by square root of 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3352799" cy="85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descr="A equation reads, sampling error equals 1.96 times 7.3 divided by square root of 198, which equals 1.0."/>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2095500" y="2133600"/>
            <a:ext cx="49530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4" descr="Text in the box reads, (x bar minus sampling error is less than or equal to mu, which is less than or equal to x bar plus sampling error); (10.0 minus 1.0 is less than or equal to mu, which is less than or equal to 10.0 plus 1.0); or (9.0, 11.0). "/>
          <p:cNvPicPr>
            <a:picLocks noGrp="1" noChangeAspect="1" noChangeArrowheads="1"/>
          </p:cNvPicPr>
          <p:nvPr>
            <p:ph idx="11"/>
          </p:nvPr>
        </p:nvPicPr>
        <p:blipFill>
          <a:blip r:embed="rId4">
            <a:extLst>
              <a:ext uri="{28A0092B-C50C-407E-A947-70E740481C1C}">
                <a14:useLocalDpi xmlns:a14="http://schemas.microsoft.com/office/drawing/2010/main" val="0"/>
              </a:ext>
            </a:extLst>
          </a:blip>
          <a:srcRect/>
          <a:stretch>
            <a:fillRect/>
          </a:stretch>
        </p:blipFill>
        <p:spPr bwMode="auto">
          <a:xfrm>
            <a:off x="1371601" y="3200400"/>
            <a:ext cx="68580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5"/>
          <p:cNvSpPr>
            <a:spLocks noGrp="1"/>
          </p:cNvSpPr>
          <p:nvPr>
            <p:ph sz="quarter" idx="12"/>
          </p:nvPr>
        </p:nvSpPr>
        <p:spPr>
          <a:xfrm>
            <a:off x="533400" y="4800600"/>
            <a:ext cx="8153400" cy="1219200"/>
          </a:xfrm>
          <a:solidFill>
            <a:srgbClr val="BBE0E3"/>
          </a:solidFill>
        </p:spPr>
        <p:txBody>
          <a:bodyPr/>
          <a:lstStyle/>
          <a:p>
            <a:pPr marL="0" indent="0">
              <a:buNone/>
            </a:pPr>
            <a:r>
              <a:rPr lang="en-US" altLang="en-US" sz="2400" b="1" i="1" dirty="0"/>
              <a:t>Therefore, we would be 95% confident that the mean number of trips per month in the AFC population lies between 9 and 11, inclusive.</a:t>
            </a:r>
            <a:endParaRPr lang="en-US" sz="2600" dirty="0"/>
          </a:p>
        </p:txBody>
      </p:sp>
    </p:spTree>
    <p:extLst>
      <p:ext uri="{BB962C8B-B14F-4D97-AF65-F5344CB8AC3E}">
        <p14:creationId xmlns:p14="http://schemas.microsoft.com/office/powerpoint/2010/main" val="324112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Converting Continuous Measures to Categorical Measures</a:t>
            </a:r>
            <a:endParaRPr lang="en-US" dirty="0"/>
          </a:p>
        </p:txBody>
      </p:sp>
      <p:sp>
        <p:nvSpPr>
          <p:cNvPr id="3" name="Content Placeholder 2"/>
          <p:cNvSpPr>
            <a:spLocks noGrp="1"/>
          </p:cNvSpPr>
          <p:nvPr>
            <p:ph sz="half" idx="1"/>
          </p:nvPr>
        </p:nvSpPr>
        <p:spPr>
          <a:xfrm>
            <a:off x="457200" y="1432560"/>
            <a:ext cx="8229600" cy="3520440"/>
          </a:xfrm>
        </p:spPr>
        <p:txBody>
          <a:bodyPr/>
          <a:lstStyle/>
          <a:p>
            <a:pPr marL="91440" indent="0">
              <a:spcBef>
                <a:spcPts val="600"/>
              </a:spcBef>
              <a:spcAft>
                <a:spcPts val="600"/>
              </a:spcAft>
              <a:buNone/>
            </a:pPr>
            <a:r>
              <a:rPr lang="en-US" altLang="en-US" sz="3200" dirty="0"/>
              <a:t>Sometimes it is useful to </a:t>
            </a:r>
            <a:r>
              <a:rPr lang="en-US" altLang="en-US" sz="3200" dirty="0" smtClean="0"/>
              <a:t>convert continuous </a:t>
            </a:r>
            <a:r>
              <a:rPr lang="en-US" altLang="en-US" sz="3200" dirty="0"/>
              <a:t>measures to </a:t>
            </a:r>
            <a:r>
              <a:rPr lang="en-US" altLang="en-US" sz="3200" dirty="0" smtClean="0"/>
              <a:t>categorical measures.</a:t>
            </a:r>
          </a:p>
          <a:p>
            <a:pPr marL="457200" indent="0">
              <a:spcBef>
                <a:spcPts val="600"/>
              </a:spcBef>
              <a:spcAft>
                <a:spcPts val="600"/>
              </a:spcAft>
              <a:buNone/>
            </a:pPr>
            <a:r>
              <a:rPr lang="en-US" altLang="en-US" sz="2800" i="1" dirty="0"/>
              <a:t>This is legitimate because measures at higher levels of measurement (in this case, continuous measures) have all the properties of measures at lower levels of measurement (categorical measures).</a:t>
            </a:r>
            <a:endParaRPr lang="en-US" altLang="en-US" sz="2800" dirty="0"/>
          </a:p>
        </p:txBody>
      </p:sp>
      <p:sp>
        <p:nvSpPr>
          <p:cNvPr id="4" name="Content Placeholder 3"/>
          <p:cNvSpPr>
            <a:spLocks noGrp="1"/>
          </p:cNvSpPr>
          <p:nvPr>
            <p:ph sz="half" idx="2"/>
          </p:nvPr>
        </p:nvSpPr>
        <p:spPr>
          <a:xfrm>
            <a:off x="1371600" y="5181600"/>
            <a:ext cx="6477000" cy="609600"/>
          </a:xfrm>
          <a:prstGeom prst="roundRect">
            <a:avLst/>
          </a:prstGeom>
          <a:ln w="28575">
            <a:solidFill>
              <a:srgbClr val="89A4A8"/>
            </a:solidFill>
          </a:ln>
        </p:spPr>
        <p:txBody>
          <a:bodyPr/>
          <a:lstStyle/>
          <a:p>
            <a:pPr marL="274320" indent="0">
              <a:buNone/>
            </a:pPr>
            <a:r>
              <a:rPr lang="en-US" altLang="en-US" sz="2800" b="1" dirty="0">
                <a:solidFill>
                  <a:schemeClr val="tx2"/>
                </a:solidFill>
              </a:rPr>
              <a:t>Why do this?</a:t>
            </a:r>
            <a:r>
              <a:rPr lang="en-US" altLang="en-US" sz="2800" b="1" dirty="0">
                <a:solidFill>
                  <a:schemeClr val="accent2"/>
                </a:solidFill>
              </a:rPr>
              <a:t> </a:t>
            </a:r>
            <a:r>
              <a:rPr lang="en-US" altLang="en-US" sz="2800" dirty="0"/>
              <a:t>Ease of interpretation</a:t>
            </a:r>
            <a:endParaRPr lang="en-US" dirty="0"/>
          </a:p>
        </p:txBody>
      </p:sp>
    </p:spTree>
    <p:extLst>
      <p:ext uri="{BB962C8B-B14F-4D97-AF65-F5344CB8AC3E}">
        <p14:creationId xmlns:p14="http://schemas.microsoft.com/office/powerpoint/2010/main" val="3171679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t>
            </a:r>
            <a:r>
              <a:rPr lang="en-US" altLang="en-US" dirty="0" smtClean="0"/>
              <a:t>Approaches</a:t>
            </a:r>
            <a:r>
              <a:rPr lang="en-US" altLang="en-US" sz="2000" dirty="0" smtClean="0"/>
              <a:t> (1 of 10)</a:t>
            </a:r>
            <a:endParaRPr lang="en-US" dirty="0"/>
          </a:p>
        </p:txBody>
      </p:sp>
      <p:sp>
        <p:nvSpPr>
          <p:cNvPr id="3" name="Content Placeholder 2"/>
          <p:cNvSpPr>
            <a:spLocks noGrp="1"/>
          </p:cNvSpPr>
          <p:nvPr>
            <p:ph idx="1"/>
          </p:nvPr>
        </p:nvSpPr>
        <p:spPr>
          <a:xfrm>
            <a:off x="914400" y="2209800"/>
            <a:ext cx="7239000" cy="2819400"/>
          </a:xfrm>
          <a:prstGeom prst="roundRect">
            <a:avLst/>
          </a:prstGeom>
          <a:solidFill>
            <a:srgbClr val="CCCCCC"/>
          </a:solidFill>
          <a:ln w="28575">
            <a:solidFill>
              <a:srgbClr val="89A4A7"/>
            </a:solidFill>
          </a:ln>
        </p:spPr>
        <p:txBody>
          <a:bodyPr/>
          <a:lstStyle/>
          <a:p>
            <a:pPr marL="0" indent="0" algn="ctr">
              <a:buNone/>
            </a:pPr>
            <a:r>
              <a:rPr lang="en-US" altLang="en-US" sz="3200" b="1" i="1" dirty="0">
                <a:solidFill>
                  <a:schemeClr val="tx2"/>
                </a:solidFill>
              </a:rPr>
              <a:t>COMMON APPROACHES</a:t>
            </a:r>
            <a:endParaRPr lang="en-US" altLang="en-US" b="1" i="1" dirty="0">
              <a:solidFill>
                <a:schemeClr val="tx2"/>
              </a:solidFill>
            </a:endParaRPr>
          </a:p>
          <a:p>
            <a:pPr marL="306141" indent="-306141" algn="ctr">
              <a:spcBef>
                <a:spcPts val="0"/>
              </a:spcBef>
              <a:spcAft>
                <a:spcPts val="0"/>
              </a:spcAft>
              <a:buNone/>
            </a:pPr>
            <a:r>
              <a:rPr lang="en-US" altLang="en-US" sz="2800" dirty="0"/>
              <a:t>judgment </a:t>
            </a:r>
          </a:p>
          <a:p>
            <a:pPr marL="306141" indent="-306141" algn="ctr">
              <a:spcAft>
                <a:spcPts val="0"/>
              </a:spcAft>
              <a:buNone/>
            </a:pPr>
            <a:r>
              <a:rPr lang="en-US" altLang="en-US" sz="2800" dirty="0"/>
              <a:t>median split</a:t>
            </a:r>
          </a:p>
          <a:p>
            <a:pPr marL="306141" indent="-306141" algn="ctr">
              <a:spcAft>
                <a:spcPts val="0"/>
              </a:spcAft>
              <a:buNone/>
            </a:pPr>
            <a:r>
              <a:rPr lang="en-US" altLang="en-US" sz="2800" dirty="0"/>
              <a:t>cumulative % breakdowns</a:t>
            </a:r>
          </a:p>
          <a:p>
            <a:pPr marL="306141" indent="-306141" algn="ctr">
              <a:spcAft>
                <a:spcPts val="0"/>
              </a:spcAft>
              <a:buNone/>
            </a:pPr>
            <a:r>
              <a:rPr lang="en-US" altLang="en-US" sz="2800" dirty="0"/>
              <a:t>two-box technique</a:t>
            </a:r>
            <a:endParaRPr lang="en-US" sz="2800" dirty="0"/>
          </a:p>
        </p:txBody>
      </p:sp>
    </p:spTree>
    <p:extLst>
      <p:ext uri="{BB962C8B-B14F-4D97-AF65-F5344CB8AC3E}">
        <p14:creationId xmlns:p14="http://schemas.microsoft.com/office/powerpoint/2010/main" val="377664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(2 </a:t>
            </a:r>
            <a:r>
              <a:rPr lang="en-US" altLang="en-US" sz="2000" dirty="0"/>
              <a:t>of 10)</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MEDIAN SPLIT</a:t>
            </a:r>
          </a:p>
          <a:p>
            <a:pPr marL="0" indent="0">
              <a:buFont typeface="Arial" pitchFamily="34" charset="0"/>
              <a:buNone/>
            </a:pPr>
            <a:r>
              <a:rPr lang="en-US" sz="3200" dirty="0"/>
              <a:t>A technique for converting a continuous measure into a categorical measure with two approximately equal-sized groups. The groups are formed by “splitting” the continuous measure at its median value.</a:t>
            </a:r>
            <a:endParaRPr lang="en-US" dirty="0"/>
          </a:p>
        </p:txBody>
      </p:sp>
    </p:spTree>
    <p:extLst>
      <p:ext uri="{BB962C8B-B14F-4D97-AF65-F5344CB8AC3E}">
        <p14:creationId xmlns:p14="http://schemas.microsoft.com/office/powerpoint/2010/main" val="783510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(3 of 10)</a:t>
            </a:r>
            <a:endParaRPr lang="en-US" dirty="0"/>
          </a:p>
        </p:txBody>
      </p:sp>
      <p:sp>
        <p:nvSpPr>
          <p:cNvPr id="3" name="Content Placeholder 2"/>
          <p:cNvSpPr>
            <a:spLocks noGrp="1"/>
          </p:cNvSpPr>
          <p:nvPr>
            <p:ph idx="1"/>
          </p:nvPr>
        </p:nvSpPr>
        <p:spPr>
          <a:xfrm>
            <a:off x="457200" y="1432560"/>
            <a:ext cx="8229600" cy="1539240"/>
          </a:xfrm>
        </p:spPr>
        <p:txBody>
          <a:bodyPr/>
          <a:lstStyle/>
          <a:p>
            <a:pPr marL="0" indent="0">
              <a:buNone/>
            </a:pPr>
            <a:r>
              <a:rPr lang="en-US" sz="3200" dirty="0"/>
              <a:t>The </a:t>
            </a:r>
            <a:r>
              <a:rPr lang="en-US" sz="3200" b="1" dirty="0">
                <a:solidFill>
                  <a:schemeClr val="tx2"/>
                </a:solidFill>
              </a:rPr>
              <a:t>MEDIAN</a:t>
            </a:r>
            <a:r>
              <a:rPr lang="en-US" sz="3200" dirty="0"/>
              <a:t> level of education is found by identifying the level that contains the 50</a:t>
            </a:r>
            <a:r>
              <a:rPr lang="en-US" sz="3200" baseline="30000" dirty="0"/>
              <a:t>th</a:t>
            </a:r>
            <a:r>
              <a:rPr lang="en-US" sz="3200" dirty="0"/>
              <a:t> percentile in the frequency distribution</a:t>
            </a:r>
            <a:r>
              <a:rPr lang="en-US" sz="3200" dirty="0" smtClean="0"/>
              <a:t>.</a:t>
            </a:r>
            <a:endParaRPr lang="en-US" dirty="0"/>
          </a:p>
        </p:txBody>
      </p:sp>
      <p:sp>
        <p:nvSpPr>
          <p:cNvPr id="8" name="Content Placeholder 3"/>
          <p:cNvSpPr>
            <a:spLocks noGrp="1"/>
          </p:cNvSpPr>
          <p:nvPr>
            <p:ph idx="10"/>
          </p:nvPr>
        </p:nvSpPr>
        <p:spPr>
          <a:xfrm>
            <a:off x="457200" y="3108960"/>
            <a:ext cx="8229600" cy="472440"/>
          </a:xfrm>
        </p:spPr>
        <p:txBody>
          <a:bodyPr/>
          <a:lstStyle/>
          <a:p>
            <a:pPr marL="0" indent="0">
              <a:buNone/>
            </a:pPr>
            <a:r>
              <a:rPr lang="en-US" sz="1800" b="1" dirty="0"/>
              <a:t>Exhibit 17.2 </a:t>
            </a:r>
            <a:r>
              <a:rPr lang="en-US" sz="1800" b="1" dirty="0" smtClean="0"/>
              <a:t> </a:t>
            </a:r>
            <a:r>
              <a:rPr lang="en-US" sz="1800" dirty="0" smtClean="0"/>
              <a:t>Avery </a:t>
            </a:r>
            <a:r>
              <a:rPr lang="en-US" sz="1800" dirty="0"/>
              <a:t>Fitness Center: Level of Education</a:t>
            </a:r>
            <a:endParaRPr lang="en-US" sz="1800" dirty="0"/>
          </a:p>
        </p:txBody>
      </p:sp>
      <p:graphicFrame>
        <p:nvGraphicFramePr>
          <p:cNvPr id="11" name="Table 4" descr="A table shows the level of education in Avery Fitness Center.&#10;&#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p:cNvGraphicFramePr>
            <a:graphicFrameLocks noGrp="1"/>
          </p:cNvGraphicFramePr>
          <p:nvPr>
            <p:ph idx="11"/>
            <p:extLst>
              <p:ext uri="{D42A27DB-BD31-4B8C-83A1-F6EECF244321}">
                <p14:modId xmlns:p14="http://schemas.microsoft.com/office/powerpoint/2010/main" val="3317535650"/>
              </p:ext>
            </p:extLst>
          </p:nvPr>
        </p:nvGraphicFramePr>
        <p:xfrm>
          <a:off x="457200" y="3581400"/>
          <a:ext cx="8229600" cy="2438400"/>
        </p:xfrm>
        <a:graphic>
          <a:graphicData uri="http://schemas.openxmlformats.org/drawingml/2006/table">
            <a:tbl>
              <a:tblPr firstRow="1" bandRow="1">
                <a:tableStyleId>{5C22544A-7EE6-4342-B048-85BDC9FD1C3A}</a:tableStyleId>
              </a:tblPr>
              <a:tblGrid>
                <a:gridCol w="3200400"/>
                <a:gridCol w="1097280"/>
                <a:gridCol w="1645920"/>
                <a:gridCol w="2286000"/>
              </a:tblGrid>
              <a:tr h="274320">
                <a:tc>
                  <a:txBody>
                    <a:bodyPr/>
                    <a:lstStyle/>
                    <a:p>
                      <a:r>
                        <a:rPr lang="en-US" sz="1400" b="1" i="0" u="none" strike="noStrike" kern="1200" baseline="0" dirty="0" smtClean="0">
                          <a:solidFill>
                            <a:schemeClr val="tx1"/>
                          </a:solidFill>
                          <a:latin typeface="+mn-lt"/>
                          <a:ea typeface="+mn-ea"/>
                          <a:cs typeface="+mn-cs"/>
                        </a:rPr>
                        <a:t>LEVEL OF EDUCATION ACHIEVED</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NUMBER</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VALID 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r>
                        <a:rPr lang="en-US" sz="1400" b="1" i="0" u="none" strike="noStrike" kern="1200" baseline="0" dirty="0" smtClean="0">
                          <a:solidFill>
                            <a:schemeClr val="tx1"/>
                          </a:solidFill>
                          <a:latin typeface="+mn-lt"/>
                          <a:ea typeface="+mn-ea"/>
                          <a:cs typeface="+mn-cs"/>
                        </a:rPr>
                        <a:t>CUMULATIVE 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r>
              <a:tr h="274320">
                <a:tc>
                  <a:txBody>
                    <a:bodyPr/>
                    <a:lstStyle/>
                    <a:p>
                      <a:r>
                        <a:rPr lang="en-US" sz="1400" b="0" i="0" u="none" strike="noStrike" kern="1200" baseline="0" dirty="0" smtClean="0">
                          <a:solidFill>
                            <a:schemeClr val="dk1"/>
                          </a:solidFill>
                          <a:latin typeface="+mn-lt"/>
                          <a:ea typeface="+mn-ea"/>
                          <a:cs typeface="+mn-cs"/>
                        </a:rPr>
                        <a:t>Less than high school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High school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34</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15%</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17%</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Some college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46</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20%</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37%</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Associate’s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7</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40%</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Four-year college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52</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23%</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64%</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274320">
                <a:tc>
                  <a:txBody>
                    <a:bodyPr/>
                    <a:lstStyle/>
                    <a:p>
                      <a:r>
                        <a:rPr lang="en-US" sz="1400" b="0" i="0" u="none" strike="noStrike" kern="1200" baseline="0" dirty="0" smtClean="0">
                          <a:solidFill>
                            <a:schemeClr val="dk1"/>
                          </a:solidFill>
                          <a:latin typeface="+mn-lt"/>
                          <a:ea typeface="+mn-ea"/>
                          <a:cs typeface="+mn-cs"/>
                        </a:rPr>
                        <a:t>Advanced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62</a:t>
                      </a:r>
                      <a:endParaRPr lang="en-US" sz="140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36%</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100%</a:t>
                      </a: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274320">
                <a:tc>
                  <a:txBody>
                    <a:bodyPr/>
                    <a:lstStyle/>
                    <a:p>
                      <a:r>
                        <a:rPr lang="en-US" sz="1400" b="0" i="0" u="none" strike="noStrike" kern="1200" baseline="0" dirty="0" smtClean="0">
                          <a:solidFill>
                            <a:schemeClr val="dk1"/>
                          </a:solidFill>
                          <a:latin typeface="+mn-lt"/>
                          <a:ea typeface="+mn-ea"/>
                          <a:cs typeface="+mn-cs"/>
                        </a:rPr>
                        <a:t>Total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u="dbl" baseline="0" dirty="0" smtClean="0"/>
                        <a:t>225</a:t>
                      </a:r>
                      <a:endParaRPr lang="en-US" sz="1400" u="dbl" baseline="0" dirty="0"/>
                    </a:p>
                  </a:txBody>
                  <a:tcPr marR="4114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u="dbl" baseline="0" dirty="0" smtClean="0"/>
                        <a:t>100%</a:t>
                      </a:r>
                      <a:endParaRPr lang="en-US" sz="1400" u="dbl" baseline="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endParaRPr lang="en-US" sz="1400" dirty="0"/>
                    </a:p>
                  </a:txBody>
                  <a:tcPr marR="9144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pic>
        <p:nvPicPr>
          <p:cNvPr id="1026" name="Picture 5" descr="An arrow points to 64 percent in the cumulative percent column."/>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tretch>
            <a:fillRect/>
          </a:stretch>
        </p:blipFill>
        <p:spPr bwMode="auto">
          <a:xfrm>
            <a:off x="7924800" y="2209800"/>
            <a:ext cx="1005757" cy="329766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54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(4 </a:t>
            </a:r>
            <a:r>
              <a:rPr lang="en-US" altLang="en-US" sz="2000" dirty="0"/>
              <a:t>of 10)</a:t>
            </a:r>
            <a:endParaRPr lang="en-US" dirty="0"/>
          </a:p>
        </p:txBody>
      </p:sp>
      <p:sp>
        <p:nvSpPr>
          <p:cNvPr id="3" name="Content Placeholder 2"/>
          <p:cNvSpPr>
            <a:spLocks noGrp="1"/>
          </p:cNvSpPr>
          <p:nvPr>
            <p:ph sz="half" idx="1"/>
          </p:nvPr>
        </p:nvSpPr>
        <p:spPr>
          <a:xfrm>
            <a:off x="457200" y="1432560"/>
            <a:ext cx="8229600" cy="4739640"/>
          </a:xfrm>
        </p:spPr>
        <p:txBody>
          <a:bodyPr/>
          <a:lstStyle/>
          <a:p>
            <a:pPr marL="0" indent="0">
              <a:buNone/>
            </a:pPr>
            <a:r>
              <a:rPr lang="en-US" sz="2800" dirty="0"/>
              <a:t>Using a median split will result in two education groups, a lower education group (64%; less than high school, high school degree, some college, associate’s degree, four-year college degree) and a higher education group (36%; advanced degree</a:t>
            </a:r>
            <a:r>
              <a:rPr lang="en-US" sz="2800" dirty="0" smtClean="0"/>
              <a:t>).</a:t>
            </a:r>
          </a:p>
          <a:p>
            <a:pPr marL="0" indent="0">
              <a:spcBef>
                <a:spcPts val="1800"/>
              </a:spcBef>
              <a:buNone/>
            </a:pPr>
            <a:r>
              <a:rPr lang="en-US" sz="2800" b="1" i="1" dirty="0" smtClean="0">
                <a:solidFill>
                  <a:schemeClr val="tx2"/>
                </a:solidFill>
              </a:rPr>
              <a:t>An </a:t>
            </a:r>
            <a:r>
              <a:rPr lang="en-US" sz="2800" b="1" i="1" dirty="0">
                <a:solidFill>
                  <a:schemeClr val="tx2"/>
                </a:solidFill>
              </a:rPr>
              <a:t>alternative approach that would produce a more even split of AFC respondents would be to combine those with a four-year or advanced degree as the higher education group.</a:t>
            </a:r>
            <a:endParaRPr lang="en-US" sz="3000" dirty="0"/>
          </a:p>
        </p:txBody>
      </p:sp>
    </p:spTree>
    <p:extLst>
      <p:ext uri="{BB962C8B-B14F-4D97-AF65-F5344CB8AC3E}">
        <p14:creationId xmlns:p14="http://schemas.microsoft.com/office/powerpoint/2010/main" val="1484458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(5 </a:t>
            </a:r>
            <a:r>
              <a:rPr lang="en-US" altLang="en-US" sz="2000" dirty="0"/>
              <a:t>of 10)</a:t>
            </a:r>
            <a:endParaRPr lang="en-US" dirty="0"/>
          </a:p>
        </p:txBody>
      </p:sp>
      <p:sp>
        <p:nvSpPr>
          <p:cNvPr id="3" name="Content Placeholder 2"/>
          <p:cNvSpPr>
            <a:spLocks noGrp="1"/>
          </p:cNvSpPr>
          <p:nvPr>
            <p:ph sz="half" idx="1"/>
          </p:nvPr>
        </p:nvSpPr>
        <p:spPr>
          <a:xfrm>
            <a:off x="457200" y="1432560"/>
            <a:ext cx="8229600" cy="4739640"/>
          </a:xfrm>
        </p:spPr>
        <p:txBody>
          <a:bodyPr/>
          <a:lstStyle/>
          <a:p>
            <a:pPr marL="0" indent="0">
              <a:spcBef>
                <a:spcPts val="600"/>
              </a:spcBef>
              <a:spcAft>
                <a:spcPts val="600"/>
              </a:spcAft>
              <a:buFont typeface="Arial" pitchFamily="34" charset="0"/>
              <a:buNone/>
            </a:pPr>
            <a:r>
              <a:rPr lang="en-US" b="1" dirty="0">
                <a:solidFill>
                  <a:schemeClr val="tx2"/>
                </a:solidFill>
              </a:rPr>
              <a:t>CUMULATIVE PERCENTAGE BREAKDOWN</a:t>
            </a:r>
            <a:endParaRPr lang="en-US" sz="3200" b="1" dirty="0">
              <a:solidFill>
                <a:schemeClr val="tx2"/>
              </a:solidFill>
            </a:endParaRPr>
          </a:p>
          <a:p>
            <a:pPr marL="0" indent="0">
              <a:spcBef>
                <a:spcPts val="600"/>
              </a:spcBef>
              <a:spcAft>
                <a:spcPts val="600"/>
              </a:spcAft>
              <a:buFont typeface="Arial" pitchFamily="34" charset="0"/>
              <a:buNone/>
            </a:pPr>
            <a:r>
              <a:rPr lang="en-US" sz="3200" dirty="0"/>
              <a:t>A technique for converting a continuous measure into a categorical measure. The categories are formed based on the cumulative percentages obtained in a frequency analysis.</a:t>
            </a:r>
            <a:endParaRPr lang="en-US" sz="3000" dirty="0"/>
          </a:p>
        </p:txBody>
      </p:sp>
    </p:spTree>
    <p:extLst>
      <p:ext uri="{BB962C8B-B14F-4D97-AF65-F5344CB8AC3E}">
        <p14:creationId xmlns:p14="http://schemas.microsoft.com/office/powerpoint/2010/main" val="2527469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(6 </a:t>
            </a:r>
            <a:r>
              <a:rPr lang="en-US" altLang="en-US" sz="2000" dirty="0"/>
              <a:t>of 10)</a:t>
            </a:r>
            <a:endParaRPr lang="en-US" dirty="0"/>
          </a:p>
        </p:txBody>
      </p:sp>
      <p:sp>
        <p:nvSpPr>
          <p:cNvPr id="3" name="Content Placeholder 2"/>
          <p:cNvSpPr>
            <a:spLocks noGrp="1"/>
          </p:cNvSpPr>
          <p:nvPr>
            <p:ph sz="half" idx="1"/>
          </p:nvPr>
        </p:nvSpPr>
        <p:spPr>
          <a:xfrm>
            <a:off x="457200" y="1432560"/>
            <a:ext cx="8229600" cy="4739640"/>
          </a:xfrm>
        </p:spPr>
        <p:txBody>
          <a:bodyPr/>
          <a:lstStyle/>
          <a:p>
            <a:pPr marL="0" indent="0">
              <a:buFont typeface="Arial" pitchFamily="34" charset="0"/>
              <a:buNone/>
            </a:pPr>
            <a:r>
              <a:rPr lang="en-US" dirty="0"/>
              <a:t>If we wanted three approximately equal-sized education groups instead of six, we could use the </a:t>
            </a:r>
            <a:r>
              <a:rPr lang="en-US" b="1" dirty="0">
                <a:solidFill>
                  <a:schemeClr val="tx2"/>
                </a:solidFill>
              </a:rPr>
              <a:t>cumulative percentage breakdown</a:t>
            </a:r>
            <a:r>
              <a:rPr lang="en-US" dirty="0"/>
              <a:t> to construct the groups.</a:t>
            </a:r>
            <a:endParaRPr lang="en-US" sz="3000" dirty="0"/>
          </a:p>
        </p:txBody>
      </p:sp>
    </p:spTree>
    <p:extLst>
      <p:ext uri="{BB962C8B-B14F-4D97-AF65-F5344CB8AC3E}">
        <p14:creationId xmlns:p14="http://schemas.microsoft.com/office/powerpoint/2010/main" val="396663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FF"/>
                </a:solidFill>
              </a:rPr>
              <a:t>Data Analysis: </a:t>
            </a:r>
            <a:r>
              <a:rPr lang="en-US" b="1" i="1" dirty="0">
                <a:solidFill>
                  <a:srgbClr val="FFFFFF"/>
                </a:solidFill>
              </a:rPr>
              <a:t>Two Key Considerations</a:t>
            </a:r>
            <a:r>
              <a:rPr lang="en-US" altLang="en-US" sz="2000" dirty="0" smtClean="0"/>
              <a:t> (1 </a:t>
            </a:r>
            <a:r>
              <a:rPr lang="en-US" altLang="en-US" sz="2000" dirty="0"/>
              <a:t>of </a:t>
            </a:r>
            <a:r>
              <a:rPr lang="en-US" altLang="en-US" sz="2000" dirty="0" smtClean="0"/>
              <a:t>2)</a:t>
            </a:r>
            <a:endParaRPr lang="en-US" sz="2000" dirty="0"/>
          </a:p>
        </p:txBody>
      </p:sp>
      <p:sp>
        <p:nvSpPr>
          <p:cNvPr id="3" name="Content Placeholder 2"/>
          <p:cNvSpPr>
            <a:spLocks noGrp="1"/>
          </p:cNvSpPr>
          <p:nvPr>
            <p:ph idx="1"/>
          </p:nvPr>
        </p:nvSpPr>
        <p:spPr/>
        <p:txBody>
          <a:bodyPr/>
          <a:lstStyle/>
          <a:p>
            <a:pPr marL="731520" indent="-731520" defTabSz="914172">
              <a:buAutoNum type="arabicParenBoth"/>
              <a:defRPr/>
            </a:pPr>
            <a:r>
              <a:rPr lang="en-US" dirty="0"/>
              <a:t>Is the variable to be analyzed by itself (</a:t>
            </a:r>
            <a:r>
              <a:rPr lang="en-US" dirty="0" err="1"/>
              <a:t>univariate</a:t>
            </a:r>
            <a:r>
              <a:rPr lang="en-US" dirty="0"/>
              <a:t> analysis) or in relationship to other variables (multivariate analysis</a:t>
            </a:r>
            <a:r>
              <a:rPr lang="en-US" dirty="0" smtClean="0"/>
              <a:t>)?</a:t>
            </a:r>
            <a:endParaRPr lang="en-US" dirty="0"/>
          </a:p>
          <a:p>
            <a:pPr marL="731520" indent="-731520" defTabSz="914172">
              <a:buAutoNum type="arabicParenBoth"/>
              <a:defRPr/>
            </a:pPr>
            <a:r>
              <a:rPr lang="en-US" dirty="0" smtClean="0"/>
              <a:t>What </a:t>
            </a:r>
            <a:r>
              <a:rPr lang="en-US" dirty="0"/>
              <a:t>level of measurement </a:t>
            </a:r>
            <a:r>
              <a:rPr lang="en-US" dirty="0" smtClean="0"/>
              <a:t>was used?</a:t>
            </a:r>
            <a:endParaRPr lang="en-US" sz="700" dirty="0"/>
          </a:p>
          <a:p>
            <a:pPr marL="731520" indent="-731520" defTabSz="914172">
              <a:buClr>
                <a:srgbClr val="FFFFFF"/>
              </a:buClr>
              <a:defRPr/>
            </a:pPr>
            <a:r>
              <a:rPr lang="en-US" sz="3000" b="1" i="1" dirty="0" smtClean="0">
                <a:solidFill>
                  <a:schemeClr val="tx2"/>
                </a:solidFill>
              </a:rPr>
              <a:t>If </a:t>
            </a:r>
            <a:r>
              <a:rPr lang="en-US" sz="3000" b="1" i="1" dirty="0">
                <a:solidFill>
                  <a:schemeClr val="tx2"/>
                </a:solidFill>
              </a:rPr>
              <a:t>you can answer these two questions, data analysis is easy...</a:t>
            </a:r>
          </a:p>
        </p:txBody>
      </p:sp>
    </p:spTree>
    <p:extLst>
      <p:ext uri="{BB962C8B-B14F-4D97-AF65-F5344CB8AC3E}">
        <p14:creationId xmlns:p14="http://schemas.microsoft.com/office/powerpoint/2010/main" val="2277471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(7 </a:t>
            </a:r>
            <a:r>
              <a:rPr lang="en-US" altLang="en-US" sz="2000" dirty="0"/>
              <a:t>of 10)</a:t>
            </a:r>
            <a:endParaRPr lang="en-US" dirty="0"/>
          </a:p>
        </p:txBody>
      </p:sp>
      <p:pic>
        <p:nvPicPr>
          <p:cNvPr id="6147" name="Picture 2" descr="A table shows the level of education in Avery Fitness Center.&#10;The column headers are Level of education achieved, Number, Valid Percent, Cumulative Percent. The row-wise data is as follows: Less than high school, 4, 2 percent, 2 percent; High school degree, 34, 15 percent, 17 percent; Some college, 46, 20 percent, 37 percent; Associate’s degree, 7, 3 percent, 40 percent; Four-year college degree, 52, 23 percent, 64 percent; Advanced degree, 82 (underlined), 36 percent (underlined), 100 percent; Total, 225 (underlined), 100 percent (underlined), blank. In the last column, namely the cumulative percent, the first three cells are grouped under the label ‘lower,’ the next two cells are grouped under the label ‘medium,’ and the next cell is labeled ‘highest.’ "/>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458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88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(8 </a:t>
            </a:r>
            <a:r>
              <a:rPr lang="en-US" altLang="en-US" sz="2000" dirty="0"/>
              <a:t>of 10)</a:t>
            </a:r>
            <a:endParaRPr lang="en-US" dirty="0"/>
          </a:p>
        </p:txBody>
      </p:sp>
      <p:sp>
        <p:nvSpPr>
          <p:cNvPr id="3" name="Content Placeholder 2"/>
          <p:cNvSpPr>
            <a:spLocks noGrp="1"/>
          </p:cNvSpPr>
          <p:nvPr>
            <p:ph sz="half" idx="1"/>
          </p:nvPr>
        </p:nvSpPr>
        <p:spPr>
          <a:xfrm>
            <a:off x="457200" y="1432560"/>
            <a:ext cx="8229600" cy="4663440"/>
          </a:xfrm>
        </p:spPr>
        <p:txBody>
          <a:bodyPr/>
          <a:lstStyle/>
          <a:p>
            <a:pPr marL="0" indent="0">
              <a:spcBef>
                <a:spcPts val="600"/>
              </a:spcBef>
              <a:spcAft>
                <a:spcPts val="600"/>
              </a:spcAft>
              <a:buFont typeface="Arial" pitchFamily="34" charset="0"/>
              <a:buNone/>
            </a:pPr>
            <a:r>
              <a:rPr lang="en-US" b="1" dirty="0">
                <a:solidFill>
                  <a:schemeClr val="tx2"/>
                </a:solidFill>
              </a:rPr>
              <a:t>TWO-BOX TECHNIQUE</a:t>
            </a:r>
            <a:endParaRPr lang="en-US" sz="4000" b="1" dirty="0">
              <a:solidFill>
                <a:schemeClr val="tx2"/>
              </a:solidFill>
            </a:endParaRPr>
          </a:p>
          <a:p>
            <a:pPr marL="0" indent="0">
              <a:spcBef>
                <a:spcPts val="600"/>
              </a:spcBef>
              <a:spcAft>
                <a:spcPts val="600"/>
              </a:spcAft>
              <a:buFont typeface="Arial" pitchFamily="34" charset="0"/>
              <a:buNone/>
            </a:pPr>
            <a:r>
              <a:rPr lang="en-US" sz="3200" dirty="0"/>
              <a:t>A technique for converting an interval-level rating scale into a categorical measure, usually used for presentation purposes. The percentage of respondents choosing one of the top two positions on a rating scale is reported.</a:t>
            </a:r>
            <a:endParaRPr lang="en-US" dirty="0"/>
          </a:p>
        </p:txBody>
      </p:sp>
    </p:spTree>
    <p:extLst>
      <p:ext uri="{BB962C8B-B14F-4D97-AF65-F5344CB8AC3E}">
        <p14:creationId xmlns:p14="http://schemas.microsoft.com/office/powerpoint/2010/main" val="842897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(9 </a:t>
            </a:r>
            <a:r>
              <a:rPr lang="en-US" altLang="en-US" sz="2000" dirty="0"/>
              <a:t>of 10)</a:t>
            </a:r>
            <a:endParaRPr lang="en-US" dirty="0"/>
          </a:p>
        </p:txBody>
      </p:sp>
      <p:sp>
        <p:nvSpPr>
          <p:cNvPr id="6" name="Content Placeholder 2"/>
          <p:cNvSpPr>
            <a:spLocks noGrp="1"/>
          </p:cNvSpPr>
          <p:nvPr>
            <p:ph sz="half" idx="1"/>
          </p:nvPr>
        </p:nvSpPr>
        <p:spPr>
          <a:xfrm>
            <a:off x="457200" y="1584960"/>
            <a:ext cx="8595360" cy="1005840"/>
          </a:xfrm>
        </p:spPr>
        <p:txBody>
          <a:bodyPr/>
          <a:lstStyle/>
          <a:p>
            <a:pPr marL="0" indent="0">
              <a:buNone/>
            </a:pPr>
            <a:r>
              <a:rPr lang="en-US" sz="1800" b="1" dirty="0"/>
              <a:t>Exhibit 17.6</a:t>
            </a:r>
            <a:r>
              <a:rPr lang="en-US" sz="1800" dirty="0"/>
              <a:t> </a:t>
            </a:r>
            <a:r>
              <a:rPr lang="en-US" sz="1800" dirty="0"/>
              <a:t> </a:t>
            </a:r>
            <a:r>
              <a:rPr lang="en-US" sz="1800" dirty="0" smtClean="0"/>
              <a:t>Avery </a:t>
            </a:r>
            <a:r>
              <a:rPr lang="en-US" sz="1800" dirty="0"/>
              <a:t>Fitness Center: Reasons for Participation “How important </a:t>
            </a:r>
            <a:r>
              <a:rPr lang="en-US" sz="1800" dirty="0" smtClean="0"/>
              <a:t>to you </a:t>
            </a:r>
            <a:r>
              <a:rPr lang="en-US" sz="1800" dirty="0"/>
              <a:t>personally is each of the following reasons for participating in AFC programs?”</a:t>
            </a:r>
          </a:p>
          <a:p>
            <a:pPr marL="0" indent="0">
              <a:buNone/>
            </a:pPr>
            <a:r>
              <a:rPr lang="en-US" sz="1800" i="1" dirty="0"/>
              <a:t>Number (Percentage) of Respondents Selecting Each Response Category</a:t>
            </a:r>
            <a:endParaRPr lang="en-US" sz="1800" dirty="0"/>
          </a:p>
        </p:txBody>
      </p:sp>
      <p:graphicFrame>
        <p:nvGraphicFramePr>
          <p:cNvPr id="8" name="Table 3" descr="A table is titled, Avery Fitness Center: Reasons for Participation “How important to you personally is each of the following reasons for participating in AFC programs?” Number (Percentage) of Respondents Selecting Each Response Category."/>
          <p:cNvGraphicFramePr>
            <a:graphicFrameLocks noGrp="1"/>
          </p:cNvGraphicFramePr>
          <p:nvPr>
            <p:ph sz="half" idx="2"/>
            <p:extLst>
              <p:ext uri="{D42A27DB-BD31-4B8C-83A1-F6EECF244321}">
                <p14:modId xmlns:p14="http://schemas.microsoft.com/office/powerpoint/2010/main" val="1763039151"/>
              </p:ext>
            </p:extLst>
          </p:nvPr>
        </p:nvGraphicFramePr>
        <p:xfrm>
          <a:off x="457200" y="2743200"/>
          <a:ext cx="8229600" cy="2468880"/>
        </p:xfrm>
        <a:graphic>
          <a:graphicData uri="http://schemas.openxmlformats.org/drawingml/2006/table">
            <a:tbl>
              <a:tblPr firstRow="1" bandRow="1">
                <a:tableStyleId>{5C22544A-7EE6-4342-B048-85BDC9FD1C3A}</a:tableStyleId>
              </a:tblPr>
              <a:tblGrid>
                <a:gridCol w="2560320"/>
                <a:gridCol w="1463040"/>
                <a:gridCol w="914400"/>
                <a:gridCol w="914400"/>
                <a:gridCol w="914400"/>
                <a:gridCol w="1463040"/>
              </a:tblGrid>
              <a:tr h="640080">
                <a:tc>
                  <a:txBody>
                    <a:bodyPr/>
                    <a:lstStyle/>
                    <a:p>
                      <a:pPr algn="ctr"/>
                      <a:endParaRPr lang="en-US" sz="16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600" b="1" i="0" u="none" strike="noStrike" kern="1200" baseline="0" dirty="0" smtClean="0">
                          <a:solidFill>
                            <a:schemeClr val="tx1"/>
                          </a:solidFill>
                          <a:latin typeface="+mn-lt"/>
                          <a:ea typeface="+mn-ea"/>
                          <a:cs typeface="+mn-cs"/>
                        </a:rPr>
                        <a:t>NOT AT ALL IMPORTANT</a:t>
                      </a: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600"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i="0" u="none" strike="noStrike" kern="1200" baseline="0" dirty="0" smtClean="0">
                          <a:solidFill>
                            <a:schemeClr val="tx1"/>
                          </a:solidFill>
                          <a:latin typeface="+mn-lt"/>
                          <a:ea typeface="+mn-ea"/>
                          <a:cs typeface="+mn-cs"/>
                        </a:rPr>
                        <a:t>VERY IMPORTANT</a:t>
                      </a:r>
                      <a:endParaRPr lang="en-US" sz="1600" b="1" dirty="0" smtClean="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457200">
                <a:tc>
                  <a:txBody>
                    <a:bodyPr/>
                    <a:lstStyle/>
                    <a:p>
                      <a:r>
                        <a:rPr lang="en-US" sz="1600" b="0" i="0" u="none" strike="noStrike" kern="1200" baseline="0" dirty="0" smtClean="0">
                          <a:solidFill>
                            <a:schemeClr val="dk1"/>
                          </a:solidFill>
                          <a:latin typeface="+mn-lt"/>
                          <a:ea typeface="+mn-ea"/>
                          <a:cs typeface="+mn-cs"/>
                        </a:rPr>
                        <a:t>General health and fitness</a:t>
                      </a: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5 (2)</a:t>
                      </a:r>
                      <a:endParaRPr lang="en-US" sz="1600" dirty="0"/>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2 (1)</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4 (2)</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26 (11)</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192 (84)</a:t>
                      </a:r>
                      <a:endParaRPr lang="en-US" sz="1600" dirty="0"/>
                    </a:p>
                  </a:txBody>
                  <a:tcPr marR="3657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dk1"/>
                          </a:solidFill>
                          <a:latin typeface="+mn-lt"/>
                          <a:ea typeface="+mn-ea"/>
                          <a:cs typeface="+mn-cs"/>
                        </a:rPr>
                        <a:t>Social aspects</a:t>
                      </a: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27 (13)</a:t>
                      </a:r>
                      <a:endParaRPr lang="en-US" sz="1600" dirty="0"/>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34 (17)</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59 (29)</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48 (24)</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35 (17)</a:t>
                      </a:r>
                      <a:endParaRPr lang="en-US" sz="1600" dirty="0"/>
                    </a:p>
                  </a:txBody>
                  <a:tcPr marR="3657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600" b="0" i="0" u="none" strike="noStrike" kern="1200" baseline="0" dirty="0" smtClean="0">
                          <a:solidFill>
                            <a:schemeClr val="dk1"/>
                          </a:solidFill>
                          <a:latin typeface="+mn-lt"/>
                          <a:ea typeface="+mn-ea"/>
                          <a:cs typeface="+mn-cs"/>
                        </a:rPr>
                        <a:t>Physical enjoyment</a:t>
                      </a: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8 (4)</a:t>
                      </a:r>
                      <a:endParaRPr lang="en-US" sz="1600" dirty="0"/>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10 (5)</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43 (21)</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67 (33)</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600" b="0" i="0" u="none" strike="noStrike" kern="1200" baseline="0" dirty="0" smtClean="0">
                          <a:solidFill>
                            <a:schemeClr val="dk1"/>
                          </a:solidFill>
                          <a:latin typeface="+mn-lt"/>
                          <a:ea typeface="+mn-ea"/>
                          <a:cs typeface="+mn-cs"/>
                        </a:rPr>
                        <a:t>74 (37)</a:t>
                      </a:r>
                      <a:endParaRPr lang="en-US" sz="1600" dirty="0"/>
                    </a:p>
                  </a:txBody>
                  <a:tcPr marR="3657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600" b="0" i="0" u="none" strike="noStrike" kern="1200" baseline="0" dirty="0" smtClean="0">
                          <a:solidFill>
                            <a:schemeClr val="dk1"/>
                          </a:solidFill>
                          <a:latin typeface="+mn-lt"/>
                          <a:ea typeface="+mn-ea"/>
                          <a:cs typeface="+mn-cs"/>
                        </a:rPr>
                        <a:t>Specific medical concerns</a:t>
                      </a:r>
                      <a:endParaRPr lang="en-US" sz="1600"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17 (8)</a:t>
                      </a:r>
                      <a:endParaRPr lang="en-US" sz="1600" dirty="0"/>
                    </a:p>
                  </a:txBody>
                  <a:tcPr marR="45720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8 (4)</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22 (11)</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62 (30)</a:t>
                      </a:r>
                      <a:endParaRPr lang="en-US" sz="1600" dirty="0"/>
                    </a:p>
                  </a:txBody>
                  <a:tcPr marR="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600" b="0" i="0" u="none" strike="noStrike" kern="1200" baseline="0" dirty="0" smtClean="0">
                          <a:solidFill>
                            <a:schemeClr val="dk1"/>
                          </a:solidFill>
                          <a:latin typeface="+mn-lt"/>
                          <a:ea typeface="+mn-ea"/>
                          <a:cs typeface="+mn-cs"/>
                        </a:rPr>
                        <a:t>100 (48)</a:t>
                      </a:r>
                      <a:endParaRPr lang="en-US" sz="1600" dirty="0"/>
                    </a:p>
                  </a:txBody>
                  <a:tcPr marR="3657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bl>
          </a:graphicData>
        </a:graphic>
      </p:graphicFrame>
    </p:spTree>
    <p:extLst>
      <p:ext uri="{BB962C8B-B14F-4D97-AF65-F5344CB8AC3E}">
        <p14:creationId xmlns:p14="http://schemas.microsoft.com/office/powerpoint/2010/main" val="2339822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Approaches</a:t>
            </a:r>
            <a:r>
              <a:rPr lang="en-US" altLang="en-US" sz="2000" dirty="0"/>
              <a:t> </a:t>
            </a:r>
            <a:r>
              <a:rPr lang="en-US" altLang="en-US" sz="2000" dirty="0" smtClean="0"/>
              <a:t>(10 </a:t>
            </a:r>
            <a:r>
              <a:rPr lang="en-US" altLang="en-US" sz="2000" dirty="0"/>
              <a:t>of 10)</a:t>
            </a:r>
            <a:endParaRPr lang="en-US" dirty="0"/>
          </a:p>
        </p:txBody>
      </p:sp>
      <p:sp>
        <p:nvSpPr>
          <p:cNvPr id="6" name="Content Placeholder 2"/>
          <p:cNvSpPr>
            <a:spLocks noGrp="1"/>
          </p:cNvSpPr>
          <p:nvPr>
            <p:ph sz="half" idx="1"/>
          </p:nvPr>
        </p:nvSpPr>
        <p:spPr>
          <a:xfrm>
            <a:off x="457200" y="1889760"/>
            <a:ext cx="8229600" cy="777240"/>
          </a:xfrm>
        </p:spPr>
        <p:txBody>
          <a:bodyPr/>
          <a:lstStyle/>
          <a:p>
            <a:pPr marL="0" indent="0">
              <a:buNone/>
            </a:pPr>
            <a:r>
              <a:rPr lang="en-US" sz="2000" b="1" dirty="0"/>
              <a:t>Exhibit 17.7 </a:t>
            </a:r>
            <a:r>
              <a:rPr lang="en-US" sz="2000" b="1" dirty="0" smtClean="0"/>
              <a:t> </a:t>
            </a:r>
            <a:r>
              <a:rPr lang="en-US" sz="2000" dirty="0"/>
              <a:t>Avery Fitness Center: Two-Box Results, With Descriptive Statistics</a:t>
            </a:r>
            <a:endParaRPr lang="en-US" sz="2000" dirty="0"/>
          </a:p>
        </p:txBody>
      </p:sp>
      <p:graphicFrame>
        <p:nvGraphicFramePr>
          <p:cNvPr id="8" name="Table 3" descr="A table is titled, Avery Fitness Center: Two-Box Results, With Descriptive Statistics. &#10;The first column of the table shows the reasons for participation, and the column headers from the second to the fifth columns are as follows: Two-Box, Mean, (S.D.), N. The row-wise data is as follows: General health and fitness, 95 percent, 4.7, (0.7), 229; Social aspects, 41 percent, 3.2, (1.3), 203; Physical enjoyment, 70 percent, 3.9, (1.1), 202; Specific medical concerns, 78 percent, 4.1, (1.2), 209."/>
          <p:cNvGraphicFramePr>
            <a:graphicFrameLocks noGrp="1"/>
          </p:cNvGraphicFramePr>
          <p:nvPr>
            <p:ph sz="half" idx="2"/>
            <p:extLst>
              <p:ext uri="{D42A27DB-BD31-4B8C-83A1-F6EECF244321}">
                <p14:modId xmlns:p14="http://schemas.microsoft.com/office/powerpoint/2010/main" val="282068037"/>
              </p:ext>
            </p:extLst>
          </p:nvPr>
        </p:nvGraphicFramePr>
        <p:xfrm>
          <a:off x="457200" y="2743200"/>
          <a:ext cx="8229600" cy="2286000"/>
        </p:xfrm>
        <a:graphic>
          <a:graphicData uri="http://schemas.openxmlformats.org/drawingml/2006/table">
            <a:tbl>
              <a:tblPr firstRow="1" bandRow="1">
                <a:tableStyleId>{5C22544A-7EE6-4342-B048-85BDC9FD1C3A}</a:tableStyleId>
              </a:tblPr>
              <a:tblGrid>
                <a:gridCol w="3200400"/>
                <a:gridCol w="1371600"/>
                <a:gridCol w="1219200"/>
                <a:gridCol w="1219200"/>
                <a:gridCol w="1219200"/>
              </a:tblGrid>
              <a:tr h="457200">
                <a:tc>
                  <a:txBody>
                    <a:bodyPr/>
                    <a:lstStyle/>
                    <a:p>
                      <a:endParaRPr lang="en-US"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800" b="1" i="0" u="none" strike="noStrike" kern="1200" baseline="0" dirty="0" smtClean="0">
                          <a:solidFill>
                            <a:schemeClr val="tx1"/>
                          </a:solidFill>
                          <a:latin typeface="+mn-lt"/>
                          <a:ea typeface="+mn-ea"/>
                          <a:cs typeface="+mn-cs"/>
                        </a:rPr>
                        <a:t>TWO-BOX</a:t>
                      </a:r>
                      <a:endParaRPr lang="en-US"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800" b="1" i="0" u="none" strike="noStrike" kern="1200" baseline="0" dirty="0" smtClean="0">
                          <a:solidFill>
                            <a:schemeClr val="tx1"/>
                          </a:solidFill>
                          <a:latin typeface="+mn-lt"/>
                          <a:ea typeface="+mn-ea"/>
                          <a:cs typeface="+mn-cs"/>
                        </a:rPr>
                        <a:t>MEAN</a:t>
                      </a:r>
                      <a:endParaRPr lang="en-US"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800" b="1" i="0" u="none" strike="noStrike" kern="1200" baseline="0" dirty="0" smtClean="0">
                          <a:solidFill>
                            <a:schemeClr val="tx1"/>
                          </a:solidFill>
                          <a:latin typeface="+mn-lt"/>
                          <a:ea typeface="+mn-ea"/>
                          <a:cs typeface="+mn-cs"/>
                        </a:rPr>
                        <a:t>(S.D.)</a:t>
                      </a:r>
                      <a:endParaRPr lang="en-US"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800" b="1" i="1" u="none" strike="noStrike" kern="1200" baseline="0" dirty="0" smtClean="0">
                          <a:solidFill>
                            <a:schemeClr val="tx1"/>
                          </a:solidFill>
                          <a:latin typeface="+mn-lt"/>
                          <a:ea typeface="+mn-ea"/>
                          <a:cs typeface="+mn-cs"/>
                        </a:rPr>
                        <a:t>N</a:t>
                      </a:r>
                      <a:endParaRPr lang="en-US" b="1"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457200">
                <a:tc>
                  <a:txBody>
                    <a:bodyPr/>
                    <a:lstStyle/>
                    <a:p>
                      <a:r>
                        <a:rPr lang="en-US" sz="1800" b="0" i="0" u="none" strike="noStrike" kern="1200" baseline="0" dirty="0" smtClean="0">
                          <a:solidFill>
                            <a:schemeClr val="dk1"/>
                          </a:solidFill>
                          <a:latin typeface="+mn-lt"/>
                          <a:ea typeface="+mn-ea"/>
                          <a:cs typeface="+mn-cs"/>
                        </a:rPr>
                        <a:t>General health and fitness</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95%</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4.7</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(0.7)</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229</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800" b="0" i="0" u="none" strike="noStrike" kern="1200" baseline="0" dirty="0" smtClean="0">
                          <a:solidFill>
                            <a:schemeClr val="dk1"/>
                          </a:solidFill>
                          <a:latin typeface="+mn-lt"/>
                          <a:ea typeface="+mn-ea"/>
                          <a:cs typeface="+mn-cs"/>
                        </a:rPr>
                        <a:t>Social aspects</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41%</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3.2</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(1.3)</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203</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457200">
                <a:tc>
                  <a:txBody>
                    <a:bodyPr/>
                    <a:lstStyle/>
                    <a:p>
                      <a:r>
                        <a:rPr lang="en-US" sz="1800" b="0" i="0" u="none" strike="noStrike" kern="1200" baseline="0" dirty="0" smtClean="0">
                          <a:solidFill>
                            <a:schemeClr val="dk1"/>
                          </a:solidFill>
                          <a:latin typeface="+mn-lt"/>
                          <a:ea typeface="+mn-ea"/>
                          <a:cs typeface="+mn-cs"/>
                        </a:rPr>
                        <a:t>Physical enjoyment</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70%</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3.9</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(1.1)</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ctr"/>
                      <a:r>
                        <a:rPr lang="en-US" sz="1800" b="0" i="0" u="none" strike="noStrike" kern="1200" baseline="0" dirty="0" smtClean="0">
                          <a:solidFill>
                            <a:schemeClr val="dk1"/>
                          </a:solidFill>
                          <a:latin typeface="+mn-lt"/>
                          <a:ea typeface="+mn-ea"/>
                          <a:cs typeface="+mn-cs"/>
                        </a:rPr>
                        <a:t>202</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457200">
                <a:tc>
                  <a:txBody>
                    <a:bodyPr/>
                    <a:lstStyle/>
                    <a:p>
                      <a:r>
                        <a:rPr lang="en-US" sz="1800" b="0" i="0" u="none" strike="noStrike" kern="1200" baseline="0" dirty="0" smtClean="0">
                          <a:solidFill>
                            <a:schemeClr val="dk1"/>
                          </a:solidFill>
                          <a:latin typeface="+mn-lt"/>
                          <a:ea typeface="+mn-ea"/>
                          <a:cs typeface="+mn-cs"/>
                        </a:rPr>
                        <a:t>Specific medical concerns</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78%</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4.1</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(1.2)</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ctr"/>
                      <a:r>
                        <a:rPr lang="en-US" sz="1800" b="0" i="0" u="none" strike="noStrike" kern="1200" baseline="0" dirty="0" smtClean="0">
                          <a:solidFill>
                            <a:schemeClr val="dk1"/>
                          </a:solidFill>
                          <a:latin typeface="+mn-lt"/>
                          <a:ea typeface="+mn-ea"/>
                          <a:cs typeface="+mn-cs"/>
                        </a:rPr>
                        <a:t>209</a:t>
                      </a:r>
                      <a:endParaRPr lang="en-US"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bl>
          </a:graphicData>
        </a:graphic>
      </p:graphicFrame>
    </p:spTree>
    <p:extLst>
      <p:ext uri="{BB962C8B-B14F-4D97-AF65-F5344CB8AC3E}">
        <p14:creationId xmlns:p14="http://schemas.microsoft.com/office/powerpoint/2010/main" val="1845687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Hypothesis </a:t>
            </a:r>
            <a:r>
              <a:rPr lang="en-US" altLang="en-US" dirty="0" smtClean="0"/>
              <a:t>Testing</a:t>
            </a:r>
            <a:r>
              <a:rPr lang="en-US" altLang="en-US" sz="2000" dirty="0" smtClean="0"/>
              <a:t> (1 of 4)</a:t>
            </a:r>
            <a:endParaRPr lang="en-US" dirty="0"/>
          </a:p>
        </p:txBody>
      </p:sp>
      <p:sp>
        <p:nvSpPr>
          <p:cNvPr id="3" name="Content Placeholder 2"/>
          <p:cNvSpPr>
            <a:spLocks noGrp="1"/>
          </p:cNvSpPr>
          <p:nvPr>
            <p:ph sz="half" idx="1"/>
          </p:nvPr>
        </p:nvSpPr>
        <p:spPr>
          <a:xfrm>
            <a:off x="457200" y="1432560"/>
            <a:ext cx="8229600" cy="4663440"/>
          </a:xfrm>
        </p:spPr>
        <p:txBody>
          <a:bodyPr/>
          <a:lstStyle/>
          <a:p>
            <a:pPr marL="0" indent="0">
              <a:buNone/>
            </a:pPr>
            <a:r>
              <a:rPr lang="en-US" altLang="en-US" b="1" i="1" dirty="0">
                <a:solidFill>
                  <a:schemeClr val="accent2"/>
                </a:solidFill>
              </a:rPr>
              <a:t>THE ISSUE:  </a:t>
            </a:r>
            <a:r>
              <a:rPr lang="en-US" altLang="en-US" sz="3200" dirty="0"/>
              <a:t>How can we tell if a particular result in the sample represents the true situation in the population… or simply occurred by chance?</a:t>
            </a:r>
            <a:endParaRPr lang="en-US" dirty="0"/>
          </a:p>
        </p:txBody>
      </p:sp>
    </p:spTree>
    <p:extLst>
      <p:ext uri="{BB962C8B-B14F-4D97-AF65-F5344CB8AC3E}">
        <p14:creationId xmlns:p14="http://schemas.microsoft.com/office/powerpoint/2010/main" val="189939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Hypothesis </a:t>
            </a:r>
            <a:r>
              <a:rPr lang="en-US" altLang="en-US" dirty="0" smtClean="0"/>
              <a:t>Testing</a:t>
            </a:r>
            <a:r>
              <a:rPr lang="en-US" altLang="en-US" sz="2000" dirty="0" smtClean="0"/>
              <a:t> (2 of 4)</a:t>
            </a:r>
            <a:endParaRPr lang="en-US" dirty="0"/>
          </a:p>
        </p:txBody>
      </p:sp>
      <p:sp>
        <p:nvSpPr>
          <p:cNvPr id="3" name="Content Placeholder 2"/>
          <p:cNvSpPr>
            <a:spLocks noGrp="1"/>
          </p:cNvSpPr>
          <p:nvPr>
            <p:ph sz="half" idx="1"/>
          </p:nvPr>
        </p:nvSpPr>
        <p:spPr>
          <a:xfrm>
            <a:off x="457200" y="1432560"/>
            <a:ext cx="8229600" cy="4815840"/>
          </a:xfrm>
        </p:spPr>
        <p:txBody>
          <a:bodyPr/>
          <a:lstStyle/>
          <a:p>
            <a:pPr marL="0" indent="0">
              <a:buFont typeface="Arial" pitchFamily="34" charset="0"/>
              <a:buNone/>
            </a:pPr>
            <a:r>
              <a:rPr lang="en-US" b="1" dirty="0">
                <a:solidFill>
                  <a:schemeClr val="tx2"/>
                </a:solidFill>
              </a:rPr>
              <a:t>HYPOTHESIS</a:t>
            </a:r>
          </a:p>
          <a:p>
            <a:pPr marL="457200" lvl="1" indent="0">
              <a:spcBef>
                <a:spcPts val="600"/>
              </a:spcBef>
              <a:buNone/>
            </a:pPr>
            <a:r>
              <a:rPr lang="en-US" dirty="0"/>
              <a:t>Unproven propositions about some phenomenon of interest</a:t>
            </a:r>
            <a:r>
              <a:rPr lang="en-US" dirty="0" smtClean="0"/>
              <a:t>.</a:t>
            </a:r>
            <a:endParaRPr lang="en-US" sz="1400" dirty="0"/>
          </a:p>
          <a:p>
            <a:pPr marL="457200" lvl="1" indent="0">
              <a:spcBef>
                <a:spcPts val="600"/>
              </a:spcBef>
              <a:buNone/>
            </a:pPr>
            <a:r>
              <a:rPr lang="en-US" b="1" i="1" dirty="0">
                <a:solidFill>
                  <a:schemeClr val="tx2"/>
                </a:solidFill>
              </a:rPr>
              <a:t>NULL HYPOTHOSIS:</a:t>
            </a:r>
            <a:r>
              <a:rPr lang="en-US" dirty="0"/>
              <a:t> The hypothesis that a proposed result is not true for the population.</a:t>
            </a:r>
          </a:p>
          <a:p>
            <a:pPr marL="457200" lvl="1" indent="0">
              <a:spcBef>
                <a:spcPts val="600"/>
              </a:spcBef>
              <a:buNone/>
            </a:pPr>
            <a:r>
              <a:rPr lang="en-US" b="1" i="1" dirty="0">
                <a:solidFill>
                  <a:schemeClr val="tx2"/>
                </a:solidFill>
              </a:rPr>
              <a:t>ALTERNATIVE HYPOTHESIS:</a:t>
            </a:r>
            <a:r>
              <a:rPr lang="en-US" dirty="0"/>
              <a:t> The hypothesis that a proposed result is true for the population.</a:t>
            </a:r>
          </a:p>
        </p:txBody>
      </p:sp>
    </p:spTree>
    <p:extLst>
      <p:ext uri="{BB962C8B-B14F-4D97-AF65-F5344CB8AC3E}">
        <p14:creationId xmlns:p14="http://schemas.microsoft.com/office/powerpoint/2010/main" val="552181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Hypothesis </a:t>
            </a:r>
            <a:r>
              <a:rPr lang="en-US" altLang="en-US" dirty="0" smtClean="0"/>
              <a:t>Testing</a:t>
            </a:r>
            <a:r>
              <a:rPr lang="en-US" altLang="en-US" sz="2000" dirty="0" smtClean="0"/>
              <a:t> (3 of 4)</a:t>
            </a:r>
            <a:endParaRPr lang="en-US" dirty="0"/>
          </a:p>
        </p:txBody>
      </p:sp>
      <p:sp>
        <p:nvSpPr>
          <p:cNvPr id="3" name="Content Placeholder 2"/>
          <p:cNvSpPr>
            <a:spLocks noGrp="1"/>
          </p:cNvSpPr>
          <p:nvPr>
            <p:ph sz="half" idx="1"/>
          </p:nvPr>
        </p:nvSpPr>
        <p:spPr>
          <a:xfrm>
            <a:off x="457200" y="1432560"/>
            <a:ext cx="8229600" cy="4815840"/>
          </a:xfrm>
        </p:spPr>
        <p:txBody>
          <a:bodyPr/>
          <a:lstStyle/>
          <a:p>
            <a:pPr marL="0" indent="0">
              <a:buFont typeface="Arial" pitchFamily="34" charset="0"/>
              <a:buNone/>
            </a:pPr>
            <a:r>
              <a:rPr lang="en-US" b="1" dirty="0">
                <a:solidFill>
                  <a:schemeClr val="tx2"/>
                </a:solidFill>
              </a:rPr>
              <a:t>SIGNIFICANCE LEVEL (</a:t>
            </a:r>
            <a:r>
              <a:rPr lang="el-GR" b="1" i="1" dirty="0">
                <a:solidFill>
                  <a:schemeClr val="tx2"/>
                </a:solidFill>
              </a:rPr>
              <a:t>α</a:t>
            </a:r>
            <a:r>
              <a:rPr lang="en-US" b="1" dirty="0">
                <a:solidFill>
                  <a:schemeClr val="tx2"/>
                </a:solidFill>
              </a:rPr>
              <a:t>)</a:t>
            </a:r>
            <a:endParaRPr lang="en-US" sz="4000" b="1" dirty="0">
              <a:solidFill>
                <a:schemeClr val="tx2"/>
              </a:solidFill>
            </a:endParaRPr>
          </a:p>
          <a:p>
            <a:pPr marL="0" indent="0">
              <a:buFont typeface="Arial" pitchFamily="34" charset="0"/>
              <a:buNone/>
            </a:pPr>
            <a:r>
              <a:rPr lang="en-US" sz="3200" dirty="0"/>
              <a:t>The acceptable level of error selected by the researcher, usually set at 0.05. The level of error refers to the probability of rejecting the null hypothesis when it is actually true for the population.</a:t>
            </a:r>
            <a:endParaRPr lang="en-US" dirty="0"/>
          </a:p>
        </p:txBody>
      </p:sp>
    </p:spTree>
    <p:extLst>
      <p:ext uri="{BB962C8B-B14F-4D97-AF65-F5344CB8AC3E}">
        <p14:creationId xmlns:p14="http://schemas.microsoft.com/office/powerpoint/2010/main" val="880194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Hypothesis </a:t>
            </a:r>
            <a:r>
              <a:rPr lang="en-US" altLang="en-US" dirty="0" smtClean="0"/>
              <a:t>Testing</a:t>
            </a:r>
            <a:r>
              <a:rPr lang="en-US" altLang="en-US" sz="2000" dirty="0" smtClean="0"/>
              <a:t> (4 of 4)</a:t>
            </a:r>
            <a:endParaRPr lang="en-US" dirty="0"/>
          </a:p>
        </p:txBody>
      </p:sp>
      <p:sp>
        <p:nvSpPr>
          <p:cNvPr id="3" name="Content Placeholder 2"/>
          <p:cNvSpPr>
            <a:spLocks noGrp="1"/>
          </p:cNvSpPr>
          <p:nvPr>
            <p:ph sz="half" idx="1"/>
          </p:nvPr>
        </p:nvSpPr>
        <p:spPr>
          <a:xfrm>
            <a:off x="457200" y="1432560"/>
            <a:ext cx="8229600" cy="4815840"/>
          </a:xfrm>
        </p:spPr>
        <p:txBody>
          <a:bodyPr/>
          <a:lstStyle/>
          <a:p>
            <a:pPr marL="0" indent="0">
              <a:buFont typeface="Arial" pitchFamily="34" charset="0"/>
              <a:buNone/>
            </a:pPr>
            <a:r>
              <a:rPr lang="en-US" b="1" i="1" dirty="0">
                <a:solidFill>
                  <a:schemeClr val="tx2"/>
                </a:solidFill>
              </a:rPr>
              <a:t>p</a:t>
            </a:r>
            <a:r>
              <a:rPr lang="en-US" b="1" dirty="0">
                <a:solidFill>
                  <a:schemeClr val="tx2"/>
                </a:solidFill>
              </a:rPr>
              <a:t>-VALUE</a:t>
            </a:r>
          </a:p>
          <a:p>
            <a:pPr marL="0" indent="0">
              <a:buFont typeface="Arial" pitchFamily="34" charset="0"/>
              <a:buNone/>
            </a:pPr>
            <a:r>
              <a:rPr lang="en-US" sz="3200" dirty="0"/>
              <a:t>The probability of obtaining a given result if in fact the null hypothesis were true in the population. A result is regarded as </a:t>
            </a:r>
            <a:r>
              <a:rPr lang="en-US" sz="3200" b="1" dirty="0">
                <a:solidFill>
                  <a:schemeClr val="tx2"/>
                </a:solidFill>
              </a:rPr>
              <a:t>statistically significant</a:t>
            </a:r>
            <a:r>
              <a:rPr lang="en-US" sz="3200" dirty="0"/>
              <a:t> if the </a:t>
            </a:r>
            <a:r>
              <a:rPr lang="en-US" sz="3200" i="1" dirty="0"/>
              <a:t>p</a:t>
            </a:r>
            <a:r>
              <a:rPr lang="en-US" sz="3200" dirty="0"/>
              <a:t>-value is less than the chosen significance level of the test.</a:t>
            </a:r>
            <a:endParaRPr lang="en-US" dirty="0"/>
          </a:p>
        </p:txBody>
      </p:sp>
    </p:spTree>
    <p:extLst>
      <p:ext uri="{BB962C8B-B14F-4D97-AF65-F5344CB8AC3E}">
        <p14:creationId xmlns:p14="http://schemas.microsoft.com/office/powerpoint/2010/main" val="2631181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Misinterpretations of What “Statistically Significant” </a:t>
            </a:r>
            <a:r>
              <a:rPr lang="en-US" altLang="en-US" dirty="0" smtClean="0"/>
              <a:t>Means</a:t>
            </a:r>
            <a:r>
              <a:rPr lang="en-US" altLang="en-US" sz="2000" dirty="0" smtClean="0"/>
              <a:t> (1 of 3)</a:t>
            </a:r>
            <a:endParaRPr lang="en-US" dirty="0"/>
          </a:p>
        </p:txBody>
      </p:sp>
      <p:pic>
        <p:nvPicPr>
          <p:cNvPr id="7170" name="Picture 2" descr="A circle-crossed ic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645998"/>
            <a:ext cx="990524" cy="8686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2209800" y="1600200"/>
            <a:ext cx="6477000" cy="3596640"/>
          </a:xfrm>
        </p:spPr>
        <p:txBody>
          <a:bodyPr/>
          <a:lstStyle/>
          <a:p>
            <a:pPr marL="0" indent="0">
              <a:buNone/>
            </a:pPr>
            <a:r>
              <a:rPr lang="en-US" sz="3200" b="1" dirty="0"/>
              <a:t>Viewing p-values as if they represent the probability that the results occurred because of sampling error (e.g., </a:t>
            </a:r>
            <a:r>
              <a:rPr lang="en-US" sz="3200" b="1" dirty="0" smtClean="0"/>
              <a:t>p = .</a:t>
            </a:r>
            <a:r>
              <a:rPr lang="en-US" sz="3200" b="1" dirty="0"/>
              <a:t>05 implies that there is only a .05 probability that the results were caused by chance</a:t>
            </a:r>
            <a:r>
              <a:rPr lang="en-US" sz="3200" b="1" dirty="0" smtClean="0"/>
              <a:t>).</a:t>
            </a:r>
            <a:endParaRPr lang="en-US" sz="3200" b="1" dirty="0"/>
          </a:p>
        </p:txBody>
      </p:sp>
    </p:spTree>
    <p:extLst>
      <p:ext uri="{BB962C8B-B14F-4D97-AF65-F5344CB8AC3E}">
        <p14:creationId xmlns:p14="http://schemas.microsoft.com/office/powerpoint/2010/main" val="861719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Misinterpretations of What “Statistically Significant” </a:t>
            </a:r>
            <a:r>
              <a:rPr lang="en-US" altLang="en-US" dirty="0" smtClean="0"/>
              <a:t>Means</a:t>
            </a:r>
            <a:r>
              <a:rPr lang="en-US" altLang="en-US" sz="2000" dirty="0" smtClean="0"/>
              <a:t> (2 of 3)</a:t>
            </a:r>
            <a:endParaRPr lang="en-US" dirty="0"/>
          </a:p>
        </p:txBody>
      </p:sp>
      <p:pic>
        <p:nvPicPr>
          <p:cNvPr id="7170" name="Picture 2" descr="A circle-crossed ic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645998"/>
            <a:ext cx="990524" cy="8686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2209800" y="1584960"/>
            <a:ext cx="6477000" cy="3901440"/>
          </a:xfrm>
        </p:spPr>
        <p:txBody>
          <a:bodyPr/>
          <a:lstStyle/>
          <a:p>
            <a:pPr marL="0" indent="0">
              <a:buNone/>
            </a:pPr>
            <a:r>
              <a:rPr lang="en-US" sz="3200" b="1" dirty="0"/>
              <a:t>Assuming that statistical significance is the same thing as managerial significance.</a:t>
            </a:r>
          </a:p>
        </p:txBody>
      </p:sp>
    </p:spTree>
    <p:extLst>
      <p:ext uri="{BB962C8B-B14F-4D97-AF65-F5344CB8AC3E}">
        <p14:creationId xmlns:p14="http://schemas.microsoft.com/office/powerpoint/2010/main" val="200442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FF"/>
                </a:solidFill>
              </a:rPr>
              <a:t>Data Analysis: </a:t>
            </a:r>
            <a:r>
              <a:rPr lang="en-US" b="1" i="1" dirty="0">
                <a:solidFill>
                  <a:srgbClr val="FFFFFF"/>
                </a:solidFill>
              </a:rPr>
              <a:t>Two Key Considerations</a:t>
            </a:r>
            <a:r>
              <a:rPr lang="en-US" altLang="en-US" sz="2000" dirty="0"/>
              <a:t> </a:t>
            </a:r>
            <a:r>
              <a:rPr lang="en-US" altLang="en-US" sz="2000" dirty="0" smtClean="0"/>
              <a:t>(2 </a:t>
            </a:r>
            <a:r>
              <a:rPr lang="en-US" altLang="en-US" sz="2000" dirty="0"/>
              <a:t>of 2)</a:t>
            </a:r>
            <a:endParaRPr lang="en-US" sz="2000"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CATEGORICAL MEASURES</a:t>
            </a:r>
          </a:p>
          <a:p>
            <a:pPr marL="0" indent="0">
              <a:buFont typeface="Arial" pitchFamily="34" charset="0"/>
              <a:buNone/>
            </a:pPr>
            <a:r>
              <a:rPr lang="en-US" sz="3200" dirty="0"/>
              <a:t>A commonly used expression for nominal and ordinal measures.</a:t>
            </a:r>
          </a:p>
          <a:p>
            <a:pPr marL="0" indent="0">
              <a:spcBef>
                <a:spcPts val="2400"/>
              </a:spcBef>
              <a:buFont typeface="Arial" pitchFamily="34" charset="0"/>
              <a:buNone/>
            </a:pPr>
            <a:r>
              <a:rPr lang="en-US" b="1" dirty="0">
                <a:solidFill>
                  <a:schemeClr val="tx2"/>
                </a:solidFill>
              </a:rPr>
              <a:t>CONTINUOUS MEASURES</a:t>
            </a:r>
          </a:p>
          <a:p>
            <a:pPr marL="0" indent="0">
              <a:buFont typeface="Arial" pitchFamily="34" charset="0"/>
              <a:buNone/>
            </a:pPr>
            <a:r>
              <a:rPr lang="en-US" sz="3200" dirty="0"/>
              <a:t>A commonly used expression for interval and ratio measures</a:t>
            </a:r>
            <a:r>
              <a:rPr lang="en-US" sz="3200" dirty="0" smtClean="0"/>
              <a:t>.</a:t>
            </a:r>
            <a:endParaRPr lang="en-US" dirty="0"/>
          </a:p>
        </p:txBody>
      </p:sp>
    </p:spTree>
    <p:extLst>
      <p:ext uri="{BB962C8B-B14F-4D97-AF65-F5344CB8AC3E}">
        <p14:creationId xmlns:p14="http://schemas.microsoft.com/office/powerpoint/2010/main" val="1304784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Common Misinterpretations of What “Statistically Significant” </a:t>
            </a:r>
            <a:r>
              <a:rPr lang="en-US" altLang="en-US" dirty="0" smtClean="0"/>
              <a:t>Means</a:t>
            </a:r>
            <a:r>
              <a:rPr lang="en-US" altLang="en-US" sz="2000" dirty="0" smtClean="0"/>
              <a:t> (3 of 3)</a:t>
            </a:r>
            <a:endParaRPr lang="en-US" dirty="0"/>
          </a:p>
        </p:txBody>
      </p:sp>
      <p:pic>
        <p:nvPicPr>
          <p:cNvPr id="7170" name="Picture 2" descr="A circle-crossed ic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645998"/>
            <a:ext cx="990524" cy="8686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2209800" y="1584960"/>
            <a:ext cx="6477000" cy="3825240"/>
          </a:xfrm>
        </p:spPr>
        <p:txBody>
          <a:bodyPr/>
          <a:lstStyle/>
          <a:p>
            <a:pPr marL="0" indent="0">
              <a:buNone/>
            </a:pPr>
            <a:r>
              <a:rPr lang="en-US" sz="3200" b="1" dirty="0"/>
              <a:t>Viewing the </a:t>
            </a:r>
            <a:r>
              <a:rPr lang="en-US" sz="3200" b="1" dirty="0">
                <a:sym typeface="Symbol" pitchFamily="18" charset="2"/>
              </a:rPr>
              <a:t> or p levels as if they are somehow related to the probability that the research hypothesis is true (e.g., a p-value such as p&gt;.001 is “highly significant” and therefore more valid than p&lt;.05).</a:t>
            </a:r>
            <a:endParaRPr lang="en-US" sz="3200" b="1" dirty="0"/>
          </a:p>
        </p:txBody>
      </p:sp>
    </p:spTree>
    <p:extLst>
      <p:ext uri="{BB962C8B-B14F-4D97-AF65-F5344CB8AC3E}">
        <p14:creationId xmlns:p14="http://schemas.microsoft.com/office/powerpoint/2010/main" val="571609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Hypotheses about Individual </a:t>
            </a:r>
            <a:r>
              <a:rPr lang="en-US" dirty="0" smtClean="0"/>
              <a:t>Variables</a:t>
            </a:r>
            <a:r>
              <a:rPr lang="en-US" sz="2000" dirty="0" smtClean="0"/>
              <a:t> (1 of 3)</a:t>
            </a:r>
            <a:endParaRPr lang="en-US" dirty="0"/>
          </a:p>
        </p:txBody>
      </p:sp>
      <p:sp>
        <p:nvSpPr>
          <p:cNvPr id="3" name="Content Placeholder 2"/>
          <p:cNvSpPr>
            <a:spLocks noGrp="1"/>
          </p:cNvSpPr>
          <p:nvPr>
            <p:ph sz="half" idx="1"/>
          </p:nvPr>
        </p:nvSpPr>
        <p:spPr>
          <a:xfrm>
            <a:off x="2057400" y="1508760"/>
            <a:ext cx="5105400" cy="777240"/>
          </a:xfrm>
        </p:spPr>
        <p:txBody>
          <a:bodyPr/>
          <a:lstStyle/>
          <a:p>
            <a:pPr marL="0" indent="0">
              <a:buNone/>
            </a:pPr>
            <a:r>
              <a:rPr lang="en-US" b="1" dirty="0">
                <a:solidFill>
                  <a:schemeClr val="tx2"/>
                </a:solidFill>
              </a:rPr>
              <a:t>Categorical </a:t>
            </a:r>
            <a:r>
              <a:rPr lang="en-US" b="1" dirty="0" smtClean="0">
                <a:solidFill>
                  <a:schemeClr val="tx2"/>
                </a:solidFill>
              </a:rPr>
              <a:t>Variables</a:t>
            </a:r>
          </a:p>
        </p:txBody>
      </p:sp>
      <p:sp>
        <p:nvSpPr>
          <p:cNvPr id="5" name="Content Placeholder 3"/>
          <p:cNvSpPr>
            <a:spLocks noGrp="1"/>
          </p:cNvSpPr>
          <p:nvPr>
            <p:ph sz="half" idx="2"/>
          </p:nvPr>
        </p:nvSpPr>
        <p:spPr>
          <a:xfrm>
            <a:off x="533400" y="2362200"/>
            <a:ext cx="8153400" cy="3200400"/>
          </a:xfrm>
        </p:spPr>
        <p:txBody>
          <a:bodyPr/>
          <a:lstStyle/>
          <a:p>
            <a:pPr marL="0" indent="0">
              <a:buFont typeface="Arial" pitchFamily="34" charset="0"/>
              <a:buNone/>
            </a:pPr>
            <a:r>
              <a:rPr lang="en-US" b="1" dirty="0">
                <a:solidFill>
                  <a:schemeClr val="tx2"/>
                </a:solidFill>
              </a:rPr>
              <a:t>CHI-SQUARE GOODNESS-OF-FIT TEST</a:t>
            </a:r>
            <a:endParaRPr lang="en-US" sz="4400" b="1" dirty="0">
              <a:solidFill>
                <a:schemeClr val="tx2"/>
              </a:solidFill>
            </a:endParaRPr>
          </a:p>
          <a:p>
            <a:pPr marL="0" indent="0">
              <a:buFont typeface="Arial" pitchFamily="34" charset="0"/>
              <a:buNone/>
            </a:pPr>
            <a:r>
              <a:rPr lang="en-US" sz="3200" dirty="0"/>
              <a:t>A statistical test to determine whether some observed pattern of frequencies corresponds to an expected pattern.</a:t>
            </a:r>
            <a:endParaRPr lang="en-US" dirty="0"/>
          </a:p>
        </p:txBody>
      </p:sp>
    </p:spTree>
    <p:extLst>
      <p:ext uri="{BB962C8B-B14F-4D97-AF65-F5344CB8AC3E}">
        <p14:creationId xmlns:p14="http://schemas.microsoft.com/office/powerpoint/2010/main" val="2184023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Hypotheses about Individual Variables</a:t>
            </a:r>
            <a:r>
              <a:rPr lang="en-US" sz="2000" dirty="0"/>
              <a:t> </a:t>
            </a:r>
            <a:r>
              <a:rPr lang="en-US" sz="2000" dirty="0" smtClean="0"/>
              <a:t>(2 </a:t>
            </a:r>
            <a:r>
              <a:rPr lang="en-US" sz="2000" dirty="0"/>
              <a:t>of 3)</a:t>
            </a:r>
            <a:endParaRPr lang="en-US" dirty="0"/>
          </a:p>
        </p:txBody>
      </p:sp>
      <p:sp>
        <p:nvSpPr>
          <p:cNvPr id="10" name="Content Placeholder 2"/>
          <p:cNvSpPr>
            <a:spLocks noGrp="1"/>
          </p:cNvSpPr>
          <p:nvPr>
            <p:ph idx="1"/>
          </p:nvPr>
        </p:nvSpPr>
        <p:spPr>
          <a:xfrm>
            <a:off x="457200" y="1524000"/>
            <a:ext cx="8321040" cy="457200"/>
          </a:xfrm>
        </p:spPr>
        <p:txBody>
          <a:bodyPr/>
          <a:lstStyle/>
          <a:p>
            <a:pPr marL="0" indent="0">
              <a:buNone/>
            </a:pPr>
            <a:r>
              <a:rPr lang="en-US" sz="1700" b="1" dirty="0"/>
              <a:t>Exhibit 17.8 </a:t>
            </a:r>
            <a:r>
              <a:rPr lang="en-US" sz="1700" b="1" dirty="0" smtClean="0"/>
              <a:t> </a:t>
            </a:r>
            <a:r>
              <a:rPr lang="en-US" sz="1700" dirty="0"/>
              <a:t>AFC Customer Education Level Versus Education Level in Trade Area</a:t>
            </a:r>
            <a:endParaRPr lang="en-US" sz="1700" dirty="0"/>
          </a:p>
        </p:txBody>
      </p:sp>
      <p:graphicFrame>
        <p:nvGraphicFramePr>
          <p:cNvPr id="11" name="Table 3" descr="A table is titled, AFC Customer Education Level Versus Education Level in Trade Area.&#10;The column headers are Level of Education Achieved, AFC Number, AFC Valid Percent, Trade Area Number, Trade Area Valid Percent. The row-wise data is as follows: Less than high school, 4, 2 percent, 147, 10 percent; High school degree, 34, 15 percent, 294, 20 percent; Some college, 46, 20 percent, 412, 28 percent; Associate’s degree, 7, 3 percent, 59, 4 percent; Four-year college degree, 52, 23 percent, 368, 25 percent; Advanced degree, 82, 36 percent, 191, 13 percent; Total, 225, 100 percent, 1471, 100 percent."/>
          <p:cNvGraphicFramePr>
            <a:graphicFrameLocks noGrp="1"/>
          </p:cNvGraphicFramePr>
          <p:nvPr>
            <p:ph idx="10"/>
            <p:extLst>
              <p:ext uri="{D42A27DB-BD31-4B8C-83A1-F6EECF244321}">
                <p14:modId xmlns:p14="http://schemas.microsoft.com/office/powerpoint/2010/main" val="2271148295"/>
              </p:ext>
            </p:extLst>
          </p:nvPr>
        </p:nvGraphicFramePr>
        <p:xfrm>
          <a:off x="457200" y="2057400"/>
          <a:ext cx="8229600" cy="3114040"/>
        </p:xfrm>
        <a:graphic>
          <a:graphicData uri="http://schemas.openxmlformats.org/drawingml/2006/table">
            <a:tbl>
              <a:tblPr firstRow="1" bandRow="1">
                <a:tableStyleId>{5C22544A-7EE6-4342-B048-85BDC9FD1C3A}</a:tableStyleId>
              </a:tblPr>
              <a:tblGrid>
                <a:gridCol w="2468880"/>
                <a:gridCol w="1280160"/>
                <a:gridCol w="1280160"/>
                <a:gridCol w="1463040"/>
                <a:gridCol w="1737360"/>
              </a:tblGrid>
              <a:tr h="370840">
                <a:tc>
                  <a:txBody>
                    <a:bodyPr/>
                    <a:lstStyle/>
                    <a:p>
                      <a:r>
                        <a:rPr lang="en-US" sz="1400" b="1" i="0" u="none" strike="noStrike" kern="1200" baseline="0" dirty="0" smtClean="0">
                          <a:solidFill>
                            <a:schemeClr val="tx1"/>
                          </a:solidFill>
                          <a:latin typeface="+mn-lt"/>
                          <a:ea typeface="+mn-ea"/>
                          <a:cs typeface="+mn-cs"/>
                        </a:rPr>
                        <a:t>LEVEL OF EDUCATION</a:t>
                      </a:r>
                    </a:p>
                    <a:p>
                      <a:r>
                        <a:rPr lang="en-US" sz="1400" b="1" i="0" u="none" strike="noStrike" kern="1200" baseline="0" dirty="0" smtClean="0">
                          <a:solidFill>
                            <a:schemeClr val="tx1"/>
                          </a:solidFill>
                          <a:latin typeface="+mn-lt"/>
                          <a:ea typeface="+mn-ea"/>
                          <a:cs typeface="+mn-cs"/>
                        </a:rPr>
                        <a:t>ACHIEVED</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n-lt"/>
                          <a:ea typeface="+mn-ea"/>
                          <a:cs typeface="+mn-cs"/>
                        </a:rPr>
                        <a:t>AFC</a:t>
                      </a:r>
                    </a:p>
                    <a:p>
                      <a:pPr algn="ctr"/>
                      <a:r>
                        <a:rPr lang="en-US" sz="1400" b="1" i="0" u="none" strike="noStrike" kern="1200" baseline="0" dirty="0" smtClean="0">
                          <a:solidFill>
                            <a:schemeClr val="tx1"/>
                          </a:solidFill>
                          <a:latin typeface="+mn-lt"/>
                          <a:ea typeface="+mn-ea"/>
                          <a:cs typeface="+mn-cs"/>
                        </a:rPr>
                        <a:t>NUMBER</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n-lt"/>
                          <a:ea typeface="+mn-ea"/>
                          <a:cs typeface="+mn-cs"/>
                        </a:rPr>
                        <a:t>AFC VALID</a:t>
                      </a:r>
                    </a:p>
                    <a:p>
                      <a:pPr algn="ctr"/>
                      <a:r>
                        <a:rPr lang="en-US" sz="1400" b="1" i="0" u="none" strike="noStrike" kern="1200" baseline="0" dirty="0" smtClean="0">
                          <a:solidFill>
                            <a:schemeClr val="tx1"/>
                          </a:solidFill>
                          <a:latin typeface="+mn-lt"/>
                          <a:ea typeface="+mn-ea"/>
                          <a:cs typeface="+mn-cs"/>
                        </a:rPr>
                        <a:t>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n-lt"/>
                          <a:ea typeface="+mn-ea"/>
                          <a:cs typeface="+mn-cs"/>
                        </a:rPr>
                        <a:t>TRADE AREA</a:t>
                      </a:r>
                    </a:p>
                    <a:p>
                      <a:pPr algn="ctr"/>
                      <a:r>
                        <a:rPr lang="en-US" sz="1400" b="1" i="0" u="none" strike="noStrike" kern="1200" baseline="0" dirty="0" smtClean="0">
                          <a:solidFill>
                            <a:schemeClr val="tx1"/>
                          </a:solidFill>
                          <a:latin typeface="+mn-lt"/>
                          <a:ea typeface="+mn-ea"/>
                          <a:cs typeface="+mn-cs"/>
                        </a:rPr>
                        <a:t>NUMBER</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sz="1400" b="1" i="0" u="none" strike="noStrike" kern="1200" baseline="0" dirty="0" smtClean="0">
                          <a:solidFill>
                            <a:schemeClr val="tx1"/>
                          </a:solidFill>
                          <a:latin typeface="+mn-lt"/>
                          <a:ea typeface="+mn-ea"/>
                          <a:cs typeface="+mn-cs"/>
                        </a:rPr>
                        <a:t>TRADE AREA</a:t>
                      </a:r>
                    </a:p>
                    <a:p>
                      <a:pPr algn="ctr"/>
                      <a:r>
                        <a:rPr lang="en-US" sz="1400" b="1" i="0" u="none" strike="noStrike" kern="1200" baseline="0" dirty="0" smtClean="0">
                          <a:solidFill>
                            <a:schemeClr val="tx1"/>
                          </a:solidFill>
                          <a:latin typeface="+mn-lt"/>
                          <a:ea typeface="+mn-ea"/>
                          <a:cs typeface="+mn-cs"/>
                        </a:rPr>
                        <a:t>VALID PERCENT</a:t>
                      </a:r>
                      <a:endParaRPr lang="en-US" sz="14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370840">
                <a:tc>
                  <a:txBody>
                    <a:bodyPr/>
                    <a:lstStyle/>
                    <a:p>
                      <a:r>
                        <a:rPr lang="en-US" sz="1400" b="0" i="0" u="none" strike="noStrike" kern="1200" baseline="0" dirty="0" smtClean="0">
                          <a:solidFill>
                            <a:schemeClr val="dk1"/>
                          </a:solidFill>
                          <a:latin typeface="+mn-lt"/>
                          <a:ea typeface="+mn-ea"/>
                          <a:cs typeface="+mn-cs"/>
                        </a:rPr>
                        <a:t>Less than high school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2%</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147</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10%</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370840">
                <a:tc>
                  <a:txBody>
                    <a:bodyPr/>
                    <a:lstStyle/>
                    <a:p>
                      <a:r>
                        <a:rPr lang="en-US" sz="1400" b="0" i="0" u="none" strike="noStrike" kern="1200" baseline="0" dirty="0" smtClean="0">
                          <a:solidFill>
                            <a:schemeClr val="dk1"/>
                          </a:solidFill>
                          <a:latin typeface="+mn-lt"/>
                          <a:ea typeface="+mn-ea"/>
                          <a:cs typeface="+mn-cs"/>
                        </a:rPr>
                        <a:t>High school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34</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15%</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294</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20%</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370840">
                <a:tc>
                  <a:txBody>
                    <a:bodyPr/>
                    <a:lstStyle/>
                    <a:p>
                      <a:r>
                        <a:rPr lang="en-US" sz="1400" b="0" i="0" u="none" strike="noStrike" kern="1200" baseline="0" dirty="0" smtClean="0">
                          <a:solidFill>
                            <a:schemeClr val="dk1"/>
                          </a:solidFill>
                          <a:latin typeface="+mn-lt"/>
                          <a:ea typeface="+mn-ea"/>
                          <a:cs typeface="+mn-cs"/>
                        </a:rPr>
                        <a:t>Some college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46</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20%</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412</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28%</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370840">
                <a:tc>
                  <a:txBody>
                    <a:bodyPr/>
                    <a:lstStyle/>
                    <a:p>
                      <a:r>
                        <a:rPr lang="en-US" sz="1400" b="0" i="0" u="none" strike="noStrike" kern="1200" baseline="0" dirty="0" smtClean="0">
                          <a:solidFill>
                            <a:schemeClr val="dk1"/>
                          </a:solidFill>
                          <a:latin typeface="+mn-lt"/>
                          <a:ea typeface="+mn-ea"/>
                          <a:cs typeface="+mn-cs"/>
                        </a:rPr>
                        <a:t>Associate’s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7</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3%</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59</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4%</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370840">
                <a:tc>
                  <a:txBody>
                    <a:bodyPr/>
                    <a:lstStyle/>
                    <a:p>
                      <a:r>
                        <a:rPr lang="en-US" sz="1400" b="0" i="0" u="none" strike="noStrike" kern="1200" baseline="0" dirty="0" smtClean="0">
                          <a:solidFill>
                            <a:schemeClr val="dk1"/>
                          </a:solidFill>
                          <a:latin typeface="+mn-lt"/>
                          <a:ea typeface="+mn-ea"/>
                          <a:cs typeface="+mn-cs"/>
                        </a:rPr>
                        <a:t>Four-year college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52</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23%</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368</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25%</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r h="370840">
                <a:tc>
                  <a:txBody>
                    <a:bodyPr/>
                    <a:lstStyle/>
                    <a:p>
                      <a:r>
                        <a:rPr lang="en-US" sz="1400" b="0" i="0" u="none" strike="noStrike" kern="1200" baseline="0" dirty="0" smtClean="0">
                          <a:solidFill>
                            <a:schemeClr val="dk1"/>
                          </a:solidFill>
                          <a:latin typeface="+mn-lt"/>
                          <a:ea typeface="+mn-ea"/>
                          <a:cs typeface="+mn-cs"/>
                        </a:rPr>
                        <a:t>Advanced degree</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dirty="0" smtClean="0"/>
                        <a:t>82</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36%</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191</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c>
                  <a:txBody>
                    <a:bodyPr/>
                    <a:lstStyle/>
                    <a:p>
                      <a:pPr algn="r"/>
                      <a:r>
                        <a:rPr lang="en-US" sz="1400" b="0" i="0" u="none" strike="noStrike" kern="1200" baseline="0" dirty="0" smtClean="0">
                          <a:solidFill>
                            <a:schemeClr val="dk1"/>
                          </a:solidFill>
                          <a:latin typeface="+mn-lt"/>
                          <a:ea typeface="+mn-ea"/>
                          <a:cs typeface="+mn-cs"/>
                        </a:rPr>
                        <a:t>13%</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4E3"/>
                    </a:solidFill>
                  </a:tcPr>
                </a:tc>
              </a:tr>
              <a:tr h="370840">
                <a:tc>
                  <a:txBody>
                    <a:bodyPr/>
                    <a:lstStyle/>
                    <a:p>
                      <a:r>
                        <a:rPr lang="en-US" sz="1400" b="0" i="0" u="none" strike="noStrike" kern="1200" baseline="0" dirty="0" smtClean="0">
                          <a:solidFill>
                            <a:schemeClr val="dk1"/>
                          </a:solidFill>
                          <a:latin typeface="+mn-lt"/>
                          <a:ea typeface="+mn-ea"/>
                          <a:cs typeface="+mn-cs"/>
                        </a:rPr>
                        <a:t>Total</a:t>
                      </a:r>
                      <a:endParaRPr lang="en-US" sz="14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dirty="0" smtClean="0"/>
                        <a:t>225</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100%</a:t>
                      </a:r>
                      <a:endParaRPr lang="en-US" sz="1400" dirty="0"/>
                    </a:p>
                  </a:txBody>
                  <a:tcPr marR="45720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1,471</a:t>
                      </a:r>
                      <a:endParaRPr lang="en-US" sz="1400" dirty="0"/>
                    </a:p>
                  </a:txBody>
                  <a:tcPr marR="50292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c>
                  <a:txBody>
                    <a:bodyPr/>
                    <a:lstStyle/>
                    <a:p>
                      <a:pPr algn="r"/>
                      <a:r>
                        <a:rPr lang="en-US" sz="1400" b="0" i="0" u="none" strike="noStrike" kern="1200" baseline="0" dirty="0" smtClean="0">
                          <a:solidFill>
                            <a:schemeClr val="dk1"/>
                          </a:solidFill>
                          <a:latin typeface="+mn-lt"/>
                          <a:ea typeface="+mn-ea"/>
                          <a:cs typeface="+mn-cs"/>
                        </a:rPr>
                        <a:t>100%</a:t>
                      </a:r>
                      <a:endParaRPr lang="en-US" sz="1400" dirty="0"/>
                    </a:p>
                  </a:txBody>
                  <a:tcPr marR="64008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ED4"/>
                    </a:solidFill>
                  </a:tcPr>
                </a:tc>
              </a:tr>
            </a:tbl>
          </a:graphicData>
        </a:graphic>
      </p:graphicFrame>
      <p:sp>
        <p:nvSpPr>
          <p:cNvPr id="8" name="Content Placeholder 4"/>
          <p:cNvSpPr>
            <a:spLocks noGrp="1"/>
          </p:cNvSpPr>
          <p:nvPr>
            <p:ph idx="11"/>
          </p:nvPr>
        </p:nvSpPr>
        <p:spPr>
          <a:xfrm>
            <a:off x="457200" y="5410200"/>
            <a:ext cx="8229600" cy="685800"/>
          </a:xfrm>
        </p:spPr>
        <p:txBody>
          <a:bodyPr/>
          <a:lstStyle/>
          <a:p>
            <a:pPr marL="0" indent="0" algn="ctr">
              <a:buNone/>
            </a:pPr>
            <a:r>
              <a:rPr lang="en-US" b="1" dirty="0"/>
              <a:t>(</a:t>
            </a:r>
            <a:r>
              <a:rPr lang="el-GR" b="1" i="1" dirty="0"/>
              <a:t>Χ</a:t>
            </a:r>
            <a:r>
              <a:rPr lang="en-US" b="1" baseline="30000" dirty="0"/>
              <a:t>2</a:t>
            </a:r>
            <a:r>
              <a:rPr lang="en-US" b="1" dirty="0"/>
              <a:t> = 118.38, 5 </a:t>
            </a:r>
            <a:r>
              <a:rPr lang="en-US" b="1" dirty="0" err="1"/>
              <a:t>d.f.</a:t>
            </a:r>
            <a:r>
              <a:rPr lang="en-US" b="1" dirty="0"/>
              <a:t>, p &lt; .001</a:t>
            </a:r>
            <a:r>
              <a:rPr lang="en-US" b="1" dirty="0" smtClean="0"/>
              <a:t>)</a:t>
            </a:r>
            <a:endParaRPr lang="en-US" dirty="0"/>
          </a:p>
        </p:txBody>
      </p:sp>
    </p:spTree>
    <p:extLst>
      <p:ext uri="{BB962C8B-B14F-4D97-AF65-F5344CB8AC3E}">
        <p14:creationId xmlns:p14="http://schemas.microsoft.com/office/powerpoint/2010/main" val="344673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Hypotheses about Individual </a:t>
            </a:r>
            <a:r>
              <a:rPr lang="en-US" dirty="0" smtClean="0"/>
              <a:t>Variables</a:t>
            </a:r>
            <a:r>
              <a:rPr lang="en-US" sz="2000" dirty="0" smtClean="0"/>
              <a:t> (3 of 3)</a:t>
            </a:r>
            <a:endParaRPr lang="en-US" dirty="0"/>
          </a:p>
        </p:txBody>
      </p:sp>
      <p:sp>
        <p:nvSpPr>
          <p:cNvPr id="3" name="Content Placeholder 2"/>
          <p:cNvSpPr>
            <a:spLocks noGrp="1"/>
          </p:cNvSpPr>
          <p:nvPr>
            <p:ph sz="half" idx="1"/>
          </p:nvPr>
        </p:nvSpPr>
        <p:spPr>
          <a:xfrm>
            <a:off x="2057400" y="1508760"/>
            <a:ext cx="5105400" cy="777240"/>
          </a:xfrm>
        </p:spPr>
        <p:txBody>
          <a:bodyPr/>
          <a:lstStyle/>
          <a:p>
            <a:pPr marL="0" indent="0">
              <a:buNone/>
            </a:pPr>
            <a:r>
              <a:rPr lang="en-US" b="1" dirty="0">
                <a:solidFill>
                  <a:schemeClr val="tx2"/>
                </a:solidFill>
              </a:rPr>
              <a:t>Continuous Variables</a:t>
            </a:r>
            <a:endParaRPr lang="en-US" b="1" dirty="0" smtClean="0">
              <a:solidFill>
                <a:schemeClr val="tx2"/>
              </a:solidFill>
            </a:endParaRPr>
          </a:p>
        </p:txBody>
      </p:sp>
      <p:sp>
        <p:nvSpPr>
          <p:cNvPr id="5" name="Content Placeholder 3"/>
          <p:cNvSpPr>
            <a:spLocks noGrp="1"/>
          </p:cNvSpPr>
          <p:nvPr>
            <p:ph sz="half" idx="2"/>
          </p:nvPr>
        </p:nvSpPr>
        <p:spPr>
          <a:xfrm>
            <a:off x="533400" y="2362200"/>
            <a:ext cx="8153400" cy="3200400"/>
          </a:xfrm>
        </p:spPr>
        <p:txBody>
          <a:bodyPr/>
          <a:lstStyle/>
          <a:p>
            <a:pPr marL="0" indent="0">
              <a:buFont typeface="Arial" pitchFamily="34" charset="0"/>
              <a:buNone/>
            </a:pPr>
            <a:r>
              <a:rPr lang="en-US" sz="3200" dirty="0"/>
              <a:t>A </a:t>
            </a:r>
            <a:r>
              <a:rPr lang="en-US" sz="3200" b="1" dirty="0">
                <a:solidFill>
                  <a:schemeClr val="tx2"/>
                </a:solidFill>
              </a:rPr>
              <a:t>one-sample </a:t>
            </a:r>
            <a:r>
              <a:rPr lang="en-US" sz="3200" b="1" i="1" dirty="0">
                <a:solidFill>
                  <a:schemeClr val="tx2"/>
                </a:solidFill>
              </a:rPr>
              <a:t>t</a:t>
            </a:r>
            <a:r>
              <a:rPr lang="en-US" sz="3200" b="1" dirty="0">
                <a:solidFill>
                  <a:schemeClr val="tx2"/>
                </a:solidFill>
              </a:rPr>
              <a:t>-test </a:t>
            </a:r>
            <a:r>
              <a:rPr lang="en-US" sz="3200" dirty="0"/>
              <a:t>can be used to compare a sample mean against an external standard. The analysis is easy to implement in a standard statistical software analysis package.</a:t>
            </a:r>
            <a:endParaRPr lang="en-US" dirty="0"/>
          </a:p>
        </p:txBody>
      </p:sp>
    </p:spTree>
    <p:extLst>
      <p:ext uri="{BB962C8B-B14F-4D97-AF65-F5344CB8AC3E}">
        <p14:creationId xmlns:p14="http://schemas.microsoft.com/office/powerpoint/2010/main" val="46912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Avery Fitness Center (AFC) </a:t>
            </a:r>
            <a:r>
              <a:rPr lang="en-US" altLang="en-US" b="1" dirty="0" smtClean="0"/>
              <a:t>Project </a:t>
            </a:r>
            <a:r>
              <a:rPr lang="en-US" altLang="en-US" sz="2000" b="1" dirty="0" smtClean="0"/>
              <a:t>(1 of 3)</a:t>
            </a:r>
            <a:endParaRPr lang="en-US" sz="2000" dirty="0"/>
          </a:p>
        </p:txBody>
      </p:sp>
      <p:sp>
        <p:nvSpPr>
          <p:cNvPr id="3" name="Content Placeholder 2"/>
          <p:cNvSpPr>
            <a:spLocks noGrp="1"/>
          </p:cNvSpPr>
          <p:nvPr>
            <p:ph idx="1"/>
          </p:nvPr>
        </p:nvSpPr>
        <p:spPr/>
        <p:txBody>
          <a:bodyPr/>
          <a:lstStyle/>
          <a:p>
            <a:pPr marL="306141" indent="-306141" algn="ctr">
              <a:lnSpc>
                <a:spcPct val="90000"/>
              </a:lnSpc>
              <a:spcBef>
                <a:spcPts val="1800"/>
              </a:spcBef>
              <a:spcAft>
                <a:spcPts val="1200"/>
              </a:spcAft>
              <a:buNone/>
            </a:pPr>
            <a:r>
              <a:rPr lang="en-US" altLang="en-US" b="1" dirty="0">
                <a:solidFill>
                  <a:schemeClr val="tx2"/>
                </a:solidFill>
              </a:rPr>
              <a:t>RESEARCH </a:t>
            </a:r>
            <a:r>
              <a:rPr lang="en-US" altLang="en-US" b="1" dirty="0" smtClean="0">
                <a:solidFill>
                  <a:schemeClr val="tx2"/>
                </a:solidFill>
              </a:rPr>
              <a:t>PROBLEMS</a:t>
            </a:r>
            <a:endParaRPr lang="en-US" altLang="en-US" sz="800" dirty="0"/>
          </a:p>
          <a:p>
            <a:pPr marL="640080" indent="-640080">
              <a:spcBef>
                <a:spcPts val="0"/>
              </a:spcBef>
              <a:buAutoNum type="arabicParenBoth"/>
            </a:pPr>
            <a:r>
              <a:rPr lang="en-US" altLang="en-US" sz="3200" dirty="0"/>
              <a:t>Discover existing member demographics and usage patterns (including fees paid)</a:t>
            </a:r>
          </a:p>
          <a:p>
            <a:pPr marL="640080" indent="-640080">
              <a:buAutoNum type="arabicParenBoth"/>
            </a:pPr>
            <a:r>
              <a:rPr lang="en-US" altLang="en-US" sz="3200" dirty="0"/>
              <a:t>Investigate how members initially learn about AFC</a:t>
            </a:r>
            <a:endParaRPr lang="en-US" dirty="0" smtClean="0"/>
          </a:p>
        </p:txBody>
      </p:sp>
    </p:spTree>
    <p:extLst>
      <p:ext uri="{BB962C8B-B14F-4D97-AF65-F5344CB8AC3E}">
        <p14:creationId xmlns:p14="http://schemas.microsoft.com/office/powerpoint/2010/main" val="7475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Avery Fitness Center (AFC) Project </a:t>
            </a:r>
            <a:r>
              <a:rPr lang="en-US" altLang="en-US" sz="2000" b="1" dirty="0" smtClean="0"/>
              <a:t>(2 </a:t>
            </a:r>
            <a:r>
              <a:rPr lang="en-US" altLang="en-US" sz="2000" b="1" dirty="0"/>
              <a:t>of 3)</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dirty="0"/>
              <a:t>Population: AFC members who had visited AFC at least once in the prior 12 </a:t>
            </a:r>
            <a:r>
              <a:rPr lang="en-US" dirty="0" smtClean="0"/>
              <a:t>months</a:t>
            </a:r>
            <a:endParaRPr lang="en-US" dirty="0"/>
          </a:p>
          <a:p>
            <a:pPr>
              <a:spcBef>
                <a:spcPts val="1200"/>
              </a:spcBef>
              <a:spcAft>
                <a:spcPts val="1200"/>
              </a:spcAft>
            </a:pPr>
            <a:r>
              <a:rPr lang="en-US" dirty="0"/>
              <a:t>Simple random sample</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b="1" dirty="0"/>
              <a:t>The Avery Fitness Center (AFC) Project </a:t>
            </a:r>
            <a:r>
              <a:rPr lang="en-US" altLang="en-US" sz="2000" b="1" dirty="0" smtClean="0"/>
              <a:t>(3 </a:t>
            </a:r>
            <a:r>
              <a:rPr lang="en-US" altLang="en-US" sz="2000" b="1" dirty="0"/>
              <a:t>of 3)</a:t>
            </a:r>
            <a:endParaRPr lang="en-US" sz="2000" dirty="0"/>
          </a:p>
        </p:txBody>
      </p:sp>
      <p:sp>
        <p:nvSpPr>
          <p:cNvPr id="3" name="Content Placeholder 2"/>
          <p:cNvSpPr>
            <a:spLocks noGrp="1"/>
          </p:cNvSpPr>
          <p:nvPr>
            <p:ph idx="1"/>
          </p:nvPr>
        </p:nvSpPr>
        <p:spPr/>
        <p:txBody>
          <a:bodyPr/>
          <a:lstStyle/>
          <a:p>
            <a:pPr>
              <a:spcBef>
                <a:spcPts val="1200"/>
              </a:spcBef>
              <a:spcAft>
                <a:spcPts val="1200"/>
              </a:spcAft>
            </a:pPr>
            <a:r>
              <a:rPr lang="en-US" dirty="0"/>
              <a:t>Mail survey; 231 usable responses     </a:t>
            </a:r>
            <a:r>
              <a:rPr lang="en-US" i="1" dirty="0"/>
              <a:t>(58% response rate</a:t>
            </a:r>
            <a:r>
              <a:rPr lang="en-US" i="1" dirty="0" smtClean="0"/>
              <a:t>)</a:t>
            </a:r>
            <a:endParaRPr lang="en-US" i="1" dirty="0"/>
          </a:p>
          <a:p>
            <a:pPr>
              <a:spcBef>
                <a:spcPts val="1200"/>
              </a:spcBef>
              <a:spcAft>
                <a:spcPts val="1200"/>
              </a:spcAft>
            </a:pPr>
            <a:r>
              <a:rPr lang="en-US" dirty="0"/>
              <a:t>Primary data matched to secondary data </a:t>
            </a:r>
            <a:r>
              <a:rPr lang="en-US" i="1" dirty="0" smtClean="0"/>
              <a:t>(that is, </a:t>
            </a:r>
            <a:r>
              <a:rPr lang="en-US" i="1" dirty="0"/>
              <a:t>fees paid over prior 12 months)</a:t>
            </a:r>
            <a:endParaRPr lang="en-US" altLang="en-US" dirty="0"/>
          </a:p>
        </p:txBody>
      </p:sp>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a:t>
            </a:r>
            <a:r>
              <a:rPr lang="en-US" altLang="en-US" dirty="0" err="1"/>
              <a:t>Univariate</a:t>
            </a:r>
            <a:r>
              <a:rPr lang="en-US" altLang="en-US" dirty="0"/>
              <a:t> Statistics: Categorical Measures</a:t>
            </a:r>
            <a:endParaRPr lang="en-US" dirty="0"/>
          </a:p>
        </p:txBody>
      </p:sp>
      <p:sp>
        <p:nvSpPr>
          <p:cNvPr id="4" name="Content Placeholder 2"/>
          <p:cNvSpPr>
            <a:spLocks noGrp="1"/>
          </p:cNvSpPr>
          <p:nvPr>
            <p:ph sz="half" idx="1"/>
          </p:nvPr>
        </p:nvSpPr>
        <p:spPr>
          <a:xfrm>
            <a:off x="457200" y="1432560"/>
            <a:ext cx="8229600" cy="1844040"/>
          </a:xfrm>
        </p:spPr>
        <p:txBody>
          <a:bodyPr/>
          <a:lstStyle/>
          <a:p>
            <a:pPr marL="0" indent="0">
              <a:buFont typeface="Arial" pitchFamily="34" charset="0"/>
              <a:buNone/>
            </a:pPr>
            <a:r>
              <a:rPr lang="en-US" b="1" dirty="0">
                <a:solidFill>
                  <a:schemeClr val="tx2"/>
                </a:solidFill>
              </a:rPr>
              <a:t>FREQUENCY ANALYSIS</a:t>
            </a:r>
            <a:endParaRPr lang="en-US" sz="4000" b="1" dirty="0">
              <a:solidFill>
                <a:schemeClr val="tx2"/>
              </a:solidFill>
            </a:endParaRPr>
          </a:p>
          <a:p>
            <a:pPr marL="0" indent="0">
              <a:buFont typeface="Arial" pitchFamily="34" charset="0"/>
              <a:buNone/>
            </a:pPr>
            <a:r>
              <a:rPr lang="en-US" sz="3200" dirty="0"/>
              <a:t>A count of the number of cases that fall into each of the possible response categories.</a:t>
            </a:r>
            <a:endParaRPr lang="en-US" dirty="0"/>
          </a:p>
        </p:txBody>
      </p:sp>
      <p:sp>
        <p:nvSpPr>
          <p:cNvPr id="3" name="Content Placeholder 3"/>
          <p:cNvSpPr>
            <a:spLocks noGrp="1"/>
          </p:cNvSpPr>
          <p:nvPr>
            <p:ph sz="half" idx="2"/>
          </p:nvPr>
        </p:nvSpPr>
        <p:spPr>
          <a:xfrm>
            <a:off x="2209800" y="3352800"/>
            <a:ext cx="4800600" cy="2362200"/>
          </a:xfrm>
          <a:prstGeom prst="ellipse">
            <a:avLst/>
          </a:prstGeom>
          <a:solidFill>
            <a:srgbClr val="D8A572"/>
          </a:solidFill>
        </p:spPr>
        <p:txBody>
          <a:bodyPr/>
          <a:lstStyle/>
          <a:p>
            <a:pPr marL="0" indent="0" algn="ctr">
              <a:spcBef>
                <a:spcPts val="0"/>
              </a:spcBef>
              <a:buNone/>
            </a:pPr>
            <a:r>
              <a:rPr lang="en-US" sz="2800" b="1" dirty="0">
                <a:solidFill>
                  <a:schemeClr val="tx2"/>
                </a:solidFill>
              </a:rPr>
              <a:t>…an incredibly common and useful type of analysis</a:t>
            </a:r>
            <a:endParaRPr lang="en-US" sz="3200" dirty="0"/>
          </a:p>
        </p:txBody>
      </p:sp>
    </p:spTree>
    <p:extLst>
      <p:ext uri="{BB962C8B-B14F-4D97-AF65-F5344CB8AC3E}">
        <p14:creationId xmlns:p14="http://schemas.microsoft.com/office/powerpoint/2010/main" val="2442073695"/>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1259</TotalTime>
  <Words>2418</Words>
  <Application>Microsoft Office PowerPoint</Application>
  <PresentationFormat>On-screen Show (4:3)</PresentationFormat>
  <Paragraphs>404</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Green PPT Template_REV</vt:lpstr>
      <vt:lpstr>MathType 6.0 Equation</vt:lpstr>
      <vt:lpstr>Chapter 17: Analysis and Interpretation: Individual Variables Independently</vt:lpstr>
      <vt:lpstr>Learning Objectives (1 of 2)</vt:lpstr>
      <vt:lpstr>Learning Objectives (2 of 2)</vt:lpstr>
      <vt:lpstr>Data Analysis: Two Key Considerations (1 of 2)</vt:lpstr>
      <vt:lpstr>Data Analysis: Two Key Considerations (2 of 2)</vt:lpstr>
      <vt:lpstr>The Avery Fitness Center (AFC) Project (1 of 3)</vt:lpstr>
      <vt:lpstr>The Avery Fitness Center (AFC) Project (2 of 3)</vt:lpstr>
      <vt:lpstr>The Avery Fitness Center (AFC) Project (3 of 3)</vt:lpstr>
      <vt:lpstr>Basic Univariate Statistics: Categorical Measures</vt:lpstr>
      <vt:lpstr>The Avery Fitness Center (AFC)</vt:lpstr>
      <vt:lpstr>Use of Percentages</vt:lpstr>
      <vt:lpstr>Frequency Analysis (1 of 2)</vt:lpstr>
      <vt:lpstr>Frequency Analysis (2 of 2)</vt:lpstr>
      <vt:lpstr>Presenting Frequency Analysis Results</vt:lpstr>
      <vt:lpstr>Uses of Frequency Analysis (1 of 5)</vt:lpstr>
      <vt:lpstr>Uses of Frequency Analysis (2 of 5)</vt:lpstr>
      <vt:lpstr>Uses of Frequency Analysis (3 of 5)</vt:lpstr>
      <vt:lpstr>Uses of Frequency Analysis (4 of 5)</vt:lpstr>
      <vt:lpstr>Uses of Frequency Analysis (5 of 5)</vt:lpstr>
      <vt:lpstr>Confidence Intervals for Proportions (Categorical Measures) (1 of 2)</vt:lpstr>
      <vt:lpstr>Confidence Intervals for Proportions (Categorical Measures) (2 of 2)</vt:lpstr>
      <vt:lpstr>Question: What percentage of AFC members are women? (1 of 3)</vt:lpstr>
      <vt:lpstr>Question: What percentage of AFC members are women? (2 of 3)</vt:lpstr>
      <vt:lpstr>Question: What percentage of AFC members are women? (3 of 3)</vt:lpstr>
      <vt:lpstr>CAUTION in Interpreting Confidence Intervals</vt:lpstr>
      <vt:lpstr>Basic Univariate Statistics: (1 of 3)</vt:lpstr>
      <vt:lpstr>Basic Univariate Statistics: (2 of 3)</vt:lpstr>
      <vt:lpstr>Basic Univariate Statistics: (3 of 3)</vt:lpstr>
      <vt:lpstr>Why worry about the Sample Standard Deviation?</vt:lpstr>
      <vt:lpstr>Confidence Intervals for Means (Continuous Measures)</vt:lpstr>
      <vt:lpstr>Question: How many times per month do AFC members visit the center? (1 of 2)</vt:lpstr>
      <vt:lpstr>Question: How many times per month do AFC members visit the center? (2 of 2)</vt:lpstr>
      <vt:lpstr>Converting Continuous Measures to Categorical Measures</vt:lpstr>
      <vt:lpstr>Common Approaches (1 of 10)</vt:lpstr>
      <vt:lpstr>Common Approaches (2 of 10)</vt:lpstr>
      <vt:lpstr>Common Approaches (3 of 10)</vt:lpstr>
      <vt:lpstr>Common Approaches (4 of 10)</vt:lpstr>
      <vt:lpstr>Common Approaches (5 of 10)</vt:lpstr>
      <vt:lpstr>Common Approaches (6 of 10)</vt:lpstr>
      <vt:lpstr>Common Approaches (7 of 10)</vt:lpstr>
      <vt:lpstr>Common Approaches (8 of 10)</vt:lpstr>
      <vt:lpstr>Common Approaches (9 of 10)</vt:lpstr>
      <vt:lpstr>Common Approaches (10 of 10)</vt:lpstr>
      <vt:lpstr>Hypothesis Testing (1 of 4)</vt:lpstr>
      <vt:lpstr>Hypothesis Testing (2 of 4)</vt:lpstr>
      <vt:lpstr>Hypothesis Testing (3 of 4)</vt:lpstr>
      <vt:lpstr>Hypothesis Testing (4 of 4)</vt:lpstr>
      <vt:lpstr>Common Misinterpretations of What “Statistically Significant” Means (1 of 3)</vt:lpstr>
      <vt:lpstr>Common Misinterpretations of What “Statistically Significant” Means (2 of 3)</vt:lpstr>
      <vt:lpstr>Common Misinterpretations of What “Statistically Significant” Means (3 of 3)</vt:lpstr>
      <vt:lpstr>Testing Hypotheses about Individual Variables (1 of 3)</vt:lpstr>
      <vt:lpstr>Testing Hypotheses about Individual Variables (2 of 3)</vt:lpstr>
      <vt:lpstr>Testing Hypotheses about Individual Variables (3 of 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183</cp:revision>
  <dcterms:created xsi:type="dcterms:W3CDTF">2017-07-18T17:14:30Z</dcterms:created>
  <dcterms:modified xsi:type="dcterms:W3CDTF">2018-06-30T07:13:23Z</dcterms:modified>
</cp:coreProperties>
</file>