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57" r:id="rId2"/>
    <p:sldId id="261" r:id="rId3"/>
    <p:sldId id="276" r:id="rId4"/>
    <p:sldId id="277" r:id="rId5"/>
    <p:sldId id="262" r:id="rId6"/>
    <p:sldId id="263" r:id="rId7"/>
    <p:sldId id="293" r:id="rId8"/>
    <p:sldId id="294" r:id="rId9"/>
    <p:sldId id="264" r:id="rId10"/>
    <p:sldId id="265" r:id="rId11"/>
    <p:sldId id="278" r:id="rId12"/>
    <p:sldId id="279" r:id="rId13"/>
    <p:sldId id="280" r:id="rId14"/>
    <p:sldId id="295" r:id="rId15"/>
    <p:sldId id="281" r:id="rId16"/>
    <p:sldId id="266" r:id="rId17"/>
    <p:sldId id="282" r:id="rId18"/>
    <p:sldId id="283" r:id="rId19"/>
    <p:sldId id="267" r:id="rId20"/>
    <p:sldId id="284" r:id="rId21"/>
    <p:sldId id="269" r:id="rId22"/>
    <p:sldId id="270" r:id="rId23"/>
    <p:sldId id="271" r:id="rId24"/>
    <p:sldId id="275" r:id="rId25"/>
    <p:sldId id="273" r:id="rId26"/>
    <p:sldId id="285" r:id="rId27"/>
    <p:sldId id="286" r:id="rId28"/>
    <p:sldId id="292" r:id="rId29"/>
    <p:sldId id="300" r:id="rId30"/>
    <p:sldId id="289" r:id="rId31"/>
    <p:sldId id="290" r:id="rId32"/>
    <p:sldId id="291" r:id="rId33"/>
    <p:sldId id="296" r:id="rId34"/>
    <p:sldId id="297" r:id="rId35"/>
    <p:sldId id="298"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F1F9F9"/>
    <a:srgbClr val="CCCCCC"/>
    <a:srgbClr val="89A4A7"/>
    <a:srgbClr val="93ABAD"/>
    <a:srgbClr val="333399"/>
    <a:srgbClr val="7CA1CE"/>
    <a:srgbClr val="F8FBFC"/>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1422"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7/3/2018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7/3/2018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10540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0367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724400" y="4038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51054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5181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00816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77" r:id="rId6"/>
    <p:sldLayoutId id="2147483678" r:id="rId7"/>
    <p:sldLayoutId id="2147483669" r:id="rId8"/>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1066800"/>
            <a:ext cx="3657600" cy="3886199"/>
          </a:xfrm>
        </p:spPr>
        <p:txBody>
          <a:bodyPr/>
          <a:lstStyle/>
          <a:p>
            <a:r>
              <a:rPr lang="en-US" dirty="0"/>
              <a:t>Chapter 18:</a:t>
            </a:r>
            <a:br>
              <a:rPr lang="en-US" dirty="0"/>
            </a:br>
            <a:r>
              <a:rPr lang="en-US" dirty="0"/>
              <a:t>Analysis and Interpretation Multiple Variables</a:t>
            </a:r>
            <a:br>
              <a:rPr lang="en-US" dirty="0"/>
            </a:br>
            <a:r>
              <a:rPr lang="en-US" dirty="0"/>
              <a:t>Simultaneously</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AFC Project</a:t>
            </a:r>
            <a:r>
              <a:rPr lang="en-US" dirty="0" smtClean="0"/>
              <a:t>…</a:t>
            </a:r>
            <a:r>
              <a:rPr lang="en-US" sz="2000" dirty="0" smtClean="0"/>
              <a:t> </a:t>
            </a:r>
            <a:r>
              <a:rPr lang="en-US" altLang="en-US" sz="2000" dirty="0" smtClean="0"/>
              <a:t>(1 </a:t>
            </a:r>
            <a:r>
              <a:rPr lang="en-US" altLang="en-US" sz="2000" dirty="0"/>
              <a:t>of </a:t>
            </a:r>
            <a:r>
              <a:rPr lang="en-US" altLang="en-US" sz="2000" dirty="0" smtClean="0"/>
              <a:t>5)</a:t>
            </a:r>
            <a:endParaRPr lang="en-US" sz="2000" dirty="0"/>
          </a:p>
        </p:txBody>
      </p:sp>
      <p:sp>
        <p:nvSpPr>
          <p:cNvPr id="3" name="Content Placeholder 2"/>
          <p:cNvSpPr>
            <a:spLocks noGrp="1"/>
          </p:cNvSpPr>
          <p:nvPr>
            <p:ph sz="half" idx="1"/>
          </p:nvPr>
        </p:nvSpPr>
        <p:spPr>
          <a:xfrm>
            <a:off x="457200" y="1432560"/>
            <a:ext cx="8229600" cy="1767840"/>
          </a:xfrm>
        </p:spPr>
        <p:txBody>
          <a:bodyPr/>
          <a:lstStyle/>
          <a:p>
            <a:pPr marL="0" indent="0">
              <a:buNone/>
            </a:pPr>
            <a:r>
              <a:rPr lang="en-US" b="1" i="1" dirty="0">
                <a:solidFill>
                  <a:schemeClr val="tx2"/>
                </a:solidFill>
              </a:rPr>
              <a:t>QUESTION: </a:t>
            </a:r>
            <a:r>
              <a:rPr lang="en-US" dirty="0"/>
              <a:t>Does being referred by a doctor to AFC lead to greater usage of the therapy pool?</a:t>
            </a:r>
          </a:p>
        </p:txBody>
      </p:sp>
      <p:pic>
        <p:nvPicPr>
          <p:cNvPr id="6" name="Picture 3" descr="A photo shows two women exercising in an indoor therapy pool. One of them is walking on a tread mill, while the other is being instructed by a trainer on how to use an elastic band.&#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09800" y="3276601"/>
            <a:ext cx="4953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42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AFC Project…</a:t>
            </a:r>
            <a:r>
              <a:rPr lang="en-US" sz="2000" dirty="0"/>
              <a:t> </a:t>
            </a:r>
            <a:r>
              <a:rPr lang="en-US" altLang="en-US" sz="2000" dirty="0" smtClean="0"/>
              <a:t>(2 </a:t>
            </a:r>
            <a:r>
              <a:rPr lang="en-US" altLang="en-US" sz="2000" dirty="0"/>
              <a:t>of 5)</a:t>
            </a:r>
            <a:endParaRPr lang="en-US" sz="2000" dirty="0"/>
          </a:p>
        </p:txBody>
      </p:sp>
      <p:sp>
        <p:nvSpPr>
          <p:cNvPr id="3" name="Content Placeholder 2"/>
          <p:cNvSpPr>
            <a:spLocks noGrp="1"/>
          </p:cNvSpPr>
          <p:nvPr>
            <p:ph sz="half" idx="1"/>
          </p:nvPr>
        </p:nvSpPr>
        <p:spPr>
          <a:xfrm>
            <a:off x="457200" y="1432560"/>
            <a:ext cx="8229600" cy="4053840"/>
          </a:xfrm>
        </p:spPr>
        <p:txBody>
          <a:bodyPr/>
          <a:lstStyle/>
          <a:p>
            <a:pPr marL="0" indent="0">
              <a:buNone/>
            </a:pPr>
            <a:r>
              <a:rPr lang="en-US" sz="3400" b="1" dirty="0">
                <a:solidFill>
                  <a:schemeClr val="tx2"/>
                </a:solidFill>
              </a:rPr>
              <a:t>Two Categorical Variables:</a:t>
            </a:r>
          </a:p>
          <a:p>
            <a:pPr marL="914400"/>
            <a:r>
              <a:rPr lang="en-US" sz="3400" b="1" dirty="0" smtClean="0"/>
              <a:t>Doctor </a:t>
            </a:r>
            <a:r>
              <a:rPr lang="en-US" sz="3400" b="1" dirty="0"/>
              <a:t>referral </a:t>
            </a:r>
            <a:r>
              <a:rPr lang="en-US" sz="3400" dirty="0"/>
              <a:t>(yes, no)</a:t>
            </a:r>
          </a:p>
          <a:p>
            <a:pPr marL="914400"/>
            <a:r>
              <a:rPr lang="en-US" sz="3400" b="1" dirty="0" smtClean="0"/>
              <a:t>Pool </a:t>
            </a:r>
            <a:r>
              <a:rPr lang="en-US" sz="3400" b="1" dirty="0"/>
              <a:t>Usage </a:t>
            </a:r>
            <a:r>
              <a:rPr lang="en-US" sz="3400" dirty="0"/>
              <a:t>(yes, no</a:t>
            </a:r>
            <a:r>
              <a:rPr lang="en-US" sz="3400" dirty="0" smtClean="0"/>
              <a:t>)</a:t>
            </a:r>
            <a:endParaRPr lang="en-US" sz="900" dirty="0"/>
          </a:p>
          <a:p>
            <a:pPr marL="0" indent="0">
              <a:buNone/>
            </a:pPr>
            <a:r>
              <a:rPr lang="en-US" sz="2800" i="1" dirty="0"/>
              <a:t>In this situation, </a:t>
            </a:r>
            <a:r>
              <a:rPr lang="en-US" sz="2800" b="1" i="1" dirty="0">
                <a:solidFill>
                  <a:schemeClr val="tx2"/>
                </a:solidFill>
              </a:rPr>
              <a:t>doctor referral</a:t>
            </a:r>
            <a:r>
              <a:rPr lang="en-US" sz="2800" i="1" dirty="0"/>
              <a:t> would be considered the independent, or causal, variable, and </a:t>
            </a:r>
            <a:r>
              <a:rPr lang="en-US" sz="2800" b="1" i="1" dirty="0">
                <a:solidFill>
                  <a:schemeClr val="tx2"/>
                </a:solidFill>
              </a:rPr>
              <a:t>pool usage </a:t>
            </a:r>
            <a:r>
              <a:rPr lang="en-US" sz="2800" i="1" dirty="0">
                <a:solidFill>
                  <a:schemeClr val="tx2"/>
                </a:solidFill>
              </a:rPr>
              <a:t>would be considered </a:t>
            </a:r>
            <a:r>
              <a:rPr lang="en-US" sz="2800" i="1" dirty="0"/>
              <a:t>the dependent, or outcome, variable.</a:t>
            </a:r>
          </a:p>
        </p:txBody>
      </p:sp>
      <p:sp>
        <p:nvSpPr>
          <p:cNvPr id="4" name="Content Placeholder 3"/>
          <p:cNvSpPr>
            <a:spLocks noGrp="1"/>
          </p:cNvSpPr>
          <p:nvPr>
            <p:ph sz="half" idx="2"/>
          </p:nvPr>
        </p:nvSpPr>
        <p:spPr>
          <a:xfrm rot="2189534">
            <a:off x="6584556" y="1459699"/>
            <a:ext cx="2286000" cy="1371600"/>
          </a:xfrm>
          <a:prstGeom prst="roundRect">
            <a:avLst/>
          </a:prstGeom>
          <a:solidFill>
            <a:srgbClr val="CCCCCC"/>
          </a:solidFill>
          <a:ln w="28575">
            <a:solidFill>
              <a:srgbClr val="93ABAD"/>
            </a:solidFill>
          </a:ln>
        </p:spPr>
        <p:txBody>
          <a:bodyPr/>
          <a:lstStyle/>
          <a:p>
            <a:pPr marL="0" indent="0">
              <a:buNone/>
            </a:pPr>
            <a:r>
              <a:rPr lang="en-US" sz="2000" b="1" dirty="0"/>
              <a:t>This is an ideal situation for cross tabulation </a:t>
            </a:r>
            <a:r>
              <a:rPr lang="en-US" sz="2000" b="1" dirty="0" smtClean="0"/>
              <a:t>analysis</a:t>
            </a:r>
            <a:endParaRPr lang="en-US" sz="2000" b="1" dirty="0"/>
          </a:p>
        </p:txBody>
      </p:sp>
    </p:spTree>
    <p:extLst>
      <p:ext uri="{BB962C8B-B14F-4D97-AF65-F5344CB8AC3E}">
        <p14:creationId xmlns:p14="http://schemas.microsoft.com/office/powerpoint/2010/main" val="206651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AFC Project…</a:t>
            </a:r>
            <a:r>
              <a:rPr lang="en-US" sz="2000" dirty="0"/>
              <a:t> </a:t>
            </a:r>
            <a:r>
              <a:rPr lang="en-US" altLang="en-US" sz="2000" dirty="0" smtClean="0"/>
              <a:t>(3 </a:t>
            </a:r>
            <a:r>
              <a:rPr lang="en-US" altLang="en-US" sz="2000" dirty="0"/>
              <a:t>of 5)</a:t>
            </a:r>
            <a:endParaRPr lang="en-US" sz="2000" dirty="0"/>
          </a:p>
        </p:txBody>
      </p:sp>
      <p:sp>
        <p:nvSpPr>
          <p:cNvPr id="3" name="Content Placeholder 2"/>
          <p:cNvSpPr>
            <a:spLocks noGrp="1"/>
          </p:cNvSpPr>
          <p:nvPr>
            <p:ph sz="half" idx="1"/>
          </p:nvPr>
        </p:nvSpPr>
        <p:spPr>
          <a:xfrm>
            <a:off x="457200" y="1432560"/>
            <a:ext cx="5410200" cy="637092"/>
          </a:xfrm>
        </p:spPr>
        <p:txBody>
          <a:bodyPr/>
          <a:lstStyle/>
          <a:p>
            <a:pPr marL="0" indent="0">
              <a:buNone/>
            </a:pPr>
            <a:r>
              <a:rPr lang="en-US" b="1" dirty="0">
                <a:solidFill>
                  <a:schemeClr val="tx2"/>
                </a:solidFill>
              </a:rPr>
              <a:t>RAW SPSS OUTPUT</a:t>
            </a:r>
          </a:p>
        </p:txBody>
      </p:sp>
      <p:pic>
        <p:nvPicPr>
          <p:cNvPr id="8" name="Picture 3" descr="A table titled “Avery Fitness Center: Therapy Pool Usage by Doctor’s Recommendation (SPSS Output)” shows the doctor-pool cross tabulation.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9342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AFC Project…</a:t>
            </a:r>
            <a:r>
              <a:rPr lang="en-US" sz="2000" dirty="0"/>
              <a:t> </a:t>
            </a:r>
            <a:r>
              <a:rPr lang="en-US" altLang="en-US" sz="2000" dirty="0" smtClean="0"/>
              <a:t>(4 </a:t>
            </a:r>
            <a:r>
              <a:rPr lang="en-US" altLang="en-US" sz="2000" dirty="0"/>
              <a:t>of 5)</a:t>
            </a:r>
            <a:endParaRPr lang="en-US" sz="2000" dirty="0"/>
          </a:p>
        </p:txBody>
      </p:sp>
      <p:sp>
        <p:nvSpPr>
          <p:cNvPr id="3" name="Content Placeholder 2"/>
          <p:cNvSpPr>
            <a:spLocks noGrp="1"/>
          </p:cNvSpPr>
          <p:nvPr>
            <p:ph sz="half" idx="1"/>
          </p:nvPr>
        </p:nvSpPr>
        <p:spPr>
          <a:xfrm>
            <a:off x="457200" y="1432560"/>
            <a:ext cx="5181600" cy="624840"/>
          </a:xfrm>
        </p:spPr>
        <p:txBody>
          <a:bodyPr/>
          <a:lstStyle/>
          <a:p>
            <a:pPr marL="0" indent="0">
              <a:buNone/>
            </a:pPr>
            <a:r>
              <a:rPr lang="en-US" b="1" dirty="0">
                <a:solidFill>
                  <a:schemeClr val="tx2"/>
                </a:solidFill>
              </a:rPr>
              <a:t>MARGINAL TOTALS</a:t>
            </a:r>
          </a:p>
        </p:txBody>
      </p:sp>
      <p:pic>
        <p:nvPicPr>
          <p:cNvPr id="1026" name="Picture 3"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6553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05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AFC Project…</a:t>
            </a:r>
            <a:r>
              <a:rPr lang="en-US" sz="2000" dirty="0"/>
              <a:t> </a:t>
            </a:r>
            <a:r>
              <a:rPr lang="en-US" altLang="en-US" sz="2000" dirty="0" smtClean="0"/>
              <a:t>(5 </a:t>
            </a:r>
            <a:r>
              <a:rPr lang="en-US" altLang="en-US" sz="2000" dirty="0"/>
              <a:t>of 5)</a:t>
            </a:r>
            <a:endParaRPr lang="en-US" sz="2000" dirty="0"/>
          </a:p>
        </p:txBody>
      </p:sp>
      <p:sp>
        <p:nvSpPr>
          <p:cNvPr id="3" name="Content Placeholder 2"/>
          <p:cNvSpPr>
            <a:spLocks noGrp="1"/>
          </p:cNvSpPr>
          <p:nvPr>
            <p:ph sz="half" idx="1"/>
          </p:nvPr>
        </p:nvSpPr>
        <p:spPr>
          <a:xfrm>
            <a:off x="457200" y="1432560"/>
            <a:ext cx="2590800" cy="624840"/>
          </a:xfrm>
        </p:spPr>
        <p:txBody>
          <a:bodyPr/>
          <a:lstStyle/>
          <a:p>
            <a:pPr marL="0" indent="0">
              <a:buNone/>
            </a:pPr>
            <a:r>
              <a:rPr lang="en-US" b="1" dirty="0">
                <a:solidFill>
                  <a:schemeClr val="tx2"/>
                </a:solidFill>
              </a:rPr>
              <a:t>CELLS</a:t>
            </a:r>
          </a:p>
        </p:txBody>
      </p:sp>
      <p:pic>
        <p:nvPicPr>
          <p:cNvPr id="4098" name="Picture 3"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08692" y="2123685"/>
            <a:ext cx="7197108" cy="389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8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“Which Percentages Should I Use?”</a:t>
            </a:r>
            <a:endParaRPr lang="en-US" sz="2000" dirty="0"/>
          </a:p>
        </p:txBody>
      </p:sp>
      <p:sp>
        <p:nvSpPr>
          <p:cNvPr id="3" name="Content Placeholder 2"/>
          <p:cNvSpPr>
            <a:spLocks noGrp="1"/>
          </p:cNvSpPr>
          <p:nvPr>
            <p:ph sz="half" idx="1"/>
          </p:nvPr>
        </p:nvSpPr>
        <p:spPr>
          <a:xfrm>
            <a:off x="457200" y="1432560"/>
            <a:ext cx="8229600" cy="1386840"/>
          </a:xfrm>
        </p:spPr>
        <p:txBody>
          <a:bodyPr/>
          <a:lstStyle/>
          <a:p>
            <a:r>
              <a:rPr lang="en-US" altLang="en-US" dirty="0"/>
              <a:t>Always calculate percentages in the direction of the causal variable</a:t>
            </a:r>
            <a:r>
              <a:rPr lang="en-US" altLang="en-US" dirty="0" smtClean="0"/>
              <a:t>.</a:t>
            </a:r>
            <a:endParaRPr lang="en-US" altLang="en-US" dirty="0"/>
          </a:p>
        </p:txBody>
      </p:sp>
      <p:sp>
        <p:nvSpPr>
          <p:cNvPr id="4" name="Content Placeholder 3"/>
          <p:cNvSpPr>
            <a:spLocks noGrp="1"/>
          </p:cNvSpPr>
          <p:nvPr>
            <p:ph sz="half" idx="2"/>
          </p:nvPr>
        </p:nvSpPr>
        <p:spPr>
          <a:xfrm>
            <a:off x="533400" y="3200400"/>
            <a:ext cx="8153400" cy="1905000"/>
          </a:xfrm>
          <a:prstGeom prst="flowChartConnector">
            <a:avLst/>
          </a:prstGeom>
          <a:solidFill>
            <a:srgbClr val="CCCCCC"/>
          </a:solidFill>
          <a:ln w="19050">
            <a:solidFill>
              <a:srgbClr val="93ABAD"/>
            </a:solidFill>
          </a:ln>
        </p:spPr>
        <p:txBody>
          <a:bodyPr/>
          <a:lstStyle/>
          <a:p>
            <a:pPr marL="0" lvl="1" indent="-457200" algn="ctr">
              <a:spcBef>
                <a:spcPts val="0"/>
              </a:spcBef>
              <a:buNone/>
            </a:pPr>
            <a:r>
              <a:rPr lang="en-US" altLang="en-US" b="1" i="1" dirty="0">
                <a:solidFill>
                  <a:schemeClr val="tx2"/>
                </a:solidFill>
              </a:rPr>
              <a:t>Hint: </a:t>
            </a:r>
            <a:endParaRPr lang="en-US" altLang="en-US" b="1" i="1" dirty="0" smtClean="0">
              <a:solidFill>
                <a:schemeClr val="tx2"/>
              </a:solidFill>
            </a:endParaRPr>
          </a:p>
          <a:p>
            <a:pPr marL="91440" lvl="1" indent="-457200" algn="ctr">
              <a:spcBef>
                <a:spcPts val="0"/>
              </a:spcBef>
              <a:buNone/>
            </a:pPr>
            <a:r>
              <a:rPr lang="en-US" altLang="en-US" sz="2600" dirty="0" smtClean="0"/>
              <a:t>Which variable might have caused the other to occur?</a:t>
            </a:r>
            <a:endParaRPr lang="en-US" altLang="en-US" sz="2600" dirty="0"/>
          </a:p>
        </p:txBody>
      </p:sp>
    </p:spTree>
    <p:extLst>
      <p:ext uri="{BB962C8B-B14F-4D97-AF65-F5344CB8AC3E}">
        <p14:creationId xmlns:p14="http://schemas.microsoft.com/office/powerpoint/2010/main" val="350143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Presenting the </a:t>
            </a:r>
            <a:r>
              <a:rPr lang="en-US" altLang="en-US" dirty="0" smtClean="0"/>
              <a:t>Results</a:t>
            </a:r>
            <a:r>
              <a:rPr lang="en-US" altLang="en-US" sz="2000" dirty="0" smtClean="0"/>
              <a:t> (1 of 3)</a:t>
            </a:r>
            <a:endParaRPr lang="en-US" dirty="0"/>
          </a:p>
        </p:txBody>
      </p:sp>
      <p:sp>
        <p:nvSpPr>
          <p:cNvPr id="5" name="Content Placeholder 2"/>
          <p:cNvSpPr>
            <a:spLocks noGrp="1"/>
          </p:cNvSpPr>
          <p:nvPr>
            <p:ph idx="1"/>
          </p:nvPr>
        </p:nvSpPr>
        <p:spPr>
          <a:xfrm>
            <a:off x="457200" y="1432560"/>
            <a:ext cx="3474720" cy="929640"/>
          </a:xfrm>
        </p:spPr>
        <p:txBody>
          <a:bodyPr/>
          <a:lstStyle/>
          <a:p>
            <a:pPr marL="0" indent="0">
              <a:buNone/>
            </a:pPr>
            <a:r>
              <a:rPr lang="en-US" sz="2800" b="1" dirty="0" smtClean="0"/>
              <a:t>Doctor </a:t>
            </a:r>
            <a:r>
              <a:rPr lang="en-US" sz="2800" b="1" dirty="0"/>
              <a:t>Recommendation?</a:t>
            </a:r>
            <a:endParaRPr lang="en-US" sz="2800" dirty="0"/>
          </a:p>
        </p:txBody>
      </p:sp>
      <p:sp>
        <p:nvSpPr>
          <p:cNvPr id="6" name="Content Placeholder 3"/>
          <p:cNvSpPr>
            <a:spLocks noGrp="1"/>
          </p:cNvSpPr>
          <p:nvPr>
            <p:ph idx="10"/>
          </p:nvPr>
        </p:nvSpPr>
        <p:spPr>
          <a:xfrm>
            <a:off x="4419600" y="1813560"/>
            <a:ext cx="4023360" cy="548640"/>
          </a:xfrm>
        </p:spPr>
        <p:txBody>
          <a:bodyPr/>
          <a:lstStyle/>
          <a:p>
            <a:pPr marL="0" indent="0">
              <a:buNone/>
            </a:pPr>
            <a:r>
              <a:rPr lang="en-US" sz="2800" b="1" dirty="0"/>
              <a:t>Utilized Therapy Pool?</a:t>
            </a:r>
            <a:endParaRPr lang="en-US" sz="2800" dirty="0"/>
          </a:p>
        </p:txBody>
      </p:sp>
      <p:graphicFrame>
        <p:nvGraphicFramePr>
          <p:cNvPr id="9" name="Table 4" descr="A table shows results based on doctor`s recommendation for utilized therapy pool."/>
          <p:cNvGraphicFramePr>
            <a:graphicFrameLocks noGrp="1"/>
          </p:cNvGraphicFramePr>
          <p:nvPr>
            <p:ph idx="11"/>
            <p:extLst>
              <p:ext uri="{D42A27DB-BD31-4B8C-83A1-F6EECF244321}">
                <p14:modId xmlns:p14="http://schemas.microsoft.com/office/powerpoint/2010/main" val="853507279"/>
              </p:ext>
            </p:extLst>
          </p:nvPr>
        </p:nvGraphicFramePr>
        <p:xfrm>
          <a:off x="548640" y="2484120"/>
          <a:ext cx="8138160" cy="3291840"/>
        </p:xfrm>
        <a:graphic>
          <a:graphicData uri="http://schemas.openxmlformats.org/drawingml/2006/table">
            <a:tbl>
              <a:tblPr firstRow="1" bandRow="1">
                <a:tableStyleId>{5C22544A-7EE6-4342-B048-85BDC9FD1C3A}</a:tableStyleId>
              </a:tblPr>
              <a:tblGrid>
                <a:gridCol w="3566160"/>
                <a:gridCol w="1524000"/>
                <a:gridCol w="1524000"/>
                <a:gridCol w="1524000"/>
              </a:tblGrid>
              <a:tr h="640080">
                <a:tc>
                  <a:txBody>
                    <a:bodyPr/>
                    <a:lstStyle/>
                    <a:p>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b="1" dirty="0" smtClean="0">
                          <a:solidFill>
                            <a:schemeClr val="tx1"/>
                          </a:solidFill>
                        </a:rPr>
                        <a:t>No</a:t>
                      </a:r>
                      <a:endParaRPr lang="en-US" sz="2800" dirty="0">
                        <a:solidFill>
                          <a:schemeClr val="tx1"/>
                        </a:solidFill>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b="1" dirty="0" smtClean="0">
                          <a:solidFill>
                            <a:schemeClr val="tx1"/>
                          </a:solidFill>
                        </a:rPr>
                        <a:t>Yes</a:t>
                      </a:r>
                      <a:endParaRPr lang="en-US" sz="2800" dirty="0">
                        <a:solidFill>
                          <a:schemeClr val="tx1"/>
                        </a:solidFill>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total</a:t>
                      </a:r>
                      <a:endParaRPr lang="en-US" sz="2800" dirty="0">
                        <a:solidFill>
                          <a:schemeClr val="tx1"/>
                        </a:solidFill>
                      </a:endParaRPr>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r>
              <a:tr h="1005840">
                <a:tc>
                  <a:txBody>
                    <a:bodyPr/>
                    <a:lstStyle/>
                    <a:p>
                      <a:r>
                        <a:rPr lang="en-US" sz="2800" b="1" dirty="0" smtClean="0">
                          <a:solidFill>
                            <a:schemeClr val="tx1"/>
                          </a:solidFill>
                        </a:rPr>
                        <a:t>No</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107 (61%)</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70 (40%)</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177</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r>
              <a:tr h="1005840">
                <a:tc>
                  <a:txBody>
                    <a:bodyPr/>
                    <a:lstStyle/>
                    <a:p>
                      <a:r>
                        <a:rPr lang="en-US" sz="2800" b="1" dirty="0" smtClean="0">
                          <a:solidFill>
                            <a:schemeClr val="tx1"/>
                          </a:solidFill>
                        </a:rPr>
                        <a:t>Yes</a:t>
                      </a: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20 (37%)</a:t>
                      </a: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34 (63%)</a:t>
                      </a: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54</a:t>
                      </a: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9F9"/>
                    </a:solidFill>
                  </a:tcPr>
                </a:tc>
              </a:tr>
              <a:tr h="640080">
                <a:tc>
                  <a:txBody>
                    <a:bodyPr/>
                    <a:lstStyle/>
                    <a:p>
                      <a:r>
                        <a:rPr lang="en-US" sz="2800" dirty="0" smtClean="0">
                          <a:solidFill>
                            <a:schemeClr val="tx1"/>
                          </a:solidFill>
                        </a:rPr>
                        <a:t>total</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127</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104</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c>
                  <a:txBody>
                    <a:bodyPr/>
                    <a:lstStyle/>
                    <a:p>
                      <a:pPr algn="ctr"/>
                      <a:r>
                        <a:rPr lang="en-US" sz="2800" dirty="0" smtClean="0">
                          <a:solidFill>
                            <a:schemeClr val="tx1"/>
                          </a:solidFill>
                        </a:rPr>
                        <a:t>231</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1F9F9"/>
                    </a:solidFill>
                  </a:tcPr>
                </a:tc>
              </a:tr>
            </a:tbl>
          </a:graphicData>
        </a:graphic>
      </p:graphicFrame>
    </p:spTree>
    <p:extLst>
      <p:ext uri="{BB962C8B-B14F-4D97-AF65-F5344CB8AC3E}">
        <p14:creationId xmlns:p14="http://schemas.microsoft.com/office/powerpoint/2010/main" val="244207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Presenting the Results</a:t>
            </a:r>
            <a:r>
              <a:rPr lang="en-US" altLang="en-US" sz="2000" dirty="0"/>
              <a:t> </a:t>
            </a:r>
            <a:r>
              <a:rPr lang="en-US" altLang="en-US" sz="2000" dirty="0" smtClean="0"/>
              <a:t>(2 </a:t>
            </a:r>
            <a:r>
              <a:rPr lang="en-US" altLang="en-US" sz="2000" dirty="0"/>
              <a:t>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BANNER</a:t>
            </a:r>
          </a:p>
          <a:p>
            <a:pPr marL="0" indent="0">
              <a:buFont typeface="Arial" pitchFamily="34" charset="0"/>
              <a:buNone/>
            </a:pPr>
            <a:r>
              <a:rPr lang="en-US" sz="3200" dirty="0"/>
              <a:t>A series of cross tabulations between an outcome, or dependent variable, and several (sometimes many) explanatory variables in a single table</a:t>
            </a:r>
            <a:r>
              <a:rPr lang="en-US" sz="3200" dirty="0" smtClean="0"/>
              <a:t>.</a:t>
            </a:r>
            <a:endParaRPr lang="en-US" sz="3200" dirty="0"/>
          </a:p>
        </p:txBody>
      </p:sp>
    </p:spTree>
    <p:extLst>
      <p:ext uri="{BB962C8B-B14F-4D97-AF65-F5344CB8AC3E}">
        <p14:creationId xmlns:p14="http://schemas.microsoft.com/office/powerpoint/2010/main" val="325458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Presenting the Results</a:t>
            </a:r>
            <a:r>
              <a:rPr lang="en-US" altLang="en-US" sz="2000" dirty="0"/>
              <a:t> </a:t>
            </a:r>
            <a:r>
              <a:rPr lang="en-US" altLang="en-US" sz="2000" dirty="0" smtClean="0"/>
              <a:t>(3 </a:t>
            </a:r>
            <a:r>
              <a:rPr lang="en-US" altLang="en-US" sz="2000" dirty="0"/>
              <a:t>of 3)</a:t>
            </a:r>
            <a:endParaRPr lang="en-US" dirty="0"/>
          </a:p>
        </p:txBody>
      </p:sp>
      <p:pic>
        <p:nvPicPr>
          <p:cNvPr id="4" name="Picture 2" descr="A table is titled, Avery Fitness Center: Banner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79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a:t>
            </a:r>
            <a:r>
              <a:rPr lang="en-US" altLang="en-US" dirty="0" smtClean="0"/>
              <a:t>Significance</a:t>
            </a:r>
            <a:r>
              <a:rPr lang="en-US" altLang="en-US" sz="2000" dirty="0" smtClean="0"/>
              <a:t> (1 of 16)</a:t>
            </a:r>
            <a:endParaRPr lang="en-US" dirty="0"/>
          </a:p>
        </p:txBody>
      </p:sp>
      <p:sp>
        <p:nvSpPr>
          <p:cNvPr id="3" name="Content Placeholder 2"/>
          <p:cNvSpPr>
            <a:spLocks noGrp="1"/>
          </p:cNvSpPr>
          <p:nvPr>
            <p:ph sz="half" idx="1"/>
          </p:nvPr>
        </p:nvSpPr>
        <p:spPr>
          <a:xfrm>
            <a:off x="457200" y="1432560"/>
            <a:ext cx="8305800" cy="4511040"/>
          </a:xfrm>
        </p:spPr>
        <p:txBody>
          <a:bodyPr/>
          <a:lstStyle/>
          <a:p>
            <a:pPr marL="0" indent="0">
              <a:buFont typeface="Arial" pitchFamily="34" charset="0"/>
              <a:buNone/>
            </a:pPr>
            <a:r>
              <a:rPr lang="en-US" b="1" dirty="0">
                <a:solidFill>
                  <a:schemeClr val="tx2"/>
                </a:solidFill>
              </a:rPr>
              <a:t>PEARSON CHI-SQUARE (</a:t>
            </a:r>
            <a:r>
              <a:rPr lang="el-GR" b="1" dirty="0">
                <a:solidFill>
                  <a:schemeClr val="tx2"/>
                </a:solidFill>
              </a:rPr>
              <a:t>χ</a:t>
            </a:r>
            <a:r>
              <a:rPr lang="en-US" b="1" baseline="30000" dirty="0">
                <a:solidFill>
                  <a:schemeClr val="tx2"/>
                </a:solidFill>
              </a:rPr>
              <a:t>2</a:t>
            </a:r>
            <a:r>
              <a:rPr lang="en-US" b="1" dirty="0">
                <a:solidFill>
                  <a:schemeClr val="tx2"/>
                </a:solidFill>
              </a:rPr>
              <a:t>) TEST OF INDEPENDENCE</a:t>
            </a:r>
          </a:p>
          <a:p>
            <a:pPr marL="457200" lvl="1" indent="0">
              <a:buNone/>
            </a:pPr>
            <a:r>
              <a:rPr lang="en-US" dirty="0"/>
              <a:t>A commonly used statistic for testing the null hypothesis that categorical variables are independent of one another.</a:t>
            </a:r>
          </a:p>
        </p:txBody>
      </p:sp>
    </p:spTree>
    <p:extLst>
      <p:ext uri="{BB962C8B-B14F-4D97-AF65-F5344CB8AC3E}">
        <p14:creationId xmlns:p14="http://schemas.microsoft.com/office/powerpoint/2010/main" val="207474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3)</a:t>
            </a:r>
            <a:endParaRPr lang="en-US" dirty="0"/>
          </a:p>
        </p:txBody>
      </p:sp>
      <p:sp>
        <p:nvSpPr>
          <p:cNvPr id="2" name="Content Placeholder 2"/>
          <p:cNvSpPr>
            <a:spLocks noGrp="1"/>
          </p:cNvSpPr>
          <p:nvPr>
            <p:ph idx="1"/>
          </p:nvPr>
        </p:nvSpPr>
        <p:spPr/>
        <p:txBody>
          <a:bodyPr/>
          <a:lstStyle/>
          <a:p>
            <a:pPr marL="640080" indent="-640080" hangingPunct="0">
              <a:spcBef>
                <a:spcPts val="1200"/>
              </a:spcBef>
              <a:spcAft>
                <a:spcPts val="1200"/>
              </a:spcAft>
              <a:buAutoNum type="arabicPeriod"/>
            </a:pPr>
            <a:r>
              <a:rPr lang="en-US" dirty="0"/>
              <a:t>Discuss why a researcher might conduct a multivariate analysis. </a:t>
            </a:r>
          </a:p>
          <a:p>
            <a:pPr marL="640080" indent="-640080" hangingPunct="0">
              <a:spcBef>
                <a:spcPts val="1200"/>
              </a:spcBef>
              <a:spcAft>
                <a:spcPts val="1200"/>
              </a:spcAft>
              <a:buFontTx/>
              <a:buAutoNum type="arabicPeriod"/>
            </a:pPr>
            <a:r>
              <a:rPr lang="en-US" dirty="0"/>
              <a:t>Explain the purpose and importance of cross tabulation</a:t>
            </a:r>
            <a:r>
              <a:rPr lang="en-US" dirty="0" smtClean="0"/>
              <a:t>.</a:t>
            </a:r>
            <a:endParaRPr lang="en-US" dirty="0"/>
          </a:p>
          <a:p>
            <a:pPr marL="640080" indent="-640080" hangingPunct="0">
              <a:spcBef>
                <a:spcPts val="1200"/>
              </a:spcBef>
              <a:spcAft>
                <a:spcPts val="1200"/>
              </a:spcAft>
              <a:buFontTx/>
              <a:buAutoNum type="arabicPeriod"/>
            </a:pPr>
            <a:r>
              <a:rPr lang="en-US" dirty="0"/>
              <a:t>Describe a technique for comparing groups on a continuous dependent variable</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(2 </a:t>
            </a:r>
            <a:r>
              <a:rPr lang="en-US" altLang="en-US" sz="2000" dirty="0"/>
              <a:t>of 16)</a:t>
            </a:r>
            <a:endParaRPr lang="en-US" dirty="0"/>
          </a:p>
        </p:txBody>
      </p:sp>
      <p:sp>
        <p:nvSpPr>
          <p:cNvPr id="3" name="Content Placeholder 2"/>
          <p:cNvSpPr>
            <a:spLocks noGrp="1"/>
          </p:cNvSpPr>
          <p:nvPr>
            <p:ph sz="half" idx="1"/>
          </p:nvPr>
        </p:nvSpPr>
        <p:spPr>
          <a:xfrm>
            <a:off x="457200" y="1432560"/>
            <a:ext cx="8229600" cy="2987040"/>
          </a:xfrm>
        </p:spPr>
        <p:txBody>
          <a:bodyPr/>
          <a:lstStyle/>
          <a:p>
            <a:pPr marL="0" indent="0">
              <a:buFont typeface="Arial" pitchFamily="34" charset="0"/>
              <a:buNone/>
            </a:pPr>
            <a:r>
              <a:rPr lang="en-US" b="1" dirty="0">
                <a:solidFill>
                  <a:schemeClr val="tx2"/>
                </a:solidFill>
              </a:rPr>
              <a:t>INDEPENDENT SAMPLES </a:t>
            </a:r>
            <a:r>
              <a:rPr lang="en-US" b="1" i="1" dirty="0">
                <a:solidFill>
                  <a:schemeClr val="tx2"/>
                </a:solidFill>
              </a:rPr>
              <a:t>T</a:t>
            </a:r>
            <a:r>
              <a:rPr lang="en-US" b="1" dirty="0">
                <a:solidFill>
                  <a:schemeClr val="tx2"/>
                </a:solidFill>
              </a:rPr>
              <a:t>-TEST FOR </a:t>
            </a:r>
            <a:r>
              <a:rPr lang="en-US" b="1" dirty="0" smtClean="0">
                <a:solidFill>
                  <a:schemeClr val="tx2"/>
                </a:solidFill>
              </a:rPr>
              <a:t>MEANS</a:t>
            </a:r>
          </a:p>
          <a:p>
            <a:pPr marL="0" indent="0">
              <a:spcBef>
                <a:spcPts val="0"/>
              </a:spcBef>
              <a:buFont typeface="Arial" pitchFamily="34" charset="0"/>
              <a:buNone/>
            </a:pPr>
            <a:r>
              <a:rPr lang="en-US" sz="3000" dirty="0" smtClean="0"/>
              <a:t>A </a:t>
            </a:r>
            <a:r>
              <a:rPr lang="en-US" sz="3000" dirty="0"/>
              <a:t>technique commonly used to determine whether two groups differ on some characteristic assessed on a continuous measure.</a:t>
            </a:r>
          </a:p>
        </p:txBody>
      </p:sp>
      <p:sp>
        <p:nvSpPr>
          <p:cNvPr id="4" name="Content Placeholder 3"/>
          <p:cNvSpPr>
            <a:spLocks noGrp="1"/>
          </p:cNvSpPr>
          <p:nvPr>
            <p:ph sz="half" idx="2"/>
          </p:nvPr>
        </p:nvSpPr>
        <p:spPr>
          <a:xfrm>
            <a:off x="685800" y="4648200"/>
            <a:ext cx="8001000" cy="1371600"/>
          </a:xfrm>
          <a:prstGeom prst="rect">
            <a:avLst/>
          </a:prstGeom>
          <a:solidFill>
            <a:srgbClr val="F1F9F9"/>
          </a:solidFill>
          <a:ln w="19050">
            <a:solidFill>
              <a:schemeClr val="tx1"/>
            </a:solidFill>
          </a:ln>
        </p:spPr>
        <p:txBody>
          <a:bodyPr/>
          <a:lstStyle/>
          <a:p>
            <a:pPr lvl="1">
              <a:spcBef>
                <a:spcPts val="0"/>
              </a:spcBef>
              <a:buNone/>
            </a:pPr>
            <a:r>
              <a:rPr lang="en-US" altLang="en-US" sz="2800" b="1" i="1" dirty="0">
                <a:solidFill>
                  <a:schemeClr val="tx2"/>
                </a:solidFill>
              </a:rPr>
              <a:t>EXAMPLES</a:t>
            </a:r>
          </a:p>
          <a:p>
            <a:pPr lvl="1">
              <a:spcBef>
                <a:spcPts val="0"/>
              </a:spcBef>
            </a:pPr>
            <a:r>
              <a:rPr lang="en-US" altLang="en-US" sz="2800" dirty="0"/>
              <a:t>Satisfaction ratings, men vs. women</a:t>
            </a:r>
          </a:p>
          <a:p>
            <a:pPr lvl="1">
              <a:spcBef>
                <a:spcPts val="0"/>
              </a:spcBef>
            </a:pPr>
            <a:r>
              <a:rPr lang="en-US" altLang="en-US" sz="2800" dirty="0"/>
              <a:t>Age in years, customers vs. </a:t>
            </a:r>
            <a:r>
              <a:rPr lang="en-US" altLang="en-US" sz="2800" dirty="0" smtClean="0"/>
              <a:t>noncustomers</a:t>
            </a:r>
            <a:endParaRPr lang="en-US" altLang="en-US" sz="2800" dirty="0"/>
          </a:p>
        </p:txBody>
      </p:sp>
    </p:spTree>
    <p:extLst>
      <p:ext uri="{BB962C8B-B14F-4D97-AF65-F5344CB8AC3E}">
        <p14:creationId xmlns:p14="http://schemas.microsoft.com/office/powerpoint/2010/main" val="2447183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(3 </a:t>
            </a:r>
            <a:r>
              <a:rPr lang="en-US" altLang="en-US" sz="2000" dirty="0"/>
              <a:t>of 16)</a:t>
            </a:r>
            <a:endParaRPr lang="en-US" dirty="0"/>
          </a:p>
        </p:txBody>
      </p:sp>
      <p:sp>
        <p:nvSpPr>
          <p:cNvPr id="2" name="Content Placeholder 2"/>
          <p:cNvSpPr>
            <a:spLocks noGrp="1"/>
          </p:cNvSpPr>
          <p:nvPr>
            <p:ph idx="1"/>
          </p:nvPr>
        </p:nvSpPr>
        <p:spPr/>
        <p:txBody>
          <a:bodyPr/>
          <a:lstStyle/>
          <a:p>
            <a:pPr marL="0" indent="0">
              <a:buNone/>
            </a:pPr>
            <a:r>
              <a:rPr lang="en-US" dirty="0"/>
              <a:t>Does utilizing the exercise circuit (categorical independent variable) lead to increased number of visits to the center (continuous dependent variable)?</a:t>
            </a:r>
          </a:p>
        </p:txBody>
      </p:sp>
    </p:spTree>
    <p:extLst>
      <p:ext uri="{BB962C8B-B14F-4D97-AF65-F5344CB8AC3E}">
        <p14:creationId xmlns:p14="http://schemas.microsoft.com/office/powerpoint/2010/main" val="414493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(4 </a:t>
            </a:r>
            <a:r>
              <a:rPr lang="en-US" altLang="en-US" sz="2000" dirty="0"/>
              <a:t>of 16)</a:t>
            </a:r>
            <a:endParaRPr lang="en-US" dirty="0"/>
          </a:p>
        </p:txBody>
      </p:sp>
      <p:pic>
        <p:nvPicPr>
          <p:cNvPr id="2050" name="Picture 2"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1490097"/>
            <a:ext cx="6858000" cy="452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7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(5 </a:t>
            </a:r>
            <a:r>
              <a:rPr lang="en-US" altLang="en-US" sz="2000" dirty="0"/>
              <a:t>of 16)</a:t>
            </a:r>
            <a:endParaRPr lang="en-US" dirty="0"/>
          </a:p>
        </p:txBody>
      </p:sp>
      <p:sp>
        <p:nvSpPr>
          <p:cNvPr id="6" name="Content Placeholder 2"/>
          <p:cNvSpPr>
            <a:spLocks noGrp="1"/>
          </p:cNvSpPr>
          <p:nvPr>
            <p:ph sz="half" idx="1"/>
          </p:nvPr>
        </p:nvSpPr>
        <p:spPr>
          <a:xfrm>
            <a:off x="457200" y="1432560"/>
            <a:ext cx="8153400" cy="2377440"/>
          </a:xfrm>
        </p:spPr>
        <p:txBody>
          <a:bodyPr/>
          <a:lstStyle/>
          <a:p>
            <a:pPr marL="0" indent="0">
              <a:buFont typeface="Arial" pitchFamily="34" charset="0"/>
              <a:buNone/>
            </a:pPr>
            <a:r>
              <a:rPr lang="en-US" b="1" dirty="0">
                <a:solidFill>
                  <a:schemeClr val="tx2"/>
                </a:solidFill>
              </a:rPr>
              <a:t>PAIRED SAMPLE </a:t>
            </a:r>
            <a:r>
              <a:rPr lang="en-US" b="1" i="1" dirty="0">
                <a:solidFill>
                  <a:schemeClr val="tx2"/>
                </a:solidFill>
              </a:rPr>
              <a:t>T</a:t>
            </a:r>
            <a:r>
              <a:rPr lang="en-US" b="1" dirty="0">
                <a:solidFill>
                  <a:schemeClr val="tx2"/>
                </a:solidFill>
              </a:rPr>
              <a:t>-TEST</a:t>
            </a:r>
            <a:endParaRPr lang="en-US" sz="4000" b="1" dirty="0">
              <a:solidFill>
                <a:schemeClr val="tx2"/>
              </a:solidFill>
            </a:endParaRPr>
          </a:p>
          <a:p>
            <a:pPr marL="0" indent="0">
              <a:buFont typeface="Arial" pitchFamily="34" charset="0"/>
              <a:buNone/>
            </a:pPr>
            <a:r>
              <a:rPr lang="en-US" sz="3200" dirty="0"/>
              <a:t>A technique for comparing two means when scores for both variables are provided by the same sample.</a:t>
            </a:r>
          </a:p>
        </p:txBody>
      </p:sp>
      <p:sp>
        <p:nvSpPr>
          <p:cNvPr id="3" name="Content Placeholder 3"/>
          <p:cNvSpPr>
            <a:spLocks noGrp="1"/>
          </p:cNvSpPr>
          <p:nvPr>
            <p:ph sz="half" idx="2"/>
          </p:nvPr>
        </p:nvSpPr>
        <p:spPr>
          <a:xfrm>
            <a:off x="685800" y="4038600"/>
            <a:ext cx="8001000" cy="1600200"/>
          </a:xfrm>
          <a:solidFill>
            <a:srgbClr val="F1F9F9"/>
          </a:solidFill>
          <a:ln w="19050">
            <a:solidFill>
              <a:schemeClr val="tx1"/>
            </a:solidFill>
          </a:ln>
        </p:spPr>
        <p:txBody>
          <a:bodyPr/>
          <a:lstStyle/>
          <a:p>
            <a:pPr lvl="1">
              <a:buFont typeface="Wingdings" pitchFamily="2" charset="2"/>
              <a:buNone/>
            </a:pPr>
            <a:r>
              <a:rPr lang="en-US" altLang="en-US" sz="2800" b="1" i="1" dirty="0">
                <a:solidFill>
                  <a:schemeClr val="tx2"/>
                </a:solidFill>
              </a:rPr>
              <a:t>EXAMPLES</a:t>
            </a:r>
          </a:p>
          <a:p>
            <a:pPr lvl="1">
              <a:spcAft>
                <a:spcPts val="0"/>
              </a:spcAft>
            </a:pPr>
            <a:r>
              <a:rPr lang="en-US" altLang="en-US" sz="2800" dirty="0"/>
              <a:t>Before and after measures</a:t>
            </a:r>
          </a:p>
          <a:p>
            <a:pPr lvl="1">
              <a:spcBef>
                <a:spcPts val="0"/>
              </a:spcBef>
            </a:pPr>
            <a:r>
              <a:rPr lang="en-US" altLang="en-US" sz="2800" dirty="0"/>
              <a:t>Applying same measure to different </a:t>
            </a:r>
            <a:r>
              <a:rPr lang="en-US" altLang="en-US" sz="2800" dirty="0" smtClean="0"/>
              <a:t>objects</a:t>
            </a:r>
            <a:endParaRPr lang="en-US" altLang="en-US" sz="2800" dirty="0"/>
          </a:p>
        </p:txBody>
      </p:sp>
    </p:spTree>
    <p:extLst>
      <p:ext uri="{BB962C8B-B14F-4D97-AF65-F5344CB8AC3E}">
        <p14:creationId xmlns:p14="http://schemas.microsoft.com/office/powerpoint/2010/main" val="229129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(6 </a:t>
            </a:r>
            <a:r>
              <a:rPr lang="en-US" altLang="en-US" sz="2000" dirty="0"/>
              <a:t>of 16)</a:t>
            </a:r>
            <a:endParaRPr lang="en-US" dirty="0"/>
          </a:p>
        </p:txBody>
      </p:sp>
      <p:pic>
        <p:nvPicPr>
          <p:cNvPr id="8" name="Picture 2"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 y="1487343"/>
            <a:ext cx="7752890" cy="453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40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(7 </a:t>
            </a:r>
            <a:r>
              <a:rPr lang="en-US" altLang="en-US" sz="2000" dirty="0"/>
              <a:t>of 16)</a:t>
            </a:r>
            <a:endParaRPr lang="en-US" dirty="0"/>
          </a:p>
        </p:txBody>
      </p:sp>
      <p:sp>
        <p:nvSpPr>
          <p:cNvPr id="3" name="Content Placeholder 2"/>
          <p:cNvSpPr>
            <a:spLocks noGrp="1"/>
          </p:cNvSpPr>
          <p:nvPr>
            <p:ph idx="1"/>
          </p:nvPr>
        </p:nvSpPr>
        <p:spPr/>
        <p:txBody>
          <a:bodyPr/>
          <a:lstStyle/>
          <a:p>
            <a:pPr marL="0" indent="0">
              <a:buNone/>
            </a:pPr>
            <a:r>
              <a:rPr lang="en-US" dirty="0">
                <a:solidFill>
                  <a:srgbClr val="000000"/>
                </a:solidFill>
              </a:rPr>
              <a:t>Do the mean attribute importance levels, provided by the same respondents, differ from one another?</a:t>
            </a:r>
            <a:endParaRPr lang="en-US" dirty="0"/>
          </a:p>
        </p:txBody>
      </p:sp>
    </p:spTree>
    <p:extLst>
      <p:ext uri="{BB962C8B-B14F-4D97-AF65-F5344CB8AC3E}">
        <p14:creationId xmlns:p14="http://schemas.microsoft.com/office/powerpoint/2010/main" val="2685950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(8 </a:t>
            </a:r>
            <a:r>
              <a:rPr lang="en-US" altLang="en-US" sz="2000" dirty="0"/>
              <a:t>of 16)</a:t>
            </a:r>
            <a:endParaRPr lang="en-US" dirty="0"/>
          </a:p>
        </p:txBody>
      </p:sp>
      <p:sp>
        <p:nvSpPr>
          <p:cNvPr id="6" name="Content Placeholder 2"/>
          <p:cNvSpPr>
            <a:spLocks noGrp="1"/>
          </p:cNvSpPr>
          <p:nvPr>
            <p:ph idx="1"/>
          </p:nvPr>
        </p:nvSpPr>
        <p:spPr>
          <a:xfrm>
            <a:off x="457200" y="1661160"/>
            <a:ext cx="8229600" cy="472440"/>
          </a:xfrm>
        </p:spPr>
        <p:txBody>
          <a:bodyPr/>
          <a:lstStyle/>
          <a:p>
            <a:pPr marL="0" indent="0">
              <a:buNone/>
            </a:pPr>
            <a:r>
              <a:rPr lang="en-US" sz="1900" b="1" dirty="0"/>
              <a:t>Exhibit 18.6</a:t>
            </a:r>
            <a:r>
              <a:rPr lang="en-US" sz="1900" dirty="0"/>
              <a:t> </a:t>
            </a:r>
            <a:r>
              <a:rPr lang="en-US" sz="1900" dirty="0" smtClean="0"/>
              <a:t> </a:t>
            </a:r>
            <a:r>
              <a:rPr lang="en-US" sz="1900" dirty="0"/>
              <a:t>Avery Fitness Center: Paired Sample </a:t>
            </a:r>
            <a:r>
              <a:rPr lang="en-US" sz="1900" i="1" dirty="0"/>
              <a:t>t</a:t>
            </a:r>
            <a:r>
              <a:rPr lang="en-US" sz="1900" dirty="0"/>
              <a:t>-Tests (SPSS Output)</a:t>
            </a:r>
          </a:p>
        </p:txBody>
      </p:sp>
      <p:sp>
        <p:nvSpPr>
          <p:cNvPr id="7" name="Content Placeholder 3"/>
          <p:cNvSpPr>
            <a:spLocks noGrp="1"/>
          </p:cNvSpPr>
          <p:nvPr>
            <p:ph idx="10"/>
          </p:nvPr>
        </p:nvSpPr>
        <p:spPr>
          <a:xfrm>
            <a:off x="2697480" y="2133600"/>
            <a:ext cx="3749040" cy="426720"/>
          </a:xfrm>
        </p:spPr>
        <p:txBody>
          <a:bodyPr/>
          <a:lstStyle/>
          <a:p>
            <a:pPr marL="0" indent="0" algn="ctr">
              <a:buNone/>
            </a:pPr>
            <a:r>
              <a:rPr lang="en-US" sz="1800" b="1" dirty="0" smtClean="0"/>
              <a:t>PAIRED SAMPLES STATISTICS</a:t>
            </a:r>
          </a:p>
        </p:txBody>
      </p:sp>
      <p:graphicFrame>
        <p:nvGraphicFramePr>
          <p:cNvPr id="9" name="Table 4" descr="A table is titled, Avery Fitness Center: Paired Sample t-Tests (SPSS Output)."/>
          <p:cNvGraphicFramePr>
            <a:graphicFrameLocks noGrp="1"/>
          </p:cNvGraphicFramePr>
          <p:nvPr>
            <p:ph idx="11"/>
            <p:extLst>
              <p:ext uri="{D42A27DB-BD31-4B8C-83A1-F6EECF244321}">
                <p14:modId xmlns:p14="http://schemas.microsoft.com/office/powerpoint/2010/main" val="1554360687"/>
              </p:ext>
            </p:extLst>
          </p:nvPr>
        </p:nvGraphicFramePr>
        <p:xfrm>
          <a:off x="457200" y="2590800"/>
          <a:ext cx="8229600" cy="2926080"/>
        </p:xfrm>
        <a:graphic>
          <a:graphicData uri="http://schemas.openxmlformats.org/drawingml/2006/table">
            <a:tbl>
              <a:tblPr firstRow="1" bandRow="1">
                <a:tableStyleId>{5C22544A-7EE6-4342-B048-85BDC9FD1C3A}</a:tableStyleId>
              </a:tblPr>
              <a:tblGrid>
                <a:gridCol w="1188720"/>
                <a:gridCol w="1188720"/>
                <a:gridCol w="1097280"/>
                <a:gridCol w="822960"/>
                <a:gridCol w="1828800"/>
                <a:gridCol w="2103120"/>
              </a:tblGrid>
              <a:tr h="457200">
                <a:tc>
                  <a:txBody>
                    <a:bodyPr/>
                    <a:lstStyle/>
                    <a:p>
                      <a:pPr algn="ct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MEAN</a:t>
                      </a: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N</a:t>
                      </a: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STD. DEVIATION</a:t>
                      </a: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STD. ERROR MEAN</a:t>
                      </a: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822960">
                <a:tc>
                  <a:txBody>
                    <a:bodyPr/>
                    <a:lstStyle/>
                    <a:p>
                      <a:pPr>
                        <a:spcBef>
                          <a:spcPts val="600"/>
                        </a:spcBef>
                        <a:spcAft>
                          <a:spcPts val="600"/>
                        </a:spcAft>
                      </a:pPr>
                      <a:r>
                        <a:rPr lang="en-US" sz="1600" b="1" i="0" u="none" strike="noStrike" kern="1200" baseline="0" dirty="0" smtClean="0">
                          <a:solidFill>
                            <a:schemeClr val="dk1"/>
                          </a:solidFill>
                          <a:latin typeface="+mn-lt"/>
                          <a:ea typeface="+mn-ea"/>
                          <a:cs typeface="+mn-cs"/>
                        </a:rPr>
                        <a:t>PAIR 1</a:t>
                      </a:r>
                      <a:endParaRPr lang="en-US" sz="1600" b="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social</a:t>
                      </a:r>
                    </a:p>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fitness</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3.08</a:t>
                      </a:r>
                    </a:p>
                    <a:p>
                      <a:pPr algn="ctr">
                        <a:spcBef>
                          <a:spcPts val="600"/>
                        </a:spcBef>
                        <a:spcAft>
                          <a:spcPts val="600"/>
                        </a:spcAft>
                      </a:pPr>
                      <a:r>
                        <a:rPr lang="en-US" sz="1600" dirty="0" smtClean="0"/>
                        <a:t>4.77</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p>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1.253</a:t>
                      </a:r>
                    </a:p>
                    <a:p>
                      <a:pPr algn="ctr">
                        <a:spcBef>
                          <a:spcPts val="600"/>
                        </a:spcBef>
                        <a:spcAft>
                          <a:spcPts val="600"/>
                        </a:spcAft>
                      </a:pPr>
                      <a:r>
                        <a:rPr lang="en-US" sz="1600" dirty="0" smtClean="0"/>
                        <a:t>0.672</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0.091</a:t>
                      </a:r>
                    </a:p>
                    <a:p>
                      <a:pPr algn="ctr">
                        <a:spcBef>
                          <a:spcPts val="600"/>
                        </a:spcBef>
                        <a:spcAft>
                          <a:spcPts val="600"/>
                        </a:spcAft>
                      </a:pPr>
                      <a:r>
                        <a:rPr lang="en-US" sz="1600" dirty="0" smtClean="0"/>
                        <a:t>0.049</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822960">
                <a:tc>
                  <a:txBody>
                    <a:bodyPr/>
                    <a:lstStyle/>
                    <a:p>
                      <a:pPr>
                        <a:spcBef>
                          <a:spcPts val="600"/>
                        </a:spcBef>
                        <a:spcAft>
                          <a:spcPts val="600"/>
                        </a:spcAft>
                      </a:pPr>
                      <a:r>
                        <a:rPr lang="en-US" sz="1600" b="1" i="0" u="none" strike="noStrike" kern="1200" baseline="0" dirty="0" smtClean="0">
                          <a:solidFill>
                            <a:schemeClr val="dk1"/>
                          </a:solidFill>
                          <a:latin typeface="+mn-lt"/>
                          <a:ea typeface="+mn-ea"/>
                          <a:cs typeface="+mn-cs"/>
                        </a:rPr>
                        <a:t>PAIR 2</a:t>
                      </a:r>
                      <a:endParaRPr lang="en-US" sz="1600" b="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social</a:t>
                      </a:r>
                    </a:p>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enjoy</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spcBef>
                          <a:spcPts val="600"/>
                        </a:spcBef>
                        <a:spcAft>
                          <a:spcPts val="600"/>
                        </a:spcAft>
                      </a:pPr>
                      <a:r>
                        <a:rPr lang="en-US" sz="1600" dirty="0" smtClean="0"/>
                        <a:t>3.08</a:t>
                      </a:r>
                    </a:p>
                    <a:p>
                      <a:pPr algn="ctr">
                        <a:spcBef>
                          <a:spcPts val="600"/>
                        </a:spcBef>
                        <a:spcAft>
                          <a:spcPts val="600"/>
                        </a:spcAft>
                      </a:pPr>
                      <a:r>
                        <a:rPr lang="en-US" sz="1600" dirty="0" smtClean="0"/>
                        <a:t>3.89</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p>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spcBef>
                          <a:spcPts val="600"/>
                        </a:spcBef>
                        <a:spcAft>
                          <a:spcPts val="600"/>
                        </a:spcAft>
                      </a:pPr>
                      <a:r>
                        <a:rPr lang="en-US" sz="1600" dirty="0" smtClean="0"/>
                        <a:t>1.253</a:t>
                      </a:r>
                    </a:p>
                    <a:p>
                      <a:pPr algn="ctr">
                        <a:spcBef>
                          <a:spcPts val="600"/>
                        </a:spcBef>
                        <a:spcAft>
                          <a:spcPts val="600"/>
                        </a:spcAft>
                      </a:pPr>
                      <a:r>
                        <a:rPr lang="en-US" sz="1600" dirty="0" smtClean="0"/>
                        <a:t>1.074</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spcBef>
                          <a:spcPts val="600"/>
                        </a:spcBef>
                        <a:spcAft>
                          <a:spcPts val="600"/>
                        </a:spcAft>
                      </a:pPr>
                      <a:r>
                        <a:rPr lang="en-US" sz="1600" dirty="0" smtClean="0"/>
                        <a:t>0.091</a:t>
                      </a:r>
                    </a:p>
                    <a:p>
                      <a:pPr algn="ctr">
                        <a:spcBef>
                          <a:spcPts val="600"/>
                        </a:spcBef>
                        <a:spcAft>
                          <a:spcPts val="600"/>
                        </a:spcAft>
                      </a:pPr>
                      <a:r>
                        <a:rPr lang="en-US" sz="1600" dirty="0" smtClean="0"/>
                        <a:t>0.078</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822960">
                <a:tc>
                  <a:txBody>
                    <a:bodyPr/>
                    <a:lstStyle/>
                    <a:p>
                      <a:pPr>
                        <a:spcBef>
                          <a:spcPts val="600"/>
                        </a:spcBef>
                        <a:spcAft>
                          <a:spcPts val="600"/>
                        </a:spcAft>
                      </a:pPr>
                      <a:r>
                        <a:rPr lang="en-US" sz="1600" b="1" i="0" u="none" strike="noStrike" kern="1200" baseline="0" dirty="0" smtClean="0">
                          <a:solidFill>
                            <a:schemeClr val="dk1"/>
                          </a:solidFill>
                          <a:latin typeface="+mn-lt"/>
                          <a:ea typeface="+mn-ea"/>
                          <a:cs typeface="+mn-cs"/>
                        </a:rPr>
                        <a:t>PAIR 3</a:t>
                      </a:r>
                      <a:endParaRPr lang="en-US" sz="1600" b="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social</a:t>
                      </a:r>
                    </a:p>
                    <a:p>
                      <a:pPr marL="137160" algn="l">
                        <a:spcBef>
                          <a:spcPts val="600"/>
                        </a:spcBef>
                        <a:spcAft>
                          <a:spcPts val="600"/>
                        </a:spcAft>
                      </a:pPr>
                      <a:r>
                        <a:rPr lang="en-US" sz="1600" b="0" i="0" u="none" strike="noStrike" kern="1200" baseline="0" dirty="0" smtClean="0">
                          <a:solidFill>
                            <a:schemeClr val="dk1"/>
                          </a:solidFill>
                          <a:latin typeface="+mn-lt"/>
                          <a:ea typeface="+mn-ea"/>
                          <a:cs typeface="+mn-cs"/>
                        </a:rPr>
                        <a:t>medical</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3.08</a:t>
                      </a:r>
                    </a:p>
                    <a:p>
                      <a:pPr algn="ctr">
                        <a:spcBef>
                          <a:spcPts val="600"/>
                        </a:spcBef>
                        <a:spcAft>
                          <a:spcPts val="600"/>
                        </a:spcAft>
                      </a:pPr>
                      <a:r>
                        <a:rPr lang="en-US" sz="1600" dirty="0" smtClean="0"/>
                        <a:t>3.99</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p>
                    <a:p>
                      <a:pPr algn="ctr">
                        <a:spcBef>
                          <a:spcPts val="600"/>
                        </a:spcBef>
                        <a:spcAft>
                          <a:spcPts val="600"/>
                        </a:spcAft>
                      </a:pPr>
                      <a:r>
                        <a:rPr lang="en-US" sz="1600" b="0" i="0" u="none" strike="noStrike" kern="1200" baseline="0" dirty="0" smtClean="0">
                          <a:solidFill>
                            <a:schemeClr val="dk1"/>
                          </a:solidFill>
                          <a:latin typeface="+mn-lt"/>
                          <a:ea typeface="+mn-ea"/>
                          <a:cs typeface="+mn-cs"/>
                        </a:rPr>
                        <a:t>190</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1.253</a:t>
                      </a:r>
                    </a:p>
                    <a:p>
                      <a:pPr algn="ctr">
                        <a:spcBef>
                          <a:spcPts val="600"/>
                        </a:spcBef>
                        <a:spcAft>
                          <a:spcPts val="600"/>
                        </a:spcAft>
                      </a:pPr>
                      <a:r>
                        <a:rPr lang="en-US" sz="1600" dirty="0" smtClean="0"/>
                        <a:t>1.249</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spcBef>
                          <a:spcPts val="600"/>
                        </a:spcBef>
                        <a:spcAft>
                          <a:spcPts val="600"/>
                        </a:spcAft>
                      </a:pPr>
                      <a:r>
                        <a:rPr lang="en-US" sz="1600" dirty="0" smtClean="0"/>
                        <a:t>0.091</a:t>
                      </a:r>
                    </a:p>
                    <a:p>
                      <a:pPr algn="ctr">
                        <a:spcBef>
                          <a:spcPts val="600"/>
                        </a:spcBef>
                        <a:spcAft>
                          <a:spcPts val="600"/>
                        </a:spcAft>
                      </a:pPr>
                      <a:r>
                        <a:rPr lang="en-US" sz="1600" dirty="0" smtClean="0"/>
                        <a:t>0.091</a:t>
                      </a:r>
                      <a:endParaRPr lang="en-US" sz="1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bl>
          </a:graphicData>
        </a:graphic>
      </p:graphicFrame>
    </p:spTree>
    <p:extLst>
      <p:ext uri="{BB962C8B-B14F-4D97-AF65-F5344CB8AC3E}">
        <p14:creationId xmlns:p14="http://schemas.microsoft.com/office/powerpoint/2010/main" val="381409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(9 </a:t>
            </a:r>
            <a:r>
              <a:rPr lang="en-US" altLang="en-US" sz="2000" dirty="0"/>
              <a:t>of 16)</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PEARSON PRODUCT-MOMENT CORRELATION COEFFICIENT</a:t>
            </a:r>
            <a:endParaRPr lang="en-US" sz="4000" b="1" dirty="0">
              <a:solidFill>
                <a:schemeClr val="tx2"/>
              </a:solidFill>
            </a:endParaRPr>
          </a:p>
          <a:p>
            <a:pPr marL="0" indent="0">
              <a:buFont typeface="Arial" pitchFamily="34" charset="0"/>
              <a:buNone/>
            </a:pPr>
            <a:r>
              <a:rPr lang="en-US" sz="3200" dirty="0"/>
              <a:t>A statistic that indicates the degree of linear association between two continuous variables. The correlation coefficient can range from </a:t>
            </a:r>
            <a:r>
              <a:rPr lang="en-US" sz="3200" dirty="0" smtClean="0"/>
              <a:t>−1 </a:t>
            </a:r>
            <a:r>
              <a:rPr lang="en-US" sz="3200" dirty="0"/>
              <a:t>to +1.</a:t>
            </a:r>
          </a:p>
        </p:txBody>
      </p:sp>
    </p:spTree>
    <p:extLst>
      <p:ext uri="{BB962C8B-B14F-4D97-AF65-F5344CB8AC3E}">
        <p14:creationId xmlns:p14="http://schemas.microsoft.com/office/powerpoint/2010/main" val="291826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(10 </a:t>
            </a:r>
            <a:r>
              <a:rPr lang="en-US" altLang="en-US" sz="2000" dirty="0"/>
              <a:t>of 16)</a:t>
            </a:r>
            <a:endParaRPr lang="en-US" dirty="0"/>
          </a:p>
        </p:txBody>
      </p:sp>
      <p:sp>
        <p:nvSpPr>
          <p:cNvPr id="4" name="Content Placeholder 2"/>
          <p:cNvSpPr>
            <a:spLocks noGrp="1"/>
          </p:cNvSpPr>
          <p:nvPr>
            <p:ph idx="1"/>
          </p:nvPr>
        </p:nvSpPr>
        <p:spPr>
          <a:xfrm>
            <a:off x="457200" y="1432560"/>
            <a:ext cx="8153400" cy="4358640"/>
          </a:xfrm>
        </p:spPr>
        <p:txBody>
          <a:bodyPr/>
          <a:lstStyle/>
          <a:p>
            <a:pPr marL="0" indent="0">
              <a:buNone/>
            </a:pPr>
            <a:r>
              <a:rPr lang="en-US" dirty="0">
                <a:solidFill>
                  <a:srgbClr val="000000"/>
                </a:solidFill>
              </a:rPr>
              <a:t>Is there a correlation between age (continuous independent variable) and fees paid (continuous dependent variable)?</a:t>
            </a:r>
            <a:endParaRPr lang="en-US" dirty="0"/>
          </a:p>
        </p:txBody>
      </p:sp>
    </p:spTree>
    <p:extLst>
      <p:ext uri="{BB962C8B-B14F-4D97-AF65-F5344CB8AC3E}">
        <p14:creationId xmlns:p14="http://schemas.microsoft.com/office/powerpoint/2010/main" val="1832986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(11 </a:t>
            </a:r>
            <a:r>
              <a:rPr lang="en-US" altLang="en-US" sz="2000" dirty="0"/>
              <a:t>of 16)</a:t>
            </a:r>
            <a:endParaRPr lang="en-US" dirty="0"/>
          </a:p>
        </p:txBody>
      </p:sp>
      <p:sp>
        <p:nvSpPr>
          <p:cNvPr id="6" name="Content Placeholder 2"/>
          <p:cNvSpPr>
            <a:spLocks noGrp="1"/>
          </p:cNvSpPr>
          <p:nvPr>
            <p:ph idx="1"/>
          </p:nvPr>
        </p:nvSpPr>
        <p:spPr>
          <a:xfrm>
            <a:off x="457200" y="1432560"/>
            <a:ext cx="8229600" cy="731520"/>
          </a:xfrm>
        </p:spPr>
        <p:txBody>
          <a:bodyPr/>
          <a:lstStyle/>
          <a:p>
            <a:pPr marL="0" indent="0">
              <a:buNone/>
            </a:pPr>
            <a:r>
              <a:rPr lang="en-US" sz="1900" b="1" dirty="0"/>
              <a:t>Exhibit </a:t>
            </a:r>
            <a:r>
              <a:rPr lang="en-US" sz="1900" b="1" dirty="0" smtClean="0"/>
              <a:t>18.7</a:t>
            </a:r>
            <a:r>
              <a:rPr lang="en-US" sz="1900" dirty="0" smtClean="0"/>
              <a:t>  </a:t>
            </a:r>
            <a:r>
              <a:rPr lang="en-US" sz="1900" dirty="0"/>
              <a:t>Avery Fitness Center: Correlation Between Age and Revenues (SPSS Output)</a:t>
            </a:r>
          </a:p>
        </p:txBody>
      </p:sp>
      <p:sp>
        <p:nvSpPr>
          <p:cNvPr id="7" name="Content Placeholder 3"/>
          <p:cNvSpPr>
            <a:spLocks noGrp="1"/>
          </p:cNvSpPr>
          <p:nvPr>
            <p:ph idx="10"/>
          </p:nvPr>
        </p:nvSpPr>
        <p:spPr>
          <a:xfrm>
            <a:off x="3429000" y="2301240"/>
            <a:ext cx="2286000" cy="365760"/>
          </a:xfrm>
        </p:spPr>
        <p:txBody>
          <a:bodyPr/>
          <a:lstStyle/>
          <a:p>
            <a:pPr marL="0" indent="0" algn="ctr">
              <a:buNone/>
            </a:pPr>
            <a:r>
              <a:rPr lang="en-US" sz="1800" b="1" dirty="0" smtClean="0"/>
              <a:t>CORRELATIONS</a:t>
            </a:r>
          </a:p>
        </p:txBody>
      </p:sp>
      <p:graphicFrame>
        <p:nvGraphicFramePr>
          <p:cNvPr id="9" name="Table 4" descr="A table is titled, Avery Fitness Center: Correlation Between Age and Revenues (SPSS Output)."/>
          <p:cNvGraphicFramePr>
            <a:graphicFrameLocks noGrp="1"/>
          </p:cNvGraphicFramePr>
          <p:nvPr>
            <p:ph idx="11"/>
            <p:extLst>
              <p:ext uri="{D42A27DB-BD31-4B8C-83A1-F6EECF244321}">
                <p14:modId xmlns:p14="http://schemas.microsoft.com/office/powerpoint/2010/main" val="2477281162"/>
              </p:ext>
            </p:extLst>
          </p:nvPr>
        </p:nvGraphicFramePr>
        <p:xfrm>
          <a:off x="457200" y="2743200"/>
          <a:ext cx="8229600" cy="3017520"/>
        </p:xfrm>
        <a:graphic>
          <a:graphicData uri="http://schemas.openxmlformats.org/drawingml/2006/table">
            <a:tbl>
              <a:tblPr firstRow="1" bandRow="1">
                <a:tableStyleId>{5C22544A-7EE6-4342-B048-85BDC9FD1C3A}</a:tableStyleId>
              </a:tblPr>
              <a:tblGrid>
                <a:gridCol w="1828800"/>
                <a:gridCol w="2743200"/>
                <a:gridCol w="1828800"/>
                <a:gridCol w="1828800"/>
              </a:tblGrid>
              <a:tr h="457200">
                <a:tc>
                  <a:txBody>
                    <a:bodyPr/>
                    <a:lstStyle/>
                    <a:p>
                      <a:pPr algn="ctr">
                        <a:spcBef>
                          <a:spcPts val="600"/>
                        </a:spcBef>
                        <a:spcAft>
                          <a:spcPts val="600"/>
                        </a:spcAft>
                      </a:pPr>
                      <a:endParaRPr lang="en-US" sz="18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spcBef>
                          <a:spcPts val="600"/>
                        </a:spcBef>
                        <a:spcAft>
                          <a:spcPts val="600"/>
                        </a:spcAft>
                      </a:pPr>
                      <a:endParaRPr lang="en-US" sz="18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spcBef>
                          <a:spcPts val="600"/>
                        </a:spcBef>
                        <a:spcAft>
                          <a:spcPts val="600"/>
                        </a:spcAft>
                      </a:pPr>
                      <a:r>
                        <a:rPr lang="en-US" sz="1800" b="1" i="0" u="none" strike="noStrike" kern="1200" baseline="0" dirty="0" smtClean="0">
                          <a:solidFill>
                            <a:schemeClr val="tx1"/>
                          </a:solidFill>
                          <a:latin typeface="+mn-lt"/>
                          <a:ea typeface="+mn-ea"/>
                          <a:cs typeface="+mn-cs"/>
                        </a:rPr>
                        <a:t>AGE</a:t>
                      </a:r>
                      <a:endParaRPr lang="en-US" sz="18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spcBef>
                          <a:spcPts val="600"/>
                        </a:spcBef>
                        <a:spcAft>
                          <a:spcPts val="600"/>
                        </a:spcAft>
                      </a:pPr>
                      <a:r>
                        <a:rPr lang="en-US" sz="1800" b="1" i="0" u="none" strike="noStrike" kern="1200" baseline="0" dirty="0" smtClean="0">
                          <a:solidFill>
                            <a:schemeClr val="tx1"/>
                          </a:solidFill>
                          <a:latin typeface="+mn-lt"/>
                          <a:ea typeface="+mn-ea"/>
                          <a:cs typeface="+mn-cs"/>
                        </a:rPr>
                        <a:t>REVENUE</a:t>
                      </a:r>
                      <a:endParaRPr lang="en-US" sz="18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1280160">
                <a:tc>
                  <a:txBody>
                    <a:bodyPr/>
                    <a:lstStyle/>
                    <a:p>
                      <a:pPr>
                        <a:spcBef>
                          <a:spcPts val="600"/>
                        </a:spcBef>
                        <a:spcAft>
                          <a:spcPts val="600"/>
                        </a:spcAft>
                      </a:pPr>
                      <a:r>
                        <a:rPr lang="en-US" sz="1800" b="1" i="0" u="none" strike="noStrike" kern="1200" baseline="0" dirty="0" smtClean="0">
                          <a:solidFill>
                            <a:schemeClr val="dk1"/>
                          </a:solidFill>
                          <a:latin typeface="+mn-lt"/>
                          <a:ea typeface="+mn-ea"/>
                          <a:cs typeface="+mn-cs"/>
                        </a:rPr>
                        <a:t>AGE</a:t>
                      </a:r>
                      <a:endParaRPr lang="en-US" sz="1800" b="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marL="0" algn="l">
                        <a:spcBef>
                          <a:spcPts val="600"/>
                        </a:spcBef>
                        <a:spcAft>
                          <a:spcPts val="600"/>
                        </a:spcAft>
                      </a:pPr>
                      <a:r>
                        <a:rPr lang="en-US" sz="1800" b="0" i="0" u="none" strike="noStrike" kern="1200" baseline="0" dirty="0" smtClean="0">
                          <a:solidFill>
                            <a:schemeClr val="dk1"/>
                          </a:solidFill>
                          <a:latin typeface="+mn-lt"/>
                          <a:ea typeface="+mn-ea"/>
                          <a:cs typeface="+mn-cs"/>
                        </a:rPr>
                        <a:t>Pearson Correlation</a:t>
                      </a:r>
                    </a:p>
                    <a:p>
                      <a:pPr marL="0" algn="l">
                        <a:spcBef>
                          <a:spcPts val="600"/>
                        </a:spcBef>
                        <a:spcAft>
                          <a:spcPts val="600"/>
                        </a:spcAft>
                      </a:pPr>
                      <a:r>
                        <a:rPr lang="en-US" sz="1800" b="0" i="0" u="none" strike="noStrike" kern="1200" baseline="0" dirty="0" smtClean="0">
                          <a:solidFill>
                            <a:schemeClr val="dk1"/>
                          </a:solidFill>
                          <a:latin typeface="+mn-lt"/>
                          <a:ea typeface="+mn-ea"/>
                          <a:cs typeface="+mn-cs"/>
                        </a:rPr>
                        <a:t>Sig. (2-tailed)</a:t>
                      </a:r>
                    </a:p>
                    <a:p>
                      <a:pPr marL="0" algn="l">
                        <a:spcBef>
                          <a:spcPts val="600"/>
                        </a:spcBef>
                        <a:spcAft>
                          <a:spcPts val="600"/>
                        </a:spcAft>
                      </a:pPr>
                      <a:r>
                        <a:rPr lang="en-US" sz="1800" b="0" i="0" u="none" strike="noStrike" kern="1200" baseline="0" dirty="0" smtClean="0">
                          <a:solidFill>
                            <a:schemeClr val="dk1"/>
                          </a:solidFill>
                          <a:latin typeface="+mn-lt"/>
                          <a:ea typeface="+mn-ea"/>
                          <a:cs typeface="+mn-cs"/>
                        </a:rPr>
                        <a:t>N</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spcBef>
                          <a:spcPts val="600"/>
                        </a:spcBef>
                        <a:spcAft>
                          <a:spcPts val="600"/>
                        </a:spcAft>
                      </a:pPr>
                      <a:r>
                        <a:rPr lang="en-US" sz="1800" b="0" i="0" u="none" strike="noStrike" kern="1200" baseline="0" dirty="0" smtClean="0">
                          <a:solidFill>
                            <a:schemeClr val="dk1"/>
                          </a:solidFill>
                          <a:latin typeface="+mn-lt"/>
                          <a:ea typeface="+mn-ea"/>
                          <a:cs typeface="+mn-cs"/>
                        </a:rPr>
                        <a:t>1</a:t>
                      </a:r>
                    </a:p>
                    <a:p>
                      <a:pPr algn="r">
                        <a:spcBef>
                          <a:spcPts val="600"/>
                        </a:spcBef>
                        <a:spcAft>
                          <a:spcPts val="600"/>
                        </a:spcAft>
                      </a:pPr>
                      <a:endParaRPr lang="en-US" sz="1800" b="0" i="0" u="none" strike="noStrike" kern="1200" baseline="0" dirty="0" smtClean="0">
                        <a:solidFill>
                          <a:schemeClr val="dk1"/>
                        </a:solidFill>
                        <a:latin typeface="+mn-lt"/>
                        <a:ea typeface="+mn-ea"/>
                        <a:cs typeface="+mn-cs"/>
                      </a:endParaRPr>
                    </a:p>
                    <a:p>
                      <a:pPr algn="r">
                        <a:spcBef>
                          <a:spcPts val="600"/>
                        </a:spcBef>
                        <a:spcAft>
                          <a:spcPts val="600"/>
                        </a:spcAft>
                      </a:pPr>
                      <a:r>
                        <a:rPr lang="en-US" sz="1800" b="0" i="0" u="none" strike="noStrike" kern="1200" baseline="0" dirty="0" smtClean="0">
                          <a:solidFill>
                            <a:schemeClr val="dk1"/>
                          </a:solidFill>
                          <a:latin typeface="+mn-lt"/>
                          <a:ea typeface="+mn-ea"/>
                          <a:cs typeface="+mn-cs"/>
                        </a:rPr>
                        <a:t>224</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spcBef>
                          <a:spcPts val="600"/>
                        </a:spcBef>
                        <a:spcAft>
                          <a:spcPts val="600"/>
                        </a:spcAft>
                      </a:pPr>
                      <a:r>
                        <a:rPr lang="en-US" sz="1800" b="0" i="0" u="none" strike="noStrike" kern="1200" baseline="0" dirty="0" smtClean="0">
                          <a:solidFill>
                            <a:schemeClr val="dk1"/>
                          </a:solidFill>
                          <a:latin typeface="+mn-lt"/>
                          <a:ea typeface="+mn-ea"/>
                          <a:cs typeface="+mn-cs"/>
                        </a:rPr>
                        <a:t>0.246**</a:t>
                      </a:r>
                    </a:p>
                    <a:p>
                      <a:pPr algn="r">
                        <a:spcBef>
                          <a:spcPts val="600"/>
                        </a:spcBef>
                        <a:spcAft>
                          <a:spcPts val="600"/>
                        </a:spcAft>
                      </a:pPr>
                      <a:r>
                        <a:rPr lang="en-US" sz="1800" b="0" i="0" u="none" strike="noStrike" kern="1200" baseline="0" dirty="0" smtClean="0">
                          <a:solidFill>
                            <a:schemeClr val="dk1"/>
                          </a:solidFill>
                          <a:latin typeface="+mn-lt"/>
                          <a:ea typeface="+mn-ea"/>
                          <a:cs typeface="+mn-cs"/>
                        </a:rPr>
                        <a:t>0.000</a:t>
                      </a:r>
                    </a:p>
                    <a:p>
                      <a:pPr algn="r">
                        <a:spcBef>
                          <a:spcPts val="600"/>
                        </a:spcBef>
                        <a:spcAft>
                          <a:spcPts val="600"/>
                        </a:spcAft>
                      </a:pPr>
                      <a:r>
                        <a:rPr lang="en-US" sz="1800" b="0" i="0" u="none" strike="noStrike" kern="1200" baseline="0" dirty="0" smtClean="0">
                          <a:solidFill>
                            <a:schemeClr val="dk1"/>
                          </a:solidFill>
                          <a:latin typeface="+mn-lt"/>
                          <a:ea typeface="+mn-ea"/>
                          <a:cs typeface="+mn-cs"/>
                        </a:rPr>
                        <a:t>224</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280160">
                <a:tc>
                  <a:txBody>
                    <a:bodyPr/>
                    <a:lstStyle/>
                    <a:p>
                      <a:pPr>
                        <a:spcBef>
                          <a:spcPts val="600"/>
                        </a:spcBef>
                        <a:spcAft>
                          <a:spcPts val="600"/>
                        </a:spcAft>
                      </a:pPr>
                      <a:r>
                        <a:rPr lang="en-US" sz="1800" b="1" i="0" u="none" strike="noStrike" kern="1200" baseline="0" dirty="0" smtClean="0">
                          <a:solidFill>
                            <a:schemeClr val="dk1"/>
                          </a:solidFill>
                          <a:latin typeface="+mn-lt"/>
                          <a:ea typeface="+mn-ea"/>
                          <a:cs typeface="+mn-cs"/>
                        </a:rPr>
                        <a:t>REVENUE</a:t>
                      </a:r>
                      <a:endParaRPr lang="en-US" sz="1800" b="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marL="0" algn="l">
                        <a:spcBef>
                          <a:spcPts val="600"/>
                        </a:spcBef>
                        <a:spcAft>
                          <a:spcPts val="600"/>
                        </a:spcAft>
                      </a:pPr>
                      <a:r>
                        <a:rPr lang="en-US" sz="1800" b="0" i="0" u="none" strike="noStrike" kern="1200" baseline="0" dirty="0" smtClean="0">
                          <a:solidFill>
                            <a:schemeClr val="dk1"/>
                          </a:solidFill>
                          <a:latin typeface="+mn-lt"/>
                          <a:ea typeface="+mn-ea"/>
                          <a:cs typeface="+mn-cs"/>
                        </a:rPr>
                        <a:t>Pearson Correlation</a:t>
                      </a:r>
                    </a:p>
                    <a:p>
                      <a:pPr marL="0" algn="l">
                        <a:spcBef>
                          <a:spcPts val="600"/>
                        </a:spcBef>
                        <a:spcAft>
                          <a:spcPts val="600"/>
                        </a:spcAft>
                      </a:pPr>
                      <a:r>
                        <a:rPr lang="en-US" sz="1800" b="0" i="0" u="none" strike="noStrike" kern="1200" baseline="0" dirty="0" smtClean="0">
                          <a:solidFill>
                            <a:schemeClr val="dk1"/>
                          </a:solidFill>
                          <a:latin typeface="+mn-lt"/>
                          <a:ea typeface="+mn-ea"/>
                          <a:cs typeface="+mn-cs"/>
                        </a:rPr>
                        <a:t>Sig. (2-tailed)</a:t>
                      </a:r>
                    </a:p>
                    <a:p>
                      <a:pPr marL="0" algn="l">
                        <a:spcBef>
                          <a:spcPts val="600"/>
                        </a:spcBef>
                        <a:spcAft>
                          <a:spcPts val="600"/>
                        </a:spcAft>
                      </a:pPr>
                      <a:r>
                        <a:rPr lang="en-US" sz="1800" b="0" i="0" u="none" strike="noStrike" kern="1200" baseline="0" dirty="0" smtClean="0">
                          <a:solidFill>
                            <a:schemeClr val="dk1"/>
                          </a:solidFill>
                          <a:latin typeface="+mn-lt"/>
                          <a:ea typeface="+mn-ea"/>
                          <a:cs typeface="+mn-cs"/>
                        </a:rPr>
                        <a:t>N</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spcBef>
                          <a:spcPts val="600"/>
                        </a:spcBef>
                        <a:spcAft>
                          <a:spcPts val="600"/>
                        </a:spcAft>
                      </a:pPr>
                      <a:r>
                        <a:rPr lang="en-US" sz="1800" b="0" i="0" u="none" strike="noStrike" kern="1200" baseline="0" dirty="0" smtClean="0">
                          <a:solidFill>
                            <a:schemeClr val="dk1"/>
                          </a:solidFill>
                          <a:latin typeface="+mn-lt"/>
                          <a:ea typeface="+mn-ea"/>
                          <a:cs typeface="+mn-cs"/>
                        </a:rPr>
                        <a:t>0.246**</a:t>
                      </a:r>
                    </a:p>
                    <a:p>
                      <a:pPr algn="r">
                        <a:spcBef>
                          <a:spcPts val="600"/>
                        </a:spcBef>
                        <a:spcAft>
                          <a:spcPts val="600"/>
                        </a:spcAft>
                      </a:pPr>
                      <a:r>
                        <a:rPr lang="en-US" sz="1800" b="0" i="0" u="none" strike="noStrike" kern="1200" baseline="0" dirty="0" smtClean="0">
                          <a:solidFill>
                            <a:schemeClr val="dk1"/>
                          </a:solidFill>
                          <a:latin typeface="+mn-lt"/>
                          <a:ea typeface="+mn-ea"/>
                          <a:cs typeface="+mn-cs"/>
                        </a:rPr>
                        <a:t>0.000</a:t>
                      </a:r>
                    </a:p>
                    <a:p>
                      <a:pPr algn="r">
                        <a:spcBef>
                          <a:spcPts val="600"/>
                        </a:spcBef>
                        <a:spcAft>
                          <a:spcPts val="600"/>
                        </a:spcAft>
                      </a:pPr>
                      <a:r>
                        <a:rPr lang="en-US" sz="1800" b="0" i="0" u="none" strike="noStrike" kern="1200" baseline="0" dirty="0" smtClean="0">
                          <a:solidFill>
                            <a:schemeClr val="dk1"/>
                          </a:solidFill>
                          <a:latin typeface="+mn-lt"/>
                          <a:ea typeface="+mn-ea"/>
                          <a:cs typeface="+mn-cs"/>
                        </a:rPr>
                        <a:t>224</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spcBef>
                          <a:spcPts val="600"/>
                        </a:spcBef>
                        <a:spcAft>
                          <a:spcPts val="600"/>
                        </a:spcAft>
                      </a:pPr>
                      <a:r>
                        <a:rPr lang="en-US" sz="1800" b="0" i="0" u="none" strike="noStrike" kern="1200" baseline="0" dirty="0" smtClean="0">
                          <a:solidFill>
                            <a:schemeClr val="dk1"/>
                          </a:solidFill>
                          <a:latin typeface="+mn-lt"/>
                          <a:ea typeface="+mn-ea"/>
                          <a:cs typeface="+mn-cs"/>
                        </a:rPr>
                        <a:t>1</a:t>
                      </a:r>
                    </a:p>
                    <a:p>
                      <a:pPr algn="r">
                        <a:spcBef>
                          <a:spcPts val="600"/>
                        </a:spcBef>
                        <a:spcAft>
                          <a:spcPts val="600"/>
                        </a:spcAft>
                      </a:pPr>
                      <a:endParaRPr lang="en-US" sz="1800" b="0" i="0" u="none" strike="noStrike" kern="1200" baseline="0" dirty="0" smtClean="0">
                        <a:solidFill>
                          <a:schemeClr val="dk1"/>
                        </a:solidFill>
                        <a:latin typeface="+mn-lt"/>
                        <a:ea typeface="+mn-ea"/>
                        <a:cs typeface="+mn-cs"/>
                      </a:endParaRPr>
                    </a:p>
                    <a:p>
                      <a:pPr algn="r">
                        <a:spcBef>
                          <a:spcPts val="600"/>
                        </a:spcBef>
                        <a:spcAft>
                          <a:spcPts val="600"/>
                        </a:spcAft>
                      </a:pPr>
                      <a:r>
                        <a:rPr lang="en-US" sz="1800" b="0" i="0" u="none" strike="noStrike" kern="1200" baseline="0" dirty="0" smtClean="0">
                          <a:solidFill>
                            <a:schemeClr val="dk1"/>
                          </a:solidFill>
                          <a:latin typeface="+mn-lt"/>
                          <a:ea typeface="+mn-ea"/>
                          <a:cs typeface="+mn-cs"/>
                        </a:rPr>
                        <a:t>231</a:t>
                      </a:r>
                      <a:endParaRPr lang="en-US" sz="1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bl>
          </a:graphicData>
        </a:graphic>
      </p:graphicFrame>
      <p:sp>
        <p:nvSpPr>
          <p:cNvPr id="3" name="Content Placeholder 5"/>
          <p:cNvSpPr>
            <a:spLocks noGrp="1"/>
          </p:cNvSpPr>
          <p:nvPr>
            <p:ph idx="12"/>
          </p:nvPr>
        </p:nvSpPr>
        <p:spPr>
          <a:xfrm>
            <a:off x="457200" y="5791200"/>
            <a:ext cx="3840480" cy="274320"/>
          </a:xfrm>
        </p:spPr>
        <p:txBody>
          <a:bodyPr/>
          <a:lstStyle/>
          <a:p>
            <a:pPr marL="0" indent="0">
              <a:buNone/>
            </a:pPr>
            <a:r>
              <a:rPr lang="en-US" sz="1200" dirty="0"/>
              <a:t>** Correlation is significant at the 0.01 level (2-tailed).</a:t>
            </a:r>
          </a:p>
        </p:txBody>
      </p:sp>
    </p:spTree>
    <p:extLst>
      <p:ext uri="{BB962C8B-B14F-4D97-AF65-F5344CB8AC3E}">
        <p14:creationId xmlns:p14="http://schemas.microsoft.com/office/powerpoint/2010/main" val="121286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a:t>Explain the difference between an independent sample t-test for means and a paired sample t-test for means</a:t>
            </a:r>
            <a:r>
              <a:rPr lang="en-US" dirty="0" smtClean="0"/>
              <a:t>.</a:t>
            </a:r>
          </a:p>
          <a:p>
            <a:pPr marL="640080" indent="-640080">
              <a:spcBef>
                <a:spcPts val="1200"/>
              </a:spcBef>
              <a:spcAft>
                <a:spcPts val="1200"/>
              </a:spcAft>
              <a:buFont typeface="+mj-lt"/>
              <a:buAutoNum type="arabicPeriod" startAt="4"/>
            </a:pPr>
            <a:r>
              <a:rPr lang="en-US" dirty="0"/>
              <a:t>Discuss the Pearson product-moment correlation coefficient.</a:t>
            </a:r>
          </a:p>
        </p:txBody>
      </p:sp>
    </p:spTree>
    <p:extLst>
      <p:ext uri="{BB962C8B-B14F-4D97-AF65-F5344CB8AC3E}">
        <p14:creationId xmlns:p14="http://schemas.microsoft.com/office/powerpoint/2010/main" val="2249028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12 </a:t>
            </a:r>
            <a:r>
              <a:rPr lang="en-US" altLang="en-US" sz="2000" dirty="0"/>
              <a:t>of 16)</a:t>
            </a:r>
            <a:endParaRPr lang="en-US" dirty="0"/>
          </a:p>
        </p:txBody>
      </p:sp>
      <p:sp>
        <p:nvSpPr>
          <p:cNvPr id="3" name="Content Placeholder 2"/>
          <p:cNvSpPr>
            <a:spLocks noGrp="1"/>
          </p:cNvSpPr>
          <p:nvPr>
            <p:ph sz="half" idx="1"/>
          </p:nvPr>
        </p:nvSpPr>
        <p:spPr>
          <a:xfrm>
            <a:off x="381000" y="1524000"/>
            <a:ext cx="8229600" cy="1386840"/>
          </a:xfrm>
        </p:spPr>
        <p:txBody>
          <a:bodyPr/>
          <a:lstStyle/>
          <a:p>
            <a:pPr marL="0" indent="0">
              <a:buNone/>
            </a:pPr>
            <a:r>
              <a:rPr lang="en-US" altLang="en-US" b="1" dirty="0">
                <a:solidFill>
                  <a:schemeClr val="tx2"/>
                </a:solidFill>
              </a:rPr>
              <a:t>Ice cream purchases </a:t>
            </a:r>
            <a:r>
              <a:rPr lang="en-US" altLang="en-US" dirty="0"/>
              <a:t>and </a:t>
            </a:r>
            <a:r>
              <a:rPr lang="en-US" altLang="en-US" b="1" dirty="0">
                <a:solidFill>
                  <a:schemeClr val="tx2"/>
                </a:solidFill>
              </a:rPr>
              <a:t>murder rates </a:t>
            </a:r>
            <a:r>
              <a:rPr lang="en-US" altLang="en-US" dirty="0"/>
              <a:t>are positively correlated</a:t>
            </a:r>
            <a:r>
              <a:rPr lang="en-US" altLang="en-US" dirty="0" smtClean="0"/>
              <a:t>.</a:t>
            </a:r>
            <a:endParaRPr lang="en-US" altLang="en-US" dirty="0"/>
          </a:p>
        </p:txBody>
      </p:sp>
      <p:sp>
        <p:nvSpPr>
          <p:cNvPr id="4" name="Content Placeholder 3"/>
          <p:cNvSpPr>
            <a:spLocks noGrp="1"/>
          </p:cNvSpPr>
          <p:nvPr>
            <p:ph sz="half" idx="2"/>
          </p:nvPr>
        </p:nvSpPr>
        <p:spPr>
          <a:xfrm>
            <a:off x="4191000" y="3352800"/>
            <a:ext cx="3810000" cy="2057400"/>
          </a:xfrm>
          <a:solidFill>
            <a:srgbClr val="F1F9F9"/>
          </a:solidFill>
        </p:spPr>
        <p:txBody>
          <a:bodyPr/>
          <a:lstStyle/>
          <a:p>
            <a:pPr marL="0" indent="0">
              <a:spcBef>
                <a:spcPts val="0"/>
              </a:spcBef>
              <a:buNone/>
            </a:pPr>
            <a:r>
              <a:rPr lang="en-US" altLang="en-US" sz="3200" i="1" dirty="0"/>
              <a:t>Thankfully, correlation </a:t>
            </a:r>
            <a:r>
              <a:rPr lang="en-US" altLang="en-US" sz="3200" i="1" dirty="0">
                <a:cs typeface="Arial" pitchFamily="34" charset="0"/>
              </a:rPr>
              <a:t>is not the same thing as causation</a:t>
            </a:r>
            <a:r>
              <a:rPr lang="en-US" altLang="en-US" sz="3200" i="1" dirty="0" smtClean="0">
                <a:cs typeface="Arial" pitchFamily="34" charset="0"/>
              </a:rPr>
              <a:t>.</a:t>
            </a:r>
            <a:endParaRPr lang="en-US" sz="3200" dirty="0"/>
          </a:p>
        </p:txBody>
      </p:sp>
    </p:spTree>
    <p:extLst>
      <p:ext uri="{BB962C8B-B14F-4D97-AF65-F5344CB8AC3E}">
        <p14:creationId xmlns:p14="http://schemas.microsoft.com/office/powerpoint/2010/main" val="285236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13 </a:t>
            </a:r>
            <a:r>
              <a:rPr lang="en-US" altLang="en-US" sz="2000" dirty="0"/>
              <a:t>of 16)</a:t>
            </a:r>
            <a:endParaRPr lang="en-US" dirty="0"/>
          </a:p>
        </p:txBody>
      </p:sp>
      <p:sp>
        <p:nvSpPr>
          <p:cNvPr id="5" name="Content Placeholder 2"/>
          <p:cNvSpPr>
            <a:spLocks noGrp="1"/>
          </p:cNvSpPr>
          <p:nvPr>
            <p:ph idx="1"/>
          </p:nvPr>
        </p:nvSpPr>
        <p:spPr>
          <a:xfrm>
            <a:off x="457200" y="1432560"/>
            <a:ext cx="8229600" cy="4511040"/>
          </a:xfrm>
        </p:spPr>
        <p:txBody>
          <a:bodyPr/>
          <a:lstStyle/>
          <a:p>
            <a:pPr marL="0" indent="0">
              <a:buFont typeface="Arial" pitchFamily="34" charset="0"/>
              <a:buNone/>
            </a:pPr>
            <a:r>
              <a:rPr lang="en-US" b="1" dirty="0">
                <a:solidFill>
                  <a:schemeClr val="tx2"/>
                </a:solidFill>
              </a:rPr>
              <a:t>REGRESSION ANALYSIS</a:t>
            </a:r>
            <a:endParaRPr lang="en-US" sz="4000" b="1" dirty="0">
              <a:solidFill>
                <a:schemeClr val="tx2"/>
              </a:solidFill>
            </a:endParaRPr>
          </a:p>
          <a:p>
            <a:pPr marL="0" indent="0">
              <a:buFont typeface="Arial" pitchFamily="34" charset="0"/>
              <a:buNone/>
            </a:pPr>
            <a:r>
              <a:rPr lang="en-US" sz="3200" dirty="0"/>
              <a:t>A statistical technique used to derive an equation representing the influence of a single (simple regression) or multiple (multiple regression) independent variables on a continuous dependent, or outcome, variable</a:t>
            </a:r>
            <a:r>
              <a:rPr lang="en-US" sz="3200" dirty="0" smtClean="0"/>
              <a:t>.</a:t>
            </a:r>
            <a:endParaRPr lang="en-US" dirty="0"/>
          </a:p>
        </p:txBody>
      </p:sp>
    </p:spTree>
    <p:extLst>
      <p:ext uri="{BB962C8B-B14F-4D97-AF65-F5344CB8AC3E}">
        <p14:creationId xmlns:p14="http://schemas.microsoft.com/office/powerpoint/2010/main" val="831374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Cross-tabs: Testing for Statistical Significance</a:t>
            </a:r>
            <a:r>
              <a:rPr lang="en-US" altLang="en-US" sz="2000" dirty="0" smtClean="0"/>
              <a:t> (14 of 16)</a:t>
            </a:r>
            <a:endParaRPr lang="en-US" sz="2000" dirty="0"/>
          </a:p>
        </p:txBody>
      </p:sp>
      <p:sp>
        <p:nvSpPr>
          <p:cNvPr id="8" name="Content Placeholder 2"/>
          <p:cNvSpPr>
            <a:spLocks noGrp="1"/>
          </p:cNvSpPr>
          <p:nvPr>
            <p:ph idx="1"/>
          </p:nvPr>
        </p:nvSpPr>
        <p:spPr>
          <a:xfrm>
            <a:off x="457200" y="1432560"/>
            <a:ext cx="8229600" cy="1386840"/>
          </a:xfrm>
        </p:spPr>
        <p:txBody>
          <a:bodyPr/>
          <a:lstStyle/>
          <a:p>
            <a:pPr marL="0" indent="0">
              <a:buNone/>
            </a:pPr>
            <a:r>
              <a:rPr lang="en-US" dirty="0" smtClean="0"/>
              <a:t>QUESTION: What are some of the factors that drive revenues at AFC?</a:t>
            </a:r>
          </a:p>
        </p:txBody>
      </p:sp>
      <p:sp>
        <p:nvSpPr>
          <p:cNvPr id="2" name="Content Placeholder 3"/>
          <p:cNvSpPr>
            <a:spLocks noGrp="1"/>
          </p:cNvSpPr>
          <p:nvPr>
            <p:ph sz="half" idx="4294967295"/>
          </p:nvPr>
        </p:nvSpPr>
        <p:spPr>
          <a:xfrm>
            <a:off x="1828800" y="3048000"/>
            <a:ext cx="6781800" cy="2590800"/>
          </a:xfrm>
        </p:spPr>
        <p:txBody>
          <a:bodyPr/>
          <a:lstStyle/>
          <a:p>
            <a:r>
              <a:rPr lang="en-US" sz="2800" b="1" i="1" dirty="0" smtClean="0">
                <a:solidFill>
                  <a:schemeClr val="tx2"/>
                </a:solidFill>
              </a:rPr>
              <a:t>Regress </a:t>
            </a:r>
            <a:r>
              <a:rPr lang="en-US" sz="2800" b="1" i="1" dirty="0">
                <a:solidFill>
                  <a:schemeClr val="tx2"/>
                </a:solidFill>
              </a:rPr>
              <a:t>revenues on (1) member age and the importance of (2) general health and fitness, (3) social aspects, (4) physical enjoyment, and (5) specific medical concerns as reasons for visiting AFC</a:t>
            </a:r>
            <a:r>
              <a:rPr lang="en-US" sz="2800" b="1" i="1" dirty="0" smtClean="0">
                <a:solidFill>
                  <a:schemeClr val="tx2"/>
                </a:solidFill>
              </a:rPr>
              <a:t>.</a:t>
            </a:r>
            <a:endParaRPr lang="en-US" sz="2800" b="1" i="1" dirty="0">
              <a:solidFill>
                <a:schemeClr val="tx2"/>
              </a:solidFill>
            </a:endParaRPr>
          </a:p>
        </p:txBody>
      </p:sp>
    </p:spTree>
    <p:extLst>
      <p:ext uri="{BB962C8B-B14F-4D97-AF65-F5344CB8AC3E}">
        <p14:creationId xmlns:p14="http://schemas.microsoft.com/office/powerpoint/2010/main" val="2262930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15 </a:t>
            </a:r>
            <a:r>
              <a:rPr lang="en-US" altLang="en-US" sz="2000" dirty="0"/>
              <a:t>of 16)</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COEFFICIENT OF MULTIPLE DETERMINATION (</a:t>
            </a:r>
            <a:r>
              <a:rPr lang="en-US" b="1" i="1" dirty="0">
                <a:solidFill>
                  <a:schemeClr val="tx2"/>
                </a:solidFill>
              </a:rPr>
              <a:t>R</a:t>
            </a:r>
            <a:r>
              <a:rPr lang="en-US" b="1" baseline="30000" dirty="0">
                <a:solidFill>
                  <a:schemeClr val="tx2"/>
                </a:solidFill>
              </a:rPr>
              <a:t>2</a:t>
            </a:r>
            <a:r>
              <a:rPr lang="en-US" b="1" dirty="0">
                <a:solidFill>
                  <a:schemeClr val="tx2"/>
                </a:solidFill>
              </a:rPr>
              <a:t>)</a:t>
            </a:r>
            <a:endParaRPr lang="en-US" sz="4000" b="1" dirty="0">
              <a:solidFill>
                <a:schemeClr val="tx2"/>
              </a:solidFill>
            </a:endParaRPr>
          </a:p>
          <a:p>
            <a:pPr marL="0" indent="0">
              <a:spcBef>
                <a:spcPts val="0"/>
              </a:spcBef>
              <a:buFont typeface="Arial" pitchFamily="34" charset="0"/>
              <a:buNone/>
            </a:pPr>
            <a:r>
              <a:rPr lang="en-US" sz="3200" dirty="0"/>
              <a:t>A measure representing the relative proportion of the total variation in the dependent variable that can be explained or accounted for by the fitted regression equation. When there is only one predictor variable, this value is referred to as the </a:t>
            </a:r>
            <a:r>
              <a:rPr lang="en-US" sz="3200" i="1" dirty="0"/>
              <a:t>coefficient of determination</a:t>
            </a:r>
            <a:r>
              <a:rPr lang="en-US" sz="3200" dirty="0" smtClean="0"/>
              <a:t>.</a:t>
            </a:r>
            <a:endParaRPr lang="en-US" sz="3200" dirty="0"/>
          </a:p>
        </p:txBody>
      </p:sp>
    </p:spTree>
    <p:extLst>
      <p:ext uri="{BB962C8B-B14F-4D97-AF65-F5344CB8AC3E}">
        <p14:creationId xmlns:p14="http://schemas.microsoft.com/office/powerpoint/2010/main" val="201073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Cross-tabs: Testing for Statistical Significance</a:t>
            </a:r>
            <a:r>
              <a:rPr lang="en-US" altLang="en-US" sz="2000" dirty="0"/>
              <a:t> (</a:t>
            </a:r>
            <a:r>
              <a:rPr lang="en-US" altLang="en-US" sz="2000" dirty="0" smtClean="0"/>
              <a:t>16 </a:t>
            </a:r>
            <a:r>
              <a:rPr lang="en-US" altLang="en-US" sz="2000" dirty="0"/>
              <a:t>of 16)</a:t>
            </a:r>
            <a:endParaRPr lang="en-US" dirty="0"/>
          </a:p>
        </p:txBody>
      </p:sp>
      <p:pic>
        <p:nvPicPr>
          <p:cNvPr id="4" name="Picture 2" descr="A set of three tables is titled, Avery Fitness Center: Regression of Revenues on Several Predictors (SPSS Outp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31925"/>
            <a:ext cx="65532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221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04" y="0"/>
            <a:ext cx="8600792" cy="1097280"/>
          </a:xfrm>
        </p:spPr>
        <p:txBody>
          <a:bodyPr/>
          <a:lstStyle/>
          <a:p>
            <a:r>
              <a:rPr lang="en-US" dirty="0"/>
              <a:t>Key Steps in Interpreting Multiple Regression </a:t>
            </a:r>
            <a:r>
              <a:rPr lang="en-US" dirty="0" smtClean="0"/>
              <a:t>Results</a:t>
            </a:r>
            <a:r>
              <a:rPr lang="en-US" sz="2000" dirty="0" smtClean="0"/>
              <a:t> (1 of 2)</a:t>
            </a:r>
            <a:endParaRPr lang="en-US" dirty="0"/>
          </a:p>
        </p:txBody>
      </p:sp>
      <p:sp>
        <p:nvSpPr>
          <p:cNvPr id="3" name="Content Placeholder 2"/>
          <p:cNvSpPr>
            <a:spLocks noGrp="1"/>
          </p:cNvSpPr>
          <p:nvPr>
            <p:ph idx="1"/>
          </p:nvPr>
        </p:nvSpPr>
        <p:spPr>
          <a:xfrm>
            <a:off x="457200" y="1508760"/>
            <a:ext cx="8229600" cy="4434840"/>
          </a:xfrm>
          <a:solidFill>
            <a:srgbClr val="CCCCCC"/>
          </a:solidFill>
        </p:spPr>
        <p:txBody>
          <a:bodyPr/>
          <a:lstStyle/>
          <a:p>
            <a:pPr marL="0" indent="0">
              <a:buNone/>
            </a:pPr>
            <a:r>
              <a:rPr lang="en-US" sz="2400" b="1" dirty="0">
                <a:solidFill>
                  <a:schemeClr val="tx2"/>
                </a:solidFill>
              </a:rPr>
              <a:t>Step 1.</a:t>
            </a:r>
            <a:r>
              <a:rPr lang="en-US" sz="2400" dirty="0"/>
              <a:t> </a:t>
            </a:r>
            <a:r>
              <a:rPr lang="en-US" sz="2400" b="1" dirty="0"/>
              <a:t>Does the set of predictors explain a statistically significant portion of variation in the dependent variable? </a:t>
            </a:r>
            <a:r>
              <a:rPr lang="en-US" sz="2400" i="1" dirty="0"/>
              <a:t>(look at the ANOVA table results)</a:t>
            </a:r>
          </a:p>
          <a:p>
            <a:pPr marL="0" indent="0">
              <a:buNone/>
            </a:pPr>
            <a:r>
              <a:rPr lang="en-US" sz="2400" b="1" dirty="0">
                <a:solidFill>
                  <a:schemeClr val="tx2"/>
                </a:solidFill>
              </a:rPr>
              <a:t>Step 2.</a:t>
            </a:r>
            <a:r>
              <a:rPr lang="en-US" sz="2400" dirty="0"/>
              <a:t> </a:t>
            </a:r>
            <a:r>
              <a:rPr lang="en-US" sz="2400" b="1" dirty="0"/>
              <a:t>How much of the variation in the dependent variable does our set of predictors explain? </a:t>
            </a:r>
            <a:br>
              <a:rPr lang="en-US" sz="2400" b="1" dirty="0"/>
            </a:br>
            <a:r>
              <a:rPr lang="en-US" sz="2400" i="1" dirty="0" smtClean="0"/>
              <a:t>(</a:t>
            </a:r>
            <a:r>
              <a:rPr lang="en-US" sz="2400" i="1" dirty="0"/>
              <a:t>look at the coefficient of multiple determination)</a:t>
            </a:r>
          </a:p>
          <a:p>
            <a:pPr marL="0" indent="0">
              <a:buNone/>
            </a:pPr>
            <a:r>
              <a:rPr lang="en-US" sz="2400" b="1" dirty="0">
                <a:solidFill>
                  <a:schemeClr val="tx2"/>
                </a:solidFill>
              </a:rPr>
              <a:t>Step 3. </a:t>
            </a:r>
            <a:r>
              <a:rPr lang="en-US" sz="2400" b="1" dirty="0"/>
              <a:t>Which of the individual predictors explain variation in the dependent variable, and what is the direction of the relationship (positive or negative</a:t>
            </a:r>
            <a:r>
              <a:rPr lang="en-US" sz="2400" b="1" dirty="0" smtClean="0"/>
              <a:t>)?</a:t>
            </a:r>
            <a:br>
              <a:rPr lang="en-US" sz="2400" b="1" dirty="0" smtClean="0"/>
            </a:br>
            <a:r>
              <a:rPr lang="en-US" sz="2400" i="1" dirty="0" smtClean="0"/>
              <a:t>(</a:t>
            </a:r>
            <a:r>
              <a:rPr lang="en-US" sz="2400" i="1" dirty="0"/>
              <a:t>look at the t-values and p-values of the individual predictors</a:t>
            </a:r>
            <a:r>
              <a:rPr lang="en-US" sz="2400" i="1" dirty="0" smtClean="0"/>
              <a:t>)</a:t>
            </a:r>
            <a:endParaRPr lang="en-US" sz="2400" i="1" dirty="0"/>
          </a:p>
        </p:txBody>
      </p:sp>
    </p:spTree>
    <p:extLst>
      <p:ext uri="{BB962C8B-B14F-4D97-AF65-F5344CB8AC3E}">
        <p14:creationId xmlns:p14="http://schemas.microsoft.com/office/powerpoint/2010/main" val="230217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Key Steps in Interpreting Multiple Regression </a:t>
            </a:r>
            <a:r>
              <a:rPr lang="en-US" dirty="0" smtClean="0"/>
              <a:t>Results</a:t>
            </a:r>
            <a:r>
              <a:rPr lang="en-US" sz="2000" dirty="0"/>
              <a:t> </a:t>
            </a:r>
            <a:r>
              <a:rPr lang="en-US" sz="2000" dirty="0" smtClean="0"/>
              <a:t>(2 </a:t>
            </a:r>
            <a:r>
              <a:rPr lang="en-US" sz="2000" dirty="0"/>
              <a:t>of 2)</a:t>
            </a:r>
            <a:endParaRPr lang="en-US" dirty="0"/>
          </a:p>
        </p:txBody>
      </p:sp>
      <p:pic>
        <p:nvPicPr>
          <p:cNvPr id="3075" name="Picture 2"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431925"/>
            <a:ext cx="5867399" cy="466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21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(3 of 3)</a:t>
            </a:r>
            <a:endParaRPr lang="en-US" dirty="0"/>
          </a:p>
        </p:txBody>
      </p:sp>
      <p:sp>
        <p:nvSpPr>
          <p:cNvPr id="2" name="Content Placeholder 2"/>
          <p:cNvSpPr>
            <a:spLocks noGrp="1"/>
          </p:cNvSpPr>
          <p:nvPr>
            <p:ph idx="1"/>
          </p:nvPr>
        </p:nvSpPr>
        <p:spPr/>
        <p:txBody>
          <a:bodyPr/>
          <a:lstStyle/>
          <a:p>
            <a:pPr marL="640080" indent="-640080">
              <a:buFont typeface="+mj-lt"/>
              <a:buAutoNum type="arabicPeriod" startAt="6"/>
            </a:pPr>
            <a:r>
              <a:rPr lang="en-US" dirty="0"/>
              <a:t>Describe a technique for examining the influence of one or more predictor variables on an outcome variable.</a:t>
            </a:r>
          </a:p>
        </p:txBody>
      </p:sp>
    </p:spTree>
    <p:extLst>
      <p:ext uri="{BB962C8B-B14F-4D97-AF65-F5344CB8AC3E}">
        <p14:creationId xmlns:p14="http://schemas.microsoft.com/office/powerpoint/2010/main" val="85873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Multivariate Analysis?</a:t>
            </a:r>
            <a:endParaRPr lang="en-US" dirty="0"/>
          </a:p>
        </p:txBody>
      </p:sp>
      <p:sp>
        <p:nvSpPr>
          <p:cNvPr id="3" name="Content Placeholder 2"/>
          <p:cNvSpPr>
            <a:spLocks noGrp="1"/>
          </p:cNvSpPr>
          <p:nvPr>
            <p:ph sz="half" idx="1"/>
          </p:nvPr>
        </p:nvSpPr>
        <p:spPr>
          <a:xfrm>
            <a:off x="457200" y="1432560"/>
            <a:ext cx="8229600" cy="4663440"/>
          </a:xfrm>
        </p:spPr>
        <p:txBody>
          <a:bodyPr/>
          <a:lstStyle/>
          <a:p>
            <a:r>
              <a:rPr lang="en-US" altLang="en-US" dirty="0" smtClean="0"/>
              <a:t>Multivariate </a:t>
            </a:r>
            <a:r>
              <a:rPr lang="en-US" altLang="en-US" dirty="0"/>
              <a:t>analyses allow researchers a closer look at their data than is possible with univariate analyses.</a:t>
            </a:r>
          </a:p>
        </p:txBody>
      </p:sp>
    </p:spTree>
    <p:extLst>
      <p:ext uri="{BB962C8B-B14F-4D97-AF65-F5344CB8AC3E}">
        <p14:creationId xmlns:p14="http://schemas.microsoft.com/office/powerpoint/2010/main" val="29213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Univariate Analysis Result</a:t>
            </a:r>
            <a:endParaRPr lang="en-US" dirty="0"/>
          </a:p>
        </p:txBody>
      </p:sp>
      <p:pic>
        <p:nvPicPr>
          <p:cNvPr id="5" name="Picture 2"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431925"/>
            <a:ext cx="38862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22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Multivariate Analysis Results: Enhanced </a:t>
            </a:r>
            <a:r>
              <a:rPr lang="en-US" altLang="en-US" dirty="0" smtClean="0"/>
              <a:t>Meaning</a:t>
            </a:r>
            <a:r>
              <a:rPr lang="en-US" altLang="en-US" sz="2000" dirty="0" smtClean="0"/>
              <a:t> (1 of 2)</a:t>
            </a:r>
            <a:endParaRPr lang="en-US" dirty="0"/>
          </a:p>
        </p:txBody>
      </p:sp>
      <p:pic>
        <p:nvPicPr>
          <p:cNvPr id="6" name="Picture 2"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17"/>
          <a:stretch/>
        </p:blipFill>
        <p:spPr bwMode="auto">
          <a:xfrm>
            <a:off x="2438400" y="1431925"/>
            <a:ext cx="38100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83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Multivariate Analysis Results: Enhanced </a:t>
            </a:r>
            <a:r>
              <a:rPr lang="en-US" altLang="en-US" dirty="0" smtClean="0"/>
              <a:t>Meaning</a:t>
            </a:r>
            <a:r>
              <a:rPr lang="en-US" altLang="en-US" sz="2000" dirty="0" smtClean="0"/>
              <a:t> (2 of 2)</a:t>
            </a:r>
            <a:endParaRPr lang="en-US" dirty="0"/>
          </a:p>
        </p:txBody>
      </p:sp>
      <p:pic>
        <p:nvPicPr>
          <p:cNvPr id="5" name="Picture 2"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431925"/>
            <a:ext cx="42672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38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Cross Tabulation</a:t>
            </a:r>
          </a:p>
        </p:txBody>
      </p:sp>
      <p:sp>
        <p:nvSpPr>
          <p:cNvPr id="4" name="Content Placeholder 2"/>
          <p:cNvSpPr>
            <a:spLocks noGrp="1"/>
          </p:cNvSpPr>
          <p:nvPr>
            <p:ph idx="1"/>
          </p:nvPr>
        </p:nvSpPr>
        <p:spPr/>
        <p:txBody>
          <a:bodyPr/>
          <a:lstStyle/>
          <a:p>
            <a:pPr marL="0" indent="0">
              <a:buFont typeface="Arial" pitchFamily="34" charset="0"/>
              <a:buNone/>
            </a:pPr>
            <a:r>
              <a:rPr lang="en-US" b="1" dirty="0">
                <a:solidFill>
                  <a:schemeClr val="tx2"/>
                </a:solidFill>
              </a:rPr>
              <a:t>CROSS TABULATION</a:t>
            </a:r>
          </a:p>
          <a:p>
            <a:pPr marL="457200" lvl="1" indent="0">
              <a:buNone/>
            </a:pPr>
            <a:r>
              <a:rPr lang="en-US" dirty="0"/>
              <a:t>A multivariate technique used for studying the relationship between two or more categorical variables. The technique considers the joint distribution of sample elements across variables</a:t>
            </a:r>
            <a:r>
              <a:rPr lang="en-US" dirty="0" smtClean="0"/>
              <a:t>.</a:t>
            </a:r>
            <a:endParaRPr lang="en-US" dirty="0"/>
          </a:p>
        </p:txBody>
      </p:sp>
    </p:spTree>
    <p:extLst>
      <p:ext uri="{BB962C8B-B14F-4D97-AF65-F5344CB8AC3E}">
        <p14:creationId xmlns:p14="http://schemas.microsoft.com/office/powerpoint/2010/main" val="1993086571"/>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1050</TotalTime>
  <Words>1146</Words>
  <Application>Microsoft Office PowerPoint</Application>
  <PresentationFormat>On-screen Show (4:3)</PresentationFormat>
  <Paragraphs>169</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Green PPT Template_REV</vt:lpstr>
      <vt:lpstr>Chapter 18: Analysis and Interpretation Multiple Variables Simultaneously</vt:lpstr>
      <vt:lpstr>Learning Objectives (1 of 3)</vt:lpstr>
      <vt:lpstr>Learning Objectives (2 of 3)</vt:lpstr>
      <vt:lpstr>Learning Objectives (3 of 3)</vt:lpstr>
      <vt:lpstr>Why Use Multivariate Analysis?</vt:lpstr>
      <vt:lpstr>A Univariate Analysis Result</vt:lpstr>
      <vt:lpstr>Multivariate Analysis Results: Enhanced Meaning (1 of 2)</vt:lpstr>
      <vt:lpstr>Multivariate Analysis Results: Enhanced Meaning (2 of 2)</vt:lpstr>
      <vt:lpstr>Cross Tabulation</vt:lpstr>
      <vt:lpstr>Back to the AFC Project… (1 of 5)</vt:lpstr>
      <vt:lpstr>Back to the AFC Project… (2 of 5)</vt:lpstr>
      <vt:lpstr>Back to the AFC Project… (3 of 5)</vt:lpstr>
      <vt:lpstr>Back to the AFC Project… (4 of 5)</vt:lpstr>
      <vt:lpstr>Back to the AFC Project… (5 of 5)</vt:lpstr>
      <vt:lpstr>“Which Percentages Should I Use?”</vt:lpstr>
      <vt:lpstr>Presenting the Results (1 of 3)</vt:lpstr>
      <vt:lpstr>Presenting the Results (2 of 3)</vt:lpstr>
      <vt:lpstr>Presenting the Results (3 of 3)</vt:lpstr>
      <vt:lpstr>Cross-tabs: Testing for Statistical Significance (1 of 16)</vt:lpstr>
      <vt:lpstr>Cross-tabs: Testing for Statistical Significance (2 of 16)</vt:lpstr>
      <vt:lpstr>Cross-tabs: Testing for Statistical Significance (3 of 16)</vt:lpstr>
      <vt:lpstr>Cross-tabs: Testing for Statistical Significance (4 of 16)</vt:lpstr>
      <vt:lpstr>Cross-tabs: Testing for Statistical Significance (5 of 16)</vt:lpstr>
      <vt:lpstr>Cross-tabs: Testing for Statistical Significance (6 of 16)</vt:lpstr>
      <vt:lpstr>Cross-tabs: Testing for Statistical Significance (7 of 16)</vt:lpstr>
      <vt:lpstr>Cross-tabs: Testing for Statistical Significance (8 of 16)</vt:lpstr>
      <vt:lpstr>Cross-tabs: Testing for Statistical Significance (9 of 16)</vt:lpstr>
      <vt:lpstr>Cross-tabs: Testing for Statistical Significance (10 of 16)</vt:lpstr>
      <vt:lpstr>Cross-tabs: Testing for Statistical Significance (11 of 16)</vt:lpstr>
      <vt:lpstr>Cross-tabs: Testing for Statistical Significance (12 of 16)</vt:lpstr>
      <vt:lpstr>Cross-tabs: Testing for Statistical Significance (13 of 16)</vt:lpstr>
      <vt:lpstr>Cross-tabs: Testing for Statistical Significance (14 of 16)</vt:lpstr>
      <vt:lpstr>Cross-tabs: Testing for Statistical Significance (15 of 16)</vt:lpstr>
      <vt:lpstr>Cross-tabs: Testing for Statistical Significance (16 of 16)</vt:lpstr>
      <vt:lpstr>Key Steps in Interpreting Multiple Regression Results (1 of 2)</vt:lpstr>
      <vt:lpstr>Key Steps in Interpreting Multiple Regression Results (2 of 2)</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238</cp:revision>
  <dcterms:created xsi:type="dcterms:W3CDTF">2017-07-18T17:14:30Z</dcterms:created>
  <dcterms:modified xsi:type="dcterms:W3CDTF">2018-07-03T04:22:35Z</dcterms:modified>
</cp:coreProperties>
</file>