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handoutMasterIdLst>
    <p:handoutMasterId r:id="rId23"/>
  </p:handoutMasterIdLst>
  <p:sldIdLst>
    <p:sldId id="257" r:id="rId2"/>
    <p:sldId id="261" r:id="rId3"/>
    <p:sldId id="262" r:id="rId4"/>
    <p:sldId id="276" r:id="rId5"/>
    <p:sldId id="296" r:id="rId6"/>
    <p:sldId id="297" r:id="rId7"/>
    <p:sldId id="278" r:id="rId8"/>
    <p:sldId id="298" r:id="rId9"/>
    <p:sldId id="299" r:id="rId10"/>
    <p:sldId id="264" r:id="rId11"/>
    <p:sldId id="265" r:id="rId12"/>
    <p:sldId id="266" r:id="rId13"/>
    <p:sldId id="267" r:id="rId14"/>
    <p:sldId id="300" r:id="rId15"/>
    <p:sldId id="269" r:id="rId16"/>
    <p:sldId id="270" r:id="rId17"/>
    <p:sldId id="280" r:id="rId18"/>
    <p:sldId id="282" r:id="rId19"/>
    <p:sldId id="283" r:id="rId20"/>
    <p:sldId id="28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a Haidar" initials="H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5E6"/>
    <a:srgbClr val="DDF0D7"/>
    <a:srgbClr val="89A4A7"/>
    <a:srgbClr val="CCCCCC"/>
    <a:srgbClr val="D8D8D8"/>
    <a:srgbClr val="A0A0A0"/>
    <a:srgbClr val="A3A3E0"/>
    <a:srgbClr val="F1F9F9"/>
    <a:srgbClr val="3C8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87" autoAdjust="0"/>
  </p:normalViewPr>
  <p:slideViewPr>
    <p:cSldViewPr>
      <p:cViewPr>
        <p:scale>
          <a:sx n="75" d="100"/>
          <a:sy n="75" d="100"/>
        </p:scale>
        <p:origin x="-870" y="-4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F3D8F-A2C9-1644-B9A9-8286613AF394}" type="datetimeFigureOut">
              <a:rPr lang="en-US" smtClean="0"/>
              <a:pPr/>
              <a:t>6/30/2018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D6825-F37D-D740-A2FA-D794FAB52D18}" type="slidenum">
              <a:rPr lang="en-US" smtClean="0"/>
              <a:pPr/>
              <a:t>‹#›</a:t>
            </a:fld>
            <a:endParaRPr lang="en-US"/>
          </a:p>
        </p:txBody>
      </p:sp>
    </p:spTree>
    <p:extLst>
      <p:ext uri="{BB962C8B-B14F-4D97-AF65-F5344CB8AC3E}">
        <p14:creationId xmlns:p14="http://schemas.microsoft.com/office/powerpoint/2010/main" val="2285964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7C96C-A02F-46E2-A80A-CBCF63BB56DE}" type="datetimeFigureOut">
              <a:rPr lang="en-US" smtClean="0"/>
              <a:pPr/>
              <a:t>6/30/2018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9174-FB1C-4A3B-B082-DEA840240CA9}" type="slidenum">
              <a:rPr lang="en-US" smtClean="0"/>
              <a:pPr/>
              <a:t>‹#›</a:t>
            </a:fld>
            <a:endParaRPr lang="en-US"/>
          </a:p>
        </p:txBody>
      </p:sp>
    </p:spTree>
    <p:extLst>
      <p:ext uri="{BB962C8B-B14F-4D97-AF65-F5344CB8AC3E}">
        <p14:creationId xmlns:p14="http://schemas.microsoft.com/office/powerpoint/2010/main" val="29650064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248399"/>
          </a:xfrm>
          <a:prstGeom prst="rect">
            <a:avLst/>
          </a:prstGeom>
        </p:spPr>
      </p:pic>
      <p:sp>
        <p:nvSpPr>
          <p:cNvPr id="11" name="Rectangle 10"/>
          <p:cNvSpPr/>
          <p:nvPr userDrawn="1"/>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userDrawn="1"/>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Content Placeholder 5"/>
          <p:cNvSpPr>
            <a:spLocks noGrp="1"/>
          </p:cNvSpPr>
          <p:nvPr>
            <p:ph sz="quarter" idx="10"/>
          </p:nvPr>
        </p:nvSpPr>
        <p:spPr>
          <a:xfrm>
            <a:off x="3108960" y="6477000"/>
            <a:ext cx="2926080" cy="274320"/>
          </a:xfrm>
        </p:spPr>
        <p:txBody>
          <a:bodyPr/>
          <a:lstStyle>
            <a:lvl1pPr marL="0" indent="0" algn="ctr">
              <a:buNone/>
              <a:defRPr sz="1000">
                <a:latin typeface="+mn-lt"/>
              </a:defRPr>
            </a:lvl1pPr>
          </a:lstStyle>
          <a:p>
            <a:pPr lvl="0"/>
            <a:r>
              <a:rPr lang="en-US" dirty="0" smtClean="0"/>
              <a:t>Click to edit Master text styles</a:t>
            </a:r>
            <a:endParaRPr lang="en-US" dirty="0"/>
          </a:p>
        </p:txBody>
      </p:sp>
      <p:sp>
        <p:nvSpPr>
          <p:cNvPr id="9" name="Title 8"/>
          <p:cNvSpPr>
            <a:spLocks noGrp="1"/>
          </p:cNvSpPr>
          <p:nvPr>
            <p:ph type="title"/>
          </p:nvPr>
        </p:nvSpPr>
        <p:spPr>
          <a:xfrm>
            <a:off x="5143500" y="609601"/>
            <a:ext cx="3657600" cy="2819399"/>
          </a:xfrm>
        </p:spPr>
        <p:txBody>
          <a:bodyPr lIns="91440" tIns="45720" rIns="91440" bIns="45720" anchor="t" anchorCtr="0"/>
          <a:lstStyle>
            <a:lvl1pPr algn="ctr">
              <a:defRPr sz="4000">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46634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8255642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12296896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5486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2133600"/>
            <a:ext cx="8229600" cy="6858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endParaRPr lang="en-US" dirty="0"/>
          </a:p>
        </p:txBody>
      </p:sp>
      <p:sp>
        <p:nvSpPr>
          <p:cNvPr id="6" name="Content Placeholder 2"/>
          <p:cNvSpPr>
            <a:spLocks noGrp="1"/>
          </p:cNvSpPr>
          <p:nvPr>
            <p:ph idx="11"/>
          </p:nvPr>
        </p:nvSpPr>
        <p:spPr>
          <a:xfrm>
            <a:off x="457200" y="2971800"/>
            <a:ext cx="8229600" cy="6858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endParaRPr lang="en-US" dirty="0"/>
          </a:p>
        </p:txBody>
      </p:sp>
      <p:sp>
        <p:nvSpPr>
          <p:cNvPr id="8" name="Content Placeholder 7"/>
          <p:cNvSpPr>
            <a:spLocks noGrp="1"/>
          </p:cNvSpPr>
          <p:nvPr>
            <p:ph sz="quarter" idx="12"/>
          </p:nvPr>
        </p:nvSpPr>
        <p:spPr>
          <a:xfrm>
            <a:off x="457200" y="3810000"/>
            <a:ext cx="8229600" cy="685800"/>
          </a:xfrm>
        </p:spPr>
        <p:txBody>
          <a:bodyPr/>
          <a:lstStyle/>
          <a:p>
            <a:pPr lvl="0"/>
            <a:endParaRPr lang="en-US" dirty="0"/>
          </a:p>
        </p:txBody>
      </p:sp>
      <p:sp>
        <p:nvSpPr>
          <p:cNvPr id="10" name="Content Placeholder 9"/>
          <p:cNvSpPr>
            <a:spLocks noGrp="1"/>
          </p:cNvSpPr>
          <p:nvPr>
            <p:ph sz="quarter" idx="13"/>
          </p:nvPr>
        </p:nvSpPr>
        <p:spPr>
          <a:xfrm>
            <a:off x="457200" y="4724400"/>
            <a:ext cx="8229600" cy="685800"/>
          </a:xfrm>
        </p:spPr>
        <p:txBody>
          <a:bodyPr/>
          <a:lstStyle/>
          <a:p>
            <a:pPr lvl="0"/>
            <a:endParaRPr lang="en-US" dirty="0"/>
          </a:p>
        </p:txBody>
      </p:sp>
      <p:sp>
        <p:nvSpPr>
          <p:cNvPr id="12" name="Content Placeholder 11"/>
          <p:cNvSpPr>
            <a:spLocks noGrp="1"/>
          </p:cNvSpPr>
          <p:nvPr>
            <p:ph sz="quarter" idx="14"/>
          </p:nvPr>
        </p:nvSpPr>
        <p:spPr>
          <a:xfrm>
            <a:off x="533400" y="5562600"/>
            <a:ext cx="8153400" cy="609600"/>
          </a:xfrm>
        </p:spPr>
        <p:txBody>
          <a:bodyPr/>
          <a:lstStyle/>
          <a:p>
            <a:pPr lvl="0"/>
            <a:endParaRPr lang="en-US" dirty="0"/>
          </a:p>
        </p:txBody>
      </p:sp>
    </p:spTree>
    <p:extLst>
      <p:ext uri="{BB962C8B-B14F-4D97-AF65-F5344CB8AC3E}">
        <p14:creationId xmlns:p14="http://schemas.microsoft.com/office/powerpoint/2010/main" val="25270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2971800" y="6492875"/>
            <a:ext cx="2895600" cy="365125"/>
          </a:xfrm>
        </p:spPr>
        <p:txBody>
          <a:bodyPr/>
          <a:lstStyle/>
          <a:p>
            <a:r>
              <a:rPr lang="en-US" dirty="0" smtClean="0"/>
              <a:t>© 2018 Cengage Learning. All Rights Reserved.</a:t>
            </a:r>
            <a:endParaRPr lang="en-US" dirty="0"/>
          </a:p>
        </p:txBody>
      </p:sp>
    </p:spTree>
    <p:extLst>
      <p:ext uri="{BB962C8B-B14F-4D97-AF65-F5344CB8AC3E}">
        <p14:creationId xmlns:p14="http://schemas.microsoft.com/office/powerpoint/2010/main" val="389829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bwMode="auto">
          <a:xfrm>
            <a:off x="0" y="-35808"/>
            <a:ext cx="9144000" cy="1243584"/>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27" name="Rectangle 21"/>
          <p:cNvSpPr>
            <a:spLocks noGrp="1" noChangeArrowheads="1"/>
          </p:cNvSpPr>
          <p:nvPr>
            <p:ph type="title"/>
          </p:nvPr>
        </p:nvSpPr>
        <p:spPr bwMode="black">
          <a:xfrm>
            <a:off x="457200" y="0"/>
            <a:ext cx="822960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22"/>
          <p:cNvSpPr>
            <a:spLocks noGrp="1" noChangeArrowheads="1"/>
          </p:cNvSpPr>
          <p:nvPr>
            <p:ph type="body" idx="1"/>
          </p:nvPr>
        </p:nvSpPr>
        <p:spPr bwMode="auto">
          <a:xfrm>
            <a:off x="457200" y="1432560"/>
            <a:ext cx="8229600" cy="4663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sp>
        <p:nvSpPr>
          <p:cNvPr id="18" name="Rectangle 17"/>
          <p:cNvSpPr/>
          <p:nvPr/>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18"/>
          <p:cNvSpPr/>
          <p:nvPr/>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ectangle 20"/>
          <p:cNvSpPr/>
          <p:nvPr/>
        </p:nvSpPr>
        <p:spPr bwMode="auto">
          <a:xfrm>
            <a:off x="0" y="1249680"/>
            <a:ext cx="9144000" cy="45720"/>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Footer Placeholder 4"/>
          <p:cNvSpPr>
            <a:spLocks noGrp="1"/>
          </p:cNvSpPr>
          <p:nvPr>
            <p:ph type="ftr" sz="quarter" idx="3"/>
          </p:nvPr>
        </p:nvSpPr>
        <p:spPr>
          <a:xfrm>
            <a:off x="2971800" y="6427653"/>
            <a:ext cx="2895600" cy="365125"/>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2379780832"/>
      </p:ext>
    </p:extLst>
  </p:cSld>
  <p:clrMap bg1="lt1" tx1="dk1" bg2="lt2" tx2="dk2" accent1="accent1" accent2="accent2" accent3="accent3" accent4="accent4" accent5="accent5" accent6="accent6" hlink="hlink" folHlink="folHlink"/>
  <p:sldLayoutIdLst>
    <p:sldLayoutId id="2147483660" r:id="rId1"/>
    <p:sldLayoutId id="2147483666" r:id="rId2"/>
    <p:sldLayoutId id="2147483668" r:id="rId3"/>
    <p:sldLayoutId id="2147483676" r:id="rId4"/>
    <p:sldLayoutId id="2147483669" r:id="rId5"/>
  </p:sldLayoutIdLst>
  <p:timing>
    <p:tnLst>
      <p:par>
        <p:cTn id="1" dur="indefinite" restart="never" nodeType="tmRoot"/>
      </p:par>
    </p:tnLst>
  </p:timing>
  <p:hf hdr="0" dt="0"/>
  <p:txStyles>
    <p:titleStyle>
      <a:lvl1pPr algn="ctr" rtl="0" eaLnBrk="1" fontAlgn="base" hangingPunct="1">
        <a:spcBef>
          <a:spcPct val="0"/>
        </a:spcBef>
        <a:spcAft>
          <a:spcPct val="0"/>
        </a:spcAft>
        <a:defRPr sz="4000">
          <a:solidFill>
            <a:schemeClr val="bg1"/>
          </a:solidFill>
          <a:latin typeface="+mj-lt"/>
          <a:ea typeface="ＭＳ Ｐゴシック" pitchFamily="-105" charset="-128"/>
          <a:cs typeface="Times New Roman MT Std"/>
        </a:defRPr>
      </a:lvl1pPr>
      <a:lvl2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2pPr>
      <a:lvl3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3pPr>
      <a:lvl4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4pPr>
      <a:lvl5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5pPr>
      <a:lvl6pPr marL="457200" algn="ctr" rtl="0" eaLnBrk="1" fontAlgn="base" hangingPunct="1">
        <a:spcBef>
          <a:spcPct val="0"/>
        </a:spcBef>
        <a:spcAft>
          <a:spcPct val="0"/>
        </a:spcAft>
        <a:defRPr sz="4400">
          <a:solidFill>
            <a:srgbClr val="228DB8"/>
          </a:solidFill>
          <a:latin typeface="Arial" charset="0"/>
        </a:defRPr>
      </a:lvl6pPr>
      <a:lvl7pPr marL="914400" algn="ctr" rtl="0" eaLnBrk="1" fontAlgn="base" hangingPunct="1">
        <a:spcBef>
          <a:spcPct val="0"/>
        </a:spcBef>
        <a:spcAft>
          <a:spcPct val="0"/>
        </a:spcAft>
        <a:defRPr sz="4400">
          <a:solidFill>
            <a:srgbClr val="228DB8"/>
          </a:solidFill>
          <a:latin typeface="Arial" charset="0"/>
        </a:defRPr>
      </a:lvl7pPr>
      <a:lvl8pPr marL="1371600" algn="ctr" rtl="0" eaLnBrk="1" fontAlgn="base" hangingPunct="1">
        <a:spcBef>
          <a:spcPct val="0"/>
        </a:spcBef>
        <a:spcAft>
          <a:spcPct val="0"/>
        </a:spcAft>
        <a:defRPr sz="4400">
          <a:solidFill>
            <a:srgbClr val="228DB8"/>
          </a:solidFill>
          <a:latin typeface="Arial" charset="0"/>
        </a:defRPr>
      </a:lvl8pPr>
      <a:lvl9pPr marL="1828800" algn="ctr" rtl="0" eaLnBrk="1" fontAlgn="base" hangingPunct="1">
        <a:spcBef>
          <a:spcPct val="0"/>
        </a:spcBef>
        <a:spcAft>
          <a:spcPct val="0"/>
        </a:spcAft>
        <a:defRPr sz="4400">
          <a:solidFill>
            <a:srgbClr val="228DB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Chapter 19:</a:t>
            </a:r>
            <a:br>
              <a:rPr lang="en-US" dirty="0"/>
            </a:br>
            <a:r>
              <a:rPr lang="en-US" dirty="0"/>
              <a:t>The Oral Research Presentation</a:t>
            </a:r>
          </a:p>
        </p:txBody>
      </p:sp>
      <p:sp>
        <p:nvSpPr>
          <p:cNvPr id="7" name="Content Placeholder 2"/>
          <p:cNvSpPr>
            <a:spLocks noGrp="1"/>
          </p:cNvSpPr>
          <p:nvPr>
            <p:ph sz="quarter" idx="10"/>
          </p:nvPr>
        </p:nvSpPr>
        <p:spPr/>
        <p:txBody>
          <a:bodyPr/>
          <a:lstStyle/>
          <a:p>
            <a:r>
              <a:rPr lang="en-US" dirty="0"/>
              <a:t>© 2018 Cengage Learning.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Preparing Effective Presentation Slides</a:t>
            </a:r>
            <a:r>
              <a:rPr lang="en-US" sz="2000" dirty="0"/>
              <a:t> </a:t>
            </a:r>
            <a:r>
              <a:rPr lang="en-US" sz="2000" dirty="0" smtClean="0"/>
              <a:t>(1 </a:t>
            </a:r>
            <a:r>
              <a:rPr lang="en-US" sz="2000" dirty="0"/>
              <a:t>of 2)</a:t>
            </a:r>
            <a:endParaRPr lang="en-US" dirty="0"/>
          </a:p>
        </p:txBody>
      </p:sp>
      <p:sp>
        <p:nvSpPr>
          <p:cNvPr id="7" name="Content Placeholder 2"/>
          <p:cNvSpPr>
            <a:spLocks noGrp="1"/>
          </p:cNvSpPr>
          <p:nvPr>
            <p:ph idx="1"/>
          </p:nvPr>
        </p:nvSpPr>
        <p:spPr>
          <a:xfrm>
            <a:off x="457200" y="1508760"/>
            <a:ext cx="8229600" cy="1234440"/>
          </a:xfrm>
        </p:spPr>
        <p:txBody>
          <a:bodyPr/>
          <a:lstStyle/>
          <a:p>
            <a:pPr marL="0" indent="0">
              <a:buNone/>
            </a:pPr>
            <a:r>
              <a:rPr lang="en-US" b="1" dirty="0"/>
              <a:t>Nervous about giving a presentation? </a:t>
            </a:r>
            <a:r>
              <a:rPr lang="en-US" i="1" dirty="0"/>
              <a:t>Here’s the secret…</a:t>
            </a:r>
            <a:endParaRPr lang="en-US" dirty="0"/>
          </a:p>
        </p:txBody>
      </p:sp>
      <p:sp>
        <p:nvSpPr>
          <p:cNvPr id="8" name="Content Placeholder 3"/>
          <p:cNvSpPr>
            <a:spLocks noGrp="1"/>
          </p:cNvSpPr>
          <p:nvPr>
            <p:ph idx="10"/>
          </p:nvPr>
        </p:nvSpPr>
        <p:spPr>
          <a:xfrm>
            <a:off x="457200" y="3352800"/>
            <a:ext cx="8229600" cy="685800"/>
          </a:xfrm>
          <a:solidFill>
            <a:schemeClr val="tx1"/>
          </a:solidFill>
          <a:ln w="28575">
            <a:solidFill>
              <a:srgbClr val="89A4A7"/>
            </a:solidFill>
          </a:ln>
        </p:spPr>
        <p:txBody>
          <a:bodyPr/>
          <a:lstStyle/>
          <a:p>
            <a:pPr marL="0" indent="0" algn="ctr">
              <a:buNone/>
            </a:pPr>
            <a:r>
              <a:rPr lang="en-US" altLang="en-US" b="1" dirty="0">
                <a:solidFill>
                  <a:schemeClr val="bg1"/>
                </a:solidFill>
              </a:rPr>
              <a:t>TWO FUNDAMENTAL RULES</a:t>
            </a:r>
            <a:endParaRPr lang="en-US" dirty="0"/>
          </a:p>
        </p:txBody>
      </p:sp>
      <p:sp>
        <p:nvSpPr>
          <p:cNvPr id="9" name="Content Placeholder 4"/>
          <p:cNvSpPr>
            <a:spLocks noGrp="1"/>
          </p:cNvSpPr>
          <p:nvPr>
            <p:ph idx="11"/>
          </p:nvPr>
        </p:nvSpPr>
        <p:spPr>
          <a:xfrm>
            <a:off x="457200" y="4038600"/>
            <a:ext cx="8229600" cy="1447800"/>
          </a:xfrm>
          <a:ln w="28575">
            <a:solidFill>
              <a:srgbClr val="89A4A7"/>
            </a:solidFill>
          </a:ln>
        </p:spPr>
        <p:txBody>
          <a:bodyPr/>
          <a:lstStyle/>
          <a:p>
            <a:pPr marL="0" indent="0" algn="ctr">
              <a:buNone/>
            </a:pPr>
            <a:r>
              <a:rPr lang="en-US" altLang="en-US" dirty="0"/>
              <a:t>Know your stuff</a:t>
            </a:r>
            <a:r>
              <a:rPr lang="en-US" altLang="en-US" dirty="0" smtClean="0"/>
              <a:t>.</a:t>
            </a:r>
          </a:p>
          <a:p>
            <a:pPr marL="0" indent="0" algn="ctr">
              <a:buNone/>
            </a:pPr>
            <a:r>
              <a:rPr lang="en-US" altLang="en-US" dirty="0"/>
              <a:t>Know your audience.</a:t>
            </a:r>
            <a:endParaRPr lang="en-US" dirty="0"/>
          </a:p>
        </p:txBody>
      </p:sp>
    </p:spTree>
    <p:extLst>
      <p:ext uri="{BB962C8B-B14F-4D97-AF65-F5344CB8AC3E}">
        <p14:creationId xmlns:p14="http://schemas.microsoft.com/office/powerpoint/2010/main" val="1993086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0"/>
            <a:ext cx="8595360" cy="1097280"/>
          </a:xfrm>
        </p:spPr>
        <p:txBody>
          <a:bodyPr/>
          <a:lstStyle/>
          <a:p>
            <a:r>
              <a:rPr lang="en-US" altLang="en-US" dirty="0"/>
              <a:t>Preparing Effective Presentation Slides</a:t>
            </a:r>
            <a:r>
              <a:rPr lang="en-US" sz="2000" dirty="0" smtClean="0"/>
              <a:t> (2 of 2)</a:t>
            </a:r>
            <a:endParaRPr lang="en-US" sz="2000" dirty="0"/>
          </a:p>
        </p:txBody>
      </p:sp>
      <p:sp>
        <p:nvSpPr>
          <p:cNvPr id="3" name="Content Placeholder 2"/>
          <p:cNvSpPr>
            <a:spLocks noGrp="1"/>
          </p:cNvSpPr>
          <p:nvPr>
            <p:ph idx="1"/>
          </p:nvPr>
        </p:nvSpPr>
        <p:spPr/>
        <p:txBody>
          <a:bodyPr/>
          <a:lstStyle/>
          <a:p>
            <a:r>
              <a:rPr lang="en-US" b="1" dirty="0">
                <a:solidFill>
                  <a:schemeClr val="tx2"/>
                </a:solidFill>
              </a:rPr>
              <a:t>ALWAYS</a:t>
            </a:r>
            <a:r>
              <a:rPr lang="en-US" sz="3200" dirty="0"/>
              <a:t> do a practice run to make certain that the technology is working correctly.</a:t>
            </a:r>
            <a:endParaRPr lang="en-US" altLang="en-US" dirty="0"/>
          </a:p>
        </p:txBody>
      </p:sp>
    </p:spTree>
    <p:extLst>
      <p:ext uri="{BB962C8B-B14F-4D97-AF65-F5344CB8AC3E}">
        <p14:creationId xmlns:p14="http://schemas.microsoft.com/office/powerpoint/2010/main" val="49242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Graphic Presentation of </a:t>
            </a:r>
            <a:r>
              <a:rPr lang="en-US" altLang="en-US" dirty="0" smtClean="0"/>
              <a:t>Results</a:t>
            </a:r>
            <a:r>
              <a:rPr lang="en-US" altLang="en-US" sz="2000" dirty="0" smtClean="0"/>
              <a:t> (1 of 3)</a:t>
            </a:r>
            <a:endParaRPr lang="en-US" dirty="0"/>
          </a:p>
        </p:txBody>
      </p:sp>
      <p:sp>
        <p:nvSpPr>
          <p:cNvPr id="4" name="Content Placeholder 2"/>
          <p:cNvSpPr>
            <a:spLocks noGrp="1"/>
          </p:cNvSpPr>
          <p:nvPr>
            <p:ph sz="half" idx="1"/>
          </p:nvPr>
        </p:nvSpPr>
        <p:spPr>
          <a:xfrm>
            <a:off x="457200" y="1432560"/>
            <a:ext cx="8229600" cy="1920240"/>
          </a:xfrm>
        </p:spPr>
        <p:txBody>
          <a:bodyPr/>
          <a:lstStyle/>
          <a:p>
            <a:r>
              <a:rPr lang="en-US" altLang="en-US" dirty="0"/>
              <a:t>A picture can be worth a thousand words when it is </a:t>
            </a:r>
            <a:r>
              <a:rPr lang="en-US" altLang="en-US" b="1" i="1" dirty="0">
                <a:solidFill>
                  <a:schemeClr val="tx2"/>
                </a:solidFill>
              </a:rPr>
              <a:t>appropriate</a:t>
            </a:r>
            <a:r>
              <a:rPr lang="en-US" altLang="en-US" dirty="0"/>
              <a:t> to the presentation and </a:t>
            </a:r>
            <a:r>
              <a:rPr lang="en-US" altLang="en-US" b="1" i="1" dirty="0">
                <a:solidFill>
                  <a:schemeClr val="tx2"/>
                </a:solidFill>
              </a:rPr>
              <a:t>well designed</a:t>
            </a:r>
            <a:r>
              <a:rPr lang="en-US" altLang="en-US" dirty="0"/>
              <a:t>.</a:t>
            </a:r>
            <a:endParaRPr lang="en-US" dirty="0"/>
          </a:p>
        </p:txBody>
      </p:sp>
      <p:pic>
        <p:nvPicPr>
          <p:cNvPr id="6" name="Picture 3" descr="An illustration shows a three-dimensional pie diagram superimposed on a two-dimensional line graph."/>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590800" y="3581400"/>
            <a:ext cx="40386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2073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Graphic Presentation of Results</a:t>
            </a:r>
            <a:r>
              <a:rPr lang="en-US" altLang="en-US" sz="2000" dirty="0"/>
              <a:t> </a:t>
            </a:r>
            <a:r>
              <a:rPr lang="en-US" altLang="en-US" sz="2000" dirty="0" smtClean="0"/>
              <a:t>(2 </a:t>
            </a:r>
            <a:r>
              <a:rPr lang="en-US" altLang="en-US" sz="2000" dirty="0"/>
              <a:t>of 3)</a:t>
            </a:r>
            <a:endParaRPr lang="en-US" dirty="0"/>
          </a:p>
        </p:txBody>
      </p:sp>
      <p:sp>
        <p:nvSpPr>
          <p:cNvPr id="6" name="Content Placeholder 2"/>
          <p:cNvSpPr>
            <a:spLocks noGrp="1"/>
          </p:cNvSpPr>
          <p:nvPr>
            <p:ph sz="half" idx="1"/>
          </p:nvPr>
        </p:nvSpPr>
        <p:spPr>
          <a:xfrm>
            <a:off x="457200" y="1371600"/>
            <a:ext cx="8229600" cy="624840"/>
          </a:xfrm>
        </p:spPr>
        <p:txBody>
          <a:bodyPr/>
          <a:lstStyle/>
          <a:p>
            <a:pPr marL="0" indent="0">
              <a:buNone/>
            </a:pPr>
            <a:r>
              <a:rPr lang="en-US" sz="1800" b="1" dirty="0"/>
              <a:t>Exhibit 19.3</a:t>
            </a:r>
            <a:r>
              <a:rPr lang="en-US" sz="1800" dirty="0"/>
              <a:t> </a:t>
            </a:r>
            <a:r>
              <a:rPr lang="en-US" sz="1800" dirty="0" smtClean="0"/>
              <a:t> </a:t>
            </a:r>
            <a:r>
              <a:rPr lang="en-US" sz="1800" dirty="0"/>
              <a:t>Personal Consumption Expenditures for a Recent 12-Year </a:t>
            </a:r>
            <a:r>
              <a:rPr lang="en-US" sz="1800" dirty="0" smtClean="0"/>
              <a:t>Period (Billions </a:t>
            </a:r>
            <a:r>
              <a:rPr lang="en-US" sz="1800" dirty="0"/>
              <a:t>of Dollars)</a:t>
            </a:r>
            <a:endParaRPr lang="en-US" sz="1800" dirty="0"/>
          </a:p>
        </p:txBody>
      </p:sp>
      <p:graphicFrame>
        <p:nvGraphicFramePr>
          <p:cNvPr id="8" name="Table 3" descr="A table is titled, Personal Consumption Expenditures for a Recent 12-Year Period (Billions of Dollars)."/>
          <p:cNvGraphicFramePr>
            <a:graphicFrameLocks noGrp="1"/>
          </p:cNvGraphicFramePr>
          <p:nvPr>
            <p:ph sz="half" idx="2"/>
            <p:extLst>
              <p:ext uri="{D42A27DB-BD31-4B8C-83A1-F6EECF244321}">
                <p14:modId xmlns:p14="http://schemas.microsoft.com/office/powerpoint/2010/main" val="1289061479"/>
              </p:ext>
            </p:extLst>
          </p:nvPr>
        </p:nvGraphicFramePr>
        <p:xfrm>
          <a:off x="457200" y="2057400"/>
          <a:ext cx="8229600" cy="4059936"/>
        </p:xfrm>
        <a:graphic>
          <a:graphicData uri="http://schemas.openxmlformats.org/drawingml/2006/table">
            <a:tbl>
              <a:tblPr firstRow="1" bandRow="1">
                <a:tableStyleId>{5C22544A-7EE6-4342-B048-85BDC9FD1C3A}</a:tableStyleId>
              </a:tblPr>
              <a:tblGrid>
                <a:gridCol w="1005840"/>
                <a:gridCol w="1920240"/>
                <a:gridCol w="1828800"/>
                <a:gridCol w="2286000"/>
                <a:gridCol w="1188720"/>
              </a:tblGrid>
              <a:tr h="0">
                <a:tc>
                  <a:txBody>
                    <a:bodyPr/>
                    <a:lstStyle/>
                    <a:p>
                      <a:r>
                        <a:rPr lang="en-US" sz="1400" b="1" i="0" u="none" strike="noStrike" kern="1200" baseline="0" dirty="0" smtClean="0">
                          <a:solidFill>
                            <a:schemeClr val="tx1"/>
                          </a:solidFill>
                          <a:latin typeface="+mj-lt"/>
                          <a:ea typeface="+mn-ea"/>
                          <a:cs typeface="+mn-cs"/>
                        </a:rPr>
                        <a:t>YEAR</a:t>
                      </a:r>
                      <a:endParaRPr lang="en-US" sz="1400" b="1" dirty="0">
                        <a:solidFill>
                          <a:schemeClr val="tx1"/>
                        </a:solidFill>
                        <a:latin typeface="+mj-lt"/>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400" b="1" i="0" u="none" strike="noStrike" kern="1200" baseline="0" dirty="0" smtClean="0">
                          <a:solidFill>
                            <a:schemeClr val="tx1"/>
                          </a:solidFill>
                          <a:latin typeface="+mj-lt"/>
                          <a:ea typeface="+mn-ea"/>
                          <a:cs typeface="+mn-cs"/>
                        </a:rPr>
                        <a:t>TOTAL PERSONAL</a:t>
                      </a:r>
                    </a:p>
                    <a:p>
                      <a:pPr algn="ctr"/>
                      <a:r>
                        <a:rPr lang="en-US" sz="1400" b="1" i="0" u="none" strike="noStrike" kern="1200" baseline="0" dirty="0" smtClean="0">
                          <a:solidFill>
                            <a:schemeClr val="tx1"/>
                          </a:solidFill>
                          <a:latin typeface="+mj-lt"/>
                          <a:ea typeface="+mn-ea"/>
                          <a:cs typeface="+mn-cs"/>
                        </a:rPr>
                        <a:t>CONSUMPTION</a:t>
                      </a:r>
                    </a:p>
                    <a:p>
                      <a:pPr algn="ctr"/>
                      <a:r>
                        <a:rPr lang="en-US" sz="1400" b="1" i="0" u="none" strike="noStrike" kern="1200" baseline="0" dirty="0" smtClean="0">
                          <a:solidFill>
                            <a:schemeClr val="tx1"/>
                          </a:solidFill>
                          <a:latin typeface="+mj-lt"/>
                          <a:ea typeface="+mn-ea"/>
                          <a:cs typeface="+mn-cs"/>
                        </a:rPr>
                        <a:t>EXPENDITURES</a:t>
                      </a:r>
                      <a:endParaRPr lang="en-US" sz="1400" b="1" dirty="0">
                        <a:solidFill>
                          <a:schemeClr val="tx1"/>
                        </a:solidFill>
                        <a:latin typeface="+mj-lt"/>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400" b="1" i="0" u="none" strike="noStrike" kern="1200" baseline="0" dirty="0" smtClean="0">
                          <a:solidFill>
                            <a:schemeClr val="tx1"/>
                          </a:solidFill>
                          <a:latin typeface="+mj-lt"/>
                          <a:ea typeface="+mn-ea"/>
                          <a:cs typeface="+mn-cs"/>
                        </a:rPr>
                        <a:t>DURABLE GOODS</a:t>
                      </a:r>
                      <a:endParaRPr lang="en-US" sz="1400" b="1" dirty="0">
                        <a:solidFill>
                          <a:schemeClr val="tx1"/>
                        </a:solidFill>
                        <a:latin typeface="+mj-lt"/>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400" b="1" i="0" u="none" strike="noStrike" kern="1200" baseline="0" dirty="0" smtClean="0">
                          <a:solidFill>
                            <a:schemeClr val="tx1"/>
                          </a:solidFill>
                          <a:latin typeface="+mj-lt"/>
                          <a:ea typeface="+mn-ea"/>
                          <a:cs typeface="+mn-cs"/>
                        </a:rPr>
                        <a:t>NONDURABLE GOODS</a:t>
                      </a:r>
                      <a:endParaRPr lang="en-US" sz="1400" b="1" dirty="0">
                        <a:solidFill>
                          <a:schemeClr val="tx1"/>
                        </a:solidFill>
                        <a:latin typeface="+mj-lt"/>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400" b="1" i="0" u="none" strike="noStrike" kern="1200" baseline="0" dirty="0" smtClean="0">
                          <a:solidFill>
                            <a:schemeClr val="tx1"/>
                          </a:solidFill>
                          <a:latin typeface="+mj-lt"/>
                          <a:ea typeface="+mn-ea"/>
                          <a:cs typeface="+mn-cs"/>
                        </a:rPr>
                        <a:t>SERVICES</a:t>
                      </a:r>
                      <a:endParaRPr lang="en-US" sz="1400" b="1" dirty="0">
                        <a:solidFill>
                          <a:schemeClr val="tx1"/>
                        </a:solidFill>
                        <a:latin typeface="+mj-lt"/>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0">
                <a:tc>
                  <a:txBody>
                    <a:bodyPr/>
                    <a:lstStyle/>
                    <a:p>
                      <a:r>
                        <a:rPr lang="en-US" sz="1400" b="0" i="0" u="none" strike="noStrike" kern="1200" baseline="0" dirty="0" smtClean="0">
                          <a:solidFill>
                            <a:schemeClr val="dk1"/>
                          </a:solidFill>
                          <a:latin typeface="+mj-lt"/>
                          <a:ea typeface="+mn-ea"/>
                          <a:cs typeface="+mn-cs"/>
                        </a:rPr>
                        <a:t>Year 1</a:t>
                      </a:r>
                      <a:endParaRPr lang="en-US" sz="1400" dirty="0">
                        <a:latin typeface="+mj-lt"/>
                      </a:endParaRPr>
                    </a:p>
                  </a:txBody>
                  <a:tcPr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$3,659.3</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$480.3</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$1,193.7</a:t>
                      </a:r>
                      <a:endParaRPr lang="en-US" sz="1400" dirty="0">
                        <a:latin typeface="+mj-lt"/>
                      </a:endParaRPr>
                    </a:p>
                  </a:txBody>
                  <a:tcPr marR="82296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$1,983.3</a:t>
                      </a:r>
                      <a:endParaRPr lang="en-US" sz="1400" dirty="0">
                        <a:latin typeface="+mj-lt"/>
                      </a:endParaRPr>
                    </a:p>
                  </a:txBody>
                  <a:tcPr marR="22860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0">
                <a:tc>
                  <a:txBody>
                    <a:bodyPr/>
                    <a:lstStyle/>
                    <a:p>
                      <a:r>
                        <a:rPr lang="en-US" sz="1400" b="0" i="0" u="none" strike="noStrike" kern="1200" baseline="0" dirty="0" smtClean="0">
                          <a:solidFill>
                            <a:schemeClr val="dk1"/>
                          </a:solidFill>
                          <a:latin typeface="+mj-lt"/>
                          <a:ea typeface="+mn-ea"/>
                          <a:cs typeface="+mn-cs"/>
                        </a:rPr>
                        <a:t>Year 2</a:t>
                      </a:r>
                      <a:endParaRPr lang="en-US" sz="1400" dirty="0">
                        <a:latin typeface="+mj-lt"/>
                      </a:endParaRPr>
                    </a:p>
                  </a:txBody>
                  <a:tcPr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3,887.7</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446.1</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1,251.5</a:t>
                      </a:r>
                      <a:endParaRPr lang="en-US" sz="1400" dirty="0">
                        <a:latin typeface="+mj-lt"/>
                      </a:endParaRPr>
                    </a:p>
                  </a:txBody>
                  <a:tcPr marR="82296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2,190.1</a:t>
                      </a:r>
                      <a:endParaRPr lang="en-US" sz="1400" dirty="0">
                        <a:latin typeface="+mj-lt"/>
                      </a:endParaRPr>
                    </a:p>
                  </a:txBody>
                  <a:tcPr marR="22860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0">
                <a:tc>
                  <a:txBody>
                    <a:bodyPr/>
                    <a:lstStyle/>
                    <a:p>
                      <a:r>
                        <a:rPr lang="en-US" sz="1400" b="0" i="0" u="none" strike="noStrike" baseline="0" dirty="0" smtClean="0">
                          <a:latin typeface="+mj-lt"/>
                        </a:rPr>
                        <a:t>Year 3</a:t>
                      </a:r>
                      <a:endParaRPr lang="en-US" sz="1400" dirty="0">
                        <a:latin typeface="+mj-lt"/>
                      </a:endParaRPr>
                    </a:p>
                  </a:txBody>
                  <a:tcPr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4,095.8</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480.4</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1,290.7</a:t>
                      </a:r>
                      <a:endParaRPr lang="en-US" sz="1400" dirty="0">
                        <a:latin typeface="+mj-lt"/>
                      </a:endParaRPr>
                    </a:p>
                  </a:txBody>
                  <a:tcPr marR="82296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2,324.7</a:t>
                      </a:r>
                      <a:endParaRPr lang="en-US" sz="1400" dirty="0">
                        <a:latin typeface="+mj-lt"/>
                      </a:endParaRPr>
                    </a:p>
                  </a:txBody>
                  <a:tcPr marR="22860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0">
                <a:tc>
                  <a:txBody>
                    <a:bodyPr/>
                    <a:lstStyle/>
                    <a:p>
                      <a:r>
                        <a:rPr lang="en-US" sz="1400" b="0" i="0" u="none" strike="noStrike" baseline="0" dirty="0" smtClean="0">
                          <a:latin typeface="+mj-lt"/>
                        </a:rPr>
                        <a:t>Year 4</a:t>
                      </a:r>
                      <a:endParaRPr lang="en-US" sz="1400" dirty="0">
                        <a:latin typeface="+mj-lt"/>
                      </a:endParaRPr>
                    </a:p>
                  </a:txBody>
                  <a:tcPr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4,378.2</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538.0</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1,339.2</a:t>
                      </a:r>
                      <a:endParaRPr lang="en-US" sz="1400" dirty="0">
                        <a:latin typeface="+mj-lt"/>
                      </a:endParaRPr>
                    </a:p>
                  </a:txBody>
                  <a:tcPr marR="82296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2,501.0</a:t>
                      </a:r>
                      <a:endParaRPr lang="en-US" sz="1400" dirty="0">
                        <a:latin typeface="+mj-lt"/>
                      </a:endParaRPr>
                    </a:p>
                  </a:txBody>
                  <a:tcPr marR="22860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0">
                <a:tc>
                  <a:txBody>
                    <a:bodyPr/>
                    <a:lstStyle/>
                    <a:p>
                      <a:r>
                        <a:rPr lang="en-US" sz="1400" b="0" i="0" u="none" strike="noStrike" baseline="0" dirty="0" smtClean="0">
                          <a:latin typeface="+mj-lt"/>
                        </a:rPr>
                        <a:t>Year 5</a:t>
                      </a:r>
                      <a:endParaRPr lang="en-US" sz="1400" dirty="0">
                        <a:latin typeface="+mj-lt"/>
                      </a:endParaRPr>
                    </a:p>
                  </a:txBody>
                  <a:tcPr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4,628.4</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591.5</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1,394.3</a:t>
                      </a:r>
                      <a:endParaRPr lang="en-US" sz="1400" dirty="0">
                        <a:latin typeface="+mj-lt"/>
                      </a:endParaRPr>
                    </a:p>
                  </a:txBody>
                  <a:tcPr marR="82296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2,642.7</a:t>
                      </a:r>
                      <a:endParaRPr lang="en-US" sz="1400" dirty="0">
                        <a:latin typeface="+mj-lt"/>
                      </a:endParaRPr>
                    </a:p>
                  </a:txBody>
                  <a:tcPr marR="22860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0">
                <a:tc>
                  <a:txBody>
                    <a:bodyPr/>
                    <a:lstStyle/>
                    <a:p>
                      <a:r>
                        <a:rPr lang="en-US" sz="1400" b="0" i="0" u="none" strike="noStrike" baseline="0" dirty="0" smtClean="0">
                          <a:latin typeface="+mj-lt"/>
                        </a:rPr>
                        <a:t>Year 6</a:t>
                      </a:r>
                      <a:endParaRPr lang="en-US" sz="1400" dirty="0">
                        <a:latin typeface="+mj-lt"/>
                      </a:endParaRPr>
                    </a:p>
                  </a:txBody>
                  <a:tcPr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4,957.7</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608.5</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1,475.8</a:t>
                      </a:r>
                      <a:endParaRPr lang="en-US" sz="1400" dirty="0">
                        <a:latin typeface="+mj-lt"/>
                      </a:endParaRPr>
                    </a:p>
                  </a:txBody>
                  <a:tcPr marR="82296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2,873.4</a:t>
                      </a:r>
                      <a:endParaRPr lang="en-US" sz="1400" dirty="0">
                        <a:latin typeface="+mj-lt"/>
                      </a:endParaRPr>
                    </a:p>
                  </a:txBody>
                  <a:tcPr marR="22860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0">
                <a:tc>
                  <a:txBody>
                    <a:bodyPr/>
                    <a:lstStyle/>
                    <a:p>
                      <a:r>
                        <a:rPr lang="en-US" sz="1400" b="0" i="0" u="none" strike="noStrike" baseline="0" dirty="0" smtClean="0">
                          <a:latin typeface="+mj-lt"/>
                        </a:rPr>
                        <a:t>Year 7</a:t>
                      </a:r>
                      <a:endParaRPr lang="en-US" sz="1400" dirty="0">
                        <a:latin typeface="+mj-lt"/>
                      </a:endParaRPr>
                    </a:p>
                  </a:txBody>
                  <a:tcPr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5,207.6</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634.5</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1,534.7</a:t>
                      </a:r>
                      <a:endParaRPr lang="en-US" sz="1400" dirty="0">
                        <a:latin typeface="+mj-lt"/>
                      </a:endParaRPr>
                    </a:p>
                  </a:txBody>
                  <a:tcPr marR="82296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3,038.4</a:t>
                      </a:r>
                      <a:endParaRPr lang="en-US" sz="1400" dirty="0">
                        <a:latin typeface="+mj-lt"/>
                      </a:endParaRPr>
                    </a:p>
                  </a:txBody>
                  <a:tcPr marR="22860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0">
                <a:tc>
                  <a:txBody>
                    <a:bodyPr/>
                    <a:lstStyle/>
                    <a:p>
                      <a:r>
                        <a:rPr lang="en-US" sz="1400" b="0" i="0" u="none" strike="noStrike" baseline="0" dirty="0" smtClean="0">
                          <a:latin typeface="+mj-lt"/>
                        </a:rPr>
                        <a:t>Year 8</a:t>
                      </a:r>
                      <a:endParaRPr lang="en-US" sz="1400" dirty="0">
                        <a:latin typeface="+mj-lt"/>
                      </a:endParaRPr>
                    </a:p>
                  </a:txBody>
                  <a:tcPr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5,433.7</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657.4</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1,619.9</a:t>
                      </a:r>
                      <a:endParaRPr lang="en-US" sz="1400" dirty="0">
                        <a:latin typeface="+mj-lt"/>
                      </a:endParaRPr>
                    </a:p>
                  </a:txBody>
                  <a:tcPr marR="82296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3,156.7</a:t>
                      </a:r>
                      <a:endParaRPr lang="en-US" sz="1400" dirty="0">
                        <a:latin typeface="+mj-lt"/>
                      </a:endParaRPr>
                    </a:p>
                  </a:txBody>
                  <a:tcPr marR="22860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0">
                <a:tc>
                  <a:txBody>
                    <a:bodyPr/>
                    <a:lstStyle/>
                    <a:p>
                      <a:r>
                        <a:rPr lang="en-US" sz="1400" b="0" i="0" u="none" strike="noStrike" baseline="0" dirty="0" smtClean="0">
                          <a:latin typeface="+mj-lt"/>
                        </a:rPr>
                        <a:t>Year 9</a:t>
                      </a:r>
                      <a:endParaRPr lang="en-US" sz="1400" dirty="0">
                        <a:latin typeface="+mj-lt"/>
                      </a:endParaRPr>
                    </a:p>
                  </a:txBody>
                  <a:tcPr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5,856.0</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693.2</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1,708.5</a:t>
                      </a:r>
                      <a:endParaRPr lang="en-US" sz="1400" dirty="0">
                        <a:latin typeface="+mj-lt"/>
                      </a:endParaRPr>
                    </a:p>
                  </a:txBody>
                  <a:tcPr marR="82296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3,454.3</a:t>
                      </a:r>
                      <a:endParaRPr lang="en-US" sz="1400" dirty="0">
                        <a:latin typeface="+mj-lt"/>
                      </a:endParaRPr>
                    </a:p>
                  </a:txBody>
                  <a:tcPr marR="22860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0">
                <a:tc>
                  <a:txBody>
                    <a:bodyPr/>
                    <a:lstStyle/>
                    <a:p>
                      <a:r>
                        <a:rPr lang="en-US" sz="1400" b="0" i="0" u="none" strike="noStrike" baseline="0" dirty="0" smtClean="0">
                          <a:latin typeface="+mj-lt"/>
                        </a:rPr>
                        <a:t>Year 10</a:t>
                      </a:r>
                      <a:endParaRPr lang="en-US" sz="1400" dirty="0">
                        <a:latin typeface="+mj-lt"/>
                      </a:endParaRPr>
                    </a:p>
                  </a:txBody>
                  <a:tcPr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6,246.5</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755.9</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1,830.1</a:t>
                      </a:r>
                      <a:endParaRPr lang="en-US" sz="1400" dirty="0">
                        <a:latin typeface="+mj-lt"/>
                      </a:endParaRPr>
                    </a:p>
                  </a:txBody>
                  <a:tcPr marR="82296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3,660.5</a:t>
                      </a:r>
                      <a:endParaRPr lang="en-US" sz="1400" dirty="0">
                        <a:latin typeface="+mj-lt"/>
                      </a:endParaRPr>
                    </a:p>
                  </a:txBody>
                  <a:tcPr marR="22860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0">
                <a:tc>
                  <a:txBody>
                    <a:bodyPr/>
                    <a:lstStyle/>
                    <a:p>
                      <a:r>
                        <a:rPr lang="en-US" sz="1400" b="0" i="0" u="none" strike="noStrike" baseline="0" dirty="0" smtClean="0">
                          <a:latin typeface="+mj-lt"/>
                        </a:rPr>
                        <a:t>Year 11</a:t>
                      </a:r>
                      <a:endParaRPr lang="en-US" sz="1400" dirty="0">
                        <a:latin typeface="+mj-lt"/>
                      </a:endParaRPr>
                    </a:p>
                  </a:txBody>
                  <a:tcPr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6,683.7</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803.9</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1,972.9</a:t>
                      </a:r>
                      <a:endParaRPr lang="en-US" sz="1400" dirty="0">
                        <a:latin typeface="+mj-lt"/>
                      </a:endParaRPr>
                    </a:p>
                  </a:txBody>
                  <a:tcPr marR="82296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400" b="0" i="0" u="none" strike="noStrike" kern="1200" baseline="0" dirty="0" smtClean="0">
                          <a:solidFill>
                            <a:schemeClr val="dk1"/>
                          </a:solidFill>
                          <a:latin typeface="+mj-lt"/>
                          <a:ea typeface="+mn-ea"/>
                          <a:cs typeface="+mn-cs"/>
                        </a:rPr>
                        <a:t>3,906.9</a:t>
                      </a:r>
                      <a:endParaRPr lang="en-US" sz="1400" dirty="0">
                        <a:latin typeface="+mj-lt"/>
                      </a:endParaRPr>
                    </a:p>
                  </a:txBody>
                  <a:tcPr marR="22860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0">
                <a:tc>
                  <a:txBody>
                    <a:bodyPr/>
                    <a:lstStyle/>
                    <a:p>
                      <a:r>
                        <a:rPr lang="en-US" sz="1400" b="0" i="0" u="none" strike="noStrike" baseline="0" dirty="0" smtClean="0">
                          <a:latin typeface="+mj-lt"/>
                        </a:rPr>
                        <a:t>Year 12</a:t>
                      </a:r>
                      <a:endParaRPr lang="en-US" sz="1400" dirty="0">
                        <a:latin typeface="+mj-lt"/>
                      </a:endParaRPr>
                    </a:p>
                  </a:txBody>
                  <a:tcPr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6,987.0</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835.9</a:t>
                      </a:r>
                      <a:endParaRPr lang="en-US" sz="1400" dirty="0">
                        <a:latin typeface="+mj-lt"/>
                      </a:endParaRPr>
                    </a:p>
                  </a:txBody>
                  <a:tcPr marR="64008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2,041.3</a:t>
                      </a:r>
                      <a:endParaRPr lang="en-US" sz="1400" dirty="0">
                        <a:latin typeface="+mj-lt"/>
                      </a:endParaRPr>
                    </a:p>
                  </a:txBody>
                  <a:tcPr marR="82296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400" b="0" i="0" u="none" strike="noStrike" kern="1200" baseline="0" dirty="0" smtClean="0">
                          <a:solidFill>
                            <a:schemeClr val="dk1"/>
                          </a:solidFill>
                          <a:latin typeface="+mj-lt"/>
                          <a:ea typeface="+mn-ea"/>
                          <a:cs typeface="+mn-cs"/>
                        </a:rPr>
                        <a:t>4,109.9</a:t>
                      </a:r>
                      <a:endParaRPr lang="en-US" sz="1400" dirty="0">
                        <a:latin typeface="+mj-lt"/>
                      </a:endParaRPr>
                    </a:p>
                  </a:txBody>
                  <a:tcPr marR="228600" marT="36576"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bl>
          </a:graphicData>
        </a:graphic>
      </p:graphicFrame>
    </p:spTree>
    <p:extLst>
      <p:ext uri="{BB962C8B-B14F-4D97-AF65-F5344CB8AC3E}">
        <p14:creationId xmlns:p14="http://schemas.microsoft.com/office/powerpoint/2010/main" val="2074740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Graphic Presentation of Results</a:t>
            </a:r>
            <a:r>
              <a:rPr lang="en-US" altLang="en-US" sz="2000" dirty="0"/>
              <a:t> </a:t>
            </a:r>
            <a:r>
              <a:rPr lang="en-US" altLang="en-US" sz="2000" dirty="0" smtClean="0"/>
              <a:t>(3 </a:t>
            </a:r>
            <a:r>
              <a:rPr lang="en-US" altLang="en-US" sz="2000" dirty="0"/>
              <a:t>of 3)</a:t>
            </a:r>
            <a:endParaRPr lang="en-US" dirty="0"/>
          </a:p>
        </p:txBody>
      </p:sp>
      <p:sp>
        <p:nvSpPr>
          <p:cNvPr id="4" name="Content Placeholder 2"/>
          <p:cNvSpPr>
            <a:spLocks noGrp="1"/>
          </p:cNvSpPr>
          <p:nvPr>
            <p:ph sz="half" idx="1"/>
          </p:nvPr>
        </p:nvSpPr>
        <p:spPr>
          <a:xfrm>
            <a:off x="457200" y="1432560"/>
            <a:ext cx="4038600" cy="853440"/>
          </a:xfrm>
        </p:spPr>
        <p:txBody>
          <a:bodyPr/>
          <a:lstStyle/>
          <a:p>
            <a:pPr marL="0" indent="0">
              <a:buNone/>
            </a:pPr>
            <a:r>
              <a:rPr lang="en-US" altLang="en-US" dirty="0">
                <a:solidFill>
                  <a:srgbClr val="000000"/>
                </a:solidFill>
              </a:rPr>
              <a:t>Pie Chart</a:t>
            </a:r>
            <a:endParaRPr lang="en-US" dirty="0"/>
          </a:p>
        </p:txBody>
      </p:sp>
      <p:pic>
        <p:nvPicPr>
          <p:cNvPr id="6" name="Picture 3" descr="&quot;A pie chart shows the percentage of  personal consumption expenditures of three major categories for one year. The data from the chart are as follows:&#10;Services: 59 percent; Nondurable goods: 29 percent; Durable goods: 12 percent&quot;&#1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371600" y="2286000"/>
            <a:ext cx="6172200" cy="3297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4362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Line Chart</a:t>
            </a:r>
            <a:endParaRPr lang="en-US" dirty="0"/>
          </a:p>
        </p:txBody>
      </p:sp>
      <p:pic>
        <p:nvPicPr>
          <p:cNvPr id="4" name="Picture 2" descr="A line chart shows data for the personal consumption expenditures of three major categories for 12 years. The horizontal axis represents the years from year 1 to year 12 with intervals of 1 year, while the vertical axis represents the expenditure in terms of billions of dollars ranging from 0 to 5000 billion dollars with intervals of 1000 billion dollars. The green line, representing the expenditure of Durable Goods, shows a marginal increase from approximately 480 billion dollars in year 1 to around 835 billion dollars in year 12. The black line, representing the expenditure of Nondurable Goods, also shows a steady increase from approximately 1,193 billion dollars in year 1 to around 2,041 billion dollars in year 12. The orange line, representing the expenditure of Services, shows a significant increase from approximately 1,983 billion dollars in year 1 to around 4,109 billion dollars in year 12.&#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77987"/>
            <a:ext cx="7496175"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939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Stratum Chart</a:t>
            </a:r>
            <a:endParaRPr lang="en-US" dirty="0"/>
          </a:p>
        </p:txBody>
      </p:sp>
      <p:pic>
        <p:nvPicPr>
          <p:cNvPr id="4" name="Picture 2" descr="A stratum chart shows data for the personal consumption expenditures of three major categories for 12 years. The horizontal axis represents the years from year 1 to year 12 with intervals of 1 year, while the vertical axis represents the expenditure in terms of billions of dollars ranging from 0 to 8000 billion dollars with intervals of 1000 billion dollars. The lowest line, shaded in green, represents the expenditure of Services and shows a marginal increase from approximately 1,983 billion dollars in year 1 to around 4,109 billion dollars in year 12. The second-lowest line, shaded in yellow, represents the combined expenditures of Services and Nondurable Goods and shows a steady increase from approximately 3,176 billion dollars in year 1 to around 6,150 billion dollars in year 12. The top line, shaded in orange, represents the combined expenditures of Services, Nondurable Goods, and Durable Goods and shows a significant increase from approximately 3,656 billion dollars in year 1 to around 6,985 billion dollars in year 12.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1622" y="1431925"/>
            <a:ext cx="4720756"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1676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Bar Chart</a:t>
            </a:r>
            <a:endParaRPr lang="en-US" dirty="0"/>
          </a:p>
        </p:txBody>
      </p:sp>
      <p:pic>
        <p:nvPicPr>
          <p:cNvPr id="8" name="Picture 2" descr="&quot;A horizontal bar chart shows data for the personal consumption expenditures of three major categories for Year 12. The horizontal axis represents expenditure in terms of billions of dollars ranging from 0 to 4200 billion dollars with intervals of 200 billion dollars, while the vertical axis represents the three categories: Durable Goods, Nondurable Goods, and Services. The approximate data from the chart are as follows:&#10;Durable Goods: 835 billion dollars; Nondurable Goods: 2,041 billion dollars; Services: 4,109 billion dollars&quot;&#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8229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74716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Grouped-Bar Chart</a:t>
            </a:r>
          </a:p>
        </p:txBody>
      </p:sp>
      <p:pic>
        <p:nvPicPr>
          <p:cNvPr id="7" name="Picture 2" descr="A grouped-bar chart shows years numbered from 1 to 12 along the horizontal axis and billions of dollars from 0 to 5,000 along the vertical axis. &#10;The data for durable goods is represented by vertical red bars, the data for nondurable goods is represented by vertical yellow bars, and the data for services is represented by vertical green bars. For each year, the three differently-colored bars are grouped one beside the other.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1573" y="1431925"/>
            <a:ext cx="5660854"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2387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Stacked-Bar Chart</a:t>
            </a:r>
          </a:p>
        </p:txBody>
      </p:sp>
      <p:pic>
        <p:nvPicPr>
          <p:cNvPr id="5" name="Picture 2" descr="A stacked-bar chart shows years numbered from 1 to 12 along the horizontal axis and billions of dollars from 0 to 7,000 along the vertical axis. &#10;The data for each year shows a vertical bar, with the lowermost section shaded in green and representing services, the central section shaded in yellow and representing nondurable goods, and the uppermost section shaded in red and representing durable goods.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9008" y="1431925"/>
            <a:ext cx="5825983"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390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smtClean="0"/>
              <a:t>Learning Objectives</a:t>
            </a:r>
            <a:r>
              <a:rPr lang="en-US" altLang="en-US" sz="2000" dirty="0" smtClean="0"/>
              <a:t> (1 of 2)</a:t>
            </a:r>
            <a:endParaRPr lang="en-US" sz="2000" dirty="0"/>
          </a:p>
        </p:txBody>
      </p:sp>
      <p:sp>
        <p:nvSpPr>
          <p:cNvPr id="2" name="Content Placeholder 2"/>
          <p:cNvSpPr>
            <a:spLocks noGrp="1"/>
          </p:cNvSpPr>
          <p:nvPr>
            <p:ph idx="1"/>
          </p:nvPr>
        </p:nvSpPr>
        <p:spPr/>
        <p:txBody>
          <a:bodyPr/>
          <a:lstStyle/>
          <a:p>
            <a:pPr marL="640080" indent="-640080">
              <a:spcBef>
                <a:spcPts val="1200"/>
              </a:spcBef>
              <a:spcAft>
                <a:spcPts val="1200"/>
              </a:spcAft>
              <a:buAutoNum type="arabicPeriod"/>
            </a:pPr>
            <a:r>
              <a:rPr lang="en-US" dirty="0"/>
              <a:t>Discuss two fundamental rules for making good oral presentations</a:t>
            </a:r>
            <a:r>
              <a:rPr lang="en-US" dirty="0" smtClean="0"/>
              <a:t>.</a:t>
            </a:r>
            <a:endParaRPr lang="en-US" dirty="0"/>
          </a:p>
          <a:p>
            <a:pPr marL="640080" indent="-640080">
              <a:spcBef>
                <a:spcPts val="1200"/>
              </a:spcBef>
              <a:spcAft>
                <a:spcPts val="1200"/>
              </a:spcAft>
              <a:buAutoNum type="arabicPeriod"/>
            </a:pPr>
            <a:r>
              <a:rPr lang="en-US" dirty="0"/>
              <a:t>Explain how the time allotted for an oral presentation should be organized.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Pictograms</a:t>
            </a:r>
            <a:endParaRPr lang="en-US" dirty="0"/>
          </a:p>
        </p:txBody>
      </p:sp>
      <p:pic>
        <p:nvPicPr>
          <p:cNvPr id="5" name="Picture 2" descr="&quot;An illustration shows two versions of a pictogram depicting the amount of taxes paid in year 1 and year 2. The horizontal axis represents the years, year 1 and year 2, while the vertical axis represents the taxes paid. The amount of taxes paid is represented as a pot of gold.&#10;The first pictogram shows a small pot of a gold representing the taxes paid during year 1 in contrast to a huge pot of gold for year 2, thus indicating the massive increase in the amount of taxes paid from year 1 to year 2.&#10;The second pictogram shows a small pot of a gold representing the taxes paid during year 1, while year 2 shows two small pots of gold placed one above the other, indicating the doubling of taxes paid over a two-year period. &quot;&#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4798" y="1431925"/>
            <a:ext cx="4974404"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8206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r>
              <a:rPr lang="en-US" dirty="0" smtClean="0"/>
              <a:t>Objectives</a:t>
            </a:r>
            <a:r>
              <a:rPr lang="en-US" altLang="en-US" sz="2000" dirty="0"/>
              <a:t> </a:t>
            </a:r>
            <a:r>
              <a:rPr lang="en-US" altLang="en-US" sz="2000" dirty="0" smtClean="0"/>
              <a:t>(2 </a:t>
            </a:r>
            <a:r>
              <a:rPr lang="en-US" altLang="en-US" sz="2000" dirty="0"/>
              <a:t>of </a:t>
            </a:r>
            <a:r>
              <a:rPr lang="en-US" altLang="en-US" sz="2000" dirty="0" smtClean="0"/>
              <a:t>2)</a:t>
            </a:r>
            <a:endParaRPr lang="en-US" dirty="0"/>
          </a:p>
        </p:txBody>
      </p:sp>
      <p:sp>
        <p:nvSpPr>
          <p:cNvPr id="3" name="Content Placeholder 2"/>
          <p:cNvSpPr>
            <a:spLocks noGrp="1"/>
          </p:cNvSpPr>
          <p:nvPr>
            <p:ph idx="1"/>
          </p:nvPr>
        </p:nvSpPr>
        <p:spPr/>
        <p:txBody>
          <a:bodyPr/>
          <a:lstStyle/>
          <a:p>
            <a:pPr marL="640080" indent="-640080">
              <a:buAutoNum type="arabicPeriod" startAt="3"/>
            </a:pPr>
            <a:r>
              <a:rPr lang="en-US" dirty="0"/>
              <a:t>List some of the different kinds of charts that can be used in presenting study results.</a:t>
            </a:r>
            <a:endParaRPr lang="en-US" altLang="en-US" dirty="0"/>
          </a:p>
        </p:txBody>
      </p:sp>
    </p:spTree>
    <p:extLst>
      <p:ext uri="{BB962C8B-B14F-4D97-AF65-F5344CB8AC3E}">
        <p14:creationId xmlns:p14="http://schemas.microsoft.com/office/powerpoint/2010/main" val="292138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Oral Report</a:t>
            </a:r>
            <a:endParaRPr lang="en-US" sz="2000" dirty="0"/>
          </a:p>
        </p:txBody>
      </p:sp>
      <p:sp>
        <p:nvSpPr>
          <p:cNvPr id="3" name="Content Placeholder 2"/>
          <p:cNvSpPr>
            <a:spLocks noGrp="1"/>
          </p:cNvSpPr>
          <p:nvPr>
            <p:ph sz="half" idx="1"/>
          </p:nvPr>
        </p:nvSpPr>
        <p:spPr>
          <a:xfrm>
            <a:off x="457200" y="1432560"/>
            <a:ext cx="8229600" cy="2682240"/>
          </a:xfrm>
        </p:spPr>
        <p:txBody>
          <a:bodyPr/>
          <a:lstStyle/>
          <a:p>
            <a:r>
              <a:rPr lang="en-US" altLang="en-US" dirty="0"/>
              <a:t>The goal is to communicate to the audience at hand.</a:t>
            </a:r>
          </a:p>
          <a:p>
            <a:pPr lvl="1">
              <a:buNone/>
            </a:pPr>
            <a:r>
              <a:rPr lang="en-US" altLang="en-US" sz="2500" i="1" dirty="0"/>
              <a:t>	</a:t>
            </a:r>
            <a:r>
              <a:rPr lang="en-US" altLang="en-US" sz="3000" i="1" dirty="0"/>
              <a:t>A quality presentation can disguise poor research, but quality research cannot improve a poor presentation.</a:t>
            </a:r>
            <a:endParaRPr lang="en-US" dirty="0" smtClean="0"/>
          </a:p>
        </p:txBody>
      </p:sp>
      <p:pic>
        <p:nvPicPr>
          <p:cNvPr id="5" name="Picture 3" descr="A photo shows a woman delivering a presentation to an audienc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971800" y="4267200"/>
            <a:ext cx="33528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74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OPEN UP!</a:t>
            </a:r>
            <a:endParaRPr lang="en-US" dirty="0"/>
          </a:p>
        </p:txBody>
      </p:sp>
      <p:sp>
        <p:nvSpPr>
          <p:cNvPr id="5" name="Content Placeholder 2"/>
          <p:cNvSpPr>
            <a:spLocks noGrp="1"/>
          </p:cNvSpPr>
          <p:nvPr>
            <p:ph idx="1"/>
          </p:nvPr>
        </p:nvSpPr>
        <p:spPr>
          <a:xfrm>
            <a:off x="914400" y="1447800"/>
            <a:ext cx="3352800" cy="2209800"/>
          </a:xfrm>
          <a:solidFill>
            <a:srgbClr val="CCCCCC"/>
          </a:solidFill>
        </p:spPr>
        <p:txBody>
          <a:bodyPr/>
          <a:lstStyle/>
          <a:p>
            <a:pPr marL="0" indent="0" algn="ctr">
              <a:buNone/>
            </a:pPr>
            <a:r>
              <a:rPr lang="en-US" sz="3200" b="1" i="1" dirty="0"/>
              <a:t>THE EXCEPTIONAL </a:t>
            </a:r>
            <a:r>
              <a:rPr lang="en-US" sz="3200" b="1" i="1" dirty="0" smtClean="0"/>
              <a:t>PRESENTER </a:t>
            </a:r>
            <a:br>
              <a:rPr lang="en-US" sz="3200" b="1" i="1" dirty="0" smtClean="0"/>
            </a:br>
            <a:r>
              <a:rPr lang="en-US" sz="3200" b="1" i="1" dirty="0" smtClean="0"/>
              <a:t>IS</a:t>
            </a:r>
            <a:r>
              <a:rPr lang="en-US" sz="3200" b="1" i="1" dirty="0"/>
              <a:t>:</a:t>
            </a:r>
            <a:endParaRPr lang="en-US" dirty="0"/>
          </a:p>
        </p:txBody>
      </p:sp>
      <p:sp>
        <p:nvSpPr>
          <p:cNvPr id="6" name="Content Placeholder 3"/>
          <p:cNvSpPr>
            <a:spLocks noGrp="1"/>
          </p:cNvSpPr>
          <p:nvPr>
            <p:ph idx="10"/>
          </p:nvPr>
        </p:nvSpPr>
        <p:spPr>
          <a:xfrm>
            <a:off x="914400" y="3916680"/>
            <a:ext cx="3352800" cy="2103120"/>
          </a:xfrm>
          <a:solidFill>
            <a:srgbClr val="CCCCCC"/>
          </a:solidFill>
        </p:spPr>
        <p:txBody>
          <a:bodyPr/>
          <a:lstStyle/>
          <a:p>
            <a:pPr marL="0" indent="0" algn="ctr">
              <a:buNone/>
            </a:pPr>
            <a:r>
              <a:rPr lang="en-US" sz="3200" b="1" i="1" dirty="0"/>
              <a:t>AS AN EXCEPTIONAL PRESENTER, YOU MUST:</a:t>
            </a:r>
            <a:endParaRPr lang="en-US" dirty="0"/>
          </a:p>
        </p:txBody>
      </p:sp>
      <p:sp>
        <p:nvSpPr>
          <p:cNvPr id="7" name="Content Placeholder 4"/>
          <p:cNvSpPr>
            <a:spLocks noGrp="1"/>
          </p:cNvSpPr>
          <p:nvPr>
            <p:ph idx="11"/>
          </p:nvPr>
        </p:nvSpPr>
        <p:spPr>
          <a:xfrm>
            <a:off x="4419600" y="1447800"/>
            <a:ext cx="4267200" cy="4572000"/>
          </a:xfrm>
          <a:solidFill>
            <a:srgbClr val="CCCCCC"/>
          </a:solidFill>
        </p:spPr>
        <p:txBody>
          <a:bodyPr/>
          <a:lstStyle/>
          <a:p>
            <a:pPr marL="457200" indent="0">
              <a:spcBef>
                <a:spcPts val="0"/>
              </a:spcBef>
              <a:buNone/>
            </a:pPr>
            <a:r>
              <a:rPr lang="en-US" sz="3200" b="1" dirty="0" smtClean="0">
                <a:solidFill>
                  <a:schemeClr val="tx2"/>
                </a:solidFill>
              </a:rPr>
              <a:t>O</a:t>
            </a:r>
            <a:r>
              <a:rPr lang="en-US" sz="3200" dirty="0" smtClean="0"/>
              <a:t>rganized</a:t>
            </a:r>
            <a:endParaRPr lang="en-US" sz="3200" dirty="0"/>
          </a:p>
          <a:p>
            <a:pPr marL="457200" indent="0">
              <a:spcBef>
                <a:spcPts val="0"/>
              </a:spcBef>
              <a:buNone/>
            </a:pPr>
            <a:r>
              <a:rPr lang="en-US" sz="3200" b="1" dirty="0" smtClean="0">
                <a:solidFill>
                  <a:schemeClr val="tx2"/>
                </a:solidFill>
              </a:rPr>
              <a:t>P</a:t>
            </a:r>
            <a:r>
              <a:rPr lang="en-US" sz="3200" dirty="0" smtClean="0"/>
              <a:t>assionate</a:t>
            </a:r>
            <a:endParaRPr lang="en-US" sz="3200" dirty="0"/>
          </a:p>
          <a:p>
            <a:pPr marL="457200" indent="0">
              <a:spcBef>
                <a:spcPts val="0"/>
              </a:spcBef>
              <a:buNone/>
            </a:pPr>
            <a:r>
              <a:rPr lang="en-US" sz="3200" b="1" dirty="0" smtClean="0">
                <a:solidFill>
                  <a:schemeClr val="tx2"/>
                </a:solidFill>
              </a:rPr>
              <a:t>E</a:t>
            </a:r>
            <a:r>
              <a:rPr lang="en-US" sz="3200" dirty="0" smtClean="0"/>
              <a:t>ngaging</a:t>
            </a:r>
          </a:p>
          <a:p>
            <a:pPr marL="457200" indent="0">
              <a:spcBef>
                <a:spcPts val="0"/>
              </a:spcBef>
              <a:buNone/>
            </a:pPr>
            <a:r>
              <a:rPr lang="en-US" sz="3200" b="1" dirty="0" smtClean="0">
                <a:solidFill>
                  <a:schemeClr val="tx2"/>
                </a:solidFill>
              </a:rPr>
              <a:t>N</a:t>
            </a:r>
            <a:r>
              <a:rPr lang="en-US" sz="3200" dirty="0" smtClean="0"/>
              <a:t>atural</a:t>
            </a:r>
          </a:p>
          <a:p>
            <a:pPr marL="457200" indent="0">
              <a:spcBef>
                <a:spcPts val="0"/>
              </a:spcBef>
              <a:buNone/>
            </a:pPr>
            <a:endParaRPr lang="en-US" sz="3200" dirty="0"/>
          </a:p>
          <a:p>
            <a:pPr marL="457200" indent="0">
              <a:spcBef>
                <a:spcPts val="0"/>
              </a:spcBef>
              <a:buNone/>
            </a:pPr>
            <a:r>
              <a:rPr lang="en-US" sz="3200" b="1" dirty="0" smtClean="0">
                <a:solidFill>
                  <a:schemeClr val="tx2"/>
                </a:solidFill>
              </a:rPr>
              <a:t>U</a:t>
            </a:r>
            <a:r>
              <a:rPr lang="en-US" sz="3200" dirty="0" smtClean="0"/>
              <a:t>nderstand </a:t>
            </a:r>
            <a:r>
              <a:rPr lang="en-US" sz="3200" dirty="0"/>
              <a:t>Your </a:t>
            </a:r>
            <a:r>
              <a:rPr lang="en-US" sz="3200" dirty="0" smtClean="0"/>
              <a:t>Audience</a:t>
            </a:r>
            <a:endParaRPr lang="en-US" sz="3200" dirty="0"/>
          </a:p>
          <a:p>
            <a:pPr marL="457200" indent="0">
              <a:spcBef>
                <a:spcPts val="0"/>
              </a:spcBef>
              <a:buNone/>
            </a:pPr>
            <a:r>
              <a:rPr lang="en-US" sz="3200" b="1" dirty="0" smtClean="0">
                <a:solidFill>
                  <a:schemeClr val="tx2"/>
                </a:solidFill>
              </a:rPr>
              <a:t>P</a:t>
            </a:r>
            <a:r>
              <a:rPr lang="en-US" sz="3200" dirty="0" smtClean="0"/>
              <a:t>ractice</a:t>
            </a:r>
            <a:endParaRPr lang="en-US" sz="3000" dirty="0"/>
          </a:p>
        </p:txBody>
      </p:sp>
    </p:spTree>
    <p:extLst>
      <p:ext uri="{BB962C8B-B14F-4D97-AF65-F5344CB8AC3E}">
        <p14:creationId xmlns:p14="http://schemas.microsoft.com/office/powerpoint/2010/main" val="42455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Preparing the Oral Report</a:t>
            </a:r>
            <a:endParaRPr lang="en-US" dirty="0"/>
          </a:p>
        </p:txBody>
      </p:sp>
      <p:sp>
        <p:nvSpPr>
          <p:cNvPr id="6" name="Content Placeholder 2"/>
          <p:cNvSpPr>
            <a:spLocks noGrp="1"/>
          </p:cNvSpPr>
          <p:nvPr>
            <p:ph idx="1"/>
          </p:nvPr>
        </p:nvSpPr>
        <p:spPr>
          <a:xfrm>
            <a:off x="457200" y="1295400"/>
            <a:ext cx="8229600" cy="914400"/>
          </a:xfrm>
        </p:spPr>
        <p:txBody>
          <a:bodyPr/>
          <a:lstStyle/>
          <a:p>
            <a:pPr marL="0" indent="0" eaLnBrk="0" hangingPunct="0">
              <a:buNone/>
              <a:defRPr/>
            </a:pPr>
            <a:r>
              <a:rPr lang="en-US" sz="2800" b="1" dirty="0">
                <a:solidFill>
                  <a:schemeClr val="tx2"/>
                </a:solidFill>
              </a:rPr>
              <a:t>Duration</a:t>
            </a:r>
            <a:r>
              <a:rPr lang="en-US" sz="2800" b="1" dirty="0" smtClean="0">
                <a:solidFill>
                  <a:schemeClr val="tx2"/>
                </a:solidFill>
              </a:rPr>
              <a:t>:</a:t>
            </a:r>
            <a:r>
              <a:rPr lang="en-US" sz="2200" dirty="0"/>
              <a:t> 1/3-1/2 allotted time for formal presentation</a:t>
            </a:r>
          </a:p>
          <a:p>
            <a:pPr marL="1737360" indent="0" eaLnBrk="0" hangingPunct="0">
              <a:spcBef>
                <a:spcPts val="0"/>
              </a:spcBef>
              <a:buNone/>
              <a:defRPr/>
            </a:pPr>
            <a:r>
              <a:rPr lang="en-US" sz="2200" dirty="0"/>
              <a:t>Remainder for question-and-answer interaction</a:t>
            </a:r>
          </a:p>
        </p:txBody>
      </p:sp>
      <p:sp>
        <p:nvSpPr>
          <p:cNvPr id="7" name="Content Placeholder 3"/>
          <p:cNvSpPr>
            <a:spLocks noGrp="1"/>
          </p:cNvSpPr>
          <p:nvPr>
            <p:ph idx="10"/>
          </p:nvPr>
        </p:nvSpPr>
        <p:spPr>
          <a:xfrm>
            <a:off x="457200" y="2057400"/>
            <a:ext cx="4572000" cy="1554480"/>
          </a:xfrm>
        </p:spPr>
        <p:txBody>
          <a:bodyPr/>
          <a:lstStyle/>
          <a:p>
            <a:pPr marL="0" indent="0" eaLnBrk="0" hangingPunct="0">
              <a:spcBef>
                <a:spcPts val="0"/>
              </a:spcBef>
              <a:spcAft>
                <a:spcPts val="0"/>
              </a:spcAft>
              <a:buNone/>
              <a:defRPr/>
            </a:pPr>
            <a:r>
              <a:rPr lang="en-US" sz="2800" b="1" dirty="0">
                <a:solidFill>
                  <a:schemeClr val="tx2"/>
                </a:solidFill>
              </a:rPr>
              <a:t>Structure</a:t>
            </a:r>
            <a:r>
              <a:rPr lang="en-US" sz="2800" b="1" dirty="0" smtClean="0">
                <a:solidFill>
                  <a:schemeClr val="tx2"/>
                </a:solidFill>
              </a:rPr>
              <a:t>:</a:t>
            </a:r>
            <a:r>
              <a:rPr lang="en-US" dirty="0"/>
              <a:t> </a:t>
            </a:r>
            <a:r>
              <a:rPr lang="en-US" sz="2200" dirty="0"/>
              <a:t>General Purpose</a:t>
            </a:r>
          </a:p>
          <a:p>
            <a:pPr marL="1828800" indent="0" eaLnBrk="0" hangingPunct="0">
              <a:spcBef>
                <a:spcPts val="0"/>
              </a:spcBef>
              <a:spcAft>
                <a:spcPts val="0"/>
              </a:spcAft>
              <a:buNone/>
              <a:defRPr/>
            </a:pPr>
            <a:r>
              <a:rPr lang="en-US" sz="2200" dirty="0"/>
              <a:t>Research Problems</a:t>
            </a:r>
          </a:p>
          <a:p>
            <a:pPr marL="1828800" indent="0" eaLnBrk="0" hangingPunct="0">
              <a:spcBef>
                <a:spcPts val="0"/>
              </a:spcBef>
              <a:spcAft>
                <a:spcPts val="0"/>
              </a:spcAft>
              <a:buNone/>
              <a:defRPr/>
            </a:pPr>
            <a:r>
              <a:rPr lang="en-US" sz="2200" dirty="0"/>
              <a:t>Evidence</a:t>
            </a:r>
          </a:p>
          <a:p>
            <a:pPr marL="1828800" indent="0" eaLnBrk="0" hangingPunct="0">
              <a:spcBef>
                <a:spcPts val="0"/>
              </a:spcBef>
              <a:spcAft>
                <a:spcPts val="0"/>
              </a:spcAft>
              <a:buNone/>
              <a:defRPr/>
            </a:pPr>
            <a:r>
              <a:rPr lang="en-US" sz="2200" dirty="0"/>
              <a:t>Conclusions</a:t>
            </a:r>
          </a:p>
        </p:txBody>
      </p:sp>
      <p:sp>
        <p:nvSpPr>
          <p:cNvPr id="8" name="Content Placeholder 4"/>
          <p:cNvSpPr>
            <a:spLocks noGrp="1"/>
          </p:cNvSpPr>
          <p:nvPr>
            <p:ph idx="11"/>
          </p:nvPr>
        </p:nvSpPr>
        <p:spPr>
          <a:xfrm>
            <a:off x="4922520" y="2514600"/>
            <a:ext cx="640080" cy="640080"/>
          </a:xfrm>
        </p:spPr>
        <p:txBody>
          <a:bodyPr/>
          <a:lstStyle/>
          <a:p>
            <a:pPr marL="0" indent="0">
              <a:buNone/>
            </a:pPr>
            <a:r>
              <a:rPr lang="en-US" b="1" dirty="0">
                <a:solidFill>
                  <a:schemeClr val="tx2"/>
                </a:solidFill>
              </a:rPr>
              <a:t>or</a:t>
            </a:r>
            <a:endParaRPr lang="en-US" dirty="0"/>
          </a:p>
        </p:txBody>
      </p:sp>
      <p:sp>
        <p:nvSpPr>
          <p:cNvPr id="9" name="Content Placeholder 5"/>
          <p:cNvSpPr>
            <a:spLocks noGrp="1"/>
          </p:cNvSpPr>
          <p:nvPr>
            <p:ph sz="quarter" idx="12"/>
          </p:nvPr>
        </p:nvSpPr>
        <p:spPr>
          <a:xfrm>
            <a:off x="5638800" y="2209800"/>
            <a:ext cx="3048000" cy="1447800"/>
          </a:xfrm>
        </p:spPr>
        <p:txBody>
          <a:bodyPr/>
          <a:lstStyle/>
          <a:p>
            <a:pPr marL="0" indent="0" eaLnBrk="0" hangingPunct="0">
              <a:spcBef>
                <a:spcPts val="0"/>
              </a:spcBef>
              <a:buNone/>
              <a:defRPr/>
            </a:pPr>
            <a:r>
              <a:rPr lang="en-US" sz="2200" dirty="0"/>
              <a:t>General Purpose</a:t>
            </a:r>
          </a:p>
          <a:p>
            <a:pPr marL="0" indent="0" eaLnBrk="0" hangingPunct="0">
              <a:spcBef>
                <a:spcPts val="0"/>
              </a:spcBef>
              <a:buNone/>
              <a:defRPr/>
            </a:pPr>
            <a:r>
              <a:rPr lang="en-US" sz="2200" dirty="0"/>
              <a:t>Research Problems</a:t>
            </a:r>
          </a:p>
          <a:p>
            <a:pPr marL="0" indent="0" eaLnBrk="0" hangingPunct="0">
              <a:spcBef>
                <a:spcPts val="0"/>
              </a:spcBef>
              <a:buNone/>
              <a:defRPr/>
            </a:pPr>
            <a:r>
              <a:rPr lang="en-US" sz="2200" dirty="0"/>
              <a:t>Conclusions</a:t>
            </a:r>
          </a:p>
          <a:p>
            <a:pPr marL="0" indent="0" eaLnBrk="0" hangingPunct="0">
              <a:spcBef>
                <a:spcPts val="0"/>
              </a:spcBef>
              <a:buNone/>
              <a:defRPr/>
            </a:pPr>
            <a:r>
              <a:rPr lang="en-US" sz="2200" dirty="0"/>
              <a:t>Evidence</a:t>
            </a:r>
          </a:p>
        </p:txBody>
      </p:sp>
      <p:sp>
        <p:nvSpPr>
          <p:cNvPr id="10" name="Content Placeholder 6"/>
          <p:cNvSpPr>
            <a:spLocks noGrp="1"/>
          </p:cNvSpPr>
          <p:nvPr>
            <p:ph sz="quarter" idx="13"/>
          </p:nvPr>
        </p:nvSpPr>
        <p:spPr>
          <a:xfrm>
            <a:off x="457200" y="3581400"/>
            <a:ext cx="8229600" cy="1524000"/>
          </a:xfrm>
        </p:spPr>
        <p:txBody>
          <a:bodyPr/>
          <a:lstStyle/>
          <a:p>
            <a:pPr marL="0" indent="0" eaLnBrk="0" hangingPunct="0">
              <a:spcBef>
                <a:spcPts val="0"/>
              </a:spcBef>
              <a:buNone/>
              <a:defRPr/>
            </a:pPr>
            <a:r>
              <a:rPr lang="en-US" sz="2800" b="1" dirty="0">
                <a:solidFill>
                  <a:schemeClr val="tx2"/>
                </a:solidFill>
              </a:rPr>
              <a:t>Content</a:t>
            </a:r>
            <a:r>
              <a:rPr lang="en-US" sz="2800" b="1" dirty="0" smtClean="0">
                <a:solidFill>
                  <a:schemeClr val="tx2"/>
                </a:solidFill>
              </a:rPr>
              <a:t>:</a:t>
            </a:r>
            <a:r>
              <a:rPr lang="en-US" sz="2200" dirty="0"/>
              <a:t> Definitions and Bulleted List--Show what</a:t>
            </a:r>
          </a:p>
          <a:p>
            <a:pPr marL="1554480" indent="0" eaLnBrk="0" hangingPunct="0">
              <a:spcBef>
                <a:spcPts val="0"/>
              </a:spcBef>
              <a:buNone/>
              <a:defRPr/>
            </a:pPr>
            <a:r>
              <a:rPr lang="en-US" sz="2200" dirty="0"/>
              <a:t>Maps--Show where</a:t>
            </a:r>
          </a:p>
          <a:p>
            <a:pPr marL="1554480" indent="0" eaLnBrk="0" hangingPunct="0">
              <a:spcBef>
                <a:spcPts val="0"/>
              </a:spcBef>
              <a:buNone/>
              <a:defRPr/>
            </a:pPr>
            <a:r>
              <a:rPr lang="en-US" sz="2200" dirty="0"/>
              <a:t>Diagrams--Show how</a:t>
            </a:r>
          </a:p>
          <a:p>
            <a:pPr marL="1554480" indent="0" eaLnBrk="0" hangingPunct="0">
              <a:spcBef>
                <a:spcPts val="0"/>
              </a:spcBef>
              <a:buNone/>
              <a:defRPr/>
            </a:pPr>
            <a:r>
              <a:rPr lang="en-US" sz="2200" dirty="0"/>
              <a:t>Tables and Figures--Show how much</a:t>
            </a:r>
          </a:p>
        </p:txBody>
      </p:sp>
      <p:sp>
        <p:nvSpPr>
          <p:cNvPr id="11" name="Content Placeholder 7"/>
          <p:cNvSpPr>
            <a:spLocks noGrp="1"/>
          </p:cNvSpPr>
          <p:nvPr>
            <p:ph sz="quarter" idx="14"/>
          </p:nvPr>
        </p:nvSpPr>
        <p:spPr>
          <a:xfrm>
            <a:off x="457200" y="5029200"/>
            <a:ext cx="8153400" cy="1143000"/>
          </a:xfrm>
        </p:spPr>
        <p:txBody>
          <a:bodyPr/>
          <a:lstStyle/>
          <a:p>
            <a:pPr marL="0" indent="0" eaLnBrk="0" hangingPunct="0">
              <a:spcBef>
                <a:spcPts val="0"/>
              </a:spcBef>
              <a:buNone/>
              <a:defRPr/>
            </a:pPr>
            <a:r>
              <a:rPr lang="en-US" sz="2800" b="1" dirty="0">
                <a:solidFill>
                  <a:schemeClr val="tx2"/>
                </a:solidFill>
              </a:rPr>
              <a:t>Tools</a:t>
            </a:r>
            <a:r>
              <a:rPr lang="en-US" sz="2800" b="1" dirty="0" smtClean="0">
                <a:solidFill>
                  <a:schemeClr val="tx2"/>
                </a:solidFill>
              </a:rPr>
              <a:t>:</a:t>
            </a:r>
            <a:r>
              <a:rPr lang="en-US" sz="2200" dirty="0"/>
              <a:t> PowerPoint</a:t>
            </a:r>
          </a:p>
          <a:p>
            <a:pPr marL="1188720" indent="0" eaLnBrk="0" hangingPunct="0">
              <a:spcBef>
                <a:spcPts val="0"/>
              </a:spcBef>
              <a:buNone/>
              <a:defRPr/>
            </a:pPr>
            <a:r>
              <a:rPr lang="en-US" sz="2200" dirty="0"/>
              <a:t>Keynote </a:t>
            </a:r>
          </a:p>
          <a:p>
            <a:pPr marL="1188720" indent="0" eaLnBrk="0" hangingPunct="0">
              <a:spcBef>
                <a:spcPts val="0"/>
              </a:spcBef>
              <a:buNone/>
              <a:defRPr/>
            </a:pPr>
            <a:r>
              <a:rPr lang="en-US" sz="2200" dirty="0" err="1"/>
              <a:t>Prezi</a:t>
            </a:r>
            <a:endParaRPr lang="en-US" sz="2200" dirty="0"/>
          </a:p>
        </p:txBody>
      </p:sp>
    </p:spTree>
    <p:extLst>
      <p:ext uri="{BB962C8B-B14F-4D97-AF65-F5344CB8AC3E}">
        <p14:creationId xmlns:p14="http://schemas.microsoft.com/office/powerpoint/2010/main" val="314934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Ten Tips for Preparing Effective Presentation </a:t>
            </a:r>
            <a:r>
              <a:rPr lang="en-US" altLang="en-US" dirty="0" smtClean="0"/>
              <a:t>Slides</a:t>
            </a:r>
            <a:r>
              <a:rPr lang="en-US" altLang="en-US" sz="2000" dirty="0" smtClean="0"/>
              <a:t> (1 of 3)</a:t>
            </a:r>
            <a:endParaRPr lang="en-US" sz="2000" dirty="0"/>
          </a:p>
        </p:txBody>
      </p:sp>
      <p:sp>
        <p:nvSpPr>
          <p:cNvPr id="3" name="Content Placeholder 2"/>
          <p:cNvSpPr>
            <a:spLocks noGrp="1"/>
          </p:cNvSpPr>
          <p:nvPr>
            <p:ph idx="1"/>
          </p:nvPr>
        </p:nvSpPr>
        <p:spPr>
          <a:xfrm>
            <a:off x="457200" y="1905000"/>
            <a:ext cx="8229600" cy="3672840"/>
          </a:xfrm>
          <a:solidFill>
            <a:srgbClr val="CCCCCC"/>
          </a:solidFill>
        </p:spPr>
        <p:txBody>
          <a:bodyPr/>
          <a:lstStyle/>
          <a:p>
            <a:pPr marL="640080" indent="-640080">
              <a:spcBef>
                <a:spcPts val="1200"/>
              </a:spcBef>
              <a:buFont typeface="+mj-lt"/>
              <a:buAutoNum type="arabicPeriod"/>
              <a:defRPr/>
            </a:pPr>
            <a:r>
              <a:rPr lang="en-US" dirty="0"/>
              <a:t>Keep them </a:t>
            </a:r>
            <a:r>
              <a:rPr lang="en-US" dirty="0" smtClean="0"/>
              <a:t>simple</a:t>
            </a:r>
            <a:endParaRPr lang="en-US" dirty="0"/>
          </a:p>
          <a:p>
            <a:pPr marL="640080" indent="-640080">
              <a:buFont typeface="+mj-lt"/>
              <a:buAutoNum type="arabicPeriod"/>
              <a:defRPr/>
            </a:pPr>
            <a:r>
              <a:rPr lang="en-US" dirty="0"/>
              <a:t>Use lots of slides as you </a:t>
            </a:r>
            <a:r>
              <a:rPr lang="en-US" dirty="0" smtClean="0"/>
              <a:t>talk</a:t>
            </a:r>
            <a:endParaRPr lang="en-US" dirty="0"/>
          </a:p>
          <a:p>
            <a:pPr marL="640080" indent="-640080">
              <a:buFont typeface="+mj-lt"/>
              <a:buAutoNum type="arabicPeriod"/>
              <a:defRPr/>
            </a:pPr>
            <a:r>
              <a:rPr lang="en-US" dirty="0"/>
              <a:t>Aim for one minute per </a:t>
            </a:r>
            <a:r>
              <a:rPr lang="en-US" dirty="0" smtClean="0"/>
              <a:t>slide</a:t>
            </a:r>
            <a:endParaRPr lang="en-US" dirty="0"/>
          </a:p>
          <a:p>
            <a:pPr marL="640080" indent="-640080">
              <a:buFont typeface="+mj-lt"/>
              <a:buAutoNum type="arabicPeriod"/>
              <a:defRPr/>
            </a:pPr>
            <a:r>
              <a:rPr lang="en-US" dirty="0"/>
              <a:t>Highlight and emphasize significant </a:t>
            </a:r>
            <a:r>
              <a:rPr lang="en-US" dirty="0" smtClean="0"/>
              <a:t>points</a:t>
            </a:r>
          </a:p>
        </p:txBody>
      </p:sp>
    </p:spTree>
    <p:extLst>
      <p:ext uri="{BB962C8B-B14F-4D97-AF65-F5344CB8AC3E}">
        <p14:creationId xmlns:p14="http://schemas.microsoft.com/office/powerpoint/2010/main" val="74759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Ten Tips for Preparing Effective Presentation </a:t>
            </a:r>
            <a:r>
              <a:rPr lang="en-US" altLang="en-US" dirty="0" smtClean="0"/>
              <a:t>Slides</a:t>
            </a:r>
            <a:r>
              <a:rPr lang="en-US" altLang="en-US" sz="2000" dirty="0" smtClean="0"/>
              <a:t> (2 of 3)</a:t>
            </a:r>
            <a:endParaRPr lang="en-US" sz="2000" dirty="0"/>
          </a:p>
        </p:txBody>
      </p:sp>
      <p:sp>
        <p:nvSpPr>
          <p:cNvPr id="3" name="Content Placeholder 2"/>
          <p:cNvSpPr>
            <a:spLocks noGrp="1"/>
          </p:cNvSpPr>
          <p:nvPr>
            <p:ph idx="1"/>
          </p:nvPr>
        </p:nvSpPr>
        <p:spPr>
          <a:xfrm>
            <a:off x="457200" y="1905000"/>
            <a:ext cx="8229600" cy="3672840"/>
          </a:xfrm>
          <a:solidFill>
            <a:srgbClr val="CCCCCC"/>
          </a:solidFill>
        </p:spPr>
        <p:txBody>
          <a:bodyPr/>
          <a:lstStyle/>
          <a:p>
            <a:pPr marL="640080" indent="-640080">
              <a:spcBef>
                <a:spcPts val="1200"/>
              </a:spcBef>
              <a:buFont typeface="+mj-lt"/>
              <a:buAutoNum type="arabicPeriod" startAt="5"/>
              <a:defRPr/>
            </a:pPr>
            <a:r>
              <a:rPr lang="en-US" dirty="0"/>
              <a:t>Make the slides easy to </a:t>
            </a:r>
            <a:r>
              <a:rPr lang="en-US" dirty="0" smtClean="0"/>
              <a:t>read</a:t>
            </a:r>
          </a:p>
          <a:p>
            <a:pPr marL="640080" indent="-640080">
              <a:buFont typeface="+mj-lt"/>
              <a:buAutoNum type="arabicPeriod" startAt="5"/>
              <a:defRPr/>
            </a:pPr>
            <a:r>
              <a:rPr lang="en-US" dirty="0"/>
              <a:t>Be careful with the use of </a:t>
            </a:r>
            <a:r>
              <a:rPr lang="en-US" dirty="0" smtClean="0"/>
              <a:t>color</a:t>
            </a:r>
          </a:p>
          <a:p>
            <a:pPr marL="640080" indent="-640080">
              <a:buFont typeface="+mj-lt"/>
              <a:buAutoNum type="arabicPeriod" startAt="5"/>
              <a:defRPr/>
            </a:pPr>
            <a:r>
              <a:rPr lang="en-US" dirty="0"/>
              <a:t>Be careful with the use of slide </a:t>
            </a:r>
            <a:r>
              <a:rPr lang="en-US" dirty="0" smtClean="0"/>
              <a:t>backgrounds</a:t>
            </a:r>
          </a:p>
          <a:p>
            <a:pPr marL="640080" indent="-640080">
              <a:buFont typeface="+mj-lt"/>
              <a:buAutoNum type="arabicPeriod" startAt="5"/>
              <a:defRPr/>
            </a:pPr>
            <a:r>
              <a:rPr lang="en-US" dirty="0"/>
              <a:t>Build complex thoughts sequentially</a:t>
            </a:r>
            <a:endParaRPr lang="en-US" dirty="0" smtClean="0"/>
          </a:p>
        </p:txBody>
      </p:sp>
    </p:spTree>
    <p:extLst>
      <p:ext uri="{BB962C8B-B14F-4D97-AF65-F5344CB8AC3E}">
        <p14:creationId xmlns:p14="http://schemas.microsoft.com/office/powerpoint/2010/main" val="105268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Ten Tips for Preparing Effective Presentation </a:t>
            </a:r>
            <a:r>
              <a:rPr lang="en-US" altLang="en-US" dirty="0" smtClean="0"/>
              <a:t>Slides</a:t>
            </a:r>
            <a:r>
              <a:rPr lang="en-US" altLang="en-US" sz="2000" dirty="0" smtClean="0"/>
              <a:t> (3 of 3)</a:t>
            </a:r>
            <a:endParaRPr lang="en-US" sz="2000" dirty="0"/>
          </a:p>
        </p:txBody>
      </p:sp>
      <p:sp>
        <p:nvSpPr>
          <p:cNvPr id="3" name="Content Placeholder 2"/>
          <p:cNvSpPr>
            <a:spLocks noGrp="1"/>
          </p:cNvSpPr>
          <p:nvPr>
            <p:ph idx="1"/>
          </p:nvPr>
        </p:nvSpPr>
        <p:spPr>
          <a:xfrm>
            <a:off x="457200" y="1905000"/>
            <a:ext cx="8229600" cy="3672840"/>
          </a:xfrm>
          <a:solidFill>
            <a:srgbClr val="CCCCCC"/>
          </a:solidFill>
        </p:spPr>
        <p:txBody>
          <a:bodyPr/>
          <a:lstStyle/>
          <a:p>
            <a:pPr marL="742950" indent="-742950">
              <a:spcBef>
                <a:spcPts val="1200"/>
              </a:spcBef>
              <a:buFont typeface="+mj-lt"/>
              <a:buAutoNum type="arabicPeriod" startAt="9"/>
              <a:defRPr/>
            </a:pPr>
            <a:r>
              <a:rPr lang="en-US" dirty="0"/>
              <a:t>Prepare copies of </a:t>
            </a:r>
            <a:r>
              <a:rPr lang="en-US" dirty="0" smtClean="0"/>
              <a:t>slides</a:t>
            </a:r>
          </a:p>
          <a:p>
            <a:pPr marL="742950" indent="-742950">
              <a:spcBef>
                <a:spcPts val="1200"/>
              </a:spcBef>
              <a:buFont typeface="+mj-lt"/>
              <a:buAutoNum type="arabicPeriod" startAt="9"/>
              <a:defRPr/>
            </a:pPr>
            <a:r>
              <a:rPr lang="en-US" dirty="0"/>
              <a:t>Number the slides or pages in the handout</a:t>
            </a:r>
            <a:endParaRPr lang="en-US" dirty="0" smtClean="0"/>
          </a:p>
        </p:txBody>
      </p:sp>
    </p:spTree>
    <p:extLst>
      <p:ext uri="{BB962C8B-B14F-4D97-AF65-F5344CB8AC3E}">
        <p14:creationId xmlns:p14="http://schemas.microsoft.com/office/powerpoint/2010/main" val="1386445032"/>
      </p:ext>
    </p:extLst>
  </p:cSld>
  <p:clrMapOvr>
    <a:masterClrMapping/>
  </p:clrMapOvr>
</p:sld>
</file>

<file path=ppt/theme/theme1.xml><?xml version="1.0" encoding="utf-8"?>
<a:theme xmlns:a="http://schemas.openxmlformats.org/drawingml/2006/main" name="Green PPT Template_REV">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ppt9F79.tmp</Template>
  <TotalTime>842</TotalTime>
  <Words>470</Words>
  <Application>Microsoft Office PowerPoint</Application>
  <PresentationFormat>On-screen Show (4:3)</PresentationFormat>
  <Paragraphs>138</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Green PPT Template_REV</vt:lpstr>
      <vt:lpstr>Chapter 19: The Oral Research Presentation</vt:lpstr>
      <vt:lpstr>Learning Objectives (1 of 2)</vt:lpstr>
      <vt:lpstr>Learning Objectives (2 of 2)</vt:lpstr>
      <vt:lpstr>The Oral Report</vt:lpstr>
      <vt:lpstr>OPEN UP!</vt:lpstr>
      <vt:lpstr>Preparing the Oral Report</vt:lpstr>
      <vt:lpstr>Ten Tips for Preparing Effective Presentation Slides (1 of 3)</vt:lpstr>
      <vt:lpstr>Ten Tips for Preparing Effective Presentation Slides (2 of 3)</vt:lpstr>
      <vt:lpstr>Ten Tips for Preparing Effective Presentation Slides (3 of 3)</vt:lpstr>
      <vt:lpstr>Preparing Effective Presentation Slides (1 of 2)</vt:lpstr>
      <vt:lpstr>Preparing Effective Presentation Slides (2 of 2)</vt:lpstr>
      <vt:lpstr>Graphic Presentation of Results (1 of 3)</vt:lpstr>
      <vt:lpstr>Graphic Presentation of Results (2 of 3)</vt:lpstr>
      <vt:lpstr>Graphic Presentation of Results (3 of 3)</vt:lpstr>
      <vt:lpstr>Line Chart</vt:lpstr>
      <vt:lpstr>Stratum Chart</vt:lpstr>
      <vt:lpstr>Bar Chart</vt:lpstr>
      <vt:lpstr>Grouped-Bar Chart</vt:lpstr>
      <vt:lpstr>Stacked-Bar Chart</vt:lpstr>
      <vt:lpstr>Pictograms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Prasanna kumar. Tripathy</cp:lastModifiedBy>
  <cp:revision>130</cp:revision>
  <dcterms:created xsi:type="dcterms:W3CDTF">2017-07-18T17:14:30Z</dcterms:created>
  <dcterms:modified xsi:type="dcterms:W3CDTF">2018-06-30T10:13:08Z</dcterms:modified>
</cp:coreProperties>
</file>