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handoutMasterIdLst>
    <p:handoutMasterId r:id="rId26"/>
  </p:handoutMasterIdLst>
  <p:sldIdLst>
    <p:sldId id="257" r:id="rId2"/>
    <p:sldId id="261" r:id="rId3"/>
    <p:sldId id="276" r:id="rId4"/>
    <p:sldId id="277" r:id="rId5"/>
    <p:sldId id="262" r:id="rId6"/>
    <p:sldId id="263" r:id="rId7"/>
    <p:sldId id="264" r:id="rId8"/>
    <p:sldId id="265" r:id="rId9"/>
    <p:sldId id="278" r:id="rId10"/>
    <p:sldId id="293" r:id="rId11"/>
    <p:sldId id="294" r:id="rId12"/>
    <p:sldId id="279" r:id="rId13"/>
    <p:sldId id="280" r:id="rId14"/>
    <p:sldId id="281" r:id="rId15"/>
    <p:sldId id="266" r:id="rId16"/>
    <p:sldId id="282" r:id="rId17"/>
    <p:sldId id="283" r:id="rId18"/>
    <p:sldId id="267" r:id="rId19"/>
    <p:sldId id="284" r:id="rId20"/>
    <p:sldId id="269" r:id="rId21"/>
    <p:sldId id="271" r:id="rId22"/>
    <p:sldId id="273"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0D7"/>
    <a:srgbClr val="DCAE80"/>
    <a:srgbClr val="CCCCCC"/>
    <a:srgbClr val="333399"/>
    <a:srgbClr val="7CA1CE"/>
    <a:srgbClr val="89A4A7"/>
    <a:srgbClr val="F8FBFC"/>
    <a:srgbClr val="EAF5E6"/>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2664" y="-8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7/2/2018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7/2/2018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57200" y="510540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03676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724400" y="4038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51054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5181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00816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77" r:id="rId6"/>
    <p:sldLayoutId id="2147483678" r:id="rId7"/>
    <p:sldLayoutId id="2147483669" r:id="rId8"/>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1371600"/>
            <a:ext cx="3657600" cy="2819399"/>
          </a:xfrm>
        </p:spPr>
        <p:txBody>
          <a:bodyPr/>
          <a:lstStyle/>
          <a:p>
            <a:r>
              <a:rPr lang="en-US" dirty="0"/>
              <a:t>Chapter 20:</a:t>
            </a:r>
            <a:br>
              <a:rPr lang="en-US" dirty="0"/>
            </a:br>
            <a:r>
              <a:rPr lang="en-US" dirty="0"/>
              <a:t>The Written Research Report</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Inaccuracy</a:t>
            </a:r>
            <a:r>
              <a:rPr lang="en-US" altLang="en-US" sz="2000" dirty="0"/>
              <a:t> </a:t>
            </a:r>
            <a:r>
              <a:rPr lang="en-US" altLang="en-US" sz="2000" dirty="0" smtClean="0"/>
              <a:t>(3 </a:t>
            </a:r>
            <a:r>
              <a:rPr lang="en-US" altLang="en-US" sz="2000" dirty="0"/>
              <a:t>of 5)</a:t>
            </a:r>
            <a:endParaRPr lang="en-US" sz="2000" dirty="0"/>
          </a:p>
        </p:txBody>
      </p:sp>
      <p:sp>
        <p:nvSpPr>
          <p:cNvPr id="3" name="Content Placeholder 2"/>
          <p:cNvSpPr>
            <a:spLocks noGrp="1"/>
          </p:cNvSpPr>
          <p:nvPr>
            <p:ph sz="half" idx="1"/>
          </p:nvPr>
        </p:nvSpPr>
        <p:spPr>
          <a:xfrm>
            <a:off x="457200" y="1432560"/>
            <a:ext cx="8229600" cy="4511040"/>
          </a:xfrm>
        </p:spPr>
        <p:txBody>
          <a:bodyPr/>
          <a:lstStyle/>
          <a:p>
            <a:pPr marL="0" indent="0" algn="ctr">
              <a:buNone/>
            </a:pPr>
            <a:r>
              <a:rPr lang="en-US" altLang="en-US" b="1" dirty="0">
                <a:solidFill>
                  <a:schemeClr val="tx2"/>
                </a:solidFill>
              </a:rPr>
              <a:t>Inaccuracy Caused by Grammatical </a:t>
            </a:r>
            <a:r>
              <a:rPr lang="en-US" altLang="en-US" b="1" dirty="0" smtClean="0">
                <a:solidFill>
                  <a:schemeClr val="tx2"/>
                </a:solidFill>
              </a:rPr>
              <a:t>Errors</a:t>
            </a:r>
          </a:p>
          <a:p>
            <a:pPr marL="0" indent="0">
              <a:spcBef>
                <a:spcPts val="6000"/>
              </a:spcBef>
              <a:buNone/>
            </a:pPr>
            <a:r>
              <a:rPr lang="en-US" altLang="en-US" sz="3200" dirty="0" smtClean="0"/>
              <a:t>“The</a:t>
            </a:r>
            <a:r>
              <a:rPr lang="en-US" altLang="en-US" sz="3200" dirty="0" smtClean="0">
                <a:latin typeface="CG Times (WN)" charset="0"/>
              </a:rPr>
              <a:t> </a:t>
            </a:r>
            <a:r>
              <a:rPr lang="en-US" altLang="en-US" sz="3200" dirty="0"/>
              <a:t>reduction in the government’s price supports for dairy products has reduced farm income from $600 million to $800 million per year</a:t>
            </a:r>
            <a:r>
              <a:rPr lang="en-US" altLang="en-US" sz="3200" dirty="0" smtClean="0"/>
              <a:t>.”</a:t>
            </a:r>
            <a:endParaRPr lang="en-US" altLang="en-US" sz="3200" dirty="0"/>
          </a:p>
        </p:txBody>
      </p:sp>
    </p:spTree>
    <p:extLst>
      <p:ext uri="{BB962C8B-B14F-4D97-AF65-F5344CB8AC3E}">
        <p14:creationId xmlns:p14="http://schemas.microsoft.com/office/powerpoint/2010/main" val="380795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Inaccuracy</a:t>
            </a:r>
            <a:r>
              <a:rPr lang="en-US" altLang="en-US" sz="2000" dirty="0"/>
              <a:t> </a:t>
            </a:r>
            <a:r>
              <a:rPr lang="en-US" altLang="en-US" sz="2000" dirty="0" smtClean="0"/>
              <a:t>(4 </a:t>
            </a:r>
            <a:r>
              <a:rPr lang="en-US" altLang="en-US" sz="2000" dirty="0"/>
              <a:t>of 5)</a:t>
            </a:r>
            <a:endParaRPr lang="en-US" sz="2000" dirty="0"/>
          </a:p>
        </p:txBody>
      </p:sp>
      <p:sp>
        <p:nvSpPr>
          <p:cNvPr id="3" name="Content Placeholder 2"/>
          <p:cNvSpPr>
            <a:spLocks noGrp="1"/>
          </p:cNvSpPr>
          <p:nvPr>
            <p:ph sz="half" idx="1"/>
          </p:nvPr>
        </p:nvSpPr>
        <p:spPr>
          <a:xfrm>
            <a:off x="457200" y="1432560"/>
            <a:ext cx="8229600" cy="4511040"/>
          </a:xfrm>
        </p:spPr>
        <p:txBody>
          <a:bodyPr/>
          <a:lstStyle/>
          <a:p>
            <a:pPr marL="0" indent="0" algn="ctr">
              <a:buNone/>
            </a:pPr>
            <a:r>
              <a:rPr lang="en-US" altLang="en-US" b="1" dirty="0">
                <a:solidFill>
                  <a:schemeClr val="tx2"/>
                </a:solidFill>
              </a:rPr>
              <a:t>Confused Terminology Resulting in Faulty </a:t>
            </a:r>
            <a:r>
              <a:rPr lang="en-US" altLang="en-US" b="1" dirty="0" smtClean="0">
                <a:solidFill>
                  <a:schemeClr val="tx2"/>
                </a:solidFill>
              </a:rPr>
              <a:t>Conclusions</a:t>
            </a:r>
            <a:endParaRPr lang="en-US" altLang="en-US" sz="4000" b="1" dirty="0">
              <a:solidFill>
                <a:srgbClr val="FF9900"/>
              </a:solidFill>
              <a:latin typeface="CG Times (WN)" charset="0"/>
            </a:endParaRPr>
          </a:p>
          <a:p>
            <a:pPr marL="0" indent="0">
              <a:spcBef>
                <a:spcPts val="6000"/>
              </a:spcBef>
              <a:buNone/>
            </a:pPr>
            <a:r>
              <a:rPr lang="en-US" altLang="en-US" sz="3200" dirty="0"/>
              <a:t>“The</a:t>
            </a:r>
            <a:r>
              <a:rPr lang="en-US" altLang="en-US" sz="3200" dirty="0">
                <a:latin typeface="CG Times (WN)" charset="0"/>
              </a:rPr>
              <a:t> </a:t>
            </a:r>
            <a:r>
              <a:rPr lang="en-US" altLang="en-US" sz="3200" dirty="0"/>
              <a:t>Jones’ household annual income increased from $15,000 in 1976 to $45,000 in 2006, thereby tripling the family’s purchasing power</a:t>
            </a:r>
            <a:r>
              <a:rPr lang="en-US" altLang="en-US" sz="3200" dirty="0" smtClean="0"/>
              <a:t>.”</a:t>
            </a:r>
            <a:endParaRPr lang="en-US" altLang="en-US" sz="3200" dirty="0"/>
          </a:p>
        </p:txBody>
      </p:sp>
    </p:spTree>
    <p:extLst>
      <p:ext uri="{BB962C8B-B14F-4D97-AF65-F5344CB8AC3E}">
        <p14:creationId xmlns:p14="http://schemas.microsoft.com/office/powerpoint/2010/main" val="334913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Inaccuracy</a:t>
            </a:r>
            <a:r>
              <a:rPr lang="en-US" altLang="en-US" sz="2000" dirty="0"/>
              <a:t> </a:t>
            </a:r>
            <a:r>
              <a:rPr lang="en-US" altLang="en-US" sz="2000" dirty="0" smtClean="0"/>
              <a:t>(5 </a:t>
            </a:r>
            <a:r>
              <a:rPr lang="en-US" altLang="en-US" sz="2000" dirty="0"/>
              <a:t>of 5)</a:t>
            </a:r>
            <a:endParaRPr lang="en-US" sz="2000" dirty="0"/>
          </a:p>
        </p:txBody>
      </p:sp>
      <p:sp>
        <p:nvSpPr>
          <p:cNvPr id="3" name="Content Placeholder 2"/>
          <p:cNvSpPr>
            <a:spLocks noGrp="1"/>
          </p:cNvSpPr>
          <p:nvPr>
            <p:ph sz="half" idx="1"/>
          </p:nvPr>
        </p:nvSpPr>
        <p:spPr>
          <a:xfrm>
            <a:off x="457200" y="1432560"/>
            <a:ext cx="8229600" cy="1691640"/>
          </a:xfrm>
        </p:spPr>
        <p:txBody>
          <a:bodyPr/>
          <a:lstStyle/>
          <a:p>
            <a:pPr marL="0" indent="0">
              <a:buFont typeface="Arial" pitchFamily="34" charset="0"/>
              <a:buNone/>
            </a:pPr>
            <a:r>
              <a:rPr lang="en-US" b="1" dirty="0">
                <a:solidFill>
                  <a:schemeClr val="tx2"/>
                </a:solidFill>
              </a:rPr>
              <a:t>CLARITY</a:t>
            </a:r>
          </a:p>
          <a:p>
            <a:pPr marL="0" indent="0">
              <a:buFont typeface="Arial" pitchFamily="34" charset="0"/>
              <a:buNone/>
            </a:pPr>
            <a:r>
              <a:rPr lang="en-US" sz="3200" dirty="0"/>
              <a:t>The degree to which the phrasing in the report is precise.</a:t>
            </a:r>
          </a:p>
        </p:txBody>
      </p:sp>
      <p:pic>
        <p:nvPicPr>
          <p:cNvPr id="6" name="Picture 3" descr="A photo shows a woman writing a report. Stacked before her are several fil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048000" y="3200401"/>
            <a:ext cx="2667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5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Clarity</a:t>
            </a:r>
            <a:endParaRPr lang="en-US" sz="2000" dirty="0"/>
          </a:p>
        </p:txBody>
      </p:sp>
      <p:sp>
        <p:nvSpPr>
          <p:cNvPr id="3" name="Content Placeholder 2"/>
          <p:cNvSpPr>
            <a:spLocks noGrp="1"/>
          </p:cNvSpPr>
          <p:nvPr>
            <p:ph sz="half" idx="1"/>
          </p:nvPr>
        </p:nvSpPr>
        <p:spPr>
          <a:xfrm>
            <a:off x="457200" y="1432560"/>
            <a:ext cx="8229600" cy="2834640"/>
          </a:xfrm>
          <a:solidFill>
            <a:srgbClr val="CCCCCC"/>
          </a:solidFill>
        </p:spPr>
        <p:txBody>
          <a:bodyPr/>
          <a:lstStyle/>
          <a:p>
            <a:r>
              <a:rPr lang="en-US" sz="3200" dirty="0"/>
              <a:t>Carefully organize your report</a:t>
            </a:r>
          </a:p>
          <a:p>
            <a:r>
              <a:rPr lang="en-US" sz="3200" dirty="0"/>
              <a:t>Write in short sentences and paragraphs</a:t>
            </a:r>
          </a:p>
          <a:p>
            <a:r>
              <a:rPr lang="en-US" sz="3200" dirty="0"/>
              <a:t>Write… rewrite… and rewrite again</a:t>
            </a:r>
          </a:p>
          <a:p>
            <a:r>
              <a:rPr lang="en-US" sz="3200" dirty="0"/>
              <a:t>Shorten the report until every word has purpose</a:t>
            </a:r>
          </a:p>
        </p:txBody>
      </p:sp>
      <p:pic>
        <p:nvPicPr>
          <p:cNvPr id="1026" name="Picture 2" descr="A signboard of &quot;No Excessive or Obtuse Verbiage!!!&quo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rot="21316770">
            <a:off x="6175586" y="3886060"/>
            <a:ext cx="2344986" cy="229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05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Written Research Report </a:t>
            </a:r>
            <a:r>
              <a:rPr lang="en-US" altLang="en-US" dirty="0" smtClean="0"/>
              <a:t>Outline</a:t>
            </a:r>
            <a:r>
              <a:rPr lang="en-US" altLang="en-US" sz="2000" dirty="0"/>
              <a:t> (1 of 2)</a:t>
            </a:r>
          </a:p>
        </p:txBody>
      </p:sp>
      <p:sp>
        <p:nvSpPr>
          <p:cNvPr id="3" name="Content Placeholder 2"/>
          <p:cNvSpPr>
            <a:spLocks noGrp="1"/>
          </p:cNvSpPr>
          <p:nvPr>
            <p:ph sz="half" idx="1"/>
          </p:nvPr>
        </p:nvSpPr>
        <p:spPr>
          <a:xfrm>
            <a:off x="1371600" y="2194560"/>
            <a:ext cx="6705600" cy="2377440"/>
          </a:xfrm>
          <a:solidFill>
            <a:srgbClr val="DCAE80"/>
          </a:solidFill>
        </p:spPr>
        <p:txBody>
          <a:bodyPr anchor="ctr"/>
          <a:lstStyle/>
          <a:p>
            <a:pPr marL="0" indent="0" algn="ctr">
              <a:buNone/>
            </a:pPr>
            <a:r>
              <a:rPr lang="en-US" b="1" i="1" dirty="0">
                <a:solidFill>
                  <a:schemeClr val="tx2"/>
                </a:solidFill>
              </a:rPr>
              <a:t>COMPLETENESS </a:t>
            </a:r>
          </a:p>
          <a:p>
            <a:pPr marL="0" indent="0" algn="ctr">
              <a:buNone/>
            </a:pPr>
            <a:r>
              <a:rPr lang="en-US" b="1" dirty="0"/>
              <a:t>Must be balanced against </a:t>
            </a:r>
          </a:p>
          <a:p>
            <a:pPr marL="0" indent="0" algn="ctr">
              <a:buNone/>
            </a:pPr>
            <a:r>
              <a:rPr lang="en-US" b="1" i="1" dirty="0">
                <a:solidFill>
                  <a:schemeClr val="tx2"/>
                </a:solidFill>
              </a:rPr>
              <a:t>CLARITY</a:t>
            </a:r>
          </a:p>
        </p:txBody>
      </p:sp>
    </p:spTree>
    <p:extLst>
      <p:ext uri="{BB962C8B-B14F-4D97-AF65-F5344CB8AC3E}">
        <p14:creationId xmlns:p14="http://schemas.microsoft.com/office/powerpoint/2010/main" val="350143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Written Research Report </a:t>
            </a:r>
            <a:r>
              <a:rPr lang="en-US" altLang="en-US" dirty="0" smtClean="0"/>
              <a:t>Outline</a:t>
            </a:r>
            <a:r>
              <a:rPr lang="en-US" altLang="en-US" sz="2000" dirty="0" smtClean="0"/>
              <a:t> (2 of 2)</a:t>
            </a:r>
            <a:endParaRPr lang="en-US" sz="2000" dirty="0"/>
          </a:p>
        </p:txBody>
      </p:sp>
      <p:sp>
        <p:nvSpPr>
          <p:cNvPr id="5" name="Content Placeholder 2"/>
          <p:cNvSpPr>
            <a:spLocks noGrp="1"/>
          </p:cNvSpPr>
          <p:nvPr>
            <p:ph sz="half" idx="1"/>
          </p:nvPr>
        </p:nvSpPr>
        <p:spPr>
          <a:xfrm>
            <a:off x="1981200" y="1371600"/>
            <a:ext cx="5029200" cy="365760"/>
          </a:xfrm>
        </p:spPr>
        <p:txBody>
          <a:bodyPr/>
          <a:lstStyle/>
          <a:p>
            <a:pPr marL="0" indent="0">
              <a:buNone/>
            </a:pPr>
            <a:r>
              <a:rPr lang="en-US" sz="1800" b="1" dirty="0"/>
              <a:t>Exhibit 20.2 </a:t>
            </a:r>
            <a:r>
              <a:rPr lang="en-US" sz="1800" b="1" dirty="0" smtClean="0"/>
              <a:t> </a:t>
            </a:r>
            <a:r>
              <a:rPr lang="en-US" sz="1800" dirty="0"/>
              <a:t>Written Research Report Outline</a:t>
            </a:r>
          </a:p>
        </p:txBody>
      </p:sp>
      <p:sp>
        <p:nvSpPr>
          <p:cNvPr id="6" name="Content Placeholder 3"/>
          <p:cNvSpPr>
            <a:spLocks noGrp="1"/>
          </p:cNvSpPr>
          <p:nvPr>
            <p:ph sz="half" idx="2"/>
          </p:nvPr>
        </p:nvSpPr>
        <p:spPr>
          <a:xfrm>
            <a:off x="2019300" y="1767840"/>
            <a:ext cx="5029200" cy="4389120"/>
          </a:xfrm>
          <a:solidFill>
            <a:srgbClr val="DDF0D7"/>
          </a:solidFill>
        </p:spPr>
        <p:txBody>
          <a:bodyPr/>
          <a:lstStyle/>
          <a:p>
            <a:pPr marL="457200" indent="-457200">
              <a:spcBef>
                <a:spcPts val="200"/>
              </a:spcBef>
              <a:buAutoNum type="alphaUcParenBoth"/>
            </a:pPr>
            <a:r>
              <a:rPr lang="en-US" sz="1500" dirty="0" smtClean="0"/>
              <a:t>Title page</a:t>
            </a:r>
          </a:p>
          <a:p>
            <a:pPr marL="457200" indent="-457200">
              <a:spcBef>
                <a:spcPts val="200"/>
              </a:spcBef>
              <a:buAutoNum type="alphaUcParenBoth"/>
            </a:pPr>
            <a:r>
              <a:rPr lang="en-US" sz="1500" dirty="0" smtClean="0"/>
              <a:t>Table </a:t>
            </a:r>
            <a:r>
              <a:rPr lang="en-US" sz="1500" dirty="0"/>
              <a:t>of </a:t>
            </a:r>
            <a:r>
              <a:rPr lang="en-US" sz="1500" dirty="0" smtClean="0"/>
              <a:t>contents</a:t>
            </a:r>
          </a:p>
          <a:p>
            <a:pPr marL="457200" indent="-457200">
              <a:spcBef>
                <a:spcPts val="200"/>
              </a:spcBef>
              <a:buAutoNum type="alphaUcParenBoth"/>
            </a:pPr>
            <a:r>
              <a:rPr lang="en-US" sz="1500" dirty="0" smtClean="0"/>
              <a:t>Executive summary</a:t>
            </a:r>
          </a:p>
          <a:p>
            <a:pPr marL="457200" indent="-457200">
              <a:spcBef>
                <a:spcPts val="200"/>
              </a:spcBef>
              <a:buAutoNum type="alphaUcParenBoth"/>
            </a:pPr>
            <a:r>
              <a:rPr lang="en-US" sz="1500" dirty="0" smtClean="0"/>
              <a:t>Introduction</a:t>
            </a:r>
            <a:endParaRPr lang="en-US" sz="1500" dirty="0"/>
          </a:p>
          <a:p>
            <a:pPr marL="457200" indent="-457200">
              <a:spcBef>
                <a:spcPts val="200"/>
              </a:spcBef>
              <a:buAutoNum type="alphaUcParenBoth"/>
            </a:pPr>
            <a:r>
              <a:rPr lang="en-US" sz="1500" dirty="0" smtClean="0"/>
              <a:t>Method</a:t>
            </a:r>
            <a:endParaRPr lang="en-US" sz="1500" dirty="0"/>
          </a:p>
          <a:p>
            <a:pPr marL="457200" indent="-457200">
              <a:spcBef>
                <a:spcPts val="200"/>
              </a:spcBef>
              <a:buAutoNum type="alphaUcParenBoth"/>
            </a:pPr>
            <a:r>
              <a:rPr lang="en-US" sz="1500" dirty="0" smtClean="0"/>
              <a:t>Results</a:t>
            </a:r>
            <a:endParaRPr lang="en-US" sz="1500" dirty="0"/>
          </a:p>
          <a:p>
            <a:pPr marL="822960" lvl="1" indent="-274320">
              <a:spcBef>
                <a:spcPts val="200"/>
              </a:spcBef>
              <a:buFont typeface="+mj-lt"/>
              <a:buAutoNum type="alphaLcPeriod"/>
            </a:pPr>
            <a:r>
              <a:rPr lang="en-US" sz="1500" dirty="0" smtClean="0"/>
              <a:t>Research Findings</a:t>
            </a:r>
          </a:p>
          <a:p>
            <a:pPr marL="822960" lvl="1" indent="-274320">
              <a:spcBef>
                <a:spcPts val="200"/>
              </a:spcBef>
              <a:buFont typeface="+mj-lt"/>
              <a:buAutoNum type="alphaLcPeriod"/>
            </a:pPr>
            <a:r>
              <a:rPr lang="en-US" sz="1500" dirty="0" smtClean="0"/>
              <a:t>Limitations</a:t>
            </a:r>
            <a:endParaRPr lang="en-US" sz="1500" dirty="0"/>
          </a:p>
          <a:p>
            <a:pPr marL="457200" indent="-457200">
              <a:spcBef>
                <a:spcPts val="200"/>
              </a:spcBef>
              <a:buAutoNum type="alphaUcParenBoth"/>
            </a:pPr>
            <a:r>
              <a:rPr lang="en-US" sz="1500" dirty="0" smtClean="0"/>
              <a:t>Conclusions and recommendations</a:t>
            </a:r>
          </a:p>
          <a:p>
            <a:pPr marL="457200" indent="-457200">
              <a:spcBef>
                <a:spcPts val="200"/>
              </a:spcBef>
              <a:buAutoNum type="alphaUcParenBoth"/>
            </a:pPr>
            <a:r>
              <a:rPr lang="en-US" sz="1500" dirty="0" smtClean="0"/>
              <a:t>Appendices</a:t>
            </a:r>
            <a:endParaRPr lang="en-US" sz="1500" dirty="0"/>
          </a:p>
          <a:p>
            <a:pPr marL="822960" lvl="1" indent="-274320">
              <a:spcBef>
                <a:spcPts val="200"/>
              </a:spcBef>
              <a:buFont typeface="+mj-lt"/>
              <a:buAutoNum type="alphaLcPeriod"/>
            </a:pPr>
            <a:r>
              <a:rPr lang="en-US" sz="1500" dirty="0" smtClean="0"/>
              <a:t>Copies </a:t>
            </a:r>
            <a:r>
              <a:rPr lang="en-US" sz="1500" dirty="0"/>
              <a:t>of data collection </a:t>
            </a:r>
            <a:r>
              <a:rPr lang="en-US" sz="1500" dirty="0" smtClean="0"/>
              <a:t>forms</a:t>
            </a:r>
          </a:p>
          <a:p>
            <a:pPr marL="822960" lvl="1" indent="-274320">
              <a:spcBef>
                <a:spcPts val="200"/>
              </a:spcBef>
              <a:buFont typeface="+mj-lt"/>
              <a:buAutoNum type="alphaLcPeriod"/>
            </a:pPr>
            <a:r>
              <a:rPr lang="en-US" sz="1500" dirty="0" smtClean="0"/>
              <a:t>Data </a:t>
            </a:r>
            <a:r>
              <a:rPr lang="en-US" sz="1500" dirty="0"/>
              <a:t>collection forms with </a:t>
            </a:r>
            <a:r>
              <a:rPr lang="en-US" sz="1500" dirty="0" smtClean="0"/>
              <a:t>univariate results</a:t>
            </a:r>
            <a:endParaRPr lang="en-US" sz="1500" dirty="0"/>
          </a:p>
          <a:p>
            <a:pPr marL="822960" lvl="1" indent="-274320">
              <a:spcBef>
                <a:spcPts val="200"/>
              </a:spcBef>
              <a:buFont typeface="+mj-lt"/>
              <a:buAutoNum type="alphaLcPeriod"/>
            </a:pPr>
            <a:r>
              <a:rPr lang="en-US" sz="1500" dirty="0" smtClean="0"/>
              <a:t>Codebook</a:t>
            </a:r>
            <a:endParaRPr lang="en-US" sz="1500" dirty="0"/>
          </a:p>
          <a:p>
            <a:pPr marL="822960" lvl="1" indent="-274320">
              <a:spcBef>
                <a:spcPts val="200"/>
              </a:spcBef>
              <a:buFont typeface="+mj-lt"/>
              <a:buAutoNum type="alphaLcPeriod"/>
            </a:pPr>
            <a:r>
              <a:rPr lang="en-US" sz="1500" dirty="0" smtClean="0"/>
              <a:t>Technical </a:t>
            </a:r>
            <a:r>
              <a:rPr lang="en-US" sz="1500" dirty="0"/>
              <a:t>appendix (if </a:t>
            </a:r>
            <a:r>
              <a:rPr lang="en-US" sz="1500" dirty="0" smtClean="0"/>
              <a:t>necessary)</a:t>
            </a:r>
          </a:p>
          <a:p>
            <a:pPr marL="822960" lvl="1" indent="-274320">
              <a:spcBef>
                <a:spcPts val="200"/>
              </a:spcBef>
              <a:buFont typeface="+mj-lt"/>
              <a:buAutoNum type="alphaLcPeriod"/>
            </a:pPr>
            <a:r>
              <a:rPr lang="en-US" sz="1500" dirty="0" smtClean="0"/>
              <a:t>Exhibits </a:t>
            </a:r>
            <a:r>
              <a:rPr lang="en-US" sz="1500" dirty="0"/>
              <a:t>not included in the body (</a:t>
            </a:r>
            <a:r>
              <a:rPr lang="en-US" sz="1500" dirty="0" smtClean="0"/>
              <a:t>if necessary)</a:t>
            </a:r>
          </a:p>
          <a:p>
            <a:pPr marL="822960" lvl="1" indent="-274320">
              <a:spcBef>
                <a:spcPts val="200"/>
              </a:spcBef>
              <a:buFont typeface="+mj-lt"/>
              <a:buAutoNum type="alphaLcPeriod"/>
            </a:pPr>
            <a:r>
              <a:rPr lang="nn-NO" sz="1500" dirty="0" smtClean="0"/>
              <a:t>Data </a:t>
            </a:r>
            <a:r>
              <a:rPr lang="nn-NO" sz="1500" dirty="0"/>
              <a:t>file for archival </a:t>
            </a:r>
            <a:r>
              <a:rPr lang="nn-NO" sz="1500" dirty="0" smtClean="0"/>
              <a:t>storage</a:t>
            </a:r>
          </a:p>
          <a:p>
            <a:pPr marL="822960" lvl="1" indent="-274320">
              <a:spcBef>
                <a:spcPts val="200"/>
              </a:spcBef>
              <a:buFont typeface="+mj-lt"/>
              <a:buAutoNum type="alphaLcPeriod"/>
            </a:pPr>
            <a:r>
              <a:rPr lang="en-US" sz="1500" dirty="0" smtClean="0"/>
              <a:t>Bibliography</a:t>
            </a:r>
            <a:endParaRPr lang="en-US" sz="1500" dirty="0"/>
          </a:p>
        </p:txBody>
      </p:sp>
    </p:spTree>
    <p:extLst>
      <p:ext uri="{BB962C8B-B14F-4D97-AF65-F5344CB8AC3E}">
        <p14:creationId xmlns:p14="http://schemas.microsoft.com/office/powerpoint/2010/main" val="244207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Executive Summary</a:t>
            </a:r>
            <a:endParaRPr lang="en-US" dirty="0"/>
          </a:p>
        </p:txBody>
      </p:sp>
      <p:sp>
        <p:nvSpPr>
          <p:cNvPr id="5" name="Content Placeholder 2"/>
          <p:cNvSpPr>
            <a:spLocks noGrp="1"/>
          </p:cNvSpPr>
          <p:nvPr>
            <p:ph sz="half" idx="1"/>
          </p:nvPr>
        </p:nvSpPr>
        <p:spPr>
          <a:xfrm>
            <a:off x="457200" y="1371600"/>
            <a:ext cx="8229600" cy="2682240"/>
          </a:xfrm>
        </p:spPr>
        <p:txBody>
          <a:bodyPr/>
          <a:lstStyle/>
          <a:p>
            <a:r>
              <a:rPr lang="en-US" altLang="en-US" dirty="0"/>
              <a:t>The executive summary is the most important part of the report.</a:t>
            </a:r>
          </a:p>
          <a:p>
            <a:pPr lvl="1">
              <a:buNone/>
            </a:pPr>
            <a:r>
              <a:rPr lang="en-US" altLang="en-US" sz="2500" i="1" dirty="0"/>
              <a:t>	</a:t>
            </a:r>
            <a:r>
              <a:rPr lang="en-US" altLang="en-US" sz="3000" i="1" dirty="0"/>
              <a:t>Think about what you would most want to communicate about the project if you only had 60 seconds to do so</a:t>
            </a:r>
            <a:r>
              <a:rPr lang="en-US" altLang="en-US" sz="3000" i="1" dirty="0" smtClean="0"/>
              <a:t>.</a:t>
            </a:r>
            <a:endParaRPr lang="en-US" altLang="en-US" sz="3000" i="1" dirty="0"/>
          </a:p>
        </p:txBody>
      </p:sp>
      <p:sp>
        <p:nvSpPr>
          <p:cNvPr id="6" name="Content Placeholder 3"/>
          <p:cNvSpPr>
            <a:spLocks noGrp="1"/>
          </p:cNvSpPr>
          <p:nvPr>
            <p:ph sz="half" idx="2"/>
          </p:nvPr>
        </p:nvSpPr>
        <p:spPr>
          <a:xfrm>
            <a:off x="2667000" y="4191000"/>
            <a:ext cx="4038600" cy="1828800"/>
          </a:xfrm>
          <a:solidFill>
            <a:schemeClr val="tx1"/>
          </a:solidFill>
        </p:spPr>
        <p:txBody>
          <a:bodyPr/>
          <a:lstStyle/>
          <a:p>
            <a:pPr marL="0" indent="0" algn="ctr">
              <a:lnSpc>
                <a:spcPct val="75000"/>
              </a:lnSpc>
              <a:spcBef>
                <a:spcPct val="50000"/>
              </a:spcBef>
              <a:buNone/>
              <a:defRPr/>
            </a:pPr>
            <a:r>
              <a:rPr lang="en-US" sz="2400" b="1" dirty="0">
                <a:solidFill>
                  <a:schemeClr val="bg1"/>
                </a:solidFill>
              </a:rPr>
              <a:t>Introduction</a:t>
            </a:r>
          </a:p>
          <a:p>
            <a:pPr marL="0" indent="0" algn="ctr">
              <a:lnSpc>
                <a:spcPct val="75000"/>
              </a:lnSpc>
              <a:spcBef>
                <a:spcPct val="50000"/>
              </a:spcBef>
              <a:buNone/>
              <a:defRPr/>
            </a:pPr>
            <a:r>
              <a:rPr lang="en-US" sz="2400" b="1" dirty="0">
                <a:solidFill>
                  <a:schemeClr val="bg1"/>
                </a:solidFill>
              </a:rPr>
              <a:t>Results</a:t>
            </a:r>
          </a:p>
          <a:p>
            <a:pPr marL="0" indent="0" algn="ctr">
              <a:lnSpc>
                <a:spcPct val="75000"/>
              </a:lnSpc>
              <a:spcBef>
                <a:spcPct val="50000"/>
              </a:spcBef>
              <a:buNone/>
              <a:defRPr/>
            </a:pPr>
            <a:r>
              <a:rPr lang="en-US" sz="2400" b="1" dirty="0">
                <a:solidFill>
                  <a:schemeClr val="bg1"/>
                </a:solidFill>
              </a:rPr>
              <a:t>Conclusions</a:t>
            </a:r>
          </a:p>
          <a:p>
            <a:pPr marL="0" indent="0" algn="ctr">
              <a:lnSpc>
                <a:spcPct val="75000"/>
              </a:lnSpc>
              <a:spcBef>
                <a:spcPct val="50000"/>
              </a:spcBef>
              <a:buNone/>
              <a:defRPr/>
            </a:pPr>
            <a:r>
              <a:rPr lang="en-US" sz="2400" b="1" dirty="0" smtClean="0">
                <a:solidFill>
                  <a:schemeClr val="bg1"/>
                </a:solidFill>
              </a:rPr>
              <a:t>Recommendations</a:t>
            </a:r>
            <a:endParaRPr lang="en-US" sz="2400" dirty="0">
              <a:solidFill>
                <a:schemeClr val="bg1"/>
              </a:solidFill>
            </a:endParaRPr>
          </a:p>
        </p:txBody>
      </p:sp>
    </p:spTree>
    <p:extLst>
      <p:ext uri="{BB962C8B-B14F-4D97-AF65-F5344CB8AC3E}">
        <p14:creationId xmlns:p14="http://schemas.microsoft.com/office/powerpoint/2010/main" val="325458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Introduction</a:t>
            </a:r>
          </a:p>
        </p:txBody>
      </p:sp>
      <p:sp>
        <p:nvSpPr>
          <p:cNvPr id="3" name="Content Placeholder 2"/>
          <p:cNvSpPr>
            <a:spLocks noGrp="1"/>
          </p:cNvSpPr>
          <p:nvPr>
            <p:ph idx="1"/>
          </p:nvPr>
        </p:nvSpPr>
        <p:spPr/>
        <p:txBody>
          <a:bodyPr/>
          <a:lstStyle/>
          <a:p>
            <a:r>
              <a:rPr lang="en-US" altLang="en-US" dirty="0"/>
              <a:t>The introduction sets up the project by providing background for the project and specifying the decision problem and research problem(s</a:t>
            </a:r>
            <a:r>
              <a:rPr lang="en-US" altLang="en-US" dirty="0" smtClean="0"/>
              <a:t>).</a:t>
            </a:r>
            <a:endParaRPr lang="en-US" altLang="en-US" dirty="0"/>
          </a:p>
        </p:txBody>
      </p:sp>
    </p:spTree>
    <p:extLst>
      <p:ext uri="{BB962C8B-B14F-4D97-AF65-F5344CB8AC3E}">
        <p14:creationId xmlns:p14="http://schemas.microsoft.com/office/powerpoint/2010/main" val="196279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Method</a:t>
            </a:r>
          </a:p>
        </p:txBody>
      </p:sp>
      <p:sp>
        <p:nvSpPr>
          <p:cNvPr id="3" name="Content Placeholder 2"/>
          <p:cNvSpPr>
            <a:spLocks noGrp="1"/>
          </p:cNvSpPr>
          <p:nvPr>
            <p:ph sz="half" idx="1"/>
          </p:nvPr>
        </p:nvSpPr>
        <p:spPr>
          <a:xfrm>
            <a:off x="457200" y="1432560"/>
            <a:ext cx="8229600" cy="4434840"/>
          </a:xfrm>
        </p:spPr>
        <p:txBody>
          <a:bodyPr/>
          <a:lstStyle/>
          <a:p>
            <a:r>
              <a:rPr lang="en-US" altLang="en-US" dirty="0"/>
              <a:t>This section is important—and difficult to handle well. You need to provide enough detail so that readers know how you conducted the research but not so much detail that they get lost and lose sight of the bigger story you are telling in the report</a:t>
            </a:r>
            <a:r>
              <a:rPr lang="en-US" altLang="en-US" dirty="0" smtClean="0"/>
              <a:t>.</a:t>
            </a:r>
            <a:endParaRPr lang="en-US" altLang="en-US" dirty="0"/>
          </a:p>
        </p:txBody>
      </p:sp>
    </p:spTree>
    <p:extLst>
      <p:ext uri="{BB962C8B-B14F-4D97-AF65-F5344CB8AC3E}">
        <p14:creationId xmlns:p14="http://schemas.microsoft.com/office/powerpoint/2010/main" val="207474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Results</a:t>
            </a:r>
            <a:r>
              <a:rPr lang="en-US" altLang="en-US" sz="2000" dirty="0" smtClean="0"/>
              <a:t> (1 of 2)</a:t>
            </a:r>
            <a:endParaRPr lang="en-US" dirty="0"/>
          </a:p>
        </p:txBody>
      </p:sp>
      <p:sp>
        <p:nvSpPr>
          <p:cNvPr id="3" name="Content Placeholder 2"/>
          <p:cNvSpPr>
            <a:spLocks noGrp="1"/>
          </p:cNvSpPr>
          <p:nvPr>
            <p:ph sz="half" idx="1"/>
          </p:nvPr>
        </p:nvSpPr>
        <p:spPr>
          <a:xfrm>
            <a:off x="457200" y="1432560"/>
            <a:ext cx="8229600" cy="4587240"/>
          </a:xfrm>
        </p:spPr>
        <p:txBody>
          <a:bodyPr/>
          <a:lstStyle/>
          <a:p>
            <a:pPr>
              <a:spcBef>
                <a:spcPts val="1200"/>
              </a:spcBef>
              <a:spcAft>
                <a:spcPts val="1200"/>
              </a:spcAft>
            </a:pPr>
            <a:r>
              <a:rPr lang="en-US" altLang="en-US" sz="3400" dirty="0"/>
              <a:t>The results section should be organized to provide answers to the research problem(s) that motivated the project.</a:t>
            </a:r>
          </a:p>
          <a:p>
            <a:pPr>
              <a:spcBef>
                <a:spcPts val="1200"/>
              </a:spcBef>
              <a:spcAft>
                <a:spcPts val="1200"/>
              </a:spcAft>
            </a:pPr>
            <a:r>
              <a:rPr lang="en-US" altLang="en-US" sz="3400" dirty="0"/>
              <a:t>Because no projects are perfect, be sure to include a limitations section. This often adds credibility to the overall project.</a:t>
            </a:r>
          </a:p>
        </p:txBody>
      </p:sp>
    </p:spTree>
    <p:extLst>
      <p:ext uri="{BB962C8B-B14F-4D97-AF65-F5344CB8AC3E}">
        <p14:creationId xmlns:p14="http://schemas.microsoft.com/office/powerpoint/2010/main" val="244718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2)</a:t>
            </a:r>
            <a:endParaRPr lang="en-US" dirty="0"/>
          </a:p>
        </p:txBody>
      </p:sp>
      <p:sp>
        <p:nvSpPr>
          <p:cNvPr id="2" name="Content Placeholder 2"/>
          <p:cNvSpPr>
            <a:spLocks noGrp="1"/>
          </p:cNvSpPr>
          <p:nvPr>
            <p:ph idx="1"/>
          </p:nvPr>
        </p:nvSpPr>
        <p:spPr>
          <a:xfrm>
            <a:off x="457200" y="1432560"/>
            <a:ext cx="8503920" cy="4663440"/>
          </a:xfrm>
        </p:spPr>
        <p:txBody>
          <a:bodyPr/>
          <a:lstStyle/>
          <a:p>
            <a:pPr marL="640080" indent="-640080">
              <a:spcBef>
                <a:spcPts val="1200"/>
              </a:spcBef>
              <a:spcAft>
                <a:spcPts val="1200"/>
              </a:spcAft>
              <a:buFont typeface="+mj-lt"/>
              <a:buAutoNum type="arabicPeriod"/>
            </a:pPr>
            <a:r>
              <a:rPr lang="en-US" dirty="0"/>
              <a:t>Discuss three writing standards that a report should meet if it is to communicate effectively with readers</a:t>
            </a:r>
            <a:r>
              <a:rPr lang="en-US" dirty="0" smtClean="0"/>
              <a:t>.</a:t>
            </a:r>
          </a:p>
          <a:p>
            <a:pPr marL="640080" indent="-640080">
              <a:spcBef>
                <a:spcPts val="1200"/>
              </a:spcBef>
              <a:spcAft>
                <a:spcPts val="1200"/>
              </a:spcAft>
              <a:buFont typeface="+mj-lt"/>
              <a:buAutoNum type="arabicPeriod"/>
            </a:pPr>
            <a:r>
              <a:rPr lang="en-US" dirty="0"/>
              <a:t>Outline the main elements that make up a standard research report</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solidFill>
                  <a:srgbClr val="FFFFFF"/>
                </a:solidFill>
              </a:rPr>
              <a:t>Results</a:t>
            </a:r>
            <a:r>
              <a:rPr lang="en-US" altLang="en-US" sz="2000" dirty="0" smtClean="0"/>
              <a:t> (2 </a:t>
            </a:r>
            <a:r>
              <a:rPr lang="en-US" altLang="en-US" sz="2000" dirty="0"/>
              <a:t>of 2)</a:t>
            </a:r>
            <a:endParaRPr lang="en-US" dirty="0"/>
          </a:p>
        </p:txBody>
      </p:sp>
      <p:sp>
        <p:nvSpPr>
          <p:cNvPr id="3" name="Content Placeholder 2"/>
          <p:cNvSpPr>
            <a:spLocks noGrp="1"/>
          </p:cNvSpPr>
          <p:nvPr>
            <p:ph sz="half" idx="1"/>
          </p:nvPr>
        </p:nvSpPr>
        <p:spPr>
          <a:xfrm>
            <a:off x="457200" y="1432560"/>
            <a:ext cx="8321040" cy="4663440"/>
          </a:xfrm>
        </p:spPr>
        <p:txBody>
          <a:bodyPr/>
          <a:lstStyle/>
          <a:p>
            <a:pPr>
              <a:spcBef>
                <a:spcPts val="1200"/>
              </a:spcBef>
              <a:spcAft>
                <a:spcPts val="1200"/>
              </a:spcAft>
            </a:pPr>
            <a:r>
              <a:rPr lang="en-US" altLang="en-US" sz="3200" dirty="0"/>
              <a:t>Tables and figures </a:t>
            </a:r>
            <a:r>
              <a:rPr lang="en-US" altLang="en-US" sz="3200" dirty="0" smtClean="0"/>
              <a:t>are</a:t>
            </a:r>
            <a:br>
              <a:rPr lang="en-US" altLang="en-US" sz="3200" dirty="0" smtClean="0"/>
            </a:br>
            <a:r>
              <a:rPr lang="en-US" altLang="en-US" sz="3200" dirty="0" smtClean="0"/>
              <a:t>encouraged </a:t>
            </a:r>
            <a:r>
              <a:rPr lang="en-US" altLang="en-US" sz="3200" b="1" dirty="0">
                <a:solidFill>
                  <a:schemeClr val="tx2"/>
                </a:solidFill>
              </a:rPr>
              <a:t>IF</a:t>
            </a:r>
            <a:r>
              <a:rPr lang="en-US" altLang="en-US" sz="3200" dirty="0"/>
              <a:t> they </a:t>
            </a:r>
            <a:r>
              <a:rPr lang="en-US" altLang="en-US" sz="3200" dirty="0" smtClean="0"/>
              <a:t>help</a:t>
            </a:r>
            <a:br>
              <a:rPr lang="en-US" altLang="en-US" sz="3200" dirty="0" smtClean="0"/>
            </a:br>
            <a:r>
              <a:rPr lang="en-US" altLang="en-US" sz="3200" dirty="0" smtClean="0"/>
              <a:t>communicate </a:t>
            </a:r>
            <a:r>
              <a:rPr lang="en-US" altLang="en-US" sz="3200" dirty="0"/>
              <a:t>answers </a:t>
            </a:r>
            <a:r>
              <a:rPr lang="en-US" altLang="en-US" sz="3200" dirty="0" smtClean="0"/>
              <a:t>to</a:t>
            </a:r>
            <a:br>
              <a:rPr lang="en-US" altLang="en-US" sz="3200" dirty="0" smtClean="0"/>
            </a:br>
            <a:r>
              <a:rPr lang="en-US" altLang="en-US" sz="3200" dirty="0" smtClean="0"/>
              <a:t>research </a:t>
            </a:r>
            <a:r>
              <a:rPr lang="en-US" altLang="en-US" sz="3200" dirty="0"/>
              <a:t>problems. Place them in the results section to illustrate the key findings. </a:t>
            </a:r>
          </a:p>
          <a:p>
            <a:pPr>
              <a:spcBef>
                <a:spcPts val="1200"/>
              </a:spcBef>
              <a:spcAft>
                <a:spcPts val="1200"/>
              </a:spcAft>
            </a:pPr>
            <a:r>
              <a:rPr lang="en-US" altLang="en-US" sz="3200" dirty="0"/>
              <a:t>All other exhibits should probably be placed in an appendix and referenced in the text as needed</a:t>
            </a:r>
            <a:r>
              <a:rPr lang="en-US" altLang="en-US" sz="3200" dirty="0" smtClean="0"/>
              <a:t>.</a:t>
            </a:r>
            <a:endParaRPr lang="en-US" altLang="en-US" sz="3200" dirty="0"/>
          </a:p>
        </p:txBody>
      </p:sp>
      <p:pic>
        <p:nvPicPr>
          <p:cNvPr id="8" name="Picture 3" descr="An illustration shows a three-dimensional pie diagram superimposed on a two-dimensional line graph."/>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1371600"/>
            <a:ext cx="1982681" cy="1504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93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Conclusions and Recommendations</a:t>
            </a:r>
          </a:p>
        </p:txBody>
      </p:sp>
      <p:sp>
        <p:nvSpPr>
          <p:cNvPr id="6" name="Content Placeholder 2"/>
          <p:cNvSpPr>
            <a:spLocks noGrp="1"/>
          </p:cNvSpPr>
          <p:nvPr>
            <p:ph idx="1"/>
          </p:nvPr>
        </p:nvSpPr>
        <p:spPr/>
        <p:txBody>
          <a:bodyPr/>
          <a:lstStyle/>
          <a:p>
            <a:pPr>
              <a:spcBef>
                <a:spcPts val="1200"/>
              </a:spcBef>
              <a:spcAft>
                <a:spcPts val="1200"/>
              </a:spcAft>
            </a:pPr>
            <a:r>
              <a:rPr lang="en-US" altLang="en-US" dirty="0"/>
              <a:t>There should be a conclusion for each of the research problems that motivated the study.</a:t>
            </a:r>
          </a:p>
          <a:p>
            <a:pPr>
              <a:spcBef>
                <a:spcPts val="1200"/>
              </a:spcBef>
              <a:spcAft>
                <a:spcPts val="1200"/>
              </a:spcAft>
            </a:pPr>
            <a:r>
              <a:rPr lang="en-US" altLang="en-US" dirty="0"/>
              <a:t>Researchers’ recommendations about what to do next based on the research findings follow the conclusions.</a:t>
            </a:r>
          </a:p>
        </p:txBody>
      </p:sp>
    </p:spTree>
    <p:extLst>
      <p:ext uri="{BB962C8B-B14F-4D97-AF65-F5344CB8AC3E}">
        <p14:creationId xmlns:p14="http://schemas.microsoft.com/office/powerpoint/2010/main" val="229129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Appendices</a:t>
            </a:r>
            <a:endParaRPr lang="en-US" dirty="0"/>
          </a:p>
        </p:txBody>
      </p:sp>
      <p:sp>
        <p:nvSpPr>
          <p:cNvPr id="3" name="Content Placeholder 2"/>
          <p:cNvSpPr>
            <a:spLocks noGrp="1"/>
          </p:cNvSpPr>
          <p:nvPr>
            <p:ph idx="1"/>
          </p:nvPr>
        </p:nvSpPr>
        <p:spPr/>
        <p:txBody>
          <a:bodyPr/>
          <a:lstStyle/>
          <a:p>
            <a:r>
              <a:rPr lang="en-US" altLang="en-US" sz="3400" dirty="0"/>
              <a:t>The research report provides an archive of the project. Here are some things that should be included:</a:t>
            </a:r>
          </a:p>
          <a:p>
            <a:pPr lvl="1">
              <a:spcBef>
                <a:spcPts val="0"/>
              </a:spcBef>
              <a:spcAft>
                <a:spcPts val="0"/>
              </a:spcAft>
            </a:pPr>
            <a:r>
              <a:rPr lang="en-US" altLang="en-US" sz="2400" i="1" dirty="0"/>
              <a:t>Copies of data collection forms</a:t>
            </a:r>
          </a:p>
          <a:p>
            <a:pPr lvl="1">
              <a:spcBef>
                <a:spcPts val="0"/>
              </a:spcBef>
              <a:spcAft>
                <a:spcPts val="0"/>
              </a:spcAft>
            </a:pPr>
            <a:r>
              <a:rPr lang="en-US" altLang="en-US" sz="2400" i="1" dirty="0"/>
              <a:t>Univariate results and/or data tables (often placed on the data collection form)</a:t>
            </a:r>
          </a:p>
          <a:p>
            <a:pPr lvl="1">
              <a:spcBef>
                <a:spcPts val="0"/>
              </a:spcBef>
              <a:spcAft>
                <a:spcPts val="0"/>
              </a:spcAft>
            </a:pPr>
            <a:r>
              <a:rPr lang="en-US" altLang="en-US" sz="2400" i="1" dirty="0"/>
              <a:t>Codebook</a:t>
            </a:r>
          </a:p>
          <a:p>
            <a:pPr lvl="1">
              <a:spcBef>
                <a:spcPts val="0"/>
              </a:spcBef>
              <a:spcAft>
                <a:spcPts val="0"/>
              </a:spcAft>
            </a:pPr>
            <a:r>
              <a:rPr lang="en-US" altLang="en-US" sz="2400" i="1" dirty="0"/>
              <a:t>Technical appendix or any additional exhibits not included in results (if needed)</a:t>
            </a:r>
          </a:p>
          <a:p>
            <a:pPr lvl="1">
              <a:spcBef>
                <a:spcPts val="0"/>
              </a:spcBef>
              <a:spcAft>
                <a:spcPts val="0"/>
              </a:spcAft>
            </a:pPr>
            <a:r>
              <a:rPr lang="en-US" altLang="en-US" sz="2400" i="1" dirty="0"/>
              <a:t>Data file</a:t>
            </a:r>
          </a:p>
          <a:p>
            <a:pPr lvl="1">
              <a:spcBef>
                <a:spcPts val="0"/>
              </a:spcBef>
              <a:spcAft>
                <a:spcPts val="0"/>
              </a:spcAft>
            </a:pPr>
            <a:r>
              <a:rPr lang="en-US" altLang="en-US" sz="2400" i="1" dirty="0"/>
              <a:t>Bibliography</a:t>
            </a:r>
          </a:p>
        </p:txBody>
      </p:sp>
    </p:spTree>
    <p:extLst>
      <p:ext uri="{BB962C8B-B14F-4D97-AF65-F5344CB8AC3E}">
        <p14:creationId xmlns:p14="http://schemas.microsoft.com/office/powerpoint/2010/main" val="2685950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t>
            </a:r>
            <a:r>
              <a:rPr lang="en-US" b="1" dirty="0" smtClean="0"/>
              <a:t>20A</a:t>
            </a:r>
            <a:endParaRPr lang="en-US" sz="2800" dirty="0"/>
          </a:p>
        </p:txBody>
      </p:sp>
      <p:pic>
        <p:nvPicPr>
          <p:cNvPr id="5" name="Picture 2"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21204858">
            <a:off x="2780295" y="1588179"/>
            <a:ext cx="3586221" cy="4375915"/>
          </a:xfrm>
          <a:prstGeom prst="rect">
            <a:avLst/>
          </a:prstGeom>
          <a:solidFill>
            <a:schemeClr val="bg1"/>
          </a:solidFill>
          <a:ln>
            <a:noFill/>
          </a:ln>
          <a:extLst/>
        </p:spPr>
      </p:pic>
    </p:spTree>
    <p:extLst>
      <p:ext uri="{BB962C8B-B14F-4D97-AF65-F5344CB8AC3E}">
        <p14:creationId xmlns:p14="http://schemas.microsoft.com/office/powerpoint/2010/main" val="381409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(2 of 2)</a:t>
            </a:r>
            <a:endParaRPr lang="en-US" dirty="0"/>
          </a:p>
        </p:txBody>
      </p:sp>
      <p:sp>
        <p:nvSpPr>
          <p:cNvPr id="2" name="Content Placeholder 2"/>
          <p:cNvSpPr>
            <a:spLocks noGrp="1"/>
          </p:cNvSpPr>
          <p:nvPr>
            <p:ph idx="1"/>
          </p:nvPr>
        </p:nvSpPr>
        <p:spPr/>
        <p:txBody>
          <a:bodyPr/>
          <a:lstStyle/>
          <a:p>
            <a:pPr marL="640080" indent="-640080">
              <a:buFontTx/>
              <a:buAutoNum type="arabicPeriod" startAt="3"/>
            </a:pPr>
            <a:r>
              <a:rPr lang="en-US" dirty="0"/>
              <a:t>Explain the kind of information contained in the executive summary</a:t>
            </a:r>
            <a:r>
              <a:rPr lang="en-US" dirty="0" smtClean="0"/>
              <a:t>.</a:t>
            </a:r>
            <a:endParaRPr lang="en-US" dirty="0"/>
          </a:p>
        </p:txBody>
      </p:sp>
    </p:spTree>
    <p:extLst>
      <p:ext uri="{BB962C8B-B14F-4D97-AF65-F5344CB8AC3E}">
        <p14:creationId xmlns:p14="http://schemas.microsoft.com/office/powerpoint/2010/main" val="224902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The Written Research Report</a:t>
            </a:r>
          </a:p>
        </p:txBody>
      </p:sp>
      <p:sp>
        <p:nvSpPr>
          <p:cNvPr id="2" name="Content Placeholder 2"/>
          <p:cNvSpPr>
            <a:spLocks noGrp="1"/>
          </p:cNvSpPr>
          <p:nvPr>
            <p:ph idx="1"/>
          </p:nvPr>
        </p:nvSpPr>
        <p:spPr/>
        <p:txBody>
          <a:bodyPr/>
          <a:lstStyle/>
          <a:p>
            <a:pPr>
              <a:spcBef>
                <a:spcPts val="1200"/>
              </a:spcBef>
              <a:spcAft>
                <a:spcPts val="1200"/>
              </a:spcAft>
            </a:pPr>
            <a:r>
              <a:rPr lang="en-US" altLang="en-US" dirty="0"/>
              <a:t>Research reports are evaluated based on one fundamental issue: </a:t>
            </a:r>
            <a:r>
              <a:rPr lang="en-US" altLang="en-US" b="1" i="1" dirty="0"/>
              <a:t>How well do they communicate with the reader</a:t>
            </a:r>
            <a:r>
              <a:rPr lang="en-US" altLang="en-US" b="1" i="1" dirty="0" smtClean="0"/>
              <a:t>?</a:t>
            </a:r>
            <a:endParaRPr lang="en-US" altLang="en-US" sz="2100" dirty="0"/>
          </a:p>
          <a:p>
            <a:pPr lvl="1">
              <a:spcBef>
                <a:spcPts val="1200"/>
              </a:spcBef>
              <a:spcAft>
                <a:spcPts val="1200"/>
              </a:spcAft>
            </a:pPr>
            <a:r>
              <a:rPr lang="en-US" altLang="en-US" i="1" dirty="0"/>
              <a:t>Near-perfect research can get lost in the clutter of a poorly written report</a:t>
            </a:r>
            <a:r>
              <a:rPr lang="en-US" altLang="en-US" i="1" dirty="0" smtClean="0"/>
              <a:t>.</a:t>
            </a:r>
            <a:endParaRPr lang="en-US" altLang="en-US" i="1" dirty="0"/>
          </a:p>
        </p:txBody>
      </p:sp>
    </p:spTree>
    <p:extLst>
      <p:ext uri="{BB962C8B-B14F-4D97-AF65-F5344CB8AC3E}">
        <p14:creationId xmlns:p14="http://schemas.microsoft.com/office/powerpoint/2010/main" val="858733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Paradox of </a:t>
            </a:r>
            <a:r>
              <a:rPr lang="en-US" dirty="0" smtClean="0"/>
              <a:t>Completeness</a:t>
            </a:r>
            <a:br>
              <a:rPr lang="en-US" dirty="0" smtClean="0"/>
            </a:br>
            <a:r>
              <a:rPr lang="en-US" altLang="en-US" sz="2000" dirty="0" smtClean="0"/>
              <a:t> (1 of  2)</a:t>
            </a:r>
            <a:endParaRPr lang="en-US" dirty="0"/>
          </a:p>
        </p:txBody>
      </p:sp>
      <p:sp>
        <p:nvSpPr>
          <p:cNvPr id="3" name="Content Placeholder 2"/>
          <p:cNvSpPr>
            <a:spLocks noGrp="1"/>
          </p:cNvSpPr>
          <p:nvPr>
            <p:ph sz="half" idx="1"/>
          </p:nvPr>
        </p:nvSpPr>
        <p:spPr>
          <a:xfrm>
            <a:off x="457200" y="1432560"/>
            <a:ext cx="8229600" cy="4663440"/>
          </a:xfrm>
        </p:spPr>
        <p:txBody>
          <a:bodyPr/>
          <a:lstStyle/>
          <a:p>
            <a:pPr marL="0" indent="0">
              <a:buFont typeface="Arial" pitchFamily="34" charset="0"/>
              <a:buNone/>
            </a:pPr>
            <a:r>
              <a:rPr lang="en-US" b="1" dirty="0">
                <a:solidFill>
                  <a:schemeClr val="tx2"/>
                </a:solidFill>
              </a:rPr>
              <a:t>COMPLETENESS</a:t>
            </a:r>
            <a:endParaRPr lang="en-US" sz="4000" b="1" dirty="0">
              <a:solidFill>
                <a:schemeClr val="tx2"/>
              </a:solidFill>
            </a:endParaRPr>
          </a:p>
          <a:p>
            <a:pPr marL="0" indent="0">
              <a:buFont typeface="Arial" pitchFamily="34" charset="0"/>
              <a:buNone/>
            </a:pPr>
            <a:r>
              <a:rPr lang="en-US" sz="3200" dirty="0"/>
              <a:t>The degree to which the report provides all the information readers need in language they understand</a:t>
            </a:r>
            <a:r>
              <a:rPr lang="en-US" sz="3200" dirty="0" smtClean="0"/>
              <a:t>.</a:t>
            </a:r>
            <a:endParaRPr lang="en-US" sz="3200" dirty="0"/>
          </a:p>
        </p:txBody>
      </p:sp>
    </p:spTree>
    <p:extLst>
      <p:ext uri="{BB962C8B-B14F-4D97-AF65-F5344CB8AC3E}">
        <p14:creationId xmlns:p14="http://schemas.microsoft.com/office/powerpoint/2010/main" val="29213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Paradox of Completeness</a:t>
            </a:r>
            <a:br>
              <a:rPr lang="en-US" dirty="0"/>
            </a:br>
            <a:r>
              <a:rPr lang="en-US" altLang="en-US" sz="2000" dirty="0"/>
              <a:t> </a:t>
            </a:r>
            <a:r>
              <a:rPr lang="en-US" altLang="en-US" sz="2000" dirty="0" smtClean="0"/>
              <a:t>(2 </a:t>
            </a:r>
            <a:r>
              <a:rPr lang="en-US" altLang="en-US" sz="2000" dirty="0"/>
              <a:t>of  2)</a:t>
            </a:r>
            <a:endParaRPr lang="en-US" dirty="0"/>
          </a:p>
        </p:txBody>
      </p:sp>
      <p:sp>
        <p:nvSpPr>
          <p:cNvPr id="3" name="Content Placeholder 2"/>
          <p:cNvSpPr>
            <a:spLocks noGrp="1"/>
          </p:cNvSpPr>
          <p:nvPr>
            <p:ph idx="1"/>
          </p:nvPr>
        </p:nvSpPr>
        <p:spPr/>
        <p:txBody>
          <a:bodyPr/>
          <a:lstStyle/>
          <a:p>
            <a:r>
              <a:rPr lang="en-US" dirty="0"/>
              <a:t>A written report must be complete… without being</a:t>
            </a:r>
            <a:r>
              <a:rPr lang="en-US" i="1" dirty="0"/>
              <a:t> too</a:t>
            </a:r>
            <a:r>
              <a:rPr lang="en-US" dirty="0"/>
              <a:t> complete. The trick is to determine what really matters and what ought to be shifted to an appendix or left out entirely</a:t>
            </a:r>
            <a:r>
              <a:rPr lang="en-US" dirty="0" smtClean="0"/>
              <a:t>.</a:t>
            </a:r>
            <a:endParaRPr lang="en-US" dirty="0"/>
          </a:p>
        </p:txBody>
      </p:sp>
    </p:spTree>
    <p:extLst>
      <p:ext uri="{BB962C8B-B14F-4D97-AF65-F5344CB8AC3E}">
        <p14:creationId xmlns:p14="http://schemas.microsoft.com/office/powerpoint/2010/main" val="50022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Accuracy</a:t>
            </a:r>
          </a:p>
        </p:txBody>
      </p:sp>
      <p:sp>
        <p:nvSpPr>
          <p:cNvPr id="4" name="Content Placeholder 2"/>
          <p:cNvSpPr>
            <a:spLocks noGrp="1"/>
          </p:cNvSpPr>
          <p:nvPr>
            <p:ph idx="1"/>
          </p:nvPr>
        </p:nvSpPr>
        <p:spPr/>
        <p:txBody>
          <a:bodyPr/>
          <a:lstStyle/>
          <a:p>
            <a:pPr marL="0" indent="0">
              <a:buFont typeface="Arial" pitchFamily="34" charset="0"/>
              <a:buNone/>
            </a:pPr>
            <a:r>
              <a:rPr lang="en-US" sz="4000" b="1" dirty="0">
                <a:solidFill>
                  <a:schemeClr val="tx2"/>
                </a:solidFill>
              </a:rPr>
              <a:t>ACCURACY</a:t>
            </a:r>
          </a:p>
          <a:p>
            <a:pPr marL="0" indent="0">
              <a:buFont typeface="Arial" pitchFamily="34" charset="0"/>
              <a:buNone/>
            </a:pPr>
            <a:r>
              <a:rPr lang="en-US" dirty="0"/>
              <a:t>The degree to which the reasoning in the report is logical and the information correct</a:t>
            </a:r>
            <a:r>
              <a:rPr lang="en-US" dirty="0" smtClean="0"/>
              <a:t>.</a:t>
            </a:r>
            <a:endParaRPr lang="en-US" dirty="0"/>
          </a:p>
        </p:txBody>
      </p:sp>
    </p:spTree>
    <p:extLst>
      <p:ext uri="{BB962C8B-B14F-4D97-AF65-F5344CB8AC3E}">
        <p14:creationId xmlns:p14="http://schemas.microsoft.com/office/powerpoint/2010/main" val="199308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a:t>
            </a:r>
            <a:r>
              <a:rPr lang="en-US" altLang="en-US" dirty="0" smtClean="0"/>
              <a:t>Inaccuracy</a:t>
            </a:r>
            <a:r>
              <a:rPr lang="en-US" altLang="en-US" sz="2000" dirty="0" smtClean="0"/>
              <a:t> (1 of 5)</a:t>
            </a:r>
            <a:endParaRPr lang="en-US" sz="2000" dirty="0"/>
          </a:p>
        </p:txBody>
      </p:sp>
      <p:sp>
        <p:nvSpPr>
          <p:cNvPr id="3" name="Content Placeholder 2"/>
          <p:cNvSpPr>
            <a:spLocks noGrp="1"/>
          </p:cNvSpPr>
          <p:nvPr>
            <p:ph sz="half" idx="1"/>
          </p:nvPr>
        </p:nvSpPr>
        <p:spPr>
          <a:xfrm>
            <a:off x="457200" y="1432560"/>
            <a:ext cx="8229600" cy="4739640"/>
          </a:xfrm>
        </p:spPr>
        <p:txBody>
          <a:bodyPr/>
          <a:lstStyle/>
          <a:p>
            <a:pPr marL="0" indent="0" algn="ctr">
              <a:spcBef>
                <a:spcPts val="6000"/>
              </a:spcBef>
              <a:buNone/>
            </a:pPr>
            <a:r>
              <a:rPr lang="en-US" altLang="en-US" b="1" dirty="0">
                <a:solidFill>
                  <a:schemeClr val="tx2"/>
                </a:solidFill>
              </a:rPr>
              <a:t>Simple Errors in Addition or </a:t>
            </a:r>
            <a:r>
              <a:rPr lang="en-US" altLang="en-US" b="1" dirty="0" smtClean="0">
                <a:solidFill>
                  <a:schemeClr val="tx2"/>
                </a:solidFill>
              </a:rPr>
              <a:t>Subtraction</a:t>
            </a:r>
          </a:p>
          <a:p>
            <a:pPr marL="0" indent="0">
              <a:spcBef>
                <a:spcPts val="6000"/>
              </a:spcBef>
              <a:buNone/>
            </a:pPr>
            <a:r>
              <a:rPr lang="en-US" altLang="en-US" sz="3200" dirty="0" smtClean="0"/>
              <a:t>“In </a:t>
            </a:r>
            <a:r>
              <a:rPr lang="en-US" altLang="en-US" sz="3200" dirty="0"/>
              <a:t>the United States, 14% of the population has an elementary school education or less, 51% has attended or graduated from high school, and 16% has attended college</a:t>
            </a:r>
            <a:r>
              <a:rPr lang="en-US" altLang="en-US" sz="3200" dirty="0" smtClean="0"/>
              <a:t>.”</a:t>
            </a:r>
            <a:endParaRPr lang="en-US" altLang="en-US" sz="3200" dirty="0"/>
          </a:p>
        </p:txBody>
      </p:sp>
    </p:spTree>
    <p:extLst>
      <p:ext uri="{BB962C8B-B14F-4D97-AF65-F5344CB8AC3E}">
        <p14:creationId xmlns:p14="http://schemas.microsoft.com/office/powerpoint/2010/main" val="49242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Inaccuracy</a:t>
            </a:r>
            <a:r>
              <a:rPr lang="en-US" altLang="en-US" sz="2000" dirty="0"/>
              <a:t> </a:t>
            </a:r>
            <a:r>
              <a:rPr lang="en-US" altLang="en-US" sz="2000" dirty="0" smtClean="0"/>
              <a:t>(2 </a:t>
            </a:r>
            <a:r>
              <a:rPr lang="en-US" altLang="en-US" sz="2000" dirty="0"/>
              <a:t>of 5)</a:t>
            </a:r>
            <a:endParaRPr lang="en-US" sz="2000" dirty="0"/>
          </a:p>
        </p:txBody>
      </p:sp>
      <p:sp>
        <p:nvSpPr>
          <p:cNvPr id="3" name="Content Placeholder 2"/>
          <p:cNvSpPr>
            <a:spLocks noGrp="1"/>
          </p:cNvSpPr>
          <p:nvPr>
            <p:ph sz="half" idx="1"/>
          </p:nvPr>
        </p:nvSpPr>
        <p:spPr>
          <a:xfrm>
            <a:off x="457200" y="1432560"/>
            <a:ext cx="8229600" cy="4511040"/>
          </a:xfrm>
        </p:spPr>
        <p:txBody>
          <a:bodyPr/>
          <a:lstStyle/>
          <a:p>
            <a:pPr marL="0" indent="0" algn="ctr">
              <a:buNone/>
            </a:pPr>
            <a:r>
              <a:rPr lang="en-US" altLang="en-US" b="1" dirty="0">
                <a:solidFill>
                  <a:schemeClr val="tx2"/>
                </a:solidFill>
              </a:rPr>
              <a:t>Confusion between Percentages and Percentage </a:t>
            </a:r>
            <a:r>
              <a:rPr lang="en-US" altLang="en-US" b="1" dirty="0" smtClean="0">
                <a:solidFill>
                  <a:schemeClr val="tx2"/>
                </a:solidFill>
              </a:rPr>
              <a:t>Points</a:t>
            </a:r>
          </a:p>
          <a:p>
            <a:pPr marL="0" indent="0">
              <a:spcBef>
                <a:spcPts val="6000"/>
              </a:spcBef>
              <a:buNone/>
            </a:pPr>
            <a:r>
              <a:rPr lang="en-US" altLang="en-US" sz="3200" dirty="0" smtClean="0"/>
              <a:t>“The </a:t>
            </a:r>
            <a:r>
              <a:rPr lang="en-US" altLang="en-US" sz="3200" dirty="0"/>
              <a:t>company’s profits as a percentage of sales were 6.0% in 1997 and 8.0% in 2002. Therefore, they increased only 2.0% in five years</a:t>
            </a:r>
            <a:r>
              <a:rPr lang="en-US" altLang="en-US" sz="3200" dirty="0" smtClean="0"/>
              <a:t>.”</a:t>
            </a:r>
            <a:endParaRPr lang="en-US" altLang="en-US" sz="2800" i="1" dirty="0"/>
          </a:p>
        </p:txBody>
      </p:sp>
    </p:spTree>
    <p:extLst>
      <p:ext uri="{BB962C8B-B14F-4D97-AF65-F5344CB8AC3E}">
        <p14:creationId xmlns:p14="http://schemas.microsoft.com/office/powerpoint/2010/main" val="2066519293"/>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864</TotalTime>
  <Words>728</Words>
  <Application>Microsoft Office PowerPoint</Application>
  <PresentationFormat>On-screen Show (4:3)</PresentationFormat>
  <Paragraphs>90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Green PPT Template_REV</vt:lpstr>
      <vt:lpstr>Chapter 20: The Written Research Report</vt:lpstr>
      <vt:lpstr>Learning Objectives (1 of 2)</vt:lpstr>
      <vt:lpstr>Learning Objectives (2 of 2)</vt:lpstr>
      <vt:lpstr>The Written Research Report</vt:lpstr>
      <vt:lpstr>The Paradox of Completeness  (1 of  2)</vt:lpstr>
      <vt:lpstr>The Paradox of Completeness  (2 of  2)</vt:lpstr>
      <vt:lpstr>Accuracy</vt:lpstr>
      <vt:lpstr>Examples of Inaccuracy (1 of 5)</vt:lpstr>
      <vt:lpstr>Examples of Inaccuracy (2 of 5)</vt:lpstr>
      <vt:lpstr>Examples of Inaccuracy (3 of 5)</vt:lpstr>
      <vt:lpstr>Examples of Inaccuracy (4 of 5)</vt:lpstr>
      <vt:lpstr>Examples of Inaccuracy (5 of 5)</vt:lpstr>
      <vt:lpstr>How to Achieve Clarity</vt:lpstr>
      <vt:lpstr>Written Research Report Outline (1 of 2)</vt:lpstr>
      <vt:lpstr>Written Research Report Outline (2 of 2)</vt:lpstr>
      <vt:lpstr>Executive Summary</vt:lpstr>
      <vt:lpstr>Introduction</vt:lpstr>
      <vt:lpstr>Method</vt:lpstr>
      <vt:lpstr>Results (1 of 2)</vt:lpstr>
      <vt:lpstr>Results (2 of 2)</vt:lpstr>
      <vt:lpstr>Conclusions and Recommendations</vt:lpstr>
      <vt:lpstr>Appendices</vt:lpstr>
      <vt:lpstr>APPENDIX 20A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tslagle</cp:lastModifiedBy>
  <cp:revision>176</cp:revision>
  <dcterms:created xsi:type="dcterms:W3CDTF">2017-07-18T17:14:30Z</dcterms:created>
  <dcterms:modified xsi:type="dcterms:W3CDTF">2018-07-02T15:26:59Z</dcterms:modified>
</cp:coreProperties>
</file>